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8"/>
  </p:notesMasterIdLst>
  <p:handoutMasterIdLst>
    <p:handoutMasterId r:id="rId199"/>
  </p:handoutMasterIdLst>
  <p:sldIdLst>
    <p:sldId id="650" r:id="rId5"/>
    <p:sldId id="334" r:id="rId6"/>
    <p:sldId id="649" r:id="rId7"/>
    <p:sldId id="927" r:id="rId8"/>
    <p:sldId id="1072" r:id="rId9"/>
    <p:sldId id="932" r:id="rId10"/>
    <p:sldId id="1082" r:id="rId11"/>
    <p:sldId id="1105" r:id="rId12"/>
    <p:sldId id="1106" r:id="rId13"/>
    <p:sldId id="1103" r:id="rId14"/>
    <p:sldId id="1108" r:id="rId15"/>
    <p:sldId id="1122" r:id="rId16"/>
    <p:sldId id="1091" r:id="rId17"/>
    <p:sldId id="1090" r:id="rId18"/>
    <p:sldId id="1087" r:id="rId19"/>
    <p:sldId id="1083" r:id="rId20"/>
    <p:sldId id="1088" r:id="rId21"/>
    <p:sldId id="1107" r:id="rId22"/>
    <p:sldId id="1086" r:id="rId23"/>
    <p:sldId id="1084" r:id="rId24"/>
    <p:sldId id="1085" r:id="rId25"/>
    <p:sldId id="291" r:id="rId26"/>
    <p:sldId id="1070" r:id="rId27"/>
    <p:sldId id="1079" r:id="rId28"/>
    <p:sldId id="1080" r:id="rId29"/>
    <p:sldId id="1067" r:id="rId30"/>
    <p:sldId id="1078" r:id="rId31"/>
    <p:sldId id="306" r:id="rId32"/>
    <p:sldId id="1159" r:id="rId33"/>
    <p:sldId id="999" r:id="rId34"/>
    <p:sldId id="312" r:id="rId35"/>
    <p:sldId id="1101" r:id="rId36"/>
    <p:sldId id="1100" r:id="rId37"/>
    <p:sldId id="1099" r:id="rId38"/>
    <p:sldId id="1098" r:id="rId39"/>
    <p:sldId id="1069" r:id="rId40"/>
    <p:sldId id="275" r:id="rId41"/>
    <p:sldId id="272" r:id="rId42"/>
    <p:sldId id="1000" r:id="rId43"/>
    <p:sldId id="1123" r:id="rId44"/>
    <p:sldId id="1001" r:id="rId45"/>
    <p:sldId id="1053" r:id="rId46"/>
    <p:sldId id="290" r:id="rId47"/>
    <p:sldId id="310" r:id="rId48"/>
    <p:sldId id="311" r:id="rId49"/>
    <p:sldId id="309" r:id="rId50"/>
    <p:sldId id="1055" r:id="rId51"/>
    <p:sldId id="1008" r:id="rId52"/>
    <p:sldId id="1102" r:id="rId53"/>
    <p:sldId id="1114" r:id="rId54"/>
    <p:sldId id="1113" r:id="rId55"/>
    <p:sldId id="1112" r:id="rId56"/>
    <p:sldId id="1075" r:id="rId57"/>
    <p:sldId id="1010" r:id="rId58"/>
    <p:sldId id="1011" r:id="rId59"/>
    <p:sldId id="261" r:id="rId60"/>
    <p:sldId id="303" r:id="rId61"/>
    <p:sldId id="265" r:id="rId62"/>
    <p:sldId id="1111" r:id="rId63"/>
    <p:sldId id="304" r:id="rId64"/>
    <p:sldId id="1013" r:id="rId65"/>
    <p:sldId id="1026" r:id="rId66"/>
    <p:sldId id="1118" r:id="rId67"/>
    <p:sldId id="1092" r:id="rId68"/>
    <p:sldId id="1028" r:id="rId69"/>
    <p:sldId id="1035" r:id="rId70"/>
    <p:sldId id="1119" r:id="rId71"/>
    <p:sldId id="1120" r:id="rId72"/>
    <p:sldId id="1121" r:id="rId73"/>
    <p:sldId id="1125" r:id="rId74"/>
    <p:sldId id="1037" r:id="rId75"/>
    <p:sldId id="1038" r:id="rId76"/>
    <p:sldId id="1076" r:id="rId77"/>
    <p:sldId id="1115" r:id="rId78"/>
    <p:sldId id="1116" r:id="rId79"/>
    <p:sldId id="1077" r:id="rId80"/>
    <p:sldId id="280" r:id="rId81"/>
    <p:sldId id="266" r:id="rId82"/>
    <p:sldId id="281" r:id="rId83"/>
    <p:sldId id="1117" r:id="rId84"/>
    <p:sldId id="1039" r:id="rId85"/>
    <p:sldId id="1040" r:id="rId86"/>
    <p:sldId id="1020" r:id="rId87"/>
    <p:sldId id="288" r:id="rId88"/>
    <p:sldId id="1022" r:id="rId89"/>
    <p:sldId id="1133" r:id="rId90"/>
    <p:sldId id="1131" r:id="rId91"/>
    <p:sldId id="1135" r:id="rId92"/>
    <p:sldId id="1136" r:id="rId93"/>
    <p:sldId id="1134" r:id="rId94"/>
    <p:sldId id="1137" r:id="rId95"/>
    <p:sldId id="1139" r:id="rId96"/>
    <p:sldId id="1140" r:id="rId97"/>
    <p:sldId id="1141" r:id="rId98"/>
    <p:sldId id="1142" r:id="rId99"/>
    <p:sldId id="1143" r:id="rId100"/>
    <p:sldId id="1144" r:id="rId101"/>
    <p:sldId id="1145" r:id="rId102"/>
    <p:sldId id="1146" r:id="rId103"/>
    <p:sldId id="1147" r:id="rId104"/>
    <p:sldId id="1138" r:id="rId105"/>
    <p:sldId id="1023" r:id="rId106"/>
    <p:sldId id="372" r:id="rId107"/>
    <p:sldId id="374" r:id="rId108"/>
    <p:sldId id="1152" r:id="rId109"/>
    <p:sldId id="1025" r:id="rId110"/>
    <p:sldId id="1002" r:id="rId111"/>
    <p:sldId id="387" r:id="rId112"/>
    <p:sldId id="1004" r:id="rId113"/>
    <p:sldId id="1014" r:id="rId114"/>
    <p:sldId id="390" r:id="rId115"/>
    <p:sldId id="385" r:id="rId116"/>
    <p:sldId id="1016" r:id="rId117"/>
    <p:sldId id="1017" r:id="rId118"/>
    <p:sldId id="1151" r:id="rId119"/>
    <p:sldId id="1019" r:id="rId120"/>
    <p:sldId id="1041" r:id="rId121"/>
    <p:sldId id="1042" r:id="rId122"/>
    <p:sldId id="1153" r:id="rId123"/>
    <p:sldId id="1043" r:id="rId124"/>
    <p:sldId id="1029" r:id="rId125"/>
    <p:sldId id="1030" r:id="rId126"/>
    <p:sldId id="292" r:id="rId127"/>
    <p:sldId id="293" r:id="rId128"/>
    <p:sldId id="1031" r:id="rId129"/>
    <p:sldId id="1005" r:id="rId130"/>
    <p:sldId id="377" r:id="rId131"/>
    <p:sldId id="1007" r:id="rId132"/>
    <p:sldId id="1132" r:id="rId133"/>
    <p:sldId id="990" r:id="rId134"/>
    <p:sldId id="1096" r:id="rId135"/>
    <p:sldId id="1093" r:id="rId136"/>
    <p:sldId id="1073" r:id="rId137"/>
    <p:sldId id="1097" r:id="rId138"/>
    <p:sldId id="1046" r:id="rId139"/>
    <p:sldId id="1047" r:id="rId140"/>
    <p:sldId id="262" r:id="rId141"/>
    <p:sldId id="286" r:id="rId142"/>
    <p:sldId id="287" r:id="rId143"/>
    <p:sldId id="1048" r:id="rId144"/>
    <p:sldId id="1109" r:id="rId145"/>
    <p:sldId id="284" r:id="rId146"/>
    <p:sldId id="285" r:id="rId147"/>
    <p:sldId id="289" r:id="rId148"/>
    <p:sldId id="1110" r:id="rId149"/>
    <p:sldId id="1049" r:id="rId150"/>
    <p:sldId id="269" r:id="rId151"/>
    <p:sldId id="268" r:id="rId152"/>
    <p:sldId id="263" r:id="rId153"/>
    <p:sldId id="1050" r:id="rId154"/>
    <p:sldId id="1051" r:id="rId155"/>
    <p:sldId id="279" r:id="rId156"/>
    <p:sldId id="270" r:id="rId157"/>
    <p:sldId id="307" r:id="rId158"/>
    <p:sldId id="1052" r:id="rId159"/>
    <p:sldId id="1056" r:id="rId160"/>
    <p:sldId id="301" r:id="rId161"/>
    <p:sldId id="305" r:id="rId162"/>
    <p:sldId id="302" r:id="rId163"/>
    <p:sldId id="1057" r:id="rId164"/>
    <p:sldId id="1058" r:id="rId165"/>
    <p:sldId id="1059" r:id="rId166"/>
    <p:sldId id="313" r:id="rId167"/>
    <p:sldId id="638" r:id="rId168"/>
    <p:sldId id="639" r:id="rId169"/>
    <p:sldId id="640" r:id="rId170"/>
    <p:sldId id="642" r:id="rId171"/>
    <p:sldId id="1061" r:id="rId172"/>
    <p:sldId id="1062" r:id="rId173"/>
    <p:sldId id="645" r:id="rId174"/>
    <p:sldId id="646" r:id="rId175"/>
    <p:sldId id="647" r:id="rId176"/>
    <p:sldId id="1064" r:id="rId177"/>
    <p:sldId id="1065" r:id="rId178"/>
    <p:sldId id="382" r:id="rId179"/>
    <p:sldId id="383" r:id="rId180"/>
    <p:sldId id="384" r:id="rId181"/>
    <p:sldId id="1126" r:id="rId182"/>
    <p:sldId id="1127" r:id="rId183"/>
    <p:sldId id="1128" r:id="rId184"/>
    <p:sldId id="1066" r:id="rId185"/>
    <p:sldId id="1129" r:id="rId186"/>
    <p:sldId id="1130" r:id="rId187"/>
    <p:sldId id="1148" r:id="rId188"/>
    <p:sldId id="1149" r:id="rId189"/>
    <p:sldId id="1150" r:id="rId190"/>
    <p:sldId id="1154" r:id="rId191"/>
    <p:sldId id="1155" r:id="rId192"/>
    <p:sldId id="1156" r:id="rId193"/>
    <p:sldId id="1157" r:id="rId194"/>
    <p:sldId id="1158" r:id="rId195"/>
    <p:sldId id="1124" r:id="rId196"/>
    <p:sldId id="300" r:id="rId19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lectie 2026" id="{D86E6539-AD38-4591-828E-718B63867B0A}">
          <p14:sldIdLst>
            <p14:sldId id="650"/>
            <p14:sldId id="334"/>
            <p14:sldId id="649"/>
            <p14:sldId id="927"/>
            <p14:sldId id="1072"/>
            <p14:sldId id="932"/>
            <p14:sldId id="1082"/>
            <p14:sldId id="1105"/>
            <p14:sldId id="1106"/>
            <p14:sldId id="1103"/>
            <p14:sldId id="1108"/>
            <p14:sldId id="1122"/>
            <p14:sldId id="1091"/>
            <p14:sldId id="1090"/>
            <p14:sldId id="1087"/>
            <p14:sldId id="1083"/>
            <p14:sldId id="1088"/>
            <p14:sldId id="1107"/>
            <p14:sldId id="1086"/>
            <p14:sldId id="1084"/>
            <p14:sldId id="1085"/>
            <p14:sldId id="291"/>
            <p14:sldId id="1070"/>
            <p14:sldId id="1079"/>
            <p14:sldId id="1080"/>
            <p14:sldId id="1067"/>
            <p14:sldId id="1078"/>
            <p14:sldId id="306"/>
            <p14:sldId id="1159"/>
            <p14:sldId id="999"/>
            <p14:sldId id="312"/>
            <p14:sldId id="1101"/>
            <p14:sldId id="1100"/>
            <p14:sldId id="1099"/>
            <p14:sldId id="1098"/>
            <p14:sldId id="1069"/>
            <p14:sldId id="275"/>
            <p14:sldId id="272"/>
            <p14:sldId id="1000"/>
            <p14:sldId id="1123"/>
            <p14:sldId id="1001"/>
            <p14:sldId id="1053"/>
            <p14:sldId id="290"/>
            <p14:sldId id="310"/>
            <p14:sldId id="311"/>
            <p14:sldId id="309"/>
            <p14:sldId id="1055"/>
            <p14:sldId id="1008"/>
            <p14:sldId id="1102"/>
            <p14:sldId id="1114"/>
            <p14:sldId id="1113"/>
            <p14:sldId id="1112"/>
            <p14:sldId id="1075"/>
            <p14:sldId id="1010"/>
            <p14:sldId id="1011"/>
            <p14:sldId id="261"/>
            <p14:sldId id="303"/>
            <p14:sldId id="265"/>
            <p14:sldId id="1111"/>
            <p14:sldId id="304"/>
            <p14:sldId id="1013"/>
            <p14:sldId id="1026"/>
            <p14:sldId id="1118"/>
            <p14:sldId id="1092"/>
            <p14:sldId id="1028"/>
            <p14:sldId id="1035"/>
            <p14:sldId id="1119"/>
            <p14:sldId id="1120"/>
            <p14:sldId id="1121"/>
            <p14:sldId id="1125"/>
            <p14:sldId id="1037"/>
            <p14:sldId id="1038"/>
            <p14:sldId id="1076"/>
            <p14:sldId id="1115"/>
            <p14:sldId id="1116"/>
            <p14:sldId id="1077"/>
            <p14:sldId id="280"/>
            <p14:sldId id="266"/>
            <p14:sldId id="281"/>
            <p14:sldId id="1117"/>
            <p14:sldId id="1039"/>
            <p14:sldId id="1040"/>
            <p14:sldId id="1020"/>
            <p14:sldId id="288"/>
            <p14:sldId id="1022"/>
            <p14:sldId id="1133"/>
            <p14:sldId id="1131"/>
            <p14:sldId id="1135"/>
            <p14:sldId id="1136"/>
            <p14:sldId id="1134"/>
            <p14:sldId id="1137"/>
            <p14:sldId id="1139"/>
            <p14:sldId id="1140"/>
            <p14:sldId id="1141"/>
            <p14:sldId id="1142"/>
            <p14:sldId id="1143"/>
            <p14:sldId id="1144"/>
            <p14:sldId id="1145"/>
            <p14:sldId id="1146"/>
            <p14:sldId id="1147"/>
            <p14:sldId id="1138"/>
            <p14:sldId id="1023"/>
            <p14:sldId id="372"/>
            <p14:sldId id="374"/>
            <p14:sldId id="1152"/>
            <p14:sldId id="1025"/>
            <p14:sldId id="1002"/>
            <p14:sldId id="387"/>
            <p14:sldId id="1004"/>
            <p14:sldId id="1014"/>
            <p14:sldId id="390"/>
            <p14:sldId id="385"/>
            <p14:sldId id="1016"/>
            <p14:sldId id="1017"/>
            <p14:sldId id="1151"/>
            <p14:sldId id="1019"/>
            <p14:sldId id="1041"/>
            <p14:sldId id="1042"/>
            <p14:sldId id="1153"/>
            <p14:sldId id="1043"/>
            <p14:sldId id="1029"/>
            <p14:sldId id="1030"/>
            <p14:sldId id="292"/>
            <p14:sldId id="293"/>
            <p14:sldId id="1031"/>
            <p14:sldId id="1005"/>
            <p14:sldId id="377"/>
            <p14:sldId id="1007"/>
            <p14:sldId id="1132"/>
            <p14:sldId id="990"/>
            <p14:sldId id="1096"/>
            <p14:sldId id="1093"/>
            <p14:sldId id="1073"/>
            <p14:sldId id="1097"/>
            <p14:sldId id="1046"/>
          </p14:sldIdLst>
        </p14:section>
        <p14:section name="Zelf doornemen" id="{FEB8A2DB-6983-4139-9BF8-7015F1FAC72C}">
          <p14:sldIdLst>
            <p14:sldId id="1047"/>
            <p14:sldId id="262"/>
            <p14:sldId id="286"/>
            <p14:sldId id="287"/>
            <p14:sldId id="1048"/>
            <p14:sldId id="1109"/>
            <p14:sldId id="284"/>
            <p14:sldId id="285"/>
            <p14:sldId id="289"/>
            <p14:sldId id="1110"/>
            <p14:sldId id="1049"/>
            <p14:sldId id="269"/>
            <p14:sldId id="268"/>
            <p14:sldId id="263"/>
            <p14:sldId id="1050"/>
            <p14:sldId id="1051"/>
            <p14:sldId id="279"/>
            <p14:sldId id="270"/>
            <p14:sldId id="307"/>
            <p14:sldId id="1052"/>
            <p14:sldId id="1056"/>
            <p14:sldId id="301"/>
            <p14:sldId id="305"/>
            <p14:sldId id="302"/>
            <p14:sldId id="1057"/>
            <p14:sldId id="1058"/>
            <p14:sldId id="1059"/>
            <p14:sldId id="313"/>
            <p14:sldId id="638"/>
            <p14:sldId id="639"/>
            <p14:sldId id="640"/>
            <p14:sldId id="642"/>
            <p14:sldId id="1061"/>
            <p14:sldId id="1062"/>
            <p14:sldId id="645"/>
            <p14:sldId id="646"/>
            <p14:sldId id="647"/>
            <p14:sldId id="1064"/>
            <p14:sldId id="1065"/>
            <p14:sldId id="382"/>
            <p14:sldId id="383"/>
            <p14:sldId id="384"/>
            <p14:sldId id="1126"/>
            <p14:sldId id="1127"/>
            <p14:sldId id="1128"/>
            <p14:sldId id="1066"/>
            <p14:sldId id="1129"/>
            <p14:sldId id="1130"/>
            <p14:sldId id="1148"/>
            <p14:sldId id="1149"/>
            <p14:sldId id="1150"/>
            <p14:sldId id="1154"/>
            <p14:sldId id="1155"/>
            <p14:sldId id="1156"/>
            <p14:sldId id="1157"/>
            <p14:sldId id="1158"/>
            <p14:sldId id="1124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EA3"/>
    <a:srgbClr val="945DE8"/>
    <a:srgbClr val="E71E14"/>
    <a:srgbClr val="A478EC"/>
    <a:srgbClr val="F17872"/>
    <a:srgbClr val="44546A"/>
    <a:srgbClr val="939393"/>
    <a:srgbClr val="E61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288DA-0B2B-4170-9730-92171611E8C3}" v="14" dt="2026-05-19T10:07:51.974"/>
    <p1510:client id="{3C2B9945-BBE9-468B-F65B-E64966664CDE}" v="4" dt="2026-05-20T12:26:57.320"/>
    <p1510:client id="{60D7455F-EC35-4215-A338-0FAD79276F04}" v="9281" dt="2026-05-18T22:00:20.558"/>
    <p1510:client id="{F02AFE85-271D-9202-DB69-75556494AA1E}" v="7" dt="2026-05-20T12:06:42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039" autoAdjust="0"/>
    <p:restoredTop sz="96301" autoAdjust="0"/>
  </p:normalViewPr>
  <p:slideViewPr>
    <p:cSldViewPr snapToGrid="0">
      <p:cViewPr>
        <p:scale>
          <a:sx n="50" d="100"/>
          <a:sy n="50" d="100"/>
        </p:scale>
        <p:origin x="-100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2996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microsoft.com/office/2015/10/relationships/revisionInfo" Target="revisionInfo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handoutMaster" Target="handoutMasters/handoutMaster1.xml"/><Relationship Id="rId203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190" Type="http://schemas.openxmlformats.org/officeDocument/2006/relationships/slide" Target="slides/slide186.xml"/><Relationship Id="rId204" Type="http://schemas.microsoft.com/office/2016/11/relationships/changesInfo" Target="changesInfos/changesInfo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presProps" Target="presProps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viewProps" Target="viewProps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notesMaster" Target="notesMasters/notesMaster1.xml"/><Relationship Id="rId202" Type="http://schemas.openxmlformats.org/officeDocument/2006/relationships/theme" Target="theme/theme1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nd Viëtor" userId="S::arend.vietor@nos.nl::b6352777-eb4c-4851-8a89-1579ada81028" providerId="AD" clId="Web-{F02AFE85-271D-9202-DB69-75556494AA1E}"/>
    <pc:docChg chg="modSld modMainMaster">
      <pc:chgData name="Arend Viëtor" userId="S::arend.vietor@nos.nl::b6352777-eb4c-4851-8a89-1579ada81028" providerId="AD" clId="Web-{F02AFE85-271D-9202-DB69-75556494AA1E}" dt="2026-05-20T12:06:42.829" v="6" actId="14100"/>
      <pc:docMkLst>
        <pc:docMk/>
      </pc:docMkLst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831028178" sldId="26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191224950" sldId="26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51232245" sldId="26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608342421" sldId="26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252003703" sldId="26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606678243" sldId="26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733069362" sldId="26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924658113" sldId="27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009172404" sldId="27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891343189" sldId="27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021250565" sldId="27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017567595" sldId="28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69450387" sldId="28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533079646" sldId="28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340183399" sldId="28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467477630" sldId="28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335797660" sldId="28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242684538" sldId="28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762068689" sldId="28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198232777" sldId="29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323814264" sldId="29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362174963" sldId="29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747506760" sldId="29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267448893" sldId="30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232263285" sldId="30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814660497" sldId="30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912543903" sldId="30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272342868" sldId="30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481324901" sldId="30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042487919" sldId="30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838436326" sldId="30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700047269" sldId="30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555770881" sldId="31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014385741" sldId="31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975305677" sldId="31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055628961" sldId="313"/>
        </pc:sldMkLst>
      </pc:sldChg>
      <pc:sldChg chg="mod setBg">
        <pc:chgData name="Arend Viëtor" userId="S::arend.vietor@nos.nl::b6352777-eb4c-4851-8a89-1579ada81028" providerId="AD" clId="Web-{F02AFE85-271D-9202-DB69-75556494AA1E}" dt="2026-05-20T12:05:46.700" v="2"/>
        <pc:sldMkLst>
          <pc:docMk/>
          <pc:sldMk cId="3305838473" sldId="33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994320309" sldId="37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677812592" sldId="37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815720503" sldId="37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406172986" sldId="38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292703534" sldId="38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282639484" sldId="38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013612978" sldId="38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312749545" sldId="38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266642681" sldId="39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952349936" sldId="63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012691520" sldId="63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619631220" sldId="64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706154855" sldId="64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757615707" sldId="64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350711251" sldId="64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724935741" sldId="647"/>
        </pc:sldMkLst>
      </pc:sldChg>
      <pc:sldChg chg="modSp mod">
        <pc:chgData name="Arend Viëtor" userId="S::arend.vietor@nos.nl::b6352777-eb4c-4851-8a89-1579ada81028" providerId="AD" clId="Web-{F02AFE85-271D-9202-DB69-75556494AA1E}" dt="2026-05-20T12:06:42.829" v="6" actId="14100"/>
        <pc:sldMkLst>
          <pc:docMk/>
          <pc:sldMk cId="1397141848" sldId="649"/>
        </pc:sldMkLst>
        <pc:spChg chg="mod">
          <ac:chgData name="Arend Viëtor" userId="S::arend.vietor@nos.nl::b6352777-eb4c-4851-8a89-1579ada81028" providerId="AD" clId="Web-{F02AFE85-271D-9202-DB69-75556494AA1E}" dt="2026-05-20T12:06:30.750" v="5" actId="14100"/>
          <ac:spMkLst>
            <pc:docMk/>
            <pc:sldMk cId="1397141848" sldId="649"/>
            <ac:spMk id="27" creationId="{B9249BB9-ABFB-901B-93A4-BC19FD29821F}"/>
          </ac:spMkLst>
        </pc:spChg>
        <pc:spChg chg="mod">
          <ac:chgData name="Arend Viëtor" userId="S::arend.vietor@nos.nl::b6352777-eb4c-4851-8a89-1579ada81028" providerId="AD" clId="Web-{F02AFE85-271D-9202-DB69-75556494AA1E}" dt="2026-05-20T12:06:42.829" v="6" actId="14100"/>
          <ac:spMkLst>
            <pc:docMk/>
            <pc:sldMk cId="1397141848" sldId="649"/>
            <ac:spMk id="43" creationId="{0301D28E-6E07-A821-0E4F-598C3B3C79F6}"/>
          </ac:spMkLst>
        </pc:spChg>
      </pc:sldChg>
      <pc:sldChg chg="modSp mod setBg">
        <pc:chgData name="Arend Viëtor" userId="S::arend.vietor@nos.nl::b6352777-eb4c-4851-8a89-1579ada81028" providerId="AD" clId="Web-{F02AFE85-271D-9202-DB69-75556494AA1E}" dt="2026-05-20T12:06:03.514" v="4" actId="14100"/>
        <pc:sldMkLst>
          <pc:docMk/>
          <pc:sldMk cId="3927746607" sldId="650"/>
        </pc:sldMkLst>
        <pc:spChg chg="mod">
          <ac:chgData name="Arend Viëtor" userId="S::arend.vietor@nos.nl::b6352777-eb4c-4851-8a89-1579ada81028" providerId="AD" clId="Web-{F02AFE85-271D-9202-DB69-75556494AA1E}" dt="2026-05-20T12:06:03.514" v="4" actId="14100"/>
          <ac:spMkLst>
            <pc:docMk/>
            <pc:sldMk cId="3927746607" sldId="650"/>
            <ac:spMk id="5" creationId="{0A09B88C-5669-A388-8F43-1641CFF941A8}"/>
          </ac:spMkLst>
        </pc:spChg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672363842" sldId="92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88312737" sldId="93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900823392" sldId="99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103415914" sldId="99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196413892" sldId="100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232622024" sldId="100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686083627" sldId="100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132771016" sldId="100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663865396" sldId="100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401395848" sldId="100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596257747" sldId="100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248932577" sldId="101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564593189" sldId="101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37891185" sldId="101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078994775" sldId="101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055205074" sldId="101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709164079" sldId="101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759689676" sldId="101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666494347" sldId="102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344809377" sldId="102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406769401" sldId="102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333805241" sldId="102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161717898" sldId="102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441287490" sldId="102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088158269" sldId="102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974525795" sldId="103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595669623" sldId="103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692748815" sldId="103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1117649" sldId="103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11704683" sldId="103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160464416" sldId="103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833535323" sldId="104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415009160" sldId="104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877026649" sldId="104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151142962" sldId="104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810264137" sldId="104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83287985" sldId="104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88707820" sldId="104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488711570" sldId="104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700126994" sldId="105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15489107" sldId="105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95133731" sldId="105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435027418" sldId="105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041363021" sldId="105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213577196" sldId="105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087030500" sldId="105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899130775" sldId="105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802868345" sldId="105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147213989" sldId="106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969438102" sldId="106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726427526" sldId="106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239077466" sldId="106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154526580" sldId="106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595409973" sldId="106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625368492" sldId="106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425500503" sldId="107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911943451" sldId="107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204219607" sldId="107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974620034" sldId="107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126061908" sldId="107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316038956" sldId="107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533141677" sldId="107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229531371" sldId="107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398097289" sldId="108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048988017" sldId="108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99768579" sldId="108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297147728" sldId="108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304469811" sldId="108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368491853" sldId="108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511672877" sldId="108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978875257" sldId="108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493378648" sldId="109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857627179" sldId="109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66744333" sldId="109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79287605" sldId="109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959952504" sldId="109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338652515" sldId="109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540336560" sldId="109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78201423" sldId="109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827656185" sldId="110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135946140" sldId="110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307929633" sldId="110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568494581" sldId="110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822129777" sldId="110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290319431" sldId="110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91336286" sldId="110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045779481" sldId="110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120994764" sldId="110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283750796" sldId="111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264059285" sldId="111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540570645" sldId="111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079471107" sldId="111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491399331" sldId="111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92612248" sldId="111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780641318" sldId="111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604870715" sldId="111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202524021" sldId="111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438716953" sldId="111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798284471" sldId="112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747112714" sldId="112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805929141" sldId="112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179947413" sldId="112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884863222" sldId="112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580756363" sldId="112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396274415" sldId="112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482615379" sldId="112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973591280" sldId="112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382394291" sldId="112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898425916" sldId="113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07981613" sldId="113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53033680" sldId="113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338246377" sldId="113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322283734" sldId="113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875386011" sldId="113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450929281" sldId="113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691225917" sldId="113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846479577" sldId="113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178332681" sldId="113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986026926" sldId="114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469773748" sldId="114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577551675" sldId="114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318121049" sldId="114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770693239" sldId="114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574634886" sldId="114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121389755" sldId="114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185912901" sldId="114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205016139" sldId="114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169393777" sldId="1149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297139975" sldId="1150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438756353" sldId="1151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879596389" sldId="1152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74893971" sldId="1153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135556398" sldId="1154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220819273" sldId="1155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031284868" sldId="1156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1022513465" sldId="1157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2544281433" sldId="1158"/>
        </pc:sldMkLst>
      </pc:sldChg>
      <pc:sldChg chg="mod">
        <pc:chgData name="Arend Viëtor" userId="S::arend.vietor@nos.nl::b6352777-eb4c-4851-8a89-1579ada81028" providerId="AD" clId="Web-{F02AFE85-271D-9202-DB69-75556494AA1E}" dt="2026-05-20T12:05:36.481" v="1"/>
        <pc:sldMkLst>
          <pc:docMk/>
          <pc:sldMk cId="3948651572" sldId="1159"/>
        </pc:sldMkLst>
      </pc:sldChg>
      <pc:sldMasterChg chg="mod setBg modSldLayout">
        <pc:chgData name="Arend Viëtor" userId="S::arend.vietor@nos.nl::b6352777-eb4c-4851-8a89-1579ada81028" providerId="AD" clId="Web-{F02AFE85-271D-9202-DB69-75556494AA1E}" dt="2026-05-20T12:05:36.481" v="1"/>
        <pc:sldMasterMkLst>
          <pc:docMk/>
          <pc:sldMasterMk cId="2409340885" sldId="2147483648"/>
        </pc:sldMasterMkLst>
        <pc:sldLayoutChg chg="mod">
          <pc:chgData name="Arend Viëtor" userId="S::arend.vietor@nos.nl::b6352777-eb4c-4851-8a89-1579ada81028" providerId="AD" clId="Web-{F02AFE85-271D-9202-DB69-75556494AA1E}" dt="2026-05-20T12:05:36.481" v="1"/>
          <pc:sldLayoutMkLst>
            <pc:docMk/>
            <pc:sldMasterMk cId="2409340885" sldId="2147483648"/>
            <pc:sldLayoutMk cId="2193480507" sldId="2147483649"/>
          </pc:sldLayoutMkLst>
        </pc:sldLayoutChg>
        <pc:sldLayoutChg chg="mod">
          <pc:chgData name="Arend Viëtor" userId="S::arend.vietor@nos.nl::b6352777-eb4c-4851-8a89-1579ada81028" providerId="AD" clId="Web-{F02AFE85-271D-9202-DB69-75556494AA1E}" dt="2026-05-20T12:05:36.481" v="1"/>
          <pc:sldLayoutMkLst>
            <pc:docMk/>
            <pc:sldMasterMk cId="2409340885" sldId="2147483648"/>
            <pc:sldLayoutMk cId="3270663994" sldId="2147483650"/>
          </pc:sldLayoutMkLst>
        </pc:sldLayoutChg>
        <pc:sldLayoutChg chg="mod">
          <pc:chgData name="Arend Viëtor" userId="S::arend.vietor@nos.nl::b6352777-eb4c-4851-8a89-1579ada81028" providerId="AD" clId="Web-{F02AFE85-271D-9202-DB69-75556494AA1E}" dt="2026-05-20T12:05:36.481" v="1"/>
          <pc:sldLayoutMkLst>
            <pc:docMk/>
            <pc:sldMasterMk cId="2409340885" sldId="2147483648"/>
            <pc:sldLayoutMk cId="2488676462" sldId="2147483651"/>
          </pc:sldLayoutMkLst>
        </pc:sldLayoutChg>
        <pc:sldLayoutChg chg="mod">
          <pc:chgData name="Arend Viëtor" userId="S::arend.vietor@nos.nl::b6352777-eb4c-4851-8a89-1579ada81028" providerId="AD" clId="Web-{F02AFE85-271D-9202-DB69-75556494AA1E}" dt="2026-05-20T12:05:36.481" v="1"/>
          <pc:sldLayoutMkLst>
            <pc:docMk/>
            <pc:sldMasterMk cId="2409340885" sldId="2147483648"/>
            <pc:sldLayoutMk cId="2943136888" sldId="2147483652"/>
          </pc:sldLayoutMkLst>
        </pc:sldLayoutChg>
        <pc:sldLayoutChg chg="mod">
          <pc:chgData name="Arend Viëtor" userId="S::arend.vietor@nos.nl::b6352777-eb4c-4851-8a89-1579ada81028" providerId="AD" clId="Web-{F02AFE85-271D-9202-DB69-75556494AA1E}" dt="2026-05-20T12:05:36.481" v="1"/>
          <pc:sldLayoutMkLst>
            <pc:docMk/>
            <pc:sldMasterMk cId="2409340885" sldId="2147483648"/>
            <pc:sldLayoutMk cId="3217546534" sldId="2147483653"/>
          </pc:sldLayoutMkLst>
        </pc:sldLayoutChg>
        <pc:sldLayoutChg chg="mod">
          <pc:chgData name="Arend Viëtor" userId="S::arend.vietor@nos.nl::b6352777-eb4c-4851-8a89-1579ada81028" providerId="AD" clId="Web-{F02AFE85-271D-9202-DB69-75556494AA1E}" dt="2026-05-20T12:05:36.481" v="1"/>
          <pc:sldLayoutMkLst>
            <pc:docMk/>
            <pc:sldMasterMk cId="2409340885" sldId="2147483648"/>
            <pc:sldLayoutMk cId="2936944853" sldId="2147483654"/>
          </pc:sldLayoutMkLst>
        </pc:sldLayoutChg>
        <pc:sldLayoutChg chg="mod">
          <pc:chgData name="Arend Viëtor" userId="S::arend.vietor@nos.nl::b6352777-eb4c-4851-8a89-1579ada81028" providerId="AD" clId="Web-{F02AFE85-271D-9202-DB69-75556494AA1E}" dt="2026-05-20T12:05:36.481" v="1"/>
          <pc:sldLayoutMkLst>
            <pc:docMk/>
            <pc:sldMasterMk cId="2409340885" sldId="2147483648"/>
            <pc:sldLayoutMk cId="1448589031" sldId="2147483655"/>
          </pc:sldLayoutMkLst>
        </pc:sldLayoutChg>
        <pc:sldLayoutChg chg="mod">
          <pc:chgData name="Arend Viëtor" userId="S::arend.vietor@nos.nl::b6352777-eb4c-4851-8a89-1579ada81028" providerId="AD" clId="Web-{F02AFE85-271D-9202-DB69-75556494AA1E}" dt="2026-05-20T12:05:36.481" v="1"/>
          <pc:sldLayoutMkLst>
            <pc:docMk/>
            <pc:sldMasterMk cId="2409340885" sldId="2147483648"/>
            <pc:sldLayoutMk cId="3348366556" sldId="2147483656"/>
          </pc:sldLayoutMkLst>
        </pc:sldLayoutChg>
        <pc:sldLayoutChg chg="mod">
          <pc:chgData name="Arend Viëtor" userId="S::arend.vietor@nos.nl::b6352777-eb4c-4851-8a89-1579ada81028" providerId="AD" clId="Web-{F02AFE85-271D-9202-DB69-75556494AA1E}" dt="2026-05-20T12:05:36.481" v="1"/>
          <pc:sldLayoutMkLst>
            <pc:docMk/>
            <pc:sldMasterMk cId="2409340885" sldId="2147483648"/>
            <pc:sldLayoutMk cId="3571185057" sldId="2147483657"/>
          </pc:sldLayoutMkLst>
        </pc:sldLayoutChg>
        <pc:sldLayoutChg chg="mod">
          <pc:chgData name="Arend Viëtor" userId="S::arend.vietor@nos.nl::b6352777-eb4c-4851-8a89-1579ada81028" providerId="AD" clId="Web-{F02AFE85-271D-9202-DB69-75556494AA1E}" dt="2026-05-20T12:05:36.481" v="1"/>
          <pc:sldLayoutMkLst>
            <pc:docMk/>
            <pc:sldMasterMk cId="2409340885" sldId="2147483648"/>
            <pc:sldLayoutMk cId="2512128128" sldId="2147483658"/>
          </pc:sldLayoutMkLst>
        </pc:sldLayoutChg>
        <pc:sldLayoutChg chg="mod">
          <pc:chgData name="Arend Viëtor" userId="S::arend.vietor@nos.nl::b6352777-eb4c-4851-8a89-1579ada81028" providerId="AD" clId="Web-{F02AFE85-271D-9202-DB69-75556494AA1E}" dt="2026-05-20T12:05:36.481" v="1"/>
          <pc:sldLayoutMkLst>
            <pc:docMk/>
            <pc:sldMasterMk cId="2409340885" sldId="2147483648"/>
            <pc:sldLayoutMk cId="1786759394" sldId="2147483659"/>
          </pc:sldLayoutMkLst>
        </pc:sldLayoutChg>
      </pc:sldMasterChg>
    </pc:docChg>
  </pc:docChgLst>
  <pc:docChgLst>
    <pc:chgData name="Patrick Keller" userId="170edc8c-2f5f-48d9-b0d0-58eefee5da09" providerId="ADAL" clId="{24FF6D51-306D-4730-8FBC-2DE327A528CA}"/>
    <pc:docChg chg="undo custSel addSld delSld modSld sldOrd modSection">
      <pc:chgData name="Patrick Keller" userId="170edc8c-2f5f-48d9-b0d0-58eefee5da09" providerId="ADAL" clId="{24FF6D51-306D-4730-8FBC-2DE327A528CA}" dt="2026-05-19T11:21:13.348" v="49" actId="17846"/>
      <pc:docMkLst>
        <pc:docMk/>
      </pc:docMkLst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2252003703" sldId="266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4017567595" sldId="280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369450387" sldId="281"/>
        </pc:sldMkLst>
      </pc:sldChg>
      <pc:sldChg chg="ord">
        <pc:chgData name="Patrick Keller" userId="170edc8c-2f5f-48d9-b0d0-58eefee5da09" providerId="ADAL" clId="{24FF6D51-306D-4730-8FBC-2DE327A528CA}" dt="2026-05-19T10:59:29.744" v="40"/>
        <pc:sldMkLst>
          <pc:docMk/>
          <pc:sldMk cId="2242684538" sldId="288"/>
        </pc:sldMkLst>
      </pc:sldChg>
      <pc:sldChg chg="modSp mod ord">
        <pc:chgData name="Patrick Keller" userId="170edc8c-2f5f-48d9-b0d0-58eefee5da09" providerId="ADAL" clId="{24FF6D51-306D-4730-8FBC-2DE327A528CA}" dt="2026-05-19T10:56:26.974" v="34"/>
        <pc:sldMkLst>
          <pc:docMk/>
          <pc:sldMk cId="3362174963" sldId="292"/>
        </pc:sldMkLst>
        <pc:spChg chg="mod">
          <ac:chgData name="Patrick Keller" userId="170edc8c-2f5f-48d9-b0d0-58eefee5da09" providerId="ADAL" clId="{24FF6D51-306D-4730-8FBC-2DE327A528CA}" dt="2026-05-19T10:06:50.920" v="1" actId="20577"/>
          <ac:spMkLst>
            <pc:docMk/>
            <pc:sldMk cId="3362174963" sldId="292"/>
            <ac:spMk id="218" creationId="{A57C1484-EBC0-3499-6C36-98FDCA59807D}"/>
          </ac:spMkLst>
        </pc:spChg>
        <pc:spChg chg="mod">
          <ac:chgData name="Patrick Keller" userId="170edc8c-2f5f-48d9-b0d0-58eefee5da09" providerId="ADAL" clId="{24FF6D51-306D-4730-8FBC-2DE327A528CA}" dt="2026-05-19T10:07:51.974" v="24" actId="20577"/>
          <ac:spMkLst>
            <pc:docMk/>
            <pc:sldMk cId="3362174963" sldId="292"/>
            <ac:spMk id="285" creationId="{0F49BA26-7A1E-47DE-4587-F0A08A267C79}"/>
          </ac:spMkLst>
        </pc:spChg>
        <pc:grpChg chg="mod">
          <ac:chgData name="Patrick Keller" userId="170edc8c-2f5f-48d9-b0d0-58eefee5da09" providerId="ADAL" clId="{24FF6D51-306D-4730-8FBC-2DE327A528CA}" dt="2026-05-19T10:07:02.265" v="4" actId="1076"/>
          <ac:grpSpMkLst>
            <pc:docMk/>
            <pc:sldMk cId="3362174963" sldId="292"/>
            <ac:grpSpMk id="216" creationId="{13848935-8D86-26FA-0E85-55A9D23E498A}"/>
          </ac:grpSpMkLst>
        </pc:grpChg>
        <pc:cxnChg chg="mod">
          <ac:chgData name="Patrick Keller" userId="170edc8c-2f5f-48d9-b0d0-58eefee5da09" providerId="ADAL" clId="{24FF6D51-306D-4730-8FBC-2DE327A528CA}" dt="2026-05-19T10:07:12.591" v="11" actId="1038"/>
          <ac:cxnSpMkLst>
            <pc:docMk/>
            <pc:sldMk cId="3362174963" sldId="292"/>
            <ac:cxnSpMk id="277" creationId="{00754299-3644-F858-ED1D-93D96217A4FE}"/>
          </ac:cxnSpMkLst>
        </pc:cxnChg>
      </pc:sldChg>
      <pc:sldChg chg="ord">
        <pc:chgData name="Patrick Keller" userId="170edc8c-2f5f-48d9-b0d0-58eefee5da09" providerId="ADAL" clId="{24FF6D51-306D-4730-8FBC-2DE327A528CA}" dt="2026-05-19T10:56:26.974" v="34"/>
        <pc:sldMkLst>
          <pc:docMk/>
          <pc:sldMk cId="1747506760" sldId="293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3994320309" sldId="372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3677812592" sldId="374"/>
        </pc:sldMkLst>
      </pc:sldChg>
      <pc:sldChg chg="ord">
        <pc:chgData name="Patrick Keller" userId="170edc8c-2f5f-48d9-b0d0-58eefee5da09" providerId="ADAL" clId="{24FF6D51-306D-4730-8FBC-2DE327A528CA}" dt="2026-05-19T11:10:32.803" v="48"/>
        <pc:sldMkLst>
          <pc:docMk/>
          <pc:sldMk cId="3815720503" sldId="377"/>
        </pc:sldMkLst>
      </pc:sldChg>
      <pc:sldChg chg="ord">
        <pc:chgData name="Patrick Keller" userId="170edc8c-2f5f-48d9-b0d0-58eefee5da09" providerId="ADAL" clId="{24FF6D51-306D-4730-8FBC-2DE327A528CA}" dt="2026-05-19T11:10:03.700" v="44"/>
        <pc:sldMkLst>
          <pc:docMk/>
          <pc:sldMk cId="2312749545" sldId="387"/>
        </pc:sldMkLst>
      </pc:sldChg>
      <pc:sldChg chg="del">
        <pc:chgData name="Patrick Keller" userId="170edc8c-2f5f-48d9-b0d0-58eefee5da09" providerId="ADAL" clId="{24FF6D51-306D-4730-8FBC-2DE327A528CA}" dt="2026-05-19T10:52:45.753" v="25" actId="47"/>
        <pc:sldMkLst>
          <pc:docMk/>
          <pc:sldMk cId="1789231269" sldId="933"/>
        </pc:sldMkLst>
      </pc:sldChg>
      <pc:sldChg chg="ord">
        <pc:chgData name="Patrick Keller" userId="170edc8c-2f5f-48d9-b0d0-58eefee5da09" providerId="ADAL" clId="{24FF6D51-306D-4730-8FBC-2DE327A528CA}" dt="2026-05-19T11:10:03.700" v="44"/>
        <pc:sldMkLst>
          <pc:docMk/>
          <pc:sldMk cId="686083627" sldId="1002"/>
        </pc:sldMkLst>
      </pc:sldChg>
      <pc:sldChg chg="ord">
        <pc:chgData name="Patrick Keller" userId="170edc8c-2f5f-48d9-b0d0-58eefee5da09" providerId="ADAL" clId="{24FF6D51-306D-4730-8FBC-2DE327A528CA}" dt="2026-05-19T11:10:03.700" v="44"/>
        <pc:sldMkLst>
          <pc:docMk/>
          <pc:sldMk cId="1132771016" sldId="1004"/>
        </pc:sldMkLst>
      </pc:sldChg>
      <pc:sldChg chg="ord">
        <pc:chgData name="Patrick Keller" userId="170edc8c-2f5f-48d9-b0d0-58eefee5da09" providerId="ADAL" clId="{24FF6D51-306D-4730-8FBC-2DE327A528CA}" dt="2026-05-19T11:10:32.803" v="48"/>
        <pc:sldMkLst>
          <pc:docMk/>
          <pc:sldMk cId="1663865396" sldId="1005"/>
        </pc:sldMkLst>
      </pc:sldChg>
      <pc:sldChg chg="ord">
        <pc:chgData name="Patrick Keller" userId="170edc8c-2f5f-48d9-b0d0-58eefee5da09" providerId="ADAL" clId="{24FF6D51-306D-4730-8FBC-2DE327A528CA}" dt="2026-05-19T11:10:32.803" v="48"/>
        <pc:sldMkLst>
          <pc:docMk/>
          <pc:sldMk cId="3401395848" sldId="1007"/>
        </pc:sldMkLst>
      </pc:sldChg>
      <pc:sldChg chg="del">
        <pc:chgData name="Patrick Keller" userId="170edc8c-2f5f-48d9-b0d0-58eefee5da09" providerId="ADAL" clId="{24FF6D51-306D-4730-8FBC-2DE327A528CA}" dt="2026-05-19T10:56:47.762" v="36" actId="47"/>
        <pc:sldMkLst>
          <pc:docMk/>
          <pc:sldMk cId="2680567113" sldId="1015"/>
        </pc:sldMkLst>
      </pc:sldChg>
      <pc:sldChg chg="ord">
        <pc:chgData name="Patrick Keller" userId="170edc8c-2f5f-48d9-b0d0-58eefee5da09" providerId="ADAL" clId="{24FF6D51-306D-4730-8FBC-2DE327A528CA}" dt="2026-05-19T10:59:29.744" v="40"/>
        <pc:sldMkLst>
          <pc:docMk/>
          <pc:sldMk cId="1666494347" sldId="1020"/>
        </pc:sldMkLst>
      </pc:sldChg>
      <pc:sldChg chg="ord">
        <pc:chgData name="Patrick Keller" userId="170edc8c-2f5f-48d9-b0d0-58eefee5da09" providerId="ADAL" clId="{24FF6D51-306D-4730-8FBC-2DE327A528CA}" dt="2026-05-19T10:59:29.744" v="40"/>
        <pc:sldMkLst>
          <pc:docMk/>
          <pc:sldMk cId="1344809377" sldId="1022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2406769401" sldId="1023"/>
        </pc:sldMkLst>
      </pc:sldChg>
      <pc:sldChg chg="del">
        <pc:chgData name="Patrick Keller" userId="170edc8c-2f5f-48d9-b0d0-58eefee5da09" providerId="ADAL" clId="{24FF6D51-306D-4730-8FBC-2DE327A528CA}" dt="2026-05-19T10:56:32.781" v="35" actId="47"/>
        <pc:sldMkLst>
          <pc:docMk/>
          <pc:sldMk cId="3229682723" sldId="1024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2333805241" sldId="1025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2161717898" sldId="1026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2441287490" sldId="1028"/>
        </pc:sldMkLst>
      </pc:sldChg>
      <pc:sldChg chg="ord">
        <pc:chgData name="Patrick Keller" userId="170edc8c-2f5f-48d9-b0d0-58eefee5da09" providerId="ADAL" clId="{24FF6D51-306D-4730-8FBC-2DE327A528CA}" dt="2026-05-19T10:56:26.974" v="34"/>
        <pc:sldMkLst>
          <pc:docMk/>
          <pc:sldMk cId="2088158269" sldId="1029"/>
        </pc:sldMkLst>
      </pc:sldChg>
      <pc:sldChg chg="ord">
        <pc:chgData name="Patrick Keller" userId="170edc8c-2f5f-48d9-b0d0-58eefee5da09" providerId="ADAL" clId="{24FF6D51-306D-4730-8FBC-2DE327A528CA}" dt="2026-05-19T10:56:26.974" v="34"/>
        <pc:sldMkLst>
          <pc:docMk/>
          <pc:sldMk cId="3974525795" sldId="1030"/>
        </pc:sldMkLst>
      </pc:sldChg>
      <pc:sldChg chg="ord">
        <pc:chgData name="Patrick Keller" userId="170edc8c-2f5f-48d9-b0d0-58eefee5da09" providerId="ADAL" clId="{24FF6D51-306D-4730-8FBC-2DE327A528CA}" dt="2026-05-19T10:56:26.974" v="34"/>
        <pc:sldMkLst>
          <pc:docMk/>
          <pc:sldMk cId="1595669623" sldId="1031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1692748815" sldId="1035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11117649" sldId="1037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111704683" sldId="1038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4160464416" sldId="1039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833535323" sldId="1040"/>
        </pc:sldMkLst>
      </pc:sldChg>
      <pc:sldChg chg="ord">
        <pc:chgData name="Patrick Keller" userId="170edc8c-2f5f-48d9-b0d0-58eefee5da09" providerId="ADAL" clId="{24FF6D51-306D-4730-8FBC-2DE327A528CA}" dt="2026-05-19T11:10:22.970" v="46"/>
        <pc:sldMkLst>
          <pc:docMk/>
          <pc:sldMk cId="1415009160" sldId="1041"/>
        </pc:sldMkLst>
      </pc:sldChg>
      <pc:sldChg chg="ord">
        <pc:chgData name="Patrick Keller" userId="170edc8c-2f5f-48d9-b0d0-58eefee5da09" providerId="ADAL" clId="{24FF6D51-306D-4730-8FBC-2DE327A528CA}" dt="2026-05-19T11:10:22.970" v="46"/>
        <pc:sldMkLst>
          <pc:docMk/>
          <pc:sldMk cId="1877026649" sldId="1042"/>
        </pc:sldMkLst>
      </pc:sldChg>
      <pc:sldChg chg="ord">
        <pc:chgData name="Patrick Keller" userId="170edc8c-2f5f-48d9-b0d0-58eefee5da09" providerId="ADAL" clId="{24FF6D51-306D-4730-8FBC-2DE327A528CA}" dt="2026-05-19T11:10:22.970" v="46"/>
        <pc:sldMkLst>
          <pc:docMk/>
          <pc:sldMk cId="4151142962" sldId="1043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4126061908" sldId="1076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1316038956" sldId="1077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266744333" sldId="1092"/>
        </pc:sldMkLst>
      </pc:sldChg>
      <pc:sldChg chg="del">
        <pc:chgData name="Patrick Keller" userId="170edc8c-2f5f-48d9-b0d0-58eefee5da09" providerId="ADAL" clId="{24FF6D51-306D-4730-8FBC-2DE327A528CA}" dt="2026-05-19T10:52:45.753" v="25" actId="47"/>
        <pc:sldMkLst>
          <pc:docMk/>
          <pc:sldMk cId="4167023732" sldId="1104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492612248" sldId="1115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3780641318" sldId="1116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2604870715" sldId="1117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3202524021" sldId="1118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3438716953" sldId="1119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798284471" sldId="1120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3747112714" sldId="1121"/>
        </pc:sldMkLst>
      </pc:sldChg>
      <pc:sldChg chg="ord">
        <pc:chgData name="Patrick Keller" userId="170edc8c-2f5f-48d9-b0d0-58eefee5da09" providerId="ADAL" clId="{24FF6D51-306D-4730-8FBC-2DE327A528CA}" dt="2026-05-19T10:58:56.020" v="38"/>
        <pc:sldMkLst>
          <pc:docMk/>
          <pc:sldMk cId="580756363" sldId="1125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407981613" sldId="1131"/>
        </pc:sldMkLst>
      </pc:sldChg>
      <pc:sldChg chg="ord">
        <pc:chgData name="Patrick Keller" userId="170edc8c-2f5f-48d9-b0d0-58eefee5da09" providerId="ADAL" clId="{24FF6D51-306D-4730-8FBC-2DE327A528CA}" dt="2026-05-19T11:10:32.803" v="48"/>
        <pc:sldMkLst>
          <pc:docMk/>
          <pc:sldMk cId="253033680" sldId="1132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3338246377" sldId="1133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2322283734" sldId="1134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1875386011" sldId="1135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3450929281" sldId="1136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1691225917" sldId="1137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3846479577" sldId="1138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3178332681" sldId="1139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986026926" sldId="1140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3469773748" sldId="1141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2577551675" sldId="1142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1318121049" sldId="1143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3770693239" sldId="1144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3574634886" sldId="1145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4121389755" sldId="1146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1185912901" sldId="1147"/>
        </pc:sldMkLst>
      </pc:sldChg>
      <pc:sldChg chg="ord">
        <pc:chgData name="Patrick Keller" userId="170edc8c-2f5f-48d9-b0d0-58eefee5da09" providerId="ADAL" clId="{24FF6D51-306D-4730-8FBC-2DE327A528CA}" dt="2026-05-19T11:09:41.442" v="42"/>
        <pc:sldMkLst>
          <pc:docMk/>
          <pc:sldMk cId="3879596389" sldId="1152"/>
        </pc:sldMkLst>
      </pc:sldChg>
      <pc:sldChg chg="ord">
        <pc:chgData name="Patrick Keller" userId="170edc8c-2f5f-48d9-b0d0-58eefee5da09" providerId="ADAL" clId="{24FF6D51-306D-4730-8FBC-2DE327A528CA}" dt="2026-05-19T11:10:22.970" v="46"/>
        <pc:sldMkLst>
          <pc:docMk/>
          <pc:sldMk cId="174893971" sldId="1153"/>
        </pc:sldMkLst>
      </pc:sldChg>
      <pc:sldChg chg="add ord">
        <pc:chgData name="Patrick Keller" userId="170edc8c-2f5f-48d9-b0d0-58eefee5da09" providerId="ADAL" clId="{24FF6D51-306D-4730-8FBC-2DE327A528CA}" dt="2026-05-19T10:52:54.390" v="28"/>
        <pc:sldMkLst>
          <pc:docMk/>
          <pc:sldMk cId="3948651572" sldId="1159"/>
        </pc:sldMkLst>
      </pc:sldChg>
    </pc:docChg>
  </pc:docChgLst>
  <pc:docChgLst>
    <pc:chgData name="Arend Viëtor" userId="S::arend.vietor@nos.nl::b6352777-eb4c-4851-8a89-1579ada81028" providerId="AD" clId="Web-{3C2B9945-BBE9-468B-F65B-E64966664CDE}"/>
    <pc:docChg chg="modSld sldOrd">
      <pc:chgData name="Arend Viëtor" userId="S::arend.vietor@nos.nl::b6352777-eb4c-4851-8a89-1579ada81028" providerId="AD" clId="Web-{3C2B9945-BBE9-468B-F65B-E64966664CDE}" dt="2026-05-20T12:26:57.320" v="3"/>
      <pc:docMkLst>
        <pc:docMk/>
      </pc:docMkLst>
      <pc:sldChg chg="modSp">
        <pc:chgData name="Arend Viëtor" userId="S::arend.vietor@nos.nl::b6352777-eb4c-4851-8a89-1579ada81028" providerId="AD" clId="Web-{3C2B9945-BBE9-468B-F65B-E64966664CDE}" dt="2026-05-20T12:25:51.615" v="0" actId="1076"/>
        <pc:sldMkLst>
          <pc:docMk/>
          <pc:sldMk cId="1397141848" sldId="649"/>
        </pc:sldMkLst>
        <pc:spChg chg="mod">
          <ac:chgData name="Arend Viëtor" userId="S::arend.vietor@nos.nl::b6352777-eb4c-4851-8a89-1579ada81028" providerId="AD" clId="Web-{3C2B9945-BBE9-468B-F65B-E64966664CDE}" dt="2026-05-20T12:25:51.615" v="0" actId="1076"/>
          <ac:spMkLst>
            <pc:docMk/>
            <pc:sldMk cId="1397141848" sldId="649"/>
            <ac:spMk id="43" creationId="{0301D28E-6E07-A821-0E4F-598C3B3C79F6}"/>
          </ac:spMkLst>
        </pc:spChg>
      </pc:sldChg>
      <pc:sldChg chg="modSp">
        <pc:chgData name="Arend Viëtor" userId="S::arend.vietor@nos.nl::b6352777-eb4c-4851-8a89-1579ada81028" providerId="AD" clId="Web-{3C2B9945-BBE9-468B-F65B-E64966664CDE}" dt="2026-05-20T12:26:11.272" v="2" actId="14100"/>
        <pc:sldMkLst>
          <pc:docMk/>
          <pc:sldMk cId="4048988017" sldId="1082"/>
        </pc:sldMkLst>
        <pc:spChg chg="mod">
          <ac:chgData name="Arend Viëtor" userId="S::arend.vietor@nos.nl::b6352777-eb4c-4851-8a89-1579ada81028" providerId="AD" clId="Web-{3C2B9945-BBE9-468B-F65B-E64966664CDE}" dt="2026-05-20T12:26:11.272" v="2" actId="14100"/>
          <ac:spMkLst>
            <pc:docMk/>
            <pc:sldMk cId="4048988017" sldId="1082"/>
            <ac:spMk id="3" creationId="{D63B3EA7-A691-0C8F-6117-7E463DACE7FF}"/>
          </ac:spMkLst>
        </pc:spChg>
      </pc:sldChg>
      <pc:sldChg chg="ord">
        <pc:chgData name="Arend Viëtor" userId="S::arend.vietor@nos.nl::b6352777-eb4c-4851-8a89-1579ada81028" providerId="AD" clId="Web-{3C2B9945-BBE9-468B-F65B-E64966664CDE}" dt="2026-05-20T12:26:57.320" v="3"/>
        <pc:sldMkLst>
          <pc:docMk/>
          <pc:sldMk cId="1304469811" sldId="10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AD70E-37FC-4781-BC44-0E92C98C70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7E60B4-DC9F-4BA6-B0BA-B418F4AD8EC1}">
      <dgm:prSet/>
      <dgm:spPr>
        <a:solidFill>
          <a:srgbClr val="945DE8"/>
        </a:solidFill>
      </dgm:spPr>
      <dgm:t>
        <a:bodyPr/>
        <a:lstStyle/>
        <a:p>
          <a:r>
            <a:rPr lang="nl-NL" dirty="0"/>
            <a:t>Asymmetrische informatie</a:t>
          </a:r>
          <a:endParaRPr lang="en-US" dirty="0"/>
        </a:p>
      </dgm:t>
    </dgm:pt>
    <dgm:pt modelId="{EE4926F6-1601-46A5-BC28-39E19E522A7B}" type="parTrans" cxnId="{EF24504E-5D86-4E00-9300-7D05D633CDBE}">
      <dgm:prSet/>
      <dgm:spPr/>
      <dgm:t>
        <a:bodyPr/>
        <a:lstStyle/>
        <a:p>
          <a:endParaRPr lang="en-US"/>
        </a:p>
      </dgm:t>
    </dgm:pt>
    <dgm:pt modelId="{27CAA0CA-20FF-4A48-A90F-E23C65449723}" type="sibTrans" cxnId="{EF24504E-5D86-4E00-9300-7D05D633CDBE}">
      <dgm:prSet/>
      <dgm:spPr/>
      <dgm:t>
        <a:bodyPr/>
        <a:lstStyle/>
        <a:p>
          <a:endParaRPr lang="en-US"/>
        </a:p>
      </dgm:t>
    </dgm:pt>
    <dgm:pt modelId="{0F2A385B-C602-477F-A4D2-9C1AFD1B6FF9}">
      <dgm:prSet/>
      <dgm:spPr>
        <a:solidFill>
          <a:srgbClr val="945DE8"/>
        </a:solidFill>
      </dgm:spPr>
      <dgm:t>
        <a:bodyPr/>
        <a:lstStyle/>
        <a:p>
          <a:r>
            <a:rPr lang="nl-NL" dirty="0"/>
            <a:t>Averechtse selectie</a:t>
          </a:r>
          <a:endParaRPr lang="en-US" dirty="0"/>
        </a:p>
      </dgm:t>
    </dgm:pt>
    <dgm:pt modelId="{B84ECB90-87E4-4ED5-B6F2-1773CE5DD429}" type="parTrans" cxnId="{063CB3E8-E677-402F-AF19-EBD962ABAD77}">
      <dgm:prSet/>
      <dgm:spPr/>
      <dgm:t>
        <a:bodyPr/>
        <a:lstStyle/>
        <a:p>
          <a:endParaRPr lang="en-US"/>
        </a:p>
      </dgm:t>
    </dgm:pt>
    <dgm:pt modelId="{DAE98939-244D-4295-A48F-CD86E500CB25}" type="sibTrans" cxnId="{063CB3E8-E677-402F-AF19-EBD962ABAD77}">
      <dgm:prSet/>
      <dgm:spPr/>
      <dgm:t>
        <a:bodyPr/>
        <a:lstStyle/>
        <a:p>
          <a:endParaRPr lang="en-US"/>
        </a:p>
      </dgm:t>
    </dgm:pt>
    <dgm:pt modelId="{DDBC0265-E78E-4B6C-B09F-45598F178F91}">
      <dgm:prSet/>
      <dgm:spPr>
        <a:solidFill>
          <a:srgbClr val="945DE8"/>
        </a:solidFill>
      </dgm:spPr>
      <dgm:t>
        <a:bodyPr/>
        <a:lstStyle/>
        <a:p>
          <a:r>
            <a:rPr lang="nl-NL" dirty="0" err="1"/>
            <a:t>Moral</a:t>
          </a:r>
          <a:r>
            <a:rPr lang="nl-NL" dirty="0"/>
            <a:t> hazard</a:t>
          </a:r>
          <a:endParaRPr lang="en-US" dirty="0"/>
        </a:p>
      </dgm:t>
    </dgm:pt>
    <dgm:pt modelId="{15A8064B-7033-47C6-87C2-0549E3C4780C}" type="parTrans" cxnId="{15206D4C-2361-46B6-A45D-4D6FCDE10ACD}">
      <dgm:prSet/>
      <dgm:spPr/>
      <dgm:t>
        <a:bodyPr/>
        <a:lstStyle/>
        <a:p>
          <a:endParaRPr lang="en-US"/>
        </a:p>
      </dgm:t>
    </dgm:pt>
    <dgm:pt modelId="{E1C1C0B7-BA0B-412D-AE7B-9E10398BE254}" type="sibTrans" cxnId="{15206D4C-2361-46B6-A45D-4D6FCDE10ACD}">
      <dgm:prSet/>
      <dgm:spPr/>
      <dgm:t>
        <a:bodyPr/>
        <a:lstStyle/>
        <a:p>
          <a:endParaRPr lang="en-US"/>
        </a:p>
      </dgm:t>
    </dgm:pt>
    <dgm:pt modelId="{E1F9A075-F5B3-45F0-94AE-842E9D5E6B30}">
      <dgm:prSet/>
      <dgm:spPr>
        <a:solidFill>
          <a:srgbClr val="945DE8"/>
        </a:solidFill>
      </dgm:spPr>
      <dgm:t>
        <a:bodyPr/>
        <a:lstStyle/>
        <a:p>
          <a:r>
            <a:rPr lang="nl-NL" dirty="0"/>
            <a:t>Risico-aversie</a:t>
          </a:r>
          <a:endParaRPr lang="en-US" dirty="0"/>
        </a:p>
      </dgm:t>
    </dgm:pt>
    <dgm:pt modelId="{40F01FD2-D3D6-4152-B0F9-320C2A2497F3}" type="parTrans" cxnId="{25CCF2DF-57E5-42AD-A315-D8632C26A143}">
      <dgm:prSet/>
      <dgm:spPr/>
      <dgm:t>
        <a:bodyPr/>
        <a:lstStyle/>
        <a:p>
          <a:endParaRPr lang="en-US"/>
        </a:p>
      </dgm:t>
    </dgm:pt>
    <dgm:pt modelId="{0B8849B9-C17B-45D0-A19B-888682D3C3AE}" type="sibTrans" cxnId="{25CCF2DF-57E5-42AD-A315-D8632C26A143}">
      <dgm:prSet/>
      <dgm:spPr/>
      <dgm:t>
        <a:bodyPr/>
        <a:lstStyle/>
        <a:p>
          <a:endParaRPr lang="en-US"/>
        </a:p>
      </dgm:t>
    </dgm:pt>
    <dgm:pt modelId="{D07BF410-2625-4ECB-B2A0-052CFD6E5F91}">
      <dgm:prSet/>
      <dgm:spPr>
        <a:solidFill>
          <a:srgbClr val="945DE8"/>
        </a:solidFill>
      </dgm:spPr>
      <dgm:t>
        <a:bodyPr/>
        <a:lstStyle/>
        <a:p>
          <a:r>
            <a:rPr lang="nl-NL" dirty="0"/>
            <a:t>Premiedifferentiatie (bonus malusregeling)</a:t>
          </a:r>
          <a:endParaRPr lang="en-US" dirty="0"/>
        </a:p>
      </dgm:t>
    </dgm:pt>
    <dgm:pt modelId="{6C649626-CB8A-4769-AE12-19F633EC699B}" type="parTrans" cxnId="{98BACE1A-6653-4004-A358-3F86238DF185}">
      <dgm:prSet/>
      <dgm:spPr/>
      <dgm:t>
        <a:bodyPr/>
        <a:lstStyle/>
        <a:p>
          <a:endParaRPr lang="en-US"/>
        </a:p>
      </dgm:t>
    </dgm:pt>
    <dgm:pt modelId="{5076CF54-D47E-4E15-A8DE-63C8C80587B2}" type="sibTrans" cxnId="{98BACE1A-6653-4004-A358-3F86238DF185}">
      <dgm:prSet/>
      <dgm:spPr/>
      <dgm:t>
        <a:bodyPr/>
        <a:lstStyle/>
        <a:p>
          <a:endParaRPr lang="en-US"/>
        </a:p>
      </dgm:t>
    </dgm:pt>
    <dgm:pt modelId="{6D3BC409-28E1-4A0F-B84C-F170DDDF47F0}">
      <dgm:prSet/>
      <dgm:spPr>
        <a:solidFill>
          <a:srgbClr val="945DE8"/>
        </a:solidFill>
      </dgm:spPr>
      <dgm:t>
        <a:bodyPr/>
        <a:lstStyle/>
        <a:p>
          <a:r>
            <a:rPr lang="nl-NL" dirty="0"/>
            <a:t>Eigen risico</a:t>
          </a:r>
          <a:endParaRPr lang="en-US" dirty="0"/>
        </a:p>
      </dgm:t>
    </dgm:pt>
    <dgm:pt modelId="{09E00AF8-C1A2-4F2B-B0AC-509ACD2175AC}" type="parTrans" cxnId="{41D0784B-2CAB-4125-8179-63C83CD3B00B}">
      <dgm:prSet/>
      <dgm:spPr/>
      <dgm:t>
        <a:bodyPr/>
        <a:lstStyle/>
        <a:p>
          <a:endParaRPr lang="en-US"/>
        </a:p>
      </dgm:t>
    </dgm:pt>
    <dgm:pt modelId="{633BCABC-849E-4199-AF08-DD8ABB9406DA}" type="sibTrans" cxnId="{41D0784B-2CAB-4125-8179-63C83CD3B00B}">
      <dgm:prSet/>
      <dgm:spPr/>
      <dgm:t>
        <a:bodyPr/>
        <a:lstStyle/>
        <a:p>
          <a:endParaRPr lang="en-US"/>
        </a:p>
      </dgm:t>
    </dgm:pt>
    <dgm:pt modelId="{A7156DC4-79D9-4499-89C6-A152667D809B}" type="pres">
      <dgm:prSet presAssocID="{F8AAD70E-37FC-4781-BC44-0E92C98C7073}" presName="linear" presStyleCnt="0">
        <dgm:presLayoutVars>
          <dgm:animLvl val="lvl"/>
          <dgm:resizeHandles val="exact"/>
        </dgm:presLayoutVars>
      </dgm:prSet>
      <dgm:spPr/>
    </dgm:pt>
    <dgm:pt modelId="{4BD7DFB3-4755-45C9-A5DB-A120A2538E70}" type="pres">
      <dgm:prSet presAssocID="{887E60B4-DC9F-4BA6-B0BA-B418F4AD8EC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71DBFE2-FFE6-4529-AA89-4FD5B2908369}" type="pres">
      <dgm:prSet presAssocID="{27CAA0CA-20FF-4A48-A90F-E23C65449723}" presName="spacer" presStyleCnt="0"/>
      <dgm:spPr/>
    </dgm:pt>
    <dgm:pt modelId="{A877A6BD-150B-4F9A-9C55-1EA5371B88EA}" type="pres">
      <dgm:prSet presAssocID="{0F2A385B-C602-477F-A4D2-9C1AFD1B6FF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ACC43B2-071A-4E13-BF5C-034D19141EFF}" type="pres">
      <dgm:prSet presAssocID="{DAE98939-244D-4295-A48F-CD86E500CB25}" presName="spacer" presStyleCnt="0"/>
      <dgm:spPr/>
    </dgm:pt>
    <dgm:pt modelId="{2E0BD59A-B6F9-4F38-BDAC-5DFFEA28DEEB}" type="pres">
      <dgm:prSet presAssocID="{DDBC0265-E78E-4B6C-B09F-45598F178F9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C2DDEB0-23D9-4185-85A9-CE40ABE281EA}" type="pres">
      <dgm:prSet presAssocID="{E1C1C0B7-BA0B-412D-AE7B-9E10398BE254}" presName="spacer" presStyleCnt="0"/>
      <dgm:spPr/>
    </dgm:pt>
    <dgm:pt modelId="{9D31365F-F67C-427A-B4C3-B85AEBA6DEFA}" type="pres">
      <dgm:prSet presAssocID="{E1F9A075-F5B3-45F0-94AE-842E9D5E6B3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31B8E6B-D172-4CB3-BC48-43CAA519D8A7}" type="pres">
      <dgm:prSet presAssocID="{0B8849B9-C17B-45D0-A19B-888682D3C3AE}" presName="spacer" presStyleCnt="0"/>
      <dgm:spPr/>
    </dgm:pt>
    <dgm:pt modelId="{4BBA5C3C-AE54-4E93-9230-FB56973FD1F9}" type="pres">
      <dgm:prSet presAssocID="{D07BF410-2625-4ECB-B2A0-052CFD6E5F9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2489145-DE00-489B-83E5-5D94AF7A38B7}" type="pres">
      <dgm:prSet presAssocID="{5076CF54-D47E-4E15-A8DE-63C8C80587B2}" presName="spacer" presStyleCnt="0"/>
      <dgm:spPr/>
    </dgm:pt>
    <dgm:pt modelId="{7B5ADC1B-B7FA-437B-8AC6-DF51A27B21AE}" type="pres">
      <dgm:prSet presAssocID="{6D3BC409-28E1-4A0F-B84C-F170DDDF47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D0E5612-8DDB-4134-8071-2C1185077056}" type="presOf" srcId="{F8AAD70E-37FC-4781-BC44-0E92C98C7073}" destId="{A7156DC4-79D9-4499-89C6-A152667D809B}" srcOrd="0" destOrd="0" presId="urn:microsoft.com/office/officeart/2005/8/layout/vList2"/>
    <dgm:cxn modelId="{98BACE1A-6653-4004-A358-3F86238DF185}" srcId="{F8AAD70E-37FC-4781-BC44-0E92C98C7073}" destId="{D07BF410-2625-4ECB-B2A0-052CFD6E5F91}" srcOrd="4" destOrd="0" parTransId="{6C649626-CB8A-4769-AE12-19F633EC699B}" sibTransId="{5076CF54-D47E-4E15-A8DE-63C8C80587B2}"/>
    <dgm:cxn modelId="{2E4D4F20-D1A5-45E8-B6D7-DEB15C9B239C}" type="presOf" srcId="{D07BF410-2625-4ECB-B2A0-052CFD6E5F91}" destId="{4BBA5C3C-AE54-4E93-9230-FB56973FD1F9}" srcOrd="0" destOrd="0" presId="urn:microsoft.com/office/officeart/2005/8/layout/vList2"/>
    <dgm:cxn modelId="{EEA27F63-CB58-4C24-A62C-E73E561123B6}" type="presOf" srcId="{DDBC0265-E78E-4B6C-B09F-45598F178F91}" destId="{2E0BD59A-B6F9-4F38-BDAC-5DFFEA28DEEB}" srcOrd="0" destOrd="0" presId="urn:microsoft.com/office/officeart/2005/8/layout/vList2"/>
    <dgm:cxn modelId="{F9C66145-2CB4-432B-ADC3-DE7C6EA20E79}" type="presOf" srcId="{6D3BC409-28E1-4A0F-B84C-F170DDDF47F0}" destId="{7B5ADC1B-B7FA-437B-8AC6-DF51A27B21AE}" srcOrd="0" destOrd="0" presId="urn:microsoft.com/office/officeart/2005/8/layout/vList2"/>
    <dgm:cxn modelId="{6EE53B69-4CF7-4FC3-B486-78419ECD03F9}" type="presOf" srcId="{887E60B4-DC9F-4BA6-B0BA-B418F4AD8EC1}" destId="{4BD7DFB3-4755-45C9-A5DB-A120A2538E70}" srcOrd="0" destOrd="0" presId="urn:microsoft.com/office/officeart/2005/8/layout/vList2"/>
    <dgm:cxn modelId="{41D0784B-2CAB-4125-8179-63C83CD3B00B}" srcId="{F8AAD70E-37FC-4781-BC44-0E92C98C7073}" destId="{6D3BC409-28E1-4A0F-B84C-F170DDDF47F0}" srcOrd="5" destOrd="0" parTransId="{09E00AF8-C1A2-4F2B-B0AC-509ACD2175AC}" sibTransId="{633BCABC-849E-4199-AF08-DD8ABB9406DA}"/>
    <dgm:cxn modelId="{15206D4C-2361-46B6-A45D-4D6FCDE10ACD}" srcId="{F8AAD70E-37FC-4781-BC44-0E92C98C7073}" destId="{DDBC0265-E78E-4B6C-B09F-45598F178F91}" srcOrd="2" destOrd="0" parTransId="{15A8064B-7033-47C6-87C2-0549E3C4780C}" sibTransId="{E1C1C0B7-BA0B-412D-AE7B-9E10398BE254}"/>
    <dgm:cxn modelId="{EF24504E-5D86-4E00-9300-7D05D633CDBE}" srcId="{F8AAD70E-37FC-4781-BC44-0E92C98C7073}" destId="{887E60B4-DC9F-4BA6-B0BA-B418F4AD8EC1}" srcOrd="0" destOrd="0" parTransId="{EE4926F6-1601-46A5-BC28-39E19E522A7B}" sibTransId="{27CAA0CA-20FF-4A48-A90F-E23C65449723}"/>
    <dgm:cxn modelId="{25CCF2DF-57E5-42AD-A315-D8632C26A143}" srcId="{F8AAD70E-37FC-4781-BC44-0E92C98C7073}" destId="{E1F9A075-F5B3-45F0-94AE-842E9D5E6B30}" srcOrd="3" destOrd="0" parTransId="{40F01FD2-D3D6-4152-B0F9-320C2A2497F3}" sibTransId="{0B8849B9-C17B-45D0-A19B-888682D3C3AE}"/>
    <dgm:cxn modelId="{8DEAE0E2-E028-4871-93BA-F77112D41D6F}" type="presOf" srcId="{0F2A385B-C602-477F-A4D2-9C1AFD1B6FF9}" destId="{A877A6BD-150B-4F9A-9C55-1EA5371B88EA}" srcOrd="0" destOrd="0" presId="urn:microsoft.com/office/officeart/2005/8/layout/vList2"/>
    <dgm:cxn modelId="{063CB3E8-E677-402F-AF19-EBD962ABAD77}" srcId="{F8AAD70E-37FC-4781-BC44-0E92C98C7073}" destId="{0F2A385B-C602-477F-A4D2-9C1AFD1B6FF9}" srcOrd="1" destOrd="0" parTransId="{B84ECB90-87E4-4ED5-B6F2-1773CE5DD429}" sibTransId="{DAE98939-244D-4295-A48F-CD86E500CB25}"/>
    <dgm:cxn modelId="{B95863F3-FA7E-4242-B225-B7EA3D0AF24F}" type="presOf" srcId="{E1F9A075-F5B3-45F0-94AE-842E9D5E6B30}" destId="{9D31365F-F67C-427A-B4C3-B85AEBA6DEFA}" srcOrd="0" destOrd="0" presId="urn:microsoft.com/office/officeart/2005/8/layout/vList2"/>
    <dgm:cxn modelId="{A12A3AE5-FDAE-403A-B31D-2A9221675483}" type="presParOf" srcId="{A7156DC4-79D9-4499-89C6-A152667D809B}" destId="{4BD7DFB3-4755-45C9-A5DB-A120A2538E70}" srcOrd="0" destOrd="0" presId="urn:microsoft.com/office/officeart/2005/8/layout/vList2"/>
    <dgm:cxn modelId="{3608085D-EBC6-43B5-866C-39719FAC8FDB}" type="presParOf" srcId="{A7156DC4-79D9-4499-89C6-A152667D809B}" destId="{371DBFE2-FFE6-4529-AA89-4FD5B2908369}" srcOrd="1" destOrd="0" presId="urn:microsoft.com/office/officeart/2005/8/layout/vList2"/>
    <dgm:cxn modelId="{AB1D8BD4-D4E4-4532-818D-3E3A8AA7D6F9}" type="presParOf" srcId="{A7156DC4-79D9-4499-89C6-A152667D809B}" destId="{A877A6BD-150B-4F9A-9C55-1EA5371B88EA}" srcOrd="2" destOrd="0" presId="urn:microsoft.com/office/officeart/2005/8/layout/vList2"/>
    <dgm:cxn modelId="{300452A8-8568-4880-81F7-E263211F5DCF}" type="presParOf" srcId="{A7156DC4-79D9-4499-89C6-A152667D809B}" destId="{5ACC43B2-071A-4E13-BF5C-034D19141EFF}" srcOrd="3" destOrd="0" presId="urn:microsoft.com/office/officeart/2005/8/layout/vList2"/>
    <dgm:cxn modelId="{63D9EAF0-61AC-4F97-A953-9B4353868567}" type="presParOf" srcId="{A7156DC4-79D9-4499-89C6-A152667D809B}" destId="{2E0BD59A-B6F9-4F38-BDAC-5DFFEA28DEEB}" srcOrd="4" destOrd="0" presId="urn:microsoft.com/office/officeart/2005/8/layout/vList2"/>
    <dgm:cxn modelId="{48B79931-B07E-42F6-AACE-D727FFE3C21C}" type="presParOf" srcId="{A7156DC4-79D9-4499-89C6-A152667D809B}" destId="{0C2DDEB0-23D9-4185-85A9-CE40ABE281EA}" srcOrd="5" destOrd="0" presId="urn:microsoft.com/office/officeart/2005/8/layout/vList2"/>
    <dgm:cxn modelId="{272022B4-BE2A-48AD-AE69-7EECF9EBBD09}" type="presParOf" srcId="{A7156DC4-79D9-4499-89C6-A152667D809B}" destId="{9D31365F-F67C-427A-B4C3-B85AEBA6DEFA}" srcOrd="6" destOrd="0" presId="urn:microsoft.com/office/officeart/2005/8/layout/vList2"/>
    <dgm:cxn modelId="{F1A8DA50-4BB0-4718-A4FA-1F2FBC0A1A3C}" type="presParOf" srcId="{A7156DC4-79D9-4499-89C6-A152667D809B}" destId="{931B8E6B-D172-4CB3-BC48-43CAA519D8A7}" srcOrd="7" destOrd="0" presId="urn:microsoft.com/office/officeart/2005/8/layout/vList2"/>
    <dgm:cxn modelId="{7A52BDB0-BBE8-4C0A-A724-F5CA4E25CCAC}" type="presParOf" srcId="{A7156DC4-79D9-4499-89C6-A152667D809B}" destId="{4BBA5C3C-AE54-4E93-9230-FB56973FD1F9}" srcOrd="8" destOrd="0" presId="urn:microsoft.com/office/officeart/2005/8/layout/vList2"/>
    <dgm:cxn modelId="{390E81D4-DAD0-4406-9889-CC1387719461}" type="presParOf" srcId="{A7156DC4-79D9-4499-89C6-A152667D809B}" destId="{E2489145-DE00-489B-83E5-5D94AF7A38B7}" srcOrd="9" destOrd="0" presId="urn:microsoft.com/office/officeart/2005/8/layout/vList2"/>
    <dgm:cxn modelId="{8ADE6175-69EC-49DC-AB9B-77277F835114}" type="presParOf" srcId="{A7156DC4-79D9-4499-89C6-A152667D809B}" destId="{7B5ADC1B-B7FA-437B-8AC6-DF51A27B21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DB1C1-24FF-4DBB-B64A-A76067268D6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C50FC74-228E-447F-AC13-4726B44840BD}">
      <dgm:prSet phldrT="[Tekst]"/>
      <dgm:spPr>
        <a:noFill/>
      </dgm:spPr>
      <dgm:t>
        <a:bodyPr/>
        <a:lstStyle/>
        <a:p>
          <a:r>
            <a:rPr lang="nl-NL" dirty="0">
              <a:solidFill>
                <a:srgbClr val="945DE8"/>
              </a:solidFill>
            </a:rPr>
            <a:t>Uitkeringen</a:t>
          </a:r>
        </a:p>
      </dgm:t>
    </dgm:pt>
    <dgm:pt modelId="{6B0018BF-9684-4E6B-B219-05511A83BD8A}" type="parTrans" cxnId="{6E2851C1-55FE-4D4E-B317-E2F745C02010}">
      <dgm:prSet/>
      <dgm:spPr/>
      <dgm:t>
        <a:bodyPr/>
        <a:lstStyle/>
        <a:p>
          <a:endParaRPr lang="nl-NL"/>
        </a:p>
      </dgm:t>
    </dgm:pt>
    <dgm:pt modelId="{EB783E0F-105A-4DBD-8C59-0A0DC1A7438A}" type="sibTrans" cxnId="{6E2851C1-55FE-4D4E-B317-E2F745C02010}">
      <dgm:prSet/>
      <dgm:spPr/>
      <dgm:t>
        <a:bodyPr/>
        <a:lstStyle/>
        <a:p>
          <a:endParaRPr lang="nl-NL"/>
        </a:p>
      </dgm:t>
    </dgm:pt>
    <dgm:pt modelId="{5758B35C-A779-4049-9E45-B32C4BC702E7}">
      <dgm:prSet phldrT="[Tekst]"/>
      <dgm:spPr>
        <a:noFill/>
      </dgm:spPr>
      <dgm:t>
        <a:bodyPr/>
        <a:lstStyle/>
        <a:p>
          <a:r>
            <a:rPr lang="nl-NL" dirty="0">
              <a:solidFill>
                <a:srgbClr val="945DE8"/>
              </a:solidFill>
            </a:rPr>
            <a:t>Welvaartsvast</a:t>
          </a:r>
        </a:p>
      </dgm:t>
    </dgm:pt>
    <dgm:pt modelId="{5EC44210-0132-446D-B29E-F8382CD36410}" type="parTrans" cxnId="{04FDD19A-C41F-42ED-B569-29ACEA98418E}">
      <dgm:prSet/>
      <dgm:spPr>
        <a:ln w="38100">
          <a:solidFill>
            <a:srgbClr val="652EA3"/>
          </a:solidFill>
        </a:ln>
      </dgm:spPr>
      <dgm:t>
        <a:bodyPr/>
        <a:lstStyle/>
        <a:p>
          <a:endParaRPr lang="nl-NL"/>
        </a:p>
      </dgm:t>
    </dgm:pt>
    <dgm:pt modelId="{4D620EB8-0855-4D2D-91A2-8F0F67EC89FB}" type="sibTrans" cxnId="{04FDD19A-C41F-42ED-B569-29ACEA98418E}">
      <dgm:prSet/>
      <dgm:spPr/>
      <dgm:t>
        <a:bodyPr/>
        <a:lstStyle/>
        <a:p>
          <a:endParaRPr lang="nl-NL"/>
        </a:p>
      </dgm:t>
    </dgm:pt>
    <dgm:pt modelId="{4FEED800-364A-4C53-87DD-DE44147476C9}">
      <dgm:prSet phldrT="[Tekst]"/>
      <dgm:spPr>
        <a:noFill/>
      </dgm:spPr>
      <dgm:t>
        <a:bodyPr/>
        <a:lstStyle/>
        <a:p>
          <a:r>
            <a:rPr lang="nl-NL" dirty="0">
              <a:solidFill>
                <a:srgbClr val="945DE8"/>
              </a:solidFill>
            </a:rPr>
            <a:t>Stijgen met gemiddelde </a:t>
          </a:r>
          <a:r>
            <a:rPr lang="nl-NL" dirty="0" err="1">
              <a:solidFill>
                <a:srgbClr val="945DE8"/>
              </a:solidFill>
            </a:rPr>
            <a:t>CAO-lonen</a:t>
          </a:r>
          <a:endParaRPr lang="nl-NL" dirty="0">
            <a:solidFill>
              <a:srgbClr val="945DE8"/>
            </a:solidFill>
          </a:endParaRPr>
        </a:p>
      </dgm:t>
    </dgm:pt>
    <dgm:pt modelId="{40909917-F5C7-44A2-992F-86AAFD30D205}" type="parTrans" cxnId="{846147D4-D293-4129-BC04-6DC305BD31A4}">
      <dgm:prSet/>
      <dgm:spPr>
        <a:ln w="38100">
          <a:solidFill>
            <a:srgbClr val="652EA3"/>
          </a:solidFill>
        </a:ln>
      </dgm:spPr>
      <dgm:t>
        <a:bodyPr/>
        <a:lstStyle/>
        <a:p>
          <a:endParaRPr lang="nl-NL"/>
        </a:p>
      </dgm:t>
    </dgm:pt>
    <dgm:pt modelId="{F990191B-390F-4D5F-8882-8EEC4B4B514E}" type="sibTrans" cxnId="{846147D4-D293-4129-BC04-6DC305BD31A4}">
      <dgm:prSet/>
      <dgm:spPr/>
      <dgm:t>
        <a:bodyPr/>
        <a:lstStyle/>
        <a:p>
          <a:endParaRPr lang="nl-NL"/>
        </a:p>
      </dgm:t>
    </dgm:pt>
    <dgm:pt modelId="{A0B81263-9754-4E48-8D6E-E387A63BA5A3}">
      <dgm:prSet phldrT="[Tekst]"/>
      <dgm:spPr>
        <a:noFill/>
      </dgm:spPr>
      <dgm:t>
        <a:bodyPr/>
        <a:lstStyle/>
        <a:p>
          <a:r>
            <a:rPr lang="nl-NL" dirty="0">
              <a:solidFill>
                <a:srgbClr val="945DE8"/>
              </a:solidFill>
            </a:rPr>
            <a:t>Waardevast</a:t>
          </a:r>
        </a:p>
      </dgm:t>
    </dgm:pt>
    <dgm:pt modelId="{14B7F491-201F-4B0B-AB8D-E9980DDFFD6A}" type="parTrans" cxnId="{B5E00678-C605-4168-B4DC-0373C6A35B06}">
      <dgm:prSet/>
      <dgm:spPr>
        <a:ln w="38100">
          <a:solidFill>
            <a:srgbClr val="652EA3"/>
          </a:solidFill>
        </a:ln>
      </dgm:spPr>
      <dgm:t>
        <a:bodyPr/>
        <a:lstStyle/>
        <a:p>
          <a:endParaRPr lang="nl-NL"/>
        </a:p>
      </dgm:t>
    </dgm:pt>
    <dgm:pt modelId="{10AC631E-9514-4A8C-9DB7-41B79EFA64C3}" type="sibTrans" cxnId="{B5E00678-C605-4168-B4DC-0373C6A35B06}">
      <dgm:prSet/>
      <dgm:spPr/>
      <dgm:t>
        <a:bodyPr/>
        <a:lstStyle/>
        <a:p>
          <a:endParaRPr lang="nl-NL"/>
        </a:p>
      </dgm:t>
    </dgm:pt>
    <dgm:pt modelId="{5BFB541A-FF70-461A-865F-37B331182854}">
      <dgm:prSet phldrT="[Tekst]"/>
      <dgm:spPr>
        <a:noFill/>
      </dgm:spPr>
      <dgm:t>
        <a:bodyPr/>
        <a:lstStyle/>
        <a:p>
          <a:r>
            <a:rPr lang="nl-NL" dirty="0">
              <a:solidFill>
                <a:srgbClr val="945DE8"/>
              </a:solidFill>
            </a:rPr>
            <a:t>Stijgen mee met inflatie</a:t>
          </a:r>
        </a:p>
      </dgm:t>
    </dgm:pt>
    <dgm:pt modelId="{51E284E5-F932-4671-BE39-6146AC7E05FC}" type="parTrans" cxnId="{4B467837-A43D-4E5F-AE33-C6290EC400C7}">
      <dgm:prSet/>
      <dgm:spPr>
        <a:ln w="38100">
          <a:solidFill>
            <a:srgbClr val="652EA3"/>
          </a:solidFill>
        </a:ln>
      </dgm:spPr>
      <dgm:t>
        <a:bodyPr/>
        <a:lstStyle/>
        <a:p>
          <a:endParaRPr lang="nl-NL"/>
        </a:p>
      </dgm:t>
    </dgm:pt>
    <dgm:pt modelId="{D3FC6723-D022-4A3A-8351-C24032C8063F}" type="sibTrans" cxnId="{4B467837-A43D-4E5F-AE33-C6290EC400C7}">
      <dgm:prSet/>
      <dgm:spPr/>
      <dgm:t>
        <a:bodyPr/>
        <a:lstStyle/>
        <a:p>
          <a:endParaRPr lang="nl-NL"/>
        </a:p>
      </dgm:t>
    </dgm:pt>
    <dgm:pt modelId="{70647D39-5FBD-404B-8835-34F604BF27DB}" type="pres">
      <dgm:prSet presAssocID="{7EDDB1C1-24FF-4DBB-B64A-A76067268D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5ADD20-1D7B-4122-A6C5-3376F4F75D18}" type="pres">
      <dgm:prSet presAssocID="{5C50FC74-228E-447F-AC13-4726B44840BD}" presName="root1" presStyleCnt="0"/>
      <dgm:spPr/>
    </dgm:pt>
    <dgm:pt modelId="{EDC1E8F6-FC64-4874-BCCE-5B4F408897F8}" type="pres">
      <dgm:prSet presAssocID="{5C50FC74-228E-447F-AC13-4726B44840BD}" presName="LevelOneTextNode" presStyleLbl="node0" presStyleIdx="0" presStyleCnt="1">
        <dgm:presLayoutVars>
          <dgm:chPref val="3"/>
        </dgm:presLayoutVars>
      </dgm:prSet>
      <dgm:spPr/>
    </dgm:pt>
    <dgm:pt modelId="{E6D7C0D9-9BF7-4DDC-A6CE-0E21CF41602B}" type="pres">
      <dgm:prSet presAssocID="{5C50FC74-228E-447F-AC13-4726B44840BD}" presName="level2hierChild" presStyleCnt="0"/>
      <dgm:spPr/>
    </dgm:pt>
    <dgm:pt modelId="{3AB9A027-750C-47C6-960D-9A7843899C5E}" type="pres">
      <dgm:prSet presAssocID="{5EC44210-0132-446D-B29E-F8382CD36410}" presName="conn2-1" presStyleLbl="parChTrans1D2" presStyleIdx="0" presStyleCnt="2"/>
      <dgm:spPr/>
    </dgm:pt>
    <dgm:pt modelId="{CF30139A-524D-4326-AAB5-DFD8EAFF433D}" type="pres">
      <dgm:prSet presAssocID="{5EC44210-0132-446D-B29E-F8382CD36410}" presName="connTx" presStyleLbl="parChTrans1D2" presStyleIdx="0" presStyleCnt="2"/>
      <dgm:spPr/>
    </dgm:pt>
    <dgm:pt modelId="{58DB65CE-D401-43CA-A27E-996A3AACA7D3}" type="pres">
      <dgm:prSet presAssocID="{5758B35C-A779-4049-9E45-B32C4BC702E7}" presName="root2" presStyleCnt="0"/>
      <dgm:spPr/>
    </dgm:pt>
    <dgm:pt modelId="{8A807C08-1AA3-426C-AF9A-68B676D6A39D}" type="pres">
      <dgm:prSet presAssocID="{5758B35C-A779-4049-9E45-B32C4BC702E7}" presName="LevelTwoTextNode" presStyleLbl="node2" presStyleIdx="0" presStyleCnt="2">
        <dgm:presLayoutVars>
          <dgm:chPref val="3"/>
        </dgm:presLayoutVars>
      </dgm:prSet>
      <dgm:spPr/>
    </dgm:pt>
    <dgm:pt modelId="{B6907EE2-ED08-4EF9-9BF7-D31C44134612}" type="pres">
      <dgm:prSet presAssocID="{5758B35C-A779-4049-9E45-B32C4BC702E7}" presName="level3hierChild" presStyleCnt="0"/>
      <dgm:spPr/>
    </dgm:pt>
    <dgm:pt modelId="{46BDA934-BAA2-4B3D-ADDA-BF08AED03269}" type="pres">
      <dgm:prSet presAssocID="{40909917-F5C7-44A2-992F-86AAFD30D205}" presName="conn2-1" presStyleLbl="parChTrans1D3" presStyleIdx="0" presStyleCnt="2"/>
      <dgm:spPr/>
    </dgm:pt>
    <dgm:pt modelId="{133FBF9E-E982-4BBC-8490-11FAA5226197}" type="pres">
      <dgm:prSet presAssocID="{40909917-F5C7-44A2-992F-86AAFD30D205}" presName="connTx" presStyleLbl="parChTrans1D3" presStyleIdx="0" presStyleCnt="2"/>
      <dgm:spPr/>
    </dgm:pt>
    <dgm:pt modelId="{B099F991-8AB4-4C8E-8F2C-9ABCF0040D32}" type="pres">
      <dgm:prSet presAssocID="{4FEED800-364A-4C53-87DD-DE44147476C9}" presName="root2" presStyleCnt="0"/>
      <dgm:spPr/>
    </dgm:pt>
    <dgm:pt modelId="{4CD09304-CB7C-4718-935E-28277238A2B6}" type="pres">
      <dgm:prSet presAssocID="{4FEED800-364A-4C53-87DD-DE44147476C9}" presName="LevelTwoTextNode" presStyleLbl="node3" presStyleIdx="0" presStyleCnt="2">
        <dgm:presLayoutVars>
          <dgm:chPref val="3"/>
        </dgm:presLayoutVars>
      </dgm:prSet>
      <dgm:spPr/>
    </dgm:pt>
    <dgm:pt modelId="{52E786F8-3482-4073-BB21-5D55FC7B05FA}" type="pres">
      <dgm:prSet presAssocID="{4FEED800-364A-4C53-87DD-DE44147476C9}" presName="level3hierChild" presStyleCnt="0"/>
      <dgm:spPr/>
    </dgm:pt>
    <dgm:pt modelId="{5511C875-40D9-4126-A31C-5B528BDBA515}" type="pres">
      <dgm:prSet presAssocID="{14B7F491-201F-4B0B-AB8D-E9980DDFFD6A}" presName="conn2-1" presStyleLbl="parChTrans1D2" presStyleIdx="1" presStyleCnt="2"/>
      <dgm:spPr/>
    </dgm:pt>
    <dgm:pt modelId="{72BAB3F4-62D0-406D-93A3-533A49DA2D83}" type="pres">
      <dgm:prSet presAssocID="{14B7F491-201F-4B0B-AB8D-E9980DDFFD6A}" presName="connTx" presStyleLbl="parChTrans1D2" presStyleIdx="1" presStyleCnt="2"/>
      <dgm:spPr/>
    </dgm:pt>
    <dgm:pt modelId="{8037CB2D-F4AA-4A6A-A7B9-02D2087470A8}" type="pres">
      <dgm:prSet presAssocID="{A0B81263-9754-4E48-8D6E-E387A63BA5A3}" presName="root2" presStyleCnt="0"/>
      <dgm:spPr/>
    </dgm:pt>
    <dgm:pt modelId="{1CECCA77-91DE-4BC1-820D-D3240FF77AE2}" type="pres">
      <dgm:prSet presAssocID="{A0B81263-9754-4E48-8D6E-E387A63BA5A3}" presName="LevelTwoTextNode" presStyleLbl="node2" presStyleIdx="1" presStyleCnt="2">
        <dgm:presLayoutVars>
          <dgm:chPref val="3"/>
        </dgm:presLayoutVars>
      </dgm:prSet>
      <dgm:spPr/>
    </dgm:pt>
    <dgm:pt modelId="{8E9FDA46-6B7C-42BC-9371-1C27B6063D04}" type="pres">
      <dgm:prSet presAssocID="{A0B81263-9754-4E48-8D6E-E387A63BA5A3}" presName="level3hierChild" presStyleCnt="0"/>
      <dgm:spPr/>
    </dgm:pt>
    <dgm:pt modelId="{63E717C5-B8C9-468F-9559-F95933196464}" type="pres">
      <dgm:prSet presAssocID="{51E284E5-F932-4671-BE39-6146AC7E05FC}" presName="conn2-1" presStyleLbl="parChTrans1D3" presStyleIdx="1" presStyleCnt="2"/>
      <dgm:spPr/>
    </dgm:pt>
    <dgm:pt modelId="{2A5D821B-C764-45F5-87A3-EC2FE598DEA5}" type="pres">
      <dgm:prSet presAssocID="{51E284E5-F932-4671-BE39-6146AC7E05FC}" presName="connTx" presStyleLbl="parChTrans1D3" presStyleIdx="1" presStyleCnt="2"/>
      <dgm:spPr/>
    </dgm:pt>
    <dgm:pt modelId="{6E676BDD-ADF7-41B9-963D-17EBF36064FB}" type="pres">
      <dgm:prSet presAssocID="{5BFB541A-FF70-461A-865F-37B331182854}" presName="root2" presStyleCnt="0"/>
      <dgm:spPr/>
    </dgm:pt>
    <dgm:pt modelId="{109FD346-FF99-4FCE-9D05-102605D78CA6}" type="pres">
      <dgm:prSet presAssocID="{5BFB541A-FF70-461A-865F-37B331182854}" presName="LevelTwoTextNode" presStyleLbl="node3" presStyleIdx="1" presStyleCnt="2">
        <dgm:presLayoutVars>
          <dgm:chPref val="3"/>
        </dgm:presLayoutVars>
      </dgm:prSet>
      <dgm:spPr/>
    </dgm:pt>
    <dgm:pt modelId="{D8E86EB2-2602-493D-9F74-6463E565BE61}" type="pres">
      <dgm:prSet presAssocID="{5BFB541A-FF70-461A-865F-37B331182854}" presName="level3hierChild" presStyleCnt="0"/>
      <dgm:spPr/>
    </dgm:pt>
  </dgm:ptLst>
  <dgm:cxnLst>
    <dgm:cxn modelId="{D0458606-4396-4CB3-92ED-A80D4310D0B2}" type="presOf" srcId="{51E284E5-F932-4671-BE39-6146AC7E05FC}" destId="{2A5D821B-C764-45F5-87A3-EC2FE598DEA5}" srcOrd="1" destOrd="0" presId="urn:microsoft.com/office/officeart/2005/8/layout/hierarchy2"/>
    <dgm:cxn modelId="{3CDD2615-2AFD-4D87-B47F-C77685512624}" type="presOf" srcId="{7EDDB1C1-24FF-4DBB-B64A-A76067268D64}" destId="{70647D39-5FBD-404B-8835-34F604BF27DB}" srcOrd="0" destOrd="0" presId="urn:microsoft.com/office/officeart/2005/8/layout/hierarchy2"/>
    <dgm:cxn modelId="{41886921-93DD-4505-B846-A121302BD2AD}" type="presOf" srcId="{5EC44210-0132-446D-B29E-F8382CD36410}" destId="{3AB9A027-750C-47C6-960D-9A7843899C5E}" srcOrd="0" destOrd="0" presId="urn:microsoft.com/office/officeart/2005/8/layout/hierarchy2"/>
    <dgm:cxn modelId="{CB454030-A364-49F5-9745-9DB3844E46DD}" type="presOf" srcId="{5758B35C-A779-4049-9E45-B32C4BC702E7}" destId="{8A807C08-1AA3-426C-AF9A-68B676D6A39D}" srcOrd="0" destOrd="0" presId="urn:microsoft.com/office/officeart/2005/8/layout/hierarchy2"/>
    <dgm:cxn modelId="{7B64EE31-D58C-49B9-AACE-2A70F2902369}" type="presOf" srcId="{14B7F491-201F-4B0B-AB8D-E9980DDFFD6A}" destId="{5511C875-40D9-4126-A31C-5B528BDBA515}" srcOrd="0" destOrd="0" presId="urn:microsoft.com/office/officeart/2005/8/layout/hierarchy2"/>
    <dgm:cxn modelId="{4B467837-A43D-4E5F-AE33-C6290EC400C7}" srcId="{A0B81263-9754-4E48-8D6E-E387A63BA5A3}" destId="{5BFB541A-FF70-461A-865F-37B331182854}" srcOrd="0" destOrd="0" parTransId="{51E284E5-F932-4671-BE39-6146AC7E05FC}" sibTransId="{D3FC6723-D022-4A3A-8351-C24032C8063F}"/>
    <dgm:cxn modelId="{2707AB39-6A62-4C62-999F-7BAD081D285F}" type="presOf" srcId="{51E284E5-F932-4671-BE39-6146AC7E05FC}" destId="{63E717C5-B8C9-468F-9559-F95933196464}" srcOrd="0" destOrd="0" presId="urn:microsoft.com/office/officeart/2005/8/layout/hierarchy2"/>
    <dgm:cxn modelId="{B9D9FC51-C569-4EEC-9A72-D1555CEE436A}" type="presOf" srcId="{40909917-F5C7-44A2-992F-86AAFD30D205}" destId="{46BDA934-BAA2-4B3D-ADDA-BF08AED03269}" srcOrd="0" destOrd="0" presId="urn:microsoft.com/office/officeart/2005/8/layout/hierarchy2"/>
    <dgm:cxn modelId="{B5E00678-C605-4168-B4DC-0373C6A35B06}" srcId="{5C50FC74-228E-447F-AC13-4726B44840BD}" destId="{A0B81263-9754-4E48-8D6E-E387A63BA5A3}" srcOrd="1" destOrd="0" parTransId="{14B7F491-201F-4B0B-AB8D-E9980DDFFD6A}" sibTransId="{10AC631E-9514-4A8C-9DB7-41B79EFA64C3}"/>
    <dgm:cxn modelId="{D568EE78-A632-461C-87E0-0E30D1EDD420}" type="presOf" srcId="{5C50FC74-228E-447F-AC13-4726B44840BD}" destId="{EDC1E8F6-FC64-4874-BCCE-5B4F408897F8}" srcOrd="0" destOrd="0" presId="urn:microsoft.com/office/officeart/2005/8/layout/hierarchy2"/>
    <dgm:cxn modelId="{94942679-88F8-4BDF-A4D0-C1EFE15A23E8}" type="presOf" srcId="{5BFB541A-FF70-461A-865F-37B331182854}" destId="{109FD346-FF99-4FCE-9D05-102605D78CA6}" srcOrd="0" destOrd="0" presId="urn:microsoft.com/office/officeart/2005/8/layout/hierarchy2"/>
    <dgm:cxn modelId="{17DC0F94-BF0C-4FC7-8638-1A16DAED6808}" type="presOf" srcId="{5EC44210-0132-446D-B29E-F8382CD36410}" destId="{CF30139A-524D-4326-AAB5-DFD8EAFF433D}" srcOrd="1" destOrd="0" presId="urn:microsoft.com/office/officeart/2005/8/layout/hierarchy2"/>
    <dgm:cxn modelId="{04FDD19A-C41F-42ED-B569-29ACEA98418E}" srcId="{5C50FC74-228E-447F-AC13-4726B44840BD}" destId="{5758B35C-A779-4049-9E45-B32C4BC702E7}" srcOrd="0" destOrd="0" parTransId="{5EC44210-0132-446D-B29E-F8382CD36410}" sibTransId="{4D620EB8-0855-4D2D-91A2-8F0F67EC89FB}"/>
    <dgm:cxn modelId="{B07800A4-2419-4A52-9994-D88B4012F38D}" type="presOf" srcId="{40909917-F5C7-44A2-992F-86AAFD30D205}" destId="{133FBF9E-E982-4BBC-8490-11FAA5226197}" srcOrd="1" destOrd="0" presId="urn:microsoft.com/office/officeart/2005/8/layout/hierarchy2"/>
    <dgm:cxn modelId="{A620BFA7-C576-4968-AB36-CB6D51BC8BB3}" type="presOf" srcId="{14B7F491-201F-4B0B-AB8D-E9980DDFFD6A}" destId="{72BAB3F4-62D0-406D-93A3-533A49DA2D83}" srcOrd="1" destOrd="0" presId="urn:microsoft.com/office/officeart/2005/8/layout/hierarchy2"/>
    <dgm:cxn modelId="{080441B3-19EA-4343-926F-89DCC08A5793}" type="presOf" srcId="{4FEED800-364A-4C53-87DD-DE44147476C9}" destId="{4CD09304-CB7C-4718-935E-28277238A2B6}" srcOrd="0" destOrd="0" presId="urn:microsoft.com/office/officeart/2005/8/layout/hierarchy2"/>
    <dgm:cxn modelId="{6E2851C1-55FE-4D4E-B317-E2F745C02010}" srcId="{7EDDB1C1-24FF-4DBB-B64A-A76067268D64}" destId="{5C50FC74-228E-447F-AC13-4726B44840BD}" srcOrd="0" destOrd="0" parTransId="{6B0018BF-9684-4E6B-B219-05511A83BD8A}" sibTransId="{EB783E0F-105A-4DBD-8C59-0A0DC1A7438A}"/>
    <dgm:cxn modelId="{846147D4-D293-4129-BC04-6DC305BD31A4}" srcId="{5758B35C-A779-4049-9E45-B32C4BC702E7}" destId="{4FEED800-364A-4C53-87DD-DE44147476C9}" srcOrd="0" destOrd="0" parTransId="{40909917-F5C7-44A2-992F-86AAFD30D205}" sibTransId="{F990191B-390F-4D5F-8882-8EEC4B4B514E}"/>
    <dgm:cxn modelId="{6EE96FE4-CBA6-4142-8082-CB6846C2389E}" type="presOf" srcId="{A0B81263-9754-4E48-8D6E-E387A63BA5A3}" destId="{1CECCA77-91DE-4BC1-820D-D3240FF77AE2}" srcOrd="0" destOrd="0" presId="urn:microsoft.com/office/officeart/2005/8/layout/hierarchy2"/>
    <dgm:cxn modelId="{DA627973-6CB0-4AB8-90EB-9ACEEE57F9DA}" type="presParOf" srcId="{70647D39-5FBD-404B-8835-34F604BF27DB}" destId="{175ADD20-1D7B-4122-A6C5-3376F4F75D18}" srcOrd="0" destOrd="0" presId="urn:microsoft.com/office/officeart/2005/8/layout/hierarchy2"/>
    <dgm:cxn modelId="{A73DAE9E-ED47-4E2B-87BF-18278471586A}" type="presParOf" srcId="{175ADD20-1D7B-4122-A6C5-3376F4F75D18}" destId="{EDC1E8F6-FC64-4874-BCCE-5B4F408897F8}" srcOrd="0" destOrd="0" presId="urn:microsoft.com/office/officeart/2005/8/layout/hierarchy2"/>
    <dgm:cxn modelId="{433E976A-3EA8-4EA9-B200-8A9E252ADF79}" type="presParOf" srcId="{175ADD20-1D7B-4122-A6C5-3376F4F75D18}" destId="{E6D7C0D9-9BF7-4DDC-A6CE-0E21CF41602B}" srcOrd="1" destOrd="0" presId="urn:microsoft.com/office/officeart/2005/8/layout/hierarchy2"/>
    <dgm:cxn modelId="{9D43FA93-F91B-42D7-98F0-84F30478A258}" type="presParOf" srcId="{E6D7C0D9-9BF7-4DDC-A6CE-0E21CF41602B}" destId="{3AB9A027-750C-47C6-960D-9A7843899C5E}" srcOrd="0" destOrd="0" presId="urn:microsoft.com/office/officeart/2005/8/layout/hierarchy2"/>
    <dgm:cxn modelId="{C6E7BA02-C9B4-4DB2-8B84-3AF09151D44B}" type="presParOf" srcId="{3AB9A027-750C-47C6-960D-9A7843899C5E}" destId="{CF30139A-524D-4326-AAB5-DFD8EAFF433D}" srcOrd="0" destOrd="0" presId="urn:microsoft.com/office/officeart/2005/8/layout/hierarchy2"/>
    <dgm:cxn modelId="{14F77040-5961-4922-9ADB-0E2BE7C92BDB}" type="presParOf" srcId="{E6D7C0D9-9BF7-4DDC-A6CE-0E21CF41602B}" destId="{58DB65CE-D401-43CA-A27E-996A3AACA7D3}" srcOrd="1" destOrd="0" presId="urn:microsoft.com/office/officeart/2005/8/layout/hierarchy2"/>
    <dgm:cxn modelId="{123C122E-C1FA-4703-901F-95CFC9E9B3F4}" type="presParOf" srcId="{58DB65CE-D401-43CA-A27E-996A3AACA7D3}" destId="{8A807C08-1AA3-426C-AF9A-68B676D6A39D}" srcOrd="0" destOrd="0" presId="urn:microsoft.com/office/officeart/2005/8/layout/hierarchy2"/>
    <dgm:cxn modelId="{15E75370-AD68-4FCF-B19E-D329D84BE382}" type="presParOf" srcId="{58DB65CE-D401-43CA-A27E-996A3AACA7D3}" destId="{B6907EE2-ED08-4EF9-9BF7-D31C44134612}" srcOrd="1" destOrd="0" presId="urn:microsoft.com/office/officeart/2005/8/layout/hierarchy2"/>
    <dgm:cxn modelId="{7356BFCC-037D-454B-A56E-CA641D7A410D}" type="presParOf" srcId="{B6907EE2-ED08-4EF9-9BF7-D31C44134612}" destId="{46BDA934-BAA2-4B3D-ADDA-BF08AED03269}" srcOrd="0" destOrd="0" presId="urn:microsoft.com/office/officeart/2005/8/layout/hierarchy2"/>
    <dgm:cxn modelId="{CE71CCC1-18E2-47C8-A038-8F16AE2A794B}" type="presParOf" srcId="{46BDA934-BAA2-4B3D-ADDA-BF08AED03269}" destId="{133FBF9E-E982-4BBC-8490-11FAA5226197}" srcOrd="0" destOrd="0" presId="urn:microsoft.com/office/officeart/2005/8/layout/hierarchy2"/>
    <dgm:cxn modelId="{01BD485B-9C55-4650-936C-B9C9E6A464B7}" type="presParOf" srcId="{B6907EE2-ED08-4EF9-9BF7-D31C44134612}" destId="{B099F991-8AB4-4C8E-8F2C-9ABCF0040D32}" srcOrd="1" destOrd="0" presId="urn:microsoft.com/office/officeart/2005/8/layout/hierarchy2"/>
    <dgm:cxn modelId="{A3FF7BA5-DDF9-4812-9169-D5D4A448DD14}" type="presParOf" srcId="{B099F991-8AB4-4C8E-8F2C-9ABCF0040D32}" destId="{4CD09304-CB7C-4718-935E-28277238A2B6}" srcOrd="0" destOrd="0" presId="urn:microsoft.com/office/officeart/2005/8/layout/hierarchy2"/>
    <dgm:cxn modelId="{9B4567E2-722D-4E58-8781-A4D1FB88A4FA}" type="presParOf" srcId="{B099F991-8AB4-4C8E-8F2C-9ABCF0040D32}" destId="{52E786F8-3482-4073-BB21-5D55FC7B05FA}" srcOrd="1" destOrd="0" presId="urn:microsoft.com/office/officeart/2005/8/layout/hierarchy2"/>
    <dgm:cxn modelId="{0157626C-1D46-4B52-819D-63E7787C34D7}" type="presParOf" srcId="{E6D7C0D9-9BF7-4DDC-A6CE-0E21CF41602B}" destId="{5511C875-40D9-4126-A31C-5B528BDBA515}" srcOrd="2" destOrd="0" presId="urn:microsoft.com/office/officeart/2005/8/layout/hierarchy2"/>
    <dgm:cxn modelId="{A24A559C-2C92-4B7E-B50D-10F2666B31A7}" type="presParOf" srcId="{5511C875-40D9-4126-A31C-5B528BDBA515}" destId="{72BAB3F4-62D0-406D-93A3-533A49DA2D83}" srcOrd="0" destOrd="0" presId="urn:microsoft.com/office/officeart/2005/8/layout/hierarchy2"/>
    <dgm:cxn modelId="{92A18AF4-FFAF-4B86-BEDD-A79867863C34}" type="presParOf" srcId="{E6D7C0D9-9BF7-4DDC-A6CE-0E21CF41602B}" destId="{8037CB2D-F4AA-4A6A-A7B9-02D2087470A8}" srcOrd="3" destOrd="0" presId="urn:microsoft.com/office/officeart/2005/8/layout/hierarchy2"/>
    <dgm:cxn modelId="{CEDA43C2-60C4-41B4-A104-E02DAD9999F9}" type="presParOf" srcId="{8037CB2D-F4AA-4A6A-A7B9-02D2087470A8}" destId="{1CECCA77-91DE-4BC1-820D-D3240FF77AE2}" srcOrd="0" destOrd="0" presId="urn:microsoft.com/office/officeart/2005/8/layout/hierarchy2"/>
    <dgm:cxn modelId="{6673AC4E-80B4-4410-A8F0-4DC5C81179E3}" type="presParOf" srcId="{8037CB2D-F4AA-4A6A-A7B9-02D2087470A8}" destId="{8E9FDA46-6B7C-42BC-9371-1C27B6063D04}" srcOrd="1" destOrd="0" presId="urn:microsoft.com/office/officeart/2005/8/layout/hierarchy2"/>
    <dgm:cxn modelId="{CC72745A-324C-40BE-B3A4-307CCDF74CE9}" type="presParOf" srcId="{8E9FDA46-6B7C-42BC-9371-1C27B6063D04}" destId="{63E717C5-B8C9-468F-9559-F95933196464}" srcOrd="0" destOrd="0" presId="urn:microsoft.com/office/officeart/2005/8/layout/hierarchy2"/>
    <dgm:cxn modelId="{70EDDF01-5792-472E-83A5-001C9AF54246}" type="presParOf" srcId="{63E717C5-B8C9-468F-9559-F95933196464}" destId="{2A5D821B-C764-45F5-87A3-EC2FE598DEA5}" srcOrd="0" destOrd="0" presId="urn:microsoft.com/office/officeart/2005/8/layout/hierarchy2"/>
    <dgm:cxn modelId="{E048A3FE-18A8-436B-8FA3-052539776505}" type="presParOf" srcId="{8E9FDA46-6B7C-42BC-9371-1C27B6063D04}" destId="{6E676BDD-ADF7-41B9-963D-17EBF36064FB}" srcOrd="1" destOrd="0" presId="urn:microsoft.com/office/officeart/2005/8/layout/hierarchy2"/>
    <dgm:cxn modelId="{017EBF67-3F03-4572-90F8-83E58A83E2ED}" type="presParOf" srcId="{6E676BDD-ADF7-41B9-963D-17EBF36064FB}" destId="{109FD346-FF99-4FCE-9D05-102605D78CA6}" srcOrd="0" destOrd="0" presId="urn:microsoft.com/office/officeart/2005/8/layout/hierarchy2"/>
    <dgm:cxn modelId="{154C6256-81B9-4672-A451-11DAADAC63D3}" type="presParOf" srcId="{6E676BDD-ADF7-41B9-963D-17EBF36064FB}" destId="{D8E86EB2-2602-493D-9F74-6463E565BE61}" srcOrd="1" destOrd="0" presId="urn:microsoft.com/office/officeart/2005/8/layout/hierarchy2"/>
  </dgm:cxnLst>
  <dgm:bg/>
  <dgm:whole>
    <a:ln w="38100">
      <a:solidFill>
        <a:srgbClr val="945DE8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7DFB3-4755-45C9-A5DB-A120A2538E70}">
      <dsp:nvSpPr>
        <dsp:cNvPr id="0" name=""/>
        <dsp:cNvSpPr/>
      </dsp:nvSpPr>
      <dsp:spPr>
        <a:xfrm>
          <a:off x="0" y="100883"/>
          <a:ext cx="5157787" cy="527670"/>
        </a:xfrm>
        <a:prstGeom prst="roundRect">
          <a:avLst/>
        </a:prstGeom>
        <a:solidFill>
          <a:srgbClr val="945D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Asymmetrische informatie</a:t>
          </a:r>
          <a:endParaRPr lang="en-US" sz="2200" kern="1200" dirty="0"/>
        </a:p>
      </dsp:txBody>
      <dsp:txXfrm>
        <a:off x="25759" y="126642"/>
        <a:ext cx="5106269" cy="476152"/>
      </dsp:txXfrm>
    </dsp:sp>
    <dsp:sp modelId="{A877A6BD-150B-4F9A-9C55-1EA5371B88EA}">
      <dsp:nvSpPr>
        <dsp:cNvPr id="0" name=""/>
        <dsp:cNvSpPr/>
      </dsp:nvSpPr>
      <dsp:spPr>
        <a:xfrm>
          <a:off x="0" y="691913"/>
          <a:ext cx="5157787" cy="527670"/>
        </a:xfrm>
        <a:prstGeom prst="roundRect">
          <a:avLst/>
        </a:prstGeom>
        <a:solidFill>
          <a:srgbClr val="945D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Averechtse selectie</a:t>
          </a:r>
          <a:endParaRPr lang="en-US" sz="2200" kern="1200" dirty="0"/>
        </a:p>
      </dsp:txBody>
      <dsp:txXfrm>
        <a:off x="25759" y="717672"/>
        <a:ext cx="5106269" cy="476152"/>
      </dsp:txXfrm>
    </dsp:sp>
    <dsp:sp modelId="{2E0BD59A-B6F9-4F38-BDAC-5DFFEA28DEEB}">
      <dsp:nvSpPr>
        <dsp:cNvPr id="0" name=""/>
        <dsp:cNvSpPr/>
      </dsp:nvSpPr>
      <dsp:spPr>
        <a:xfrm>
          <a:off x="0" y="1282943"/>
          <a:ext cx="5157787" cy="527670"/>
        </a:xfrm>
        <a:prstGeom prst="roundRect">
          <a:avLst/>
        </a:prstGeom>
        <a:solidFill>
          <a:srgbClr val="945D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 err="1"/>
            <a:t>Moral</a:t>
          </a:r>
          <a:r>
            <a:rPr lang="nl-NL" sz="2200" kern="1200" dirty="0"/>
            <a:t> hazard</a:t>
          </a:r>
          <a:endParaRPr lang="en-US" sz="2200" kern="1200" dirty="0"/>
        </a:p>
      </dsp:txBody>
      <dsp:txXfrm>
        <a:off x="25759" y="1308702"/>
        <a:ext cx="5106269" cy="476152"/>
      </dsp:txXfrm>
    </dsp:sp>
    <dsp:sp modelId="{9D31365F-F67C-427A-B4C3-B85AEBA6DEFA}">
      <dsp:nvSpPr>
        <dsp:cNvPr id="0" name=""/>
        <dsp:cNvSpPr/>
      </dsp:nvSpPr>
      <dsp:spPr>
        <a:xfrm>
          <a:off x="0" y="1873974"/>
          <a:ext cx="5157787" cy="527670"/>
        </a:xfrm>
        <a:prstGeom prst="roundRect">
          <a:avLst/>
        </a:prstGeom>
        <a:solidFill>
          <a:srgbClr val="945D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Risico-aversie</a:t>
          </a:r>
          <a:endParaRPr lang="en-US" sz="2200" kern="1200" dirty="0"/>
        </a:p>
      </dsp:txBody>
      <dsp:txXfrm>
        <a:off x="25759" y="1899733"/>
        <a:ext cx="5106269" cy="476152"/>
      </dsp:txXfrm>
    </dsp:sp>
    <dsp:sp modelId="{4BBA5C3C-AE54-4E93-9230-FB56973FD1F9}">
      <dsp:nvSpPr>
        <dsp:cNvPr id="0" name=""/>
        <dsp:cNvSpPr/>
      </dsp:nvSpPr>
      <dsp:spPr>
        <a:xfrm>
          <a:off x="0" y="2465004"/>
          <a:ext cx="5157787" cy="527670"/>
        </a:xfrm>
        <a:prstGeom prst="roundRect">
          <a:avLst/>
        </a:prstGeom>
        <a:solidFill>
          <a:srgbClr val="945D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Premiedifferentiatie (bonus malusregeling)</a:t>
          </a:r>
          <a:endParaRPr lang="en-US" sz="2200" kern="1200" dirty="0"/>
        </a:p>
      </dsp:txBody>
      <dsp:txXfrm>
        <a:off x="25759" y="2490763"/>
        <a:ext cx="5106269" cy="476152"/>
      </dsp:txXfrm>
    </dsp:sp>
    <dsp:sp modelId="{7B5ADC1B-B7FA-437B-8AC6-DF51A27B21AE}">
      <dsp:nvSpPr>
        <dsp:cNvPr id="0" name=""/>
        <dsp:cNvSpPr/>
      </dsp:nvSpPr>
      <dsp:spPr>
        <a:xfrm>
          <a:off x="0" y="3056034"/>
          <a:ext cx="5157787" cy="527670"/>
        </a:xfrm>
        <a:prstGeom prst="roundRect">
          <a:avLst/>
        </a:prstGeom>
        <a:solidFill>
          <a:srgbClr val="945D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Eigen risico</a:t>
          </a:r>
          <a:endParaRPr lang="en-US" sz="2200" kern="1200" dirty="0"/>
        </a:p>
      </dsp:txBody>
      <dsp:txXfrm>
        <a:off x="25759" y="3081793"/>
        <a:ext cx="5106269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1E8F6-FC64-4874-BCCE-5B4F408897F8}">
      <dsp:nvSpPr>
        <dsp:cNvPr id="0" name=""/>
        <dsp:cNvSpPr/>
      </dsp:nvSpPr>
      <dsp:spPr>
        <a:xfrm>
          <a:off x="1774" y="1484086"/>
          <a:ext cx="2766329" cy="1383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rgbClr val="945DE8"/>
              </a:solidFill>
            </a:rPr>
            <a:t>Uitkeringen</a:t>
          </a:r>
        </a:p>
      </dsp:txBody>
      <dsp:txXfrm>
        <a:off x="42285" y="1524597"/>
        <a:ext cx="2685307" cy="1302142"/>
      </dsp:txXfrm>
    </dsp:sp>
    <dsp:sp modelId="{3AB9A027-750C-47C6-960D-9A7843899C5E}">
      <dsp:nvSpPr>
        <dsp:cNvPr id="0" name=""/>
        <dsp:cNvSpPr/>
      </dsp:nvSpPr>
      <dsp:spPr>
        <a:xfrm rot="19457599">
          <a:off x="2640020" y="1749400"/>
          <a:ext cx="136269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362697" y="28608"/>
              </a:lnTo>
            </a:path>
          </a:pathLst>
        </a:custGeom>
        <a:noFill/>
        <a:ln w="38100" cap="flat" cmpd="sng" algn="ctr">
          <a:solidFill>
            <a:srgbClr val="652E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287302" y="1743941"/>
        <a:ext cx="68134" cy="68134"/>
      </dsp:txXfrm>
    </dsp:sp>
    <dsp:sp modelId="{8A807C08-1AA3-426C-AF9A-68B676D6A39D}">
      <dsp:nvSpPr>
        <dsp:cNvPr id="0" name=""/>
        <dsp:cNvSpPr/>
      </dsp:nvSpPr>
      <dsp:spPr>
        <a:xfrm>
          <a:off x="3874635" y="688767"/>
          <a:ext cx="2766329" cy="1383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rgbClr val="945DE8"/>
              </a:solidFill>
            </a:rPr>
            <a:t>Welvaartsvast</a:t>
          </a:r>
        </a:p>
      </dsp:txBody>
      <dsp:txXfrm>
        <a:off x="3915146" y="729278"/>
        <a:ext cx="2685307" cy="1302142"/>
      </dsp:txXfrm>
    </dsp:sp>
    <dsp:sp modelId="{46BDA934-BAA2-4B3D-ADDA-BF08AED03269}">
      <dsp:nvSpPr>
        <dsp:cNvPr id="0" name=""/>
        <dsp:cNvSpPr/>
      </dsp:nvSpPr>
      <dsp:spPr>
        <a:xfrm>
          <a:off x="6640964" y="1351740"/>
          <a:ext cx="110653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106531" y="28608"/>
              </a:lnTo>
            </a:path>
          </a:pathLst>
        </a:custGeom>
        <a:noFill/>
        <a:ln w="38100" cap="flat" cmpd="sng" algn="ctr">
          <a:solidFill>
            <a:srgbClr val="652E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166567" y="1352686"/>
        <a:ext cx="55326" cy="55326"/>
      </dsp:txXfrm>
    </dsp:sp>
    <dsp:sp modelId="{4CD09304-CB7C-4718-935E-28277238A2B6}">
      <dsp:nvSpPr>
        <dsp:cNvPr id="0" name=""/>
        <dsp:cNvSpPr/>
      </dsp:nvSpPr>
      <dsp:spPr>
        <a:xfrm>
          <a:off x="7747496" y="688767"/>
          <a:ext cx="2766329" cy="1383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rgbClr val="945DE8"/>
              </a:solidFill>
            </a:rPr>
            <a:t>Stijgen met gemiddelde </a:t>
          </a:r>
          <a:r>
            <a:rPr lang="nl-NL" sz="3000" kern="1200" dirty="0" err="1">
              <a:solidFill>
                <a:srgbClr val="945DE8"/>
              </a:solidFill>
            </a:rPr>
            <a:t>CAO-lonen</a:t>
          </a:r>
          <a:endParaRPr lang="nl-NL" sz="3000" kern="1200" dirty="0">
            <a:solidFill>
              <a:srgbClr val="945DE8"/>
            </a:solidFill>
          </a:endParaRPr>
        </a:p>
      </dsp:txBody>
      <dsp:txXfrm>
        <a:off x="7788007" y="729278"/>
        <a:ext cx="2685307" cy="1302142"/>
      </dsp:txXfrm>
    </dsp:sp>
    <dsp:sp modelId="{5511C875-40D9-4126-A31C-5B528BDBA515}">
      <dsp:nvSpPr>
        <dsp:cNvPr id="0" name=""/>
        <dsp:cNvSpPr/>
      </dsp:nvSpPr>
      <dsp:spPr>
        <a:xfrm rot="2142401">
          <a:off x="2640020" y="2544720"/>
          <a:ext cx="136269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362697" y="28608"/>
              </a:lnTo>
            </a:path>
          </a:pathLst>
        </a:custGeom>
        <a:noFill/>
        <a:ln w="38100" cap="flat" cmpd="sng" algn="ctr">
          <a:solidFill>
            <a:srgbClr val="652E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287302" y="2539261"/>
        <a:ext cx="68134" cy="68134"/>
      </dsp:txXfrm>
    </dsp:sp>
    <dsp:sp modelId="{1CECCA77-91DE-4BC1-820D-D3240FF77AE2}">
      <dsp:nvSpPr>
        <dsp:cNvPr id="0" name=""/>
        <dsp:cNvSpPr/>
      </dsp:nvSpPr>
      <dsp:spPr>
        <a:xfrm>
          <a:off x="3874635" y="2279406"/>
          <a:ext cx="2766329" cy="1383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rgbClr val="945DE8"/>
              </a:solidFill>
            </a:rPr>
            <a:t>Waardevast</a:t>
          </a:r>
        </a:p>
      </dsp:txBody>
      <dsp:txXfrm>
        <a:off x="3915146" y="2319917"/>
        <a:ext cx="2685307" cy="1302142"/>
      </dsp:txXfrm>
    </dsp:sp>
    <dsp:sp modelId="{63E717C5-B8C9-468F-9559-F95933196464}">
      <dsp:nvSpPr>
        <dsp:cNvPr id="0" name=""/>
        <dsp:cNvSpPr/>
      </dsp:nvSpPr>
      <dsp:spPr>
        <a:xfrm>
          <a:off x="6640964" y="2942380"/>
          <a:ext cx="110653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106531" y="28608"/>
              </a:lnTo>
            </a:path>
          </a:pathLst>
        </a:custGeom>
        <a:noFill/>
        <a:ln w="38100" cap="flat" cmpd="sng" algn="ctr">
          <a:solidFill>
            <a:srgbClr val="652E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166567" y="2943325"/>
        <a:ext cx="55326" cy="55326"/>
      </dsp:txXfrm>
    </dsp:sp>
    <dsp:sp modelId="{109FD346-FF99-4FCE-9D05-102605D78CA6}">
      <dsp:nvSpPr>
        <dsp:cNvPr id="0" name=""/>
        <dsp:cNvSpPr/>
      </dsp:nvSpPr>
      <dsp:spPr>
        <a:xfrm>
          <a:off x="7747496" y="2279406"/>
          <a:ext cx="2766329" cy="1383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rgbClr val="945DE8"/>
              </a:solidFill>
            </a:rPr>
            <a:t>Stijgen mee met inflatie</a:t>
          </a:r>
        </a:p>
      </dsp:txBody>
      <dsp:txXfrm>
        <a:off x="7788007" y="2319917"/>
        <a:ext cx="2685307" cy="1302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6045D-35C7-AA6B-18BA-6F2A73DD4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D27008B-DE10-E585-E8A5-71020E850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C58D49D-821A-AA4B-BF08-595D2C1A9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93F9E4-B6A6-0022-7239-42F55CD7C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628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235A3-D1DC-9933-6714-B44A870BE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1D19F42-7B0A-6677-A66B-48A928505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24BB376-819B-B589-889C-C002544E4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13041A-2A81-8A27-4FC6-F3030C71C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29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1284C-C3AC-35BE-B5FD-E7388B9F0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6499F5F-98EF-0C40-2D08-C37A2C64D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3F12E70-761F-A233-4BCC-FB7642CEA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28BDA8-E084-91DC-AC52-4B279DD78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382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12153-9F9A-F602-F045-9FBC2393C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3775DFC-0931-3647-3596-4C56A9C84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FB40BB1-F487-BF55-513F-F991FBC98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5F4FF0-ECC4-B7C5-D8BC-1F06B9C3C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5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FF5CC-BA8B-0665-C0C4-E34EFA30D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1FE437E-E924-645E-1950-11D4791AC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BA7AB13-FEA7-CDDA-021F-D0D379FCC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8C947E-CFD8-EF8E-D866-FB47B7110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14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2A826-A630-CCA9-131E-02DB3E230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0EDC55-20EB-D3F3-3C79-22825E043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136E1D6-5029-3303-9569-361797519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7CF79E-DDF6-770C-11D7-6533A7B9B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625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54FDC-013C-9149-BE89-A9417F795A5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36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1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21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EA3A7-CCB0-C387-01A3-8CD77494E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227BF11-6E4A-55C0-0058-FE30E2A19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0BB445C-B0F1-34E5-903C-0BD06DB50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19A954-A05D-5BF6-5F4F-1901861E6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48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C42E-BA9C-87A2-1708-A72969261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03BC459-C35C-0702-E518-2A22CC56F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3A76D51-74E7-448F-B03B-77A4E0F0D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33F189-98A6-811F-64C9-0073716BD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71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7E511-E795-0F0D-2121-C7A5FCE3A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4B5C645-6A71-A0A5-6F5B-01DC3ADB0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DC68B44-9782-7C13-9F48-548D69F04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EDE7A3-D69C-8A37-D547-97A2C7F31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1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06AEA-4FC5-4C8D-0E55-C290340C7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0F0A7AD-8C37-3750-DA03-B36B00781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AFD702E-94AC-BB93-F173-A1C95F5AB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0D5A56-8DFC-750C-5302-A50145ECC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9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0664D-7F98-DE6B-94C0-9C09D2B2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EA09F3B-98E9-E6C9-6259-C31597592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58EBBE-C609-F34C-6514-C944F8B94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166740-18AA-7A7C-8517-C8DE311E5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468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A47C-978C-1328-5A4B-F7BD84888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E55616-4F0E-73D9-E737-B70D06C3C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D897EAB-3EE5-A0A3-A1DC-8EC22F7A3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072BB4-2C31-C4A5-A588-FE34C2346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54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20-5-2026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svg"/><Relationship Id="rId7" Type="http://schemas.openxmlformats.org/officeDocument/2006/relationships/image" Target="../media/image82.svg"/><Relationship Id="rId2" Type="http://schemas.openxmlformats.org/officeDocument/2006/relationships/image" Target="../media/image7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svg"/><Relationship Id="rId11" Type="http://schemas.openxmlformats.org/officeDocument/2006/relationships/image" Target="../media/image6.svg"/><Relationship Id="rId5" Type="http://schemas.openxmlformats.org/officeDocument/2006/relationships/image" Target="../media/image80.svg"/><Relationship Id="rId10" Type="http://schemas.openxmlformats.org/officeDocument/2006/relationships/image" Target="../media/image14.svg"/><Relationship Id="rId4" Type="http://schemas.openxmlformats.org/officeDocument/2006/relationships/image" Target="../media/image79.svg"/><Relationship Id="rId9" Type="http://schemas.openxmlformats.org/officeDocument/2006/relationships/image" Target="../media/image84.sv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svg"/><Relationship Id="rId5" Type="http://schemas.openxmlformats.org/officeDocument/2006/relationships/image" Target="../media/image82.svg"/><Relationship Id="rId4" Type="http://schemas.openxmlformats.org/officeDocument/2006/relationships/image" Target="../media/image81.sv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210.png"/><Relationship Id="rId7" Type="http://schemas.openxmlformats.org/officeDocument/2006/relationships/image" Target="../media/image21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211.png"/><Relationship Id="rId4" Type="http://schemas.openxmlformats.org/officeDocument/2006/relationships/image" Target="../media/image310.png"/><Relationship Id="rId9" Type="http://schemas.openxmlformats.org/officeDocument/2006/relationships/image" Target="../media/image87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511.png"/><Relationship Id="rId7" Type="http://schemas.openxmlformats.org/officeDocument/2006/relationships/image" Target="../media/image211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710.png"/><Relationship Id="rId4" Type="http://schemas.openxmlformats.org/officeDocument/2006/relationships/image" Target="../media/image66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230.png"/><Relationship Id="rId18" Type="http://schemas.openxmlformats.org/officeDocument/2006/relationships/image" Target="../media/image280.png"/><Relationship Id="rId3" Type="http://schemas.openxmlformats.org/officeDocument/2006/relationships/image" Target="../media/image1011.png"/><Relationship Id="rId7" Type="http://schemas.openxmlformats.org/officeDocument/2006/relationships/image" Target="../media/image1410.png"/><Relationship Id="rId12" Type="http://schemas.openxmlformats.org/officeDocument/2006/relationships/image" Target="../media/image220.png"/><Relationship Id="rId17" Type="http://schemas.openxmlformats.org/officeDocument/2006/relationships/image" Target="../media/image270.png"/><Relationship Id="rId2" Type="http://schemas.openxmlformats.org/officeDocument/2006/relationships/image" Target="../media/image91.png"/><Relationship Id="rId16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81.png"/><Relationship Id="rId5" Type="http://schemas.openxmlformats.org/officeDocument/2006/relationships/image" Target="../media/image124.png"/><Relationship Id="rId15" Type="http://schemas.openxmlformats.org/officeDocument/2006/relationships/image" Target="../media/image250.png"/><Relationship Id="rId10" Type="http://schemas.openxmlformats.org/officeDocument/2006/relationships/image" Target="../media/image1700.png"/><Relationship Id="rId19" Type="http://schemas.openxmlformats.org/officeDocument/2006/relationships/image" Target="../media/image290.png"/><Relationship Id="rId4" Type="http://schemas.openxmlformats.org/officeDocument/2006/relationships/image" Target="../media/image1100.png"/><Relationship Id="rId9" Type="http://schemas.openxmlformats.org/officeDocument/2006/relationships/image" Target="../media/image1600.png"/><Relationship Id="rId14" Type="http://schemas.openxmlformats.org/officeDocument/2006/relationships/image" Target="../media/image240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413.png"/><Relationship Id="rId3" Type="http://schemas.openxmlformats.org/officeDocument/2006/relationships/image" Target="../media/image314.png"/><Relationship Id="rId7" Type="http://schemas.openxmlformats.org/officeDocument/2006/relationships/image" Target="../media/image351.png"/><Relationship Id="rId12" Type="http://schemas.openxmlformats.org/officeDocument/2006/relationships/image" Target="../media/image403.png"/><Relationship Id="rId2" Type="http://schemas.openxmlformats.org/officeDocument/2006/relationships/image" Target="../media/image301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11" Type="http://schemas.openxmlformats.org/officeDocument/2006/relationships/image" Target="../media/image392.png"/><Relationship Id="rId5" Type="http://schemas.openxmlformats.org/officeDocument/2006/relationships/image" Target="../media/image331.png"/><Relationship Id="rId15" Type="http://schemas.openxmlformats.org/officeDocument/2006/relationships/image" Target="../media/image430.png"/><Relationship Id="rId10" Type="http://schemas.openxmlformats.org/officeDocument/2006/relationships/image" Target="../media/image381.png"/><Relationship Id="rId4" Type="http://schemas.openxmlformats.org/officeDocument/2006/relationships/image" Target="../media/image321.png"/><Relationship Id="rId9" Type="http://schemas.openxmlformats.org/officeDocument/2006/relationships/image" Target="../media/image371.png"/><Relationship Id="rId14" Type="http://schemas.openxmlformats.org/officeDocument/2006/relationships/image" Target="../media/image421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1.png"/><Relationship Id="rId13" Type="http://schemas.openxmlformats.org/officeDocument/2006/relationships/image" Target="../media/image521.png"/><Relationship Id="rId3" Type="http://schemas.openxmlformats.org/officeDocument/2006/relationships/image" Target="../media/image312.png"/><Relationship Id="rId7" Type="http://schemas.openxmlformats.org/officeDocument/2006/relationships/image" Target="../media/image461.png"/><Relationship Id="rId12" Type="http://schemas.openxmlformats.org/officeDocument/2006/relationships/image" Target="../media/image5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0.png"/><Relationship Id="rId11" Type="http://schemas.openxmlformats.org/officeDocument/2006/relationships/image" Target="../media/image501.png"/><Relationship Id="rId5" Type="http://schemas.openxmlformats.org/officeDocument/2006/relationships/image" Target="../media/image401.png"/><Relationship Id="rId15" Type="http://schemas.openxmlformats.org/officeDocument/2006/relationships/image" Target="../media/image541.png"/><Relationship Id="rId10" Type="http://schemas.openxmlformats.org/officeDocument/2006/relationships/image" Target="../media/image491.png"/><Relationship Id="rId4" Type="http://schemas.openxmlformats.org/officeDocument/2006/relationships/image" Target="../media/image391.png"/><Relationship Id="rId9" Type="http://schemas.openxmlformats.org/officeDocument/2006/relationships/image" Target="../media/image481.png"/><Relationship Id="rId14" Type="http://schemas.openxmlformats.org/officeDocument/2006/relationships/image" Target="../media/image531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210.png"/><Relationship Id="rId7" Type="http://schemas.openxmlformats.org/officeDocument/2006/relationships/image" Target="../media/image21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211.png"/><Relationship Id="rId4" Type="http://schemas.openxmlformats.org/officeDocument/2006/relationships/image" Target="../media/image310.png"/><Relationship Id="rId9" Type="http://schemas.openxmlformats.org/officeDocument/2006/relationships/image" Target="../media/image87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29.sv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010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12" Type="http://schemas.openxmlformats.org/officeDocument/2006/relationships/image" Target="../media/image99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0.png"/><Relationship Id="rId11" Type="http://schemas.openxmlformats.org/officeDocument/2006/relationships/image" Target="../media/image980.png"/><Relationship Id="rId5" Type="http://schemas.openxmlformats.org/officeDocument/2006/relationships/image" Target="../media/image92.png"/><Relationship Id="rId10" Type="http://schemas.openxmlformats.org/officeDocument/2006/relationships/image" Target="../media/image970.png"/><Relationship Id="rId4" Type="http://schemas.openxmlformats.org/officeDocument/2006/relationships/image" Target="../media/image910.png"/><Relationship Id="rId9" Type="http://schemas.openxmlformats.org/officeDocument/2006/relationships/image" Target="../media/image960.png"/><Relationship Id="rId14" Type="http://schemas.openxmlformats.org/officeDocument/2006/relationships/image" Target="../media/image1020.png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2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image" Target="../media/image138.png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86.png"/><Relationship Id="rId10" Type="http://schemas.openxmlformats.org/officeDocument/2006/relationships/image" Target="../media/image146.png"/><Relationship Id="rId4" Type="http://schemas.openxmlformats.org/officeDocument/2006/relationships/image" Target="../media/image1400.png"/><Relationship Id="rId9" Type="http://schemas.openxmlformats.org/officeDocument/2006/relationships/image" Target="../media/image145.png"/><Relationship Id="rId14" Type="http://schemas.openxmlformats.org/officeDocument/2006/relationships/image" Target="../media/image1500.png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13" Type="http://schemas.openxmlformats.org/officeDocument/2006/relationships/image" Target="../media/image1150.png"/><Relationship Id="rId18" Type="http://schemas.openxmlformats.org/officeDocument/2006/relationships/image" Target="../media/image1210.png"/><Relationship Id="rId3" Type="http://schemas.openxmlformats.org/officeDocument/2006/relationships/image" Target="../media/image1040.png"/><Relationship Id="rId7" Type="http://schemas.openxmlformats.org/officeDocument/2006/relationships/image" Target="../media/image1080.png"/><Relationship Id="rId12" Type="http://schemas.openxmlformats.org/officeDocument/2006/relationships/image" Target="../media/image1140.png"/><Relationship Id="rId17" Type="http://schemas.openxmlformats.org/officeDocument/2006/relationships/image" Target="../media/image119.png"/><Relationship Id="rId2" Type="http://schemas.openxmlformats.org/officeDocument/2006/relationships/image" Target="../media/image1030.png"/><Relationship Id="rId16" Type="http://schemas.openxmlformats.org/officeDocument/2006/relationships/image" Target="../media/image1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0.png"/><Relationship Id="rId11" Type="http://schemas.openxmlformats.org/officeDocument/2006/relationships/image" Target="../media/image1130.png"/><Relationship Id="rId5" Type="http://schemas.openxmlformats.org/officeDocument/2006/relationships/image" Target="../media/image1060.png"/><Relationship Id="rId15" Type="http://schemas.openxmlformats.org/officeDocument/2006/relationships/image" Target="../media/image1170.png"/><Relationship Id="rId10" Type="http://schemas.openxmlformats.org/officeDocument/2006/relationships/image" Target="../media/image1120.png"/><Relationship Id="rId19" Type="http://schemas.openxmlformats.org/officeDocument/2006/relationships/image" Target="../media/image1220.png"/><Relationship Id="rId4" Type="http://schemas.openxmlformats.org/officeDocument/2006/relationships/image" Target="../media/image1050.png"/><Relationship Id="rId9" Type="http://schemas.openxmlformats.org/officeDocument/2006/relationships/image" Target="../media/image1110.png"/><Relationship Id="rId14" Type="http://schemas.openxmlformats.org/officeDocument/2006/relationships/image" Target="../media/image11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511.png"/><Relationship Id="rId7" Type="http://schemas.openxmlformats.org/officeDocument/2006/relationships/image" Target="../media/image211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710.png"/><Relationship Id="rId4" Type="http://schemas.openxmlformats.org/officeDocument/2006/relationships/image" Target="../media/image66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00.png"/><Relationship Id="rId7" Type="http://schemas.openxmlformats.org/officeDocument/2006/relationships/image" Target="../media/image14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0.png"/><Relationship Id="rId5" Type="http://schemas.openxmlformats.org/officeDocument/2006/relationships/image" Target="../media/image1200.png"/><Relationship Id="rId10" Type="http://schemas.openxmlformats.org/officeDocument/2006/relationships/image" Target="../media/image170.png"/><Relationship Id="rId4" Type="http://schemas.openxmlformats.org/officeDocument/2006/relationships/image" Target="../media/image1101.png"/><Relationship Id="rId9" Type="http://schemas.openxmlformats.org/officeDocument/2006/relationships/image" Target="../media/image21.png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31.png"/><Relationship Id="rId7" Type="http://schemas.openxmlformats.org/officeDocument/2006/relationships/image" Target="../media/image11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1.png"/><Relationship Id="rId5" Type="http://schemas.openxmlformats.org/officeDocument/2006/relationships/image" Target="../media/image251.png"/><Relationship Id="rId10" Type="http://schemas.openxmlformats.org/officeDocument/2006/relationships/image" Target="../media/image302.png"/><Relationship Id="rId4" Type="http://schemas.openxmlformats.org/officeDocument/2006/relationships/image" Target="../media/image241.png"/><Relationship Id="rId9" Type="http://schemas.openxmlformats.org/officeDocument/2006/relationships/image" Target="../media/image2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14.png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11.png"/><Relationship Id="rId3" Type="http://schemas.openxmlformats.org/officeDocument/2006/relationships/image" Target="../media/image370.png"/><Relationship Id="rId7" Type="http://schemas.openxmlformats.org/officeDocument/2006/relationships/image" Target="../media/image581.png"/><Relationship Id="rId12" Type="http://schemas.openxmlformats.org/officeDocument/2006/relationships/image" Target="../media/image580.png"/><Relationship Id="rId17" Type="http://schemas.openxmlformats.org/officeDocument/2006/relationships/image" Target="../media/image630.png"/><Relationship Id="rId2" Type="http://schemas.openxmlformats.org/officeDocument/2006/relationships/image" Target="../media/image360.png"/><Relationship Id="rId16" Type="http://schemas.openxmlformats.org/officeDocument/2006/relationships/image" Target="../media/image6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0.png"/><Relationship Id="rId11" Type="http://schemas.openxmlformats.org/officeDocument/2006/relationships/image" Target="../media/image420.png"/><Relationship Id="rId5" Type="http://schemas.openxmlformats.org/officeDocument/2006/relationships/image" Target="../media/image390.png"/><Relationship Id="rId15" Type="http://schemas.openxmlformats.org/officeDocument/2006/relationships/image" Target="../media/image610.png"/><Relationship Id="rId10" Type="http://schemas.openxmlformats.org/officeDocument/2006/relationships/image" Target="../media/image350.png"/><Relationship Id="rId4" Type="http://schemas.openxmlformats.org/officeDocument/2006/relationships/image" Target="../media/image380.png"/><Relationship Id="rId9" Type="http://schemas.openxmlformats.org/officeDocument/2006/relationships/image" Target="../media/image601.png"/><Relationship Id="rId14" Type="http://schemas.openxmlformats.org/officeDocument/2006/relationships/image" Target="../media/image600.png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1.png"/><Relationship Id="rId13" Type="http://schemas.openxmlformats.org/officeDocument/2006/relationships/image" Target="../media/image700.png"/><Relationship Id="rId3" Type="http://schemas.openxmlformats.org/officeDocument/2006/relationships/image" Target="../media/image370.png"/><Relationship Id="rId7" Type="http://schemas.openxmlformats.org/officeDocument/2006/relationships/image" Target="../media/image681.png"/><Relationship Id="rId12" Type="http://schemas.openxmlformats.org/officeDocument/2006/relationships/image" Target="../media/image62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11" Type="http://schemas.openxmlformats.org/officeDocument/2006/relationships/image" Target="../media/image690.png"/><Relationship Id="rId5" Type="http://schemas.openxmlformats.org/officeDocument/2006/relationships/image" Target="../media/image660.png"/><Relationship Id="rId15" Type="http://schemas.openxmlformats.org/officeDocument/2006/relationships/image" Target="../media/image720.png"/><Relationship Id="rId10" Type="http://schemas.openxmlformats.org/officeDocument/2006/relationships/image" Target="../media/image680.png"/><Relationship Id="rId4" Type="http://schemas.openxmlformats.org/officeDocument/2006/relationships/image" Target="../media/image650.png"/><Relationship Id="rId9" Type="http://schemas.openxmlformats.org/officeDocument/2006/relationships/image" Target="../media/image701.png"/><Relationship Id="rId14" Type="http://schemas.openxmlformats.org/officeDocument/2006/relationships/image" Target="../media/image712.png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3.png"/><Relationship Id="rId3" Type="http://schemas.openxmlformats.org/officeDocument/2006/relationships/image" Target="../media/image106.png"/><Relationship Id="rId21" Type="http://schemas.openxmlformats.org/officeDocument/2006/relationships/image" Target="../media/image126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2.png"/><Relationship Id="rId2" Type="http://schemas.openxmlformats.org/officeDocument/2006/relationships/image" Target="../media/image105.png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5" Type="http://schemas.openxmlformats.org/officeDocument/2006/relationships/image" Target="../media/image108.png"/><Relationship Id="rId10" Type="http://schemas.openxmlformats.org/officeDocument/2006/relationships/image" Target="../media/image114.png"/><Relationship Id="rId19" Type="http://schemas.openxmlformats.org/officeDocument/2006/relationships/image" Target="../media/image12.svg"/><Relationship Id="rId4" Type="http://schemas.openxmlformats.org/officeDocument/2006/relationships/image" Target="../media/image107.png"/><Relationship Id="rId9" Type="http://schemas.openxmlformats.org/officeDocument/2006/relationships/image" Target="../media/image113.png"/><Relationship Id="rId14" Type="http://schemas.openxmlformats.org/officeDocument/2006/relationships/image" Target="../media/image11.svg"/><Relationship Id="rId22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2.png"/><Relationship Id="rId18" Type="http://schemas.openxmlformats.org/officeDocument/2006/relationships/image" Target="../media/image252.png"/><Relationship Id="rId3" Type="http://schemas.openxmlformats.org/officeDocument/2006/relationships/image" Target="../media/image1111.png"/><Relationship Id="rId7" Type="http://schemas.openxmlformats.org/officeDocument/2006/relationships/image" Target="../media/image15.png"/><Relationship Id="rId12" Type="http://schemas.openxmlformats.org/officeDocument/2006/relationships/image" Target="../media/image192.png"/><Relationship Id="rId17" Type="http://schemas.openxmlformats.org/officeDocument/2006/relationships/image" Target="../media/image242.png"/><Relationship Id="rId2" Type="http://schemas.openxmlformats.org/officeDocument/2006/relationships/image" Target="../media/image1013.png"/><Relationship Id="rId16" Type="http://schemas.openxmlformats.org/officeDocument/2006/relationships/image" Target="../media/image233.pn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7.png"/><Relationship Id="rId15" Type="http://schemas.openxmlformats.org/officeDocument/2006/relationships/image" Target="../media/image22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211.png"/><Relationship Id="rId9" Type="http://schemas.openxmlformats.org/officeDocument/2006/relationships/image" Target="../media/image12.svg"/><Relationship Id="rId14" Type="http://schemas.openxmlformats.org/officeDocument/2006/relationships/image" Target="../media/image2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5.png"/><Relationship Id="rId3" Type="http://schemas.openxmlformats.org/officeDocument/2006/relationships/image" Target="../media/image129.png"/><Relationship Id="rId7" Type="http://schemas.openxmlformats.org/officeDocument/2006/relationships/image" Target="../media/image131.png"/><Relationship Id="rId12" Type="http://schemas.openxmlformats.org/officeDocument/2006/relationships/image" Target="../media/image13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3.png"/><Relationship Id="rId5" Type="http://schemas.openxmlformats.org/officeDocument/2006/relationships/image" Target="../media/image12.svg"/><Relationship Id="rId4" Type="http://schemas.openxmlformats.org/officeDocument/2006/relationships/image" Target="../media/image130.png"/><Relationship Id="rId9" Type="http://schemas.openxmlformats.org/officeDocument/2006/relationships/image" Target="../media/image6.svg"/><Relationship Id="rId14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55.png"/><Relationship Id="rId7" Type="http://schemas.openxmlformats.org/officeDocument/2006/relationships/image" Target="../media/image191.png"/><Relationship Id="rId2" Type="http://schemas.openxmlformats.org/officeDocument/2006/relationships/image" Target="../media/image14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11" Type="http://schemas.openxmlformats.org/officeDocument/2006/relationships/image" Target="../media/image232.png"/><Relationship Id="rId5" Type="http://schemas.openxmlformats.org/officeDocument/2006/relationships/image" Target="../media/image172.png"/><Relationship Id="rId10" Type="http://schemas.openxmlformats.org/officeDocument/2006/relationships/image" Target="../media/image222.png"/><Relationship Id="rId4" Type="http://schemas.openxmlformats.org/officeDocument/2006/relationships/image" Target="../media/image162.png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23.png"/><Relationship Id="rId3" Type="http://schemas.openxmlformats.org/officeDocument/2006/relationships/image" Target="../media/image370.png"/><Relationship Id="rId7" Type="http://schemas.openxmlformats.org/officeDocument/2006/relationships/image" Target="../media/image320.png"/><Relationship Id="rId12" Type="http://schemas.openxmlformats.org/officeDocument/2006/relationships/image" Target="../media/image42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1.png"/><Relationship Id="rId11" Type="http://schemas.openxmlformats.org/officeDocument/2006/relationships/image" Target="../media/image350.png"/><Relationship Id="rId5" Type="http://schemas.openxmlformats.org/officeDocument/2006/relationships/image" Target="../media/image390.png"/><Relationship Id="rId10" Type="http://schemas.openxmlformats.org/officeDocument/2006/relationships/image" Target="../media/image410.png"/><Relationship Id="rId4" Type="http://schemas.openxmlformats.org/officeDocument/2006/relationships/image" Target="../media/image380.png"/><Relationship Id="rId9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25.png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0" Type="http://schemas.openxmlformats.org/officeDocument/2006/relationships/image" Target="../media/image510.png"/><Relationship Id="rId4" Type="http://schemas.openxmlformats.org/officeDocument/2006/relationships/image" Target="../media/image27.png"/><Relationship Id="rId9" Type="http://schemas.openxmlformats.org/officeDocument/2006/relationships/image" Target="../media/image50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6.png"/><Relationship Id="rId7" Type="http://schemas.openxmlformats.org/officeDocument/2006/relationships/image" Target="../media/image10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4.png"/><Relationship Id="rId4" Type="http://schemas.openxmlformats.org/officeDocument/2006/relationships/image" Target="../media/image97.png"/><Relationship Id="rId9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sv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2.png"/><Relationship Id="rId3" Type="http://schemas.openxmlformats.org/officeDocument/2006/relationships/image" Target="../media/image441.png"/><Relationship Id="rId7" Type="http://schemas.openxmlformats.org/officeDocument/2006/relationships/image" Target="../media/image482.png"/><Relationship Id="rId12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2.png"/><Relationship Id="rId11" Type="http://schemas.openxmlformats.org/officeDocument/2006/relationships/image" Target="../media/image72.png"/><Relationship Id="rId5" Type="http://schemas.openxmlformats.org/officeDocument/2006/relationships/image" Target="../media/image462.png"/><Relationship Id="rId15" Type="http://schemas.openxmlformats.org/officeDocument/2006/relationships/image" Target="../media/image570.png"/><Relationship Id="rId10" Type="http://schemas.openxmlformats.org/officeDocument/2006/relationships/image" Target="../media/image513.png"/><Relationship Id="rId4" Type="http://schemas.openxmlformats.org/officeDocument/2006/relationships/image" Target="../media/image451.png"/><Relationship Id="rId9" Type="http://schemas.openxmlformats.org/officeDocument/2006/relationships/image" Target="../media/image502.png"/><Relationship Id="rId14" Type="http://schemas.openxmlformats.org/officeDocument/2006/relationships/image" Target="../media/image5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1.png"/><Relationship Id="rId3" Type="http://schemas.openxmlformats.org/officeDocument/2006/relationships/image" Target="../media/image54.png"/><Relationship Id="rId7" Type="http://schemas.openxmlformats.org/officeDocument/2006/relationships/image" Target="../media/image64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1.png"/><Relationship Id="rId5" Type="http://schemas.openxmlformats.org/officeDocument/2006/relationships/image" Target="../media/image622.png"/><Relationship Id="rId4" Type="http://schemas.openxmlformats.org/officeDocument/2006/relationships/image" Target="../media/image6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sv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12" Type="http://schemas.openxmlformats.org/officeDocument/2006/relationships/image" Target="../media/image403.png"/><Relationship Id="rId2" Type="http://schemas.openxmlformats.org/officeDocument/2006/relationships/image" Target="../media/image301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92.png"/><Relationship Id="rId15" Type="http://schemas.openxmlformats.org/officeDocument/2006/relationships/image" Target="../media/image43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41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711.png"/><Relationship Id="rId7" Type="http://schemas.openxmlformats.org/officeDocument/2006/relationships/image" Target="../media/image1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2.png"/><Relationship Id="rId5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1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4301A461-A556-3359-E220-BEAFAAF37906}"/>
              </a:ext>
            </a:extLst>
          </p:cNvPr>
          <p:cNvSpPr/>
          <p:nvPr/>
        </p:nvSpPr>
        <p:spPr>
          <a:xfrm>
            <a:off x="967214" y="1306738"/>
            <a:ext cx="10308372" cy="4491155"/>
          </a:xfrm>
          <a:custGeom>
            <a:avLst/>
            <a:gdLst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4051300 w 8470900"/>
              <a:gd name="connsiteY2" fmla="*/ 3171757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907865 w 8470900"/>
              <a:gd name="connsiteY2" fmla="*/ 3270368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169824 h 4169824"/>
              <a:gd name="connsiteX1" fmla="*/ 1016000 w 8470900"/>
              <a:gd name="connsiteY1" fmla="*/ 855124 h 4169824"/>
              <a:gd name="connsiteX2" fmla="*/ 3836148 w 8470900"/>
              <a:gd name="connsiteY2" fmla="*/ 3442188 h 4169824"/>
              <a:gd name="connsiteX3" fmla="*/ 5372100 w 8470900"/>
              <a:gd name="connsiteY3" fmla="*/ 3738024 h 4169824"/>
              <a:gd name="connsiteX4" fmla="*/ 6435165 w 8470900"/>
              <a:gd name="connsiteY4" fmla="*/ 78183 h 4169824"/>
              <a:gd name="connsiteX5" fmla="*/ 8470900 w 8470900"/>
              <a:gd name="connsiteY5" fmla="*/ 1553624 h 4169824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36148 w 8470900"/>
              <a:gd name="connsiteY2" fmla="*/ 3419984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36148 w 8470900"/>
              <a:gd name="connsiteY2" fmla="*/ 3419984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00290 w 8470900"/>
              <a:gd name="connsiteY2" fmla="*/ 3491701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00290 w 8470900"/>
              <a:gd name="connsiteY2" fmla="*/ 3491701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5372100 w 8470900"/>
              <a:gd name="connsiteY2" fmla="*/ 3715820 h 4147620"/>
              <a:gd name="connsiteX3" fmla="*/ 6435165 w 8470900"/>
              <a:gd name="connsiteY3" fmla="*/ 55979 h 4147620"/>
              <a:gd name="connsiteX4" fmla="*/ 8470900 w 8470900"/>
              <a:gd name="connsiteY4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5372100 w 8470900"/>
              <a:gd name="connsiteY2" fmla="*/ 3715820 h 4147620"/>
              <a:gd name="connsiteX3" fmla="*/ 6435165 w 8470900"/>
              <a:gd name="connsiteY3" fmla="*/ 55979 h 4147620"/>
              <a:gd name="connsiteX4" fmla="*/ 8470900 w 8470900"/>
              <a:gd name="connsiteY4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4789394 w 8470900"/>
              <a:gd name="connsiteY2" fmla="*/ 3796502 h 4147620"/>
              <a:gd name="connsiteX3" fmla="*/ 6435165 w 8470900"/>
              <a:gd name="connsiteY3" fmla="*/ 55979 h 4147620"/>
              <a:gd name="connsiteX4" fmla="*/ 8470900 w 8470900"/>
              <a:gd name="connsiteY4" fmla="*/ 1531420 h 41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900" h="4147620">
                <a:moveTo>
                  <a:pt x="0" y="4147620"/>
                </a:moveTo>
                <a:cubicBezTo>
                  <a:pt x="170391" y="2564353"/>
                  <a:pt x="217768" y="891440"/>
                  <a:pt x="1016000" y="832920"/>
                </a:cubicBezTo>
                <a:cubicBezTo>
                  <a:pt x="1814232" y="774400"/>
                  <a:pt x="3850341" y="4293545"/>
                  <a:pt x="4789394" y="3796502"/>
                </a:cubicBezTo>
                <a:cubicBezTo>
                  <a:pt x="5728447" y="3299459"/>
                  <a:pt x="5587004" y="554516"/>
                  <a:pt x="6435165" y="55979"/>
                </a:cubicBezTo>
                <a:cubicBezTo>
                  <a:pt x="7023350" y="-236371"/>
                  <a:pt x="7935383" y="669936"/>
                  <a:pt x="8470900" y="1531420"/>
                </a:cubicBezTo>
              </a:path>
            </a:pathLst>
          </a:custGeom>
          <a:noFill/>
          <a:ln w="158750">
            <a:solidFill>
              <a:schemeClr val="bg2">
                <a:lumMod val="50000"/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CE95E8F-6566-0F3F-5C18-72FE56C47B1A}"/>
              </a:ext>
            </a:extLst>
          </p:cNvPr>
          <p:cNvSpPr txBox="1"/>
          <p:nvPr/>
        </p:nvSpPr>
        <p:spPr>
          <a:xfrm>
            <a:off x="3759200" y="2945461"/>
            <a:ext cx="467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VWO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D0C9852-0118-ACF6-D2C6-E7BA49FD051E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71D1AE46-3358-FCC4-3E28-25D817C231D4}"/>
              </a:ext>
            </a:extLst>
          </p:cNvPr>
          <p:cNvSpPr txBox="1"/>
          <p:nvPr/>
        </p:nvSpPr>
        <p:spPr>
          <a:xfrm>
            <a:off x="948164" y="4585846"/>
            <a:ext cx="307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 &amp; Patrick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E6D0531-5C08-7863-7474-175C110262DB}"/>
              </a:ext>
            </a:extLst>
          </p:cNvPr>
          <p:cNvSpPr txBox="1"/>
          <p:nvPr/>
        </p:nvSpPr>
        <p:spPr>
          <a:xfrm>
            <a:off x="8922618" y="4585846"/>
            <a:ext cx="217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20-05-2026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09B88C-5669-A388-8F43-1641CFF941A8}"/>
              </a:ext>
            </a:extLst>
          </p:cNvPr>
          <p:cNvSpPr txBox="1"/>
          <p:nvPr/>
        </p:nvSpPr>
        <p:spPr>
          <a:xfrm>
            <a:off x="2004091" y="1566952"/>
            <a:ext cx="73802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Economie</a:t>
            </a:r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DC259F3A-605F-F3D1-3B14-CB0E51E9EABC}"/>
              </a:ext>
            </a:extLst>
          </p:cNvPr>
          <p:cNvCxnSpPr>
            <a:cxnSpLocks/>
          </p:cNvCxnSpPr>
          <p:nvPr/>
        </p:nvCxnSpPr>
        <p:spPr>
          <a:xfrm flipV="1">
            <a:off x="916414" y="1306739"/>
            <a:ext cx="0" cy="4636861"/>
          </a:xfrm>
          <a:prstGeom prst="line">
            <a:avLst/>
          </a:prstGeom>
          <a:ln w="111125">
            <a:solidFill>
              <a:schemeClr val="bg1">
                <a:lumMod val="65000"/>
                <a:alpha val="40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62FBBE6-3667-E202-2850-B25AD89170D3}"/>
              </a:ext>
            </a:extLst>
          </p:cNvPr>
          <p:cNvCxnSpPr>
            <a:cxnSpLocks/>
          </p:cNvCxnSpPr>
          <p:nvPr/>
        </p:nvCxnSpPr>
        <p:spPr>
          <a:xfrm flipH="1">
            <a:off x="967214" y="5886450"/>
            <a:ext cx="10469136" cy="0"/>
          </a:xfrm>
          <a:prstGeom prst="line">
            <a:avLst/>
          </a:prstGeom>
          <a:ln w="111125">
            <a:solidFill>
              <a:schemeClr val="bg1">
                <a:lumMod val="65000"/>
                <a:alpha val="40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nimatie sound">
            <a:hlinkClick r:id="" action="ppaction://media"/>
            <a:extLst>
              <a:ext uri="{FF2B5EF4-FFF2-40B4-BE49-F238E27FC236}">
                <a16:creationId xmlns:a16="http://schemas.microsoft.com/office/drawing/2014/main" id="{40DFD87F-4409-3D8E-6B36-3FF047FA63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08.2993"/>
                  <p14:bmkLst>
                    <p14:bmk name="Bladwijzer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-1257300"/>
            <a:ext cx="609600" cy="609600"/>
          </a:xfrm>
          <a:prstGeom prst="rect">
            <a:avLst/>
          </a:prstGeom>
        </p:spPr>
      </p:pic>
      <p:sp>
        <p:nvSpPr>
          <p:cNvPr id="21" name="Minteken 20">
            <a:extLst>
              <a:ext uri="{FF2B5EF4-FFF2-40B4-BE49-F238E27FC236}">
                <a16:creationId xmlns:a16="http://schemas.microsoft.com/office/drawing/2014/main" id="{8A6741EF-EF91-6D6A-B45F-5C7EED9C000C}"/>
              </a:ext>
            </a:extLst>
          </p:cNvPr>
          <p:cNvSpPr/>
          <p:nvPr/>
        </p:nvSpPr>
        <p:spPr>
          <a:xfrm>
            <a:off x="5692115" y="4335953"/>
            <a:ext cx="1404424" cy="1165862"/>
          </a:xfrm>
          <a:prstGeom prst="mathMinus">
            <a:avLst/>
          </a:prstGeom>
          <a:solidFill>
            <a:srgbClr val="E71E14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lusteken 21">
            <a:extLst>
              <a:ext uri="{FF2B5EF4-FFF2-40B4-BE49-F238E27FC236}">
                <a16:creationId xmlns:a16="http://schemas.microsoft.com/office/drawing/2014/main" id="{FBA291D7-B35B-FA5D-615A-2FB7BD746646}"/>
              </a:ext>
            </a:extLst>
          </p:cNvPr>
          <p:cNvSpPr/>
          <p:nvPr/>
        </p:nvSpPr>
        <p:spPr>
          <a:xfrm>
            <a:off x="1325452" y="2272154"/>
            <a:ext cx="1845808" cy="1942062"/>
          </a:xfrm>
          <a:prstGeom prst="mathPlus">
            <a:avLst>
              <a:gd name="adj1" fmla="val 15981"/>
            </a:avLst>
          </a:prstGeom>
          <a:solidFill>
            <a:srgbClr val="00B05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lusteken 22">
            <a:extLst>
              <a:ext uri="{FF2B5EF4-FFF2-40B4-BE49-F238E27FC236}">
                <a16:creationId xmlns:a16="http://schemas.microsoft.com/office/drawing/2014/main" id="{09A2D77F-54F5-FFC2-F7B2-5E207D82B99B}"/>
              </a:ext>
            </a:extLst>
          </p:cNvPr>
          <p:cNvSpPr/>
          <p:nvPr/>
        </p:nvSpPr>
        <p:spPr>
          <a:xfrm>
            <a:off x="8483599" y="1090821"/>
            <a:ext cx="1845808" cy="1942062"/>
          </a:xfrm>
          <a:prstGeom prst="mathPlus">
            <a:avLst>
              <a:gd name="adj1" fmla="val 15981"/>
            </a:avLst>
          </a:prstGeom>
          <a:solidFill>
            <a:srgbClr val="00B05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7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4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1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seq concurrent="1" nextAc="seek">
                  <p:cTn id="18" restart="whenNotActive" fill="hold" evtFilter="cancelBubble" nodeType="interactiveSeq">
                    <p:stCondLst>
                      <p:cond evt="onMediaBookmark" delay="0">
                        <p:tgtEl>
                          <p14:bmkTgt spid="16" bmkName="Bladwijzer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xit" presetSubtype="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32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6" bmkName="Bladwijzer 1"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4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1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07B7E-E152-0AFD-8DD5-F16F332B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4CAFDE5F-99CC-04AD-93A9-37696CCA6A42}"/>
              </a:ext>
            </a:extLst>
          </p:cNvPr>
          <p:cNvSpPr/>
          <p:nvPr/>
        </p:nvSpPr>
        <p:spPr>
          <a:xfrm>
            <a:off x="100694" y="1366197"/>
            <a:ext cx="5372098" cy="3834415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54A22A51-ECC8-B285-D2F4-A10A68D2DE6C}"/>
              </a:ext>
            </a:extLst>
          </p:cNvPr>
          <p:cNvSpPr/>
          <p:nvPr/>
        </p:nvSpPr>
        <p:spPr>
          <a:xfrm>
            <a:off x="6705598" y="1366197"/>
            <a:ext cx="5372098" cy="3834415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5F08437-F8A4-C592-9A64-7E27D1EFD7B5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Berovingsprobleem</a:t>
            </a:r>
            <a:endParaRPr kumimoji="0" lang="nl-NL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6EABC8F4-9F70-A64A-3E33-5686E945139D}"/>
              </a:ext>
            </a:extLst>
          </p:cNvPr>
          <p:cNvSpPr/>
          <p:nvPr/>
        </p:nvSpPr>
        <p:spPr>
          <a:xfrm>
            <a:off x="943429" y="1050652"/>
            <a:ext cx="3686628" cy="639072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Effra" panose="02000506080000020004" pitchFamily="2" charset="0"/>
              </a:rPr>
              <a:t>Afhankelijkheid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B63B7F2C-3E38-B083-3B91-4286E802AC8C}"/>
              </a:ext>
            </a:extLst>
          </p:cNvPr>
          <p:cNvSpPr/>
          <p:nvPr/>
        </p:nvSpPr>
        <p:spPr>
          <a:xfrm>
            <a:off x="7561943" y="1050652"/>
            <a:ext cx="3686628" cy="639072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Effra" panose="02000506080000020004" pitchFamily="2" charset="0"/>
              </a:rPr>
              <a:t>Verzonken kosten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pic>
        <p:nvPicPr>
          <p:cNvPr id="6" name="Graphic 5" descr="Pijl: Curve in tegenwijzerzin met effen opvulling">
            <a:extLst>
              <a:ext uri="{FF2B5EF4-FFF2-40B4-BE49-F238E27FC236}">
                <a16:creationId xmlns:a16="http://schemas.microsoft.com/office/drawing/2014/main" id="{E78776CA-6EB1-E3FA-4E02-DF6A7AEBE9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3471467">
            <a:off x="5004845" y="2592093"/>
            <a:ext cx="3021555" cy="3011720"/>
          </a:xfrm>
          <a:prstGeom prst="rect">
            <a:avLst/>
          </a:prstGeom>
        </p:spPr>
      </p:pic>
      <p:pic>
        <p:nvPicPr>
          <p:cNvPr id="12" name="Graphic 11" descr="Pijl: Curve in tegenwijzerzin met effen opvulling">
            <a:extLst>
              <a:ext uri="{FF2B5EF4-FFF2-40B4-BE49-F238E27FC236}">
                <a16:creationId xmlns:a16="http://schemas.microsoft.com/office/drawing/2014/main" id="{F4612C80-DB8D-1092-ED66-5C355C5C40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8128533" flipH="1">
            <a:off x="4165602" y="2592093"/>
            <a:ext cx="3021555" cy="301172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1845CEB-EC19-7721-2085-7EE30FA38F3F}"/>
              </a:ext>
            </a:extLst>
          </p:cNvPr>
          <p:cNvSpPr txBox="1"/>
          <p:nvPr/>
        </p:nvSpPr>
        <p:spPr>
          <a:xfrm>
            <a:off x="114301" y="1784293"/>
            <a:ext cx="5372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In een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samenwerking</a:t>
            </a:r>
            <a:r>
              <a:rPr lang="nl-NL" sz="3600" b="1" i="1" dirty="0">
                <a:latin typeface="Effra" panose="02000506080000020004" pitchFamily="2" charset="0"/>
              </a:rPr>
              <a:t> of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onderhandeling</a:t>
            </a:r>
            <a:r>
              <a:rPr lang="nl-NL" sz="3600" b="1" i="1" dirty="0">
                <a:latin typeface="Effra" panose="02000506080000020004" pitchFamily="2" charset="0"/>
              </a:rPr>
              <a:t> kan het zo zijn dat de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ene partij afhankelijk</a:t>
            </a:r>
            <a:r>
              <a:rPr lang="nl-NL" sz="3600" b="1" i="1" dirty="0">
                <a:latin typeface="Effra" panose="02000506080000020004" pitchFamily="2" charset="0"/>
              </a:rPr>
              <a:t> is, of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minder macht </a:t>
            </a:r>
            <a:r>
              <a:rPr lang="nl-NL" sz="3600" b="1" i="1" dirty="0">
                <a:latin typeface="Effra" panose="02000506080000020004" pitchFamily="2" charset="0"/>
              </a:rPr>
              <a:t>heeft dan de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andere partij</a:t>
            </a:r>
            <a:r>
              <a:rPr lang="nl-NL" sz="3600" b="1" i="1" dirty="0">
                <a:latin typeface="Effra" panose="02000506080000020004" pitchFamily="2" charset="0"/>
              </a:rPr>
              <a:t>.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F23A775-ED1F-1739-54F5-44A35E11A201}"/>
              </a:ext>
            </a:extLst>
          </p:cNvPr>
          <p:cNvSpPr txBox="1"/>
          <p:nvPr/>
        </p:nvSpPr>
        <p:spPr>
          <a:xfrm>
            <a:off x="6719207" y="1784293"/>
            <a:ext cx="5372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Als de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afhankelijke partij </a:t>
            </a:r>
            <a:r>
              <a:rPr lang="nl-NL" sz="3600" b="1" i="1" dirty="0">
                <a:latin typeface="Effra" panose="02000506080000020004" pitchFamily="2" charset="0"/>
              </a:rPr>
              <a:t>dan ook nog te maken heeft met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verzonken kosten</a:t>
            </a:r>
            <a:r>
              <a:rPr lang="nl-NL" sz="3600" b="1" i="1" dirty="0">
                <a:latin typeface="Effra" panose="02000506080000020004" pitchFamily="2" charset="0"/>
              </a:rPr>
              <a:t>, kan die partij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onder druk </a:t>
            </a:r>
            <a:r>
              <a:rPr lang="nl-NL" sz="3600" b="1" i="1" dirty="0">
                <a:latin typeface="Effra" panose="02000506080000020004" pitchFamily="2" charset="0"/>
              </a:rPr>
              <a:t>worden gezet of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benadeeld </a:t>
            </a:r>
            <a:r>
              <a:rPr lang="nl-NL" sz="3600" b="1" i="1" dirty="0">
                <a:latin typeface="Effra" panose="02000506080000020004" pitchFamily="2" charset="0"/>
              </a:rPr>
              <a:t>worden.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82D926D-3173-26C4-393C-6F898D616BAD}"/>
              </a:ext>
            </a:extLst>
          </p:cNvPr>
          <p:cNvSpPr txBox="1"/>
          <p:nvPr/>
        </p:nvSpPr>
        <p:spPr>
          <a:xfrm>
            <a:off x="289622" y="5008249"/>
            <a:ext cx="11588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latin typeface="Effra" panose="02000506080000020004" pitchFamily="2" charset="0"/>
              </a:rPr>
              <a:t>Berovingsprobleem</a:t>
            </a:r>
          </a:p>
        </p:txBody>
      </p:sp>
    </p:spTree>
    <p:extLst>
      <p:ext uri="{BB962C8B-B14F-4D97-AF65-F5344CB8AC3E}">
        <p14:creationId xmlns:p14="http://schemas.microsoft.com/office/powerpoint/2010/main" val="5684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3" grpId="0" animBg="1"/>
      <p:bldP spid="14" grpId="0"/>
      <p:bldP spid="15" grpId="0"/>
      <p:bldP spid="1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14313-8F1D-CE2E-27C0-0E3849038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E864700-2866-4E6A-13EF-E454DC3EFF14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De GA-curve</a:t>
            </a:r>
            <a:endParaRPr lang="nl-NL" sz="2800" dirty="0">
              <a:latin typeface="Effra" panose="02000506080000020004" pitchFamily="2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03DD5A-396D-922D-0060-28BDFF496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10" y="1074014"/>
            <a:ext cx="11226872" cy="249454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BA4EEF5-DEB8-3C9F-CC57-68D359156CC8}"/>
              </a:ext>
            </a:extLst>
          </p:cNvPr>
          <p:cNvSpPr txBox="1"/>
          <p:nvPr/>
        </p:nvSpPr>
        <p:spPr>
          <a:xfrm>
            <a:off x="1681316" y="3709396"/>
            <a:ext cx="83703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prstClr val="black"/>
                </a:solidFill>
                <a:latin typeface="Effra" panose="02000506080000020004" pitchFamily="2" charset="0"/>
              </a:rPr>
              <a:t>1:  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Zoek het pleidooi</a:t>
            </a:r>
          </a:p>
          <a:p>
            <a:r>
              <a:rPr lang="nl-NL" sz="2000" b="1" dirty="0">
                <a:solidFill>
                  <a:prstClr val="black"/>
                </a:solidFill>
                <a:latin typeface="Effra" panose="02000506080000020004" pitchFamily="2" charset="0"/>
              </a:rPr>
              <a:t>2:  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Uitleg: CAO kortere looptijd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De lonen reageren sneller op de inflatie.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De reële productiekosten veranderen minder bij hogere/ lagere inflatie.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De GA-curve wordt steiler.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Productie reageert minder op een inflatieverandering.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Economie sneller in evenwicht.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5091D1B-F3AA-6E1A-1476-7B1ABF17F827}"/>
              </a:ext>
            </a:extLst>
          </p:cNvPr>
          <p:cNvSpPr/>
          <p:nvPr/>
        </p:nvSpPr>
        <p:spPr>
          <a:xfrm>
            <a:off x="3598887" y="1951571"/>
            <a:ext cx="3647487" cy="354312"/>
          </a:xfrm>
          <a:prstGeom prst="rect">
            <a:avLst/>
          </a:prstGeom>
          <a:noFill/>
          <a:ln w="38100" cap="flat" cmpd="sng" algn="ctr">
            <a:solidFill>
              <a:srgbClr val="E71E1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F632779-9738-6FC2-47F2-18CF8FA4D830}"/>
              </a:ext>
            </a:extLst>
          </p:cNvPr>
          <p:cNvSpPr/>
          <p:nvPr/>
        </p:nvSpPr>
        <p:spPr>
          <a:xfrm>
            <a:off x="8515017" y="1951571"/>
            <a:ext cx="1657684" cy="354312"/>
          </a:xfrm>
          <a:prstGeom prst="rect">
            <a:avLst/>
          </a:prstGeom>
          <a:noFill/>
          <a:ln w="38100" cap="flat" cmpd="sng" algn="ctr">
            <a:solidFill>
              <a:srgbClr val="E71E1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616493E-46AB-26A6-2C1A-1906409D52F3}"/>
              </a:ext>
            </a:extLst>
          </p:cNvPr>
          <p:cNvSpPr/>
          <p:nvPr/>
        </p:nvSpPr>
        <p:spPr>
          <a:xfrm>
            <a:off x="1366069" y="2276650"/>
            <a:ext cx="855408" cy="354312"/>
          </a:xfrm>
          <a:prstGeom prst="rect">
            <a:avLst/>
          </a:prstGeom>
          <a:noFill/>
          <a:ln w="38100" cap="flat" cmpd="sng" algn="ctr">
            <a:solidFill>
              <a:srgbClr val="E71E1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0681636-3B22-F2D9-10F8-AD2B30D1FAAD}"/>
              </a:ext>
            </a:extLst>
          </p:cNvPr>
          <p:cNvSpPr/>
          <p:nvPr/>
        </p:nvSpPr>
        <p:spPr>
          <a:xfrm>
            <a:off x="4955739" y="2295700"/>
            <a:ext cx="4955177" cy="354312"/>
          </a:xfrm>
          <a:prstGeom prst="rect">
            <a:avLst/>
          </a:prstGeom>
          <a:noFill/>
          <a:ln w="38100" cap="flat" cmpd="sng" algn="ctr">
            <a:solidFill>
              <a:srgbClr val="E71E1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6AB33-D22E-A422-EC44-7D6E5FB4D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795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8152F-F308-DF8A-02BA-D2645881F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619A404-A6B6-C7BF-3A3F-A0F44F331E71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Macro-identiteiten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336EA44-3946-7C67-80BB-9DD2D9ECB50D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E56F8BA3-D639-0353-A3F5-8B06EB3DD671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Kringloopmodel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F413BDC-DB37-4825-57CB-CE785ABE2C74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94E942-A629-F891-1B39-E9B0D2B01B22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H</a:t>
            </a:r>
          </a:p>
        </p:txBody>
      </p:sp>
    </p:spTree>
    <p:extLst>
      <p:ext uri="{BB962C8B-B14F-4D97-AF65-F5344CB8AC3E}">
        <p14:creationId xmlns:p14="http://schemas.microsoft.com/office/powerpoint/2010/main" val="24067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5A9EA-C066-1898-708F-37BCEA29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468461"/>
            <a:ext cx="10934696" cy="1325563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rgbClr val="945DE8"/>
                </a:solidFill>
              </a:rPr>
              <a:t>                      </a:t>
            </a:r>
            <a:br>
              <a:rPr lang="nl-NL" sz="2400" b="1" dirty="0">
                <a:solidFill>
                  <a:srgbClr val="945DE8"/>
                </a:solidFill>
              </a:rPr>
            </a:br>
            <a:r>
              <a:rPr lang="nl-NL" sz="2400" b="1" dirty="0">
                <a:solidFill>
                  <a:srgbClr val="945DE8"/>
                </a:solidFill>
              </a:rPr>
              <a:t>Doel: macro-economische verbanden leggen tussen de verschillende sectoren.</a:t>
            </a:r>
            <a:br>
              <a:rPr lang="nl-NL" sz="2400" b="1" dirty="0">
                <a:solidFill>
                  <a:srgbClr val="945DE8"/>
                </a:solidFill>
              </a:rPr>
            </a:br>
            <a:endParaRPr lang="nl-NL" sz="2400" b="1" dirty="0">
              <a:solidFill>
                <a:srgbClr val="945DE8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C3BB5DA-42E9-7693-F084-B419681CB65A}"/>
              </a:ext>
            </a:extLst>
          </p:cNvPr>
          <p:cNvSpPr/>
          <p:nvPr/>
        </p:nvSpPr>
        <p:spPr>
          <a:xfrm>
            <a:off x="4558341" y="1875352"/>
            <a:ext cx="1928825" cy="642942"/>
          </a:xfrm>
          <a:prstGeom prst="rect">
            <a:avLst/>
          </a:prstGeom>
          <a:solidFill>
            <a:schemeClr val="bg1"/>
          </a:solidFill>
          <a:ln w="28575"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</a:rPr>
              <a:t>Overheid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BF8BA34-32EB-A0D4-14D0-2E865E51C76E}"/>
              </a:ext>
            </a:extLst>
          </p:cNvPr>
          <p:cNvSpPr/>
          <p:nvPr/>
        </p:nvSpPr>
        <p:spPr>
          <a:xfrm>
            <a:off x="4563797" y="3537671"/>
            <a:ext cx="1928826" cy="642942"/>
          </a:xfrm>
          <a:prstGeom prst="rect">
            <a:avLst/>
          </a:prstGeom>
          <a:solidFill>
            <a:schemeClr val="bg1"/>
          </a:solidFill>
          <a:ln w="28575"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</a:rPr>
              <a:t>Financiële Instellingen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25E67B2-23DD-F2DB-A034-0CA35E3CAE48}"/>
              </a:ext>
            </a:extLst>
          </p:cNvPr>
          <p:cNvSpPr/>
          <p:nvPr/>
        </p:nvSpPr>
        <p:spPr>
          <a:xfrm>
            <a:off x="4563796" y="5102966"/>
            <a:ext cx="1928826" cy="642942"/>
          </a:xfrm>
          <a:prstGeom prst="rect">
            <a:avLst/>
          </a:prstGeom>
          <a:solidFill>
            <a:schemeClr val="bg1"/>
          </a:solidFill>
          <a:ln w="28575"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</a:rPr>
              <a:t>Buitenland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6CB588B-E3C4-0FBD-4CF0-CC77BA5500FF}"/>
              </a:ext>
            </a:extLst>
          </p:cNvPr>
          <p:cNvSpPr/>
          <p:nvPr/>
        </p:nvSpPr>
        <p:spPr>
          <a:xfrm>
            <a:off x="1060824" y="3537671"/>
            <a:ext cx="1928826" cy="642942"/>
          </a:xfrm>
          <a:prstGeom prst="rect">
            <a:avLst/>
          </a:prstGeom>
          <a:solidFill>
            <a:schemeClr val="bg1"/>
          </a:solidFill>
          <a:ln w="28575"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</a:rPr>
              <a:t>Gezinnen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705A31C-CFCD-A84F-C75A-89CF384984B0}"/>
              </a:ext>
            </a:extLst>
          </p:cNvPr>
          <p:cNvSpPr/>
          <p:nvPr/>
        </p:nvSpPr>
        <p:spPr>
          <a:xfrm>
            <a:off x="8590032" y="3537671"/>
            <a:ext cx="1928826" cy="642942"/>
          </a:xfrm>
          <a:prstGeom prst="rect">
            <a:avLst/>
          </a:prstGeom>
          <a:solidFill>
            <a:schemeClr val="bg1"/>
          </a:solidFill>
          <a:ln w="28575"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</a:rPr>
              <a:t>Bedrijven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D8D5081-C3DA-1476-F579-B89324D6775C}"/>
              </a:ext>
            </a:extLst>
          </p:cNvPr>
          <p:cNvCxnSpPr>
            <a:stCxn id="8" idx="2"/>
          </p:cNvCxnSpPr>
          <p:nvPr/>
        </p:nvCxnSpPr>
        <p:spPr>
          <a:xfrm>
            <a:off x="9554445" y="4180613"/>
            <a:ext cx="7844" cy="222018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8EB379B-0415-AB1E-8276-83D8DD9132A1}"/>
              </a:ext>
            </a:extLst>
          </p:cNvPr>
          <p:cNvCxnSpPr>
            <a:cxnSpLocks/>
          </p:cNvCxnSpPr>
          <p:nvPr/>
        </p:nvCxnSpPr>
        <p:spPr>
          <a:xfrm flipH="1">
            <a:off x="2023353" y="6400800"/>
            <a:ext cx="75389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01D8414-3C2F-C51B-65CB-75226AA791F9}"/>
              </a:ext>
            </a:extLst>
          </p:cNvPr>
          <p:cNvCxnSpPr/>
          <p:nvPr/>
        </p:nvCxnSpPr>
        <p:spPr>
          <a:xfrm>
            <a:off x="2062264" y="63327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6DF4348B-0DA7-97BB-D65E-FC0001999B6F}"/>
              </a:ext>
            </a:extLst>
          </p:cNvPr>
          <p:cNvCxnSpPr>
            <a:cxnSpLocks/>
          </p:cNvCxnSpPr>
          <p:nvPr/>
        </p:nvCxnSpPr>
        <p:spPr>
          <a:xfrm flipV="1">
            <a:off x="2023353" y="4214659"/>
            <a:ext cx="1884" cy="2152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5E18256A-85D2-7A89-AD17-993C03B349E1}"/>
              </a:ext>
            </a:extLst>
          </p:cNvPr>
          <p:cNvCxnSpPr>
            <a:stCxn id="7" idx="3"/>
            <a:endCxn id="5" idx="1"/>
          </p:cNvCxnSpPr>
          <p:nvPr/>
        </p:nvCxnSpPr>
        <p:spPr>
          <a:xfrm>
            <a:off x="2989650" y="3859142"/>
            <a:ext cx="1574147" cy="0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85EDFCF-B91D-ED2C-4F38-97F4824C7630}"/>
              </a:ext>
            </a:extLst>
          </p:cNvPr>
          <p:cNvCxnSpPr>
            <a:cxnSpLocks/>
          </p:cNvCxnSpPr>
          <p:nvPr/>
        </p:nvCxnSpPr>
        <p:spPr>
          <a:xfrm>
            <a:off x="2023353" y="2178027"/>
            <a:ext cx="0" cy="1359644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CB4A36C-5550-FAD0-B474-F89954C4E680}"/>
              </a:ext>
            </a:extLst>
          </p:cNvPr>
          <p:cNvCxnSpPr>
            <a:cxnSpLocks/>
          </p:cNvCxnSpPr>
          <p:nvPr/>
        </p:nvCxnSpPr>
        <p:spPr>
          <a:xfrm>
            <a:off x="2023353" y="2214650"/>
            <a:ext cx="2540444" cy="0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17D639CB-7F09-9B1E-52D8-412BC974D8BA}"/>
              </a:ext>
            </a:extLst>
          </p:cNvPr>
          <p:cNvCxnSpPr/>
          <p:nvPr/>
        </p:nvCxnSpPr>
        <p:spPr>
          <a:xfrm flipV="1">
            <a:off x="1381328" y="1507787"/>
            <a:ext cx="0" cy="2029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491A5285-479B-EBB4-A42A-40FAB22BE166}"/>
              </a:ext>
            </a:extLst>
          </p:cNvPr>
          <p:cNvCxnSpPr>
            <a:cxnSpLocks/>
          </p:cNvCxnSpPr>
          <p:nvPr/>
        </p:nvCxnSpPr>
        <p:spPr>
          <a:xfrm flipV="1">
            <a:off x="1391055" y="1507787"/>
            <a:ext cx="8706256" cy="9728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161E17AD-AD55-5B33-C77A-5756DF1EE3D1}"/>
              </a:ext>
            </a:extLst>
          </p:cNvPr>
          <p:cNvCxnSpPr>
            <a:cxnSpLocks/>
          </p:cNvCxnSpPr>
          <p:nvPr/>
        </p:nvCxnSpPr>
        <p:spPr>
          <a:xfrm>
            <a:off x="10097311" y="1517515"/>
            <a:ext cx="0" cy="2047912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46C28779-7C06-1F85-369D-90C58E3F8F89}"/>
              </a:ext>
            </a:extLst>
          </p:cNvPr>
          <p:cNvCxnSpPr>
            <a:stCxn id="3" idx="3"/>
          </p:cNvCxnSpPr>
          <p:nvPr/>
        </p:nvCxnSpPr>
        <p:spPr>
          <a:xfrm flipV="1">
            <a:off x="6487166" y="2172407"/>
            <a:ext cx="2968120" cy="24416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EA1B0585-D903-0B2A-B806-694A400F616F}"/>
              </a:ext>
            </a:extLst>
          </p:cNvPr>
          <p:cNvCxnSpPr/>
          <p:nvPr/>
        </p:nvCxnSpPr>
        <p:spPr>
          <a:xfrm>
            <a:off x="9455286" y="2172407"/>
            <a:ext cx="0" cy="133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A23A3008-486B-65DA-A306-7094A8530A80}"/>
              </a:ext>
            </a:extLst>
          </p:cNvPr>
          <p:cNvCxnSpPr>
            <a:stCxn id="3" idx="2"/>
            <a:endCxn id="5" idx="0"/>
          </p:cNvCxnSpPr>
          <p:nvPr/>
        </p:nvCxnSpPr>
        <p:spPr>
          <a:xfrm>
            <a:off x="5522754" y="2518294"/>
            <a:ext cx="5456" cy="1019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20A37275-4402-ABCC-0D6A-C4100CB447F2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5528209" y="4180613"/>
            <a:ext cx="1" cy="922353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DEBAE1F7-7DFA-60A0-0EED-2611FDEF8E55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6492623" y="3859142"/>
            <a:ext cx="2097409" cy="0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3B89466B-58B3-E50B-A9FD-0F45FC4FDD08}"/>
              </a:ext>
            </a:extLst>
          </p:cNvPr>
          <p:cNvCxnSpPr/>
          <p:nvPr/>
        </p:nvCxnSpPr>
        <p:spPr>
          <a:xfrm>
            <a:off x="6487166" y="5301574"/>
            <a:ext cx="2258000" cy="0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57E844A1-2440-D355-B347-6A86A01E75F1}"/>
              </a:ext>
            </a:extLst>
          </p:cNvPr>
          <p:cNvCxnSpPr>
            <a:cxnSpLocks/>
          </p:cNvCxnSpPr>
          <p:nvPr/>
        </p:nvCxnSpPr>
        <p:spPr>
          <a:xfrm flipV="1">
            <a:off x="8745166" y="4232345"/>
            <a:ext cx="0" cy="1058360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D48B11E9-0A1E-2696-9FC5-91859262694A}"/>
              </a:ext>
            </a:extLst>
          </p:cNvPr>
          <p:cNvCxnSpPr>
            <a:cxnSpLocks/>
          </p:cNvCxnSpPr>
          <p:nvPr/>
        </p:nvCxnSpPr>
        <p:spPr>
          <a:xfrm>
            <a:off x="9173183" y="4214659"/>
            <a:ext cx="0" cy="1427384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0120E409-C877-6985-D63B-A420FE46F1E8}"/>
              </a:ext>
            </a:extLst>
          </p:cNvPr>
          <p:cNvCxnSpPr/>
          <p:nvPr/>
        </p:nvCxnSpPr>
        <p:spPr>
          <a:xfrm flipH="1">
            <a:off x="6487166" y="5642043"/>
            <a:ext cx="2666562" cy="0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hoek 48">
            <a:extLst>
              <a:ext uri="{FF2B5EF4-FFF2-40B4-BE49-F238E27FC236}">
                <a16:creationId xmlns:a16="http://schemas.microsoft.com/office/drawing/2014/main" id="{DD88D71F-8D63-FE7B-448F-42771506CC96}"/>
              </a:ext>
            </a:extLst>
          </p:cNvPr>
          <p:cNvSpPr/>
          <p:nvPr/>
        </p:nvSpPr>
        <p:spPr>
          <a:xfrm>
            <a:off x="2805849" y="1954760"/>
            <a:ext cx="11719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</a:rPr>
              <a:t>B = 160</a:t>
            </a: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F9019F69-B5C2-C9F1-0AE7-2EF30A20053F}"/>
              </a:ext>
            </a:extLst>
          </p:cNvPr>
          <p:cNvSpPr/>
          <p:nvPr/>
        </p:nvSpPr>
        <p:spPr>
          <a:xfrm>
            <a:off x="3345833" y="3489810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</a:rPr>
              <a:t>S = 170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5122DF88-B865-70B4-029A-C921EA23E188}"/>
              </a:ext>
            </a:extLst>
          </p:cNvPr>
          <p:cNvSpPr/>
          <p:nvPr/>
        </p:nvSpPr>
        <p:spPr>
          <a:xfrm>
            <a:off x="5079044" y="4232345"/>
            <a:ext cx="434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ffra" panose="0200050608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</a:rPr>
              <a:t>50</a:t>
            </a: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CAF1B9AB-4E18-C77C-556B-02C0E7D27841}"/>
              </a:ext>
            </a:extLst>
          </p:cNvPr>
          <p:cNvSpPr/>
          <p:nvPr/>
        </p:nvSpPr>
        <p:spPr>
          <a:xfrm>
            <a:off x="5296411" y="6060553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</a:rPr>
              <a:t>Y = 620</a:t>
            </a: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D64429C3-054A-505E-87BF-4D4131637B04}"/>
              </a:ext>
            </a:extLst>
          </p:cNvPr>
          <p:cNvSpPr/>
          <p:nvPr/>
        </p:nvSpPr>
        <p:spPr>
          <a:xfrm>
            <a:off x="7145044" y="5015325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</a:rPr>
              <a:t>E = 480</a:t>
            </a: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19BBD829-BDD1-103F-29FF-BAD29346EC88}"/>
              </a:ext>
            </a:extLst>
          </p:cNvPr>
          <p:cNvSpPr/>
          <p:nvPr/>
        </p:nvSpPr>
        <p:spPr>
          <a:xfrm>
            <a:off x="7932904" y="5334782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</a:rPr>
              <a:t>M = 430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9DEA262C-86B0-2354-272E-592A36932109}"/>
              </a:ext>
            </a:extLst>
          </p:cNvPr>
          <p:cNvSpPr/>
          <p:nvPr/>
        </p:nvSpPr>
        <p:spPr>
          <a:xfrm>
            <a:off x="6950521" y="3535900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</a:rPr>
              <a:t>I = 100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B3A1A9C7-0C52-027B-0217-B6679A986FCB}"/>
              </a:ext>
            </a:extLst>
          </p:cNvPr>
          <p:cNvSpPr/>
          <p:nvPr/>
        </p:nvSpPr>
        <p:spPr>
          <a:xfrm>
            <a:off x="7046718" y="1922745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</a:rPr>
              <a:t>O = 180</a:t>
            </a: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F2F1702A-BF44-26E3-DD63-D5553243C8ED}"/>
              </a:ext>
            </a:extLst>
          </p:cNvPr>
          <p:cNvSpPr/>
          <p:nvPr/>
        </p:nvSpPr>
        <p:spPr>
          <a:xfrm>
            <a:off x="4878860" y="1229510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</a:rPr>
              <a:t>C = 290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5E31A024-13A9-CBAF-54E0-9D1B00003D7D}"/>
              </a:ext>
            </a:extLst>
          </p:cNvPr>
          <p:cNvSpPr txBox="1"/>
          <p:nvPr/>
        </p:nvSpPr>
        <p:spPr>
          <a:xfrm>
            <a:off x="9554444" y="4208369"/>
            <a:ext cx="2611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Belangrijk om te onthouden!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IN = UIT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Geldstromen!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Dat zie je aan: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Export en Import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3C6543-4495-2340-9E87-4BE96EFE3D0D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De economische kringloop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030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A1F39C8A-780C-8C3A-69BE-16143A005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8" y="1480865"/>
            <a:ext cx="5925377" cy="38962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4B45F1-F46E-5DC1-CFD5-0FD4368E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>In een land zijn de bestedingen en daarmee ook de productie onder het niveau van </a:t>
            </a:r>
            <a:br>
              <a:rPr lang="nl-NL" sz="1600" dirty="0"/>
            </a:br>
            <a:r>
              <a:rPr lang="nl-NL" sz="1600" dirty="0"/>
              <a:t>de potentiële productie geschoten. Het overheidssaldo is recent nog verslechterd.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91A645-CF64-A735-2316-0A7A4A294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441450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1. Leid m.b.v. de kringloop de richting van de pijlen af tussen:</a:t>
            </a:r>
          </a:p>
          <a:p>
            <a:pPr marL="514350" indent="-514350">
              <a:buAutoNum type="alphaLcPeriod"/>
            </a:pPr>
            <a:r>
              <a:rPr lang="nl-NL" sz="1800" dirty="0"/>
              <a:t>financiële instellingen en overheid;</a:t>
            </a:r>
          </a:p>
          <a:p>
            <a:pPr marL="514350" indent="-514350">
              <a:buAutoNum type="alphaLcPeriod"/>
            </a:pPr>
            <a:r>
              <a:rPr lang="nl-NL" sz="1800" dirty="0"/>
              <a:t>financiële instellingen en buitenland.</a:t>
            </a:r>
          </a:p>
          <a:p>
            <a:pPr marL="514350" indent="-514350">
              <a:buAutoNum type="alphaLcPeriod"/>
            </a:pP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23F16FC8-20B6-7D58-A497-2E3124236A67}"/>
              </a:ext>
            </a:extLst>
          </p:cNvPr>
          <p:cNvCxnSpPr/>
          <p:nvPr/>
        </p:nvCxnSpPr>
        <p:spPr>
          <a:xfrm flipV="1">
            <a:off x="3168169" y="2345370"/>
            <a:ext cx="0" cy="723900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864FA437-3C71-F279-22A7-E939B7A4D9C7}"/>
              </a:ext>
            </a:extLst>
          </p:cNvPr>
          <p:cNvSpPr/>
          <p:nvPr/>
        </p:nvSpPr>
        <p:spPr>
          <a:xfrm>
            <a:off x="6391274" y="3959735"/>
            <a:ext cx="5045210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O: 180 &gt; B 160 =&gt; dus een tekort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3D6A26E-CE22-32AF-EF08-3CFCDE3C0F4C}"/>
              </a:ext>
            </a:extLst>
          </p:cNvPr>
          <p:cNvSpPr/>
          <p:nvPr/>
        </p:nvSpPr>
        <p:spPr>
          <a:xfrm>
            <a:off x="6254883" y="4891158"/>
            <a:ext cx="5181601" cy="600147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Export:  480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Import:  430 Dus buitenland heeft een tekort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D7F4ABFC-DC23-98C6-F419-FDF71EF850B2}"/>
              </a:ext>
            </a:extLst>
          </p:cNvPr>
          <p:cNvSpPr/>
          <p:nvPr/>
        </p:nvSpPr>
        <p:spPr>
          <a:xfrm>
            <a:off x="5896083" y="3883682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8DDB7CC-03C1-16FD-DC94-669E094EAC38}"/>
              </a:ext>
            </a:extLst>
          </p:cNvPr>
          <p:cNvSpPr/>
          <p:nvPr/>
        </p:nvSpPr>
        <p:spPr>
          <a:xfrm>
            <a:off x="5896083" y="4853568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35EA0C1-FB0F-C3EF-5248-7394B6F67F46}"/>
              </a:ext>
            </a:extLst>
          </p:cNvPr>
          <p:cNvSpPr txBox="1"/>
          <p:nvPr/>
        </p:nvSpPr>
        <p:spPr>
          <a:xfrm>
            <a:off x="2753621" y="2553432"/>
            <a:ext cx="53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20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DE235D1-2798-C2D5-A19C-CC36132E9B24}"/>
              </a:ext>
            </a:extLst>
          </p:cNvPr>
          <p:cNvCxnSpPr/>
          <p:nvPr/>
        </p:nvCxnSpPr>
        <p:spPr>
          <a:xfrm>
            <a:off x="3376191" y="36071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213BD35A-E100-22E7-009B-FC7FC0053445}"/>
              </a:ext>
            </a:extLst>
          </p:cNvPr>
          <p:cNvCxnSpPr/>
          <p:nvPr/>
        </p:nvCxnSpPr>
        <p:spPr>
          <a:xfrm>
            <a:off x="3168169" y="3603060"/>
            <a:ext cx="0" cy="613635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55893534-A0F7-5CBE-D223-BFF6991DB0FB}"/>
              </a:ext>
            </a:extLst>
          </p:cNvPr>
          <p:cNvSpPr txBox="1"/>
          <p:nvPr/>
        </p:nvSpPr>
        <p:spPr>
          <a:xfrm>
            <a:off x="2753620" y="3689427"/>
            <a:ext cx="53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F71E82D-4D34-8075-FC0E-3971736BF59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De economische kringloop </a:t>
            </a:r>
            <a:r>
              <a:rPr lang="nl-NL" sz="2800" dirty="0">
                <a:latin typeface="Effra" panose="02000506080000020004" pitchFamily="2" charset="0"/>
              </a:rPr>
              <a:t>(Voorbeeldvragen)</a:t>
            </a:r>
          </a:p>
        </p:txBody>
      </p:sp>
    </p:spTree>
    <p:extLst>
      <p:ext uri="{BB962C8B-B14F-4D97-AF65-F5344CB8AC3E}">
        <p14:creationId xmlns:p14="http://schemas.microsoft.com/office/powerpoint/2010/main" val="36778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  <p:bldP spid="3" grpId="0" animBg="1"/>
      <p:bldP spid="9" grpId="0" animBg="1"/>
      <p:bldP spid="10" grpId="0"/>
      <p:bldP spid="1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3E52D-31AF-D5ED-8D67-0FEA8334E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3BA2B2C-D714-8F9A-3755-0AF7B3BF2F96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De economische kringloop </a:t>
            </a:r>
            <a:r>
              <a:rPr lang="nl-NL" sz="2800" dirty="0">
                <a:latin typeface="Effra" panose="02000506080000020004" pitchFamily="2" charset="0"/>
              </a:rPr>
              <a:t>(Macro-identiteiten)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2A1E4E9-1011-5C27-F0D7-82B6685EFB25}"/>
              </a:ext>
            </a:extLst>
          </p:cNvPr>
          <p:cNvSpPr txBox="1"/>
          <p:nvPr/>
        </p:nvSpPr>
        <p:spPr>
          <a:xfrm>
            <a:off x="2044802" y="1258529"/>
            <a:ext cx="83869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prstClr val="black"/>
              </a:solidFill>
              <a:latin typeface="Effra" panose="02000506080000020004" pitchFamily="2" charset="0"/>
            </a:endParaRPr>
          </a:p>
          <a:p>
            <a:pPr algn="ctr"/>
            <a:r>
              <a:rPr lang="nl-NL" sz="2000" b="1" dirty="0">
                <a:solidFill>
                  <a:srgbClr val="945DE8"/>
                </a:solidFill>
                <a:latin typeface="Effra" panose="02000506080000020004" pitchFamily="2" charset="0"/>
              </a:rPr>
              <a:t>EVENWICHT VERMOGENSMARKT BEREKENEN:</a:t>
            </a:r>
          </a:p>
          <a:p>
            <a:pPr algn="ctr"/>
            <a:endParaRPr lang="nl-NL" sz="2000" b="1" dirty="0">
              <a:solidFill>
                <a:srgbClr val="945DE8"/>
              </a:solidFill>
              <a:latin typeface="Effra" panose="02000506080000020004" pitchFamily="2" charset="0"/>
            </a:endParaRPr>
          </a:p>
          <a:p>
            <a:endParaRPr lang="nl-NL" dirty="0">
              <a:solidFill>
                <a:prstClr val="black"/>
              </a:solidFill>
              <a:latin typeface="Effra" panose="02000506080000020004" pitchFamily="2" charset="0"/>
            </a:endParaRPr>
          </a:p>
          <a:p>
            <a:r>
              <a:rPr lang="nl-NL" sz="6000" dirty="0">
                <a:solidFill>
                  <a:prstClr val="black"/>
                </a:solidFill>
                <a:latin typeface="Effra" panose="02000506080000020004" pitchFamily="2" charset="0"/>
              </a:rPr>
              <a:t>(S – I) + ( B – O) = ( E – M)</a:t>
            </a:r>
          </a:p>
        </p:txBody>
      </p:sp>
      <p:sp>
        <p:nvSpPr>
          <p:cNvPr id="20" name="Vierkante haak rechts 19">
            <a:extLst>
              <a:ext uri="{FF2B5EF4-FFF2-40B4-BE49-F238E27FC236}">
                <a16:creationId xmlns:a16="http://schemas.microsoft.com/office/drawing/2014/main" id="{8347208D-7C31-BDDE-51A1-EDEA9538D09D}"/>
              </a:ext>
            </a:extLst>
          </p:cNvPr>
          <p:cNvSpPr/>
          <p:nvPr/>
        </p:nvSpPr>
        <p:spPr>
          <a:xfrm rot="5400000">
            <a:off x="2827641" y="2980351"/>
            <a:ext cx="302453" cy="1081549"/>
          </a:xfrm>
          <a:prstGeom prst="rightBracket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1" name="Vierkante haak rechts 20">
            <a:extLst>
              <a:ext uri="{FF2B5EF4-FFF2-40B4-BE49-F238E27FC236}">
                <a16:creationId xmlns:a16="http://schemas.microsoft.com/office/drawing/2014/main" id="{04F50051-5983-528D-4445-5D4D5711B58B}"/>
              </a:ext>
            </a:extLst>
          </p:cNvPr>
          <p:cNvSpPr/>
          <p:nvPr/>
        </p:nvSpPr>
        <p:spPr>
          <a:xfrm rot="5400000">
            <a:off x="5737989" y="2917026"/>
            <a:ext cx="302453" cy="1081549"/>
          </a:xfrm>
          <a:prstGeom prst="rightBracket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2" name="Vierkante haak rechts 21">
            <a:extLst>
              <a:ext uri="{FF2B5EF4-FFF2-40B4-BE49-F238E27FC236}">
                <a16:creationId xmlns:a16="http://schemas.microsoft.com/office/drawing/2014/main" id="{55A0F90C-547C-92E2-00DF-871835B74553}"/>
              </a:ext>
            </a:extLst>
          </p:cNvPr>
          <p:cNvSpPr/>
          <p:nvPr/>
        </p:nvSpPr>
        <p:spPr>
          <a:xfrm rot="5400000">
            <a:off x="8648338" y="2841412"/>
            <a:ext cx="302453" cy="1081549"/>
          </a:xfrm>
          <a:prstGeom prst="rightBracket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395EA69-8281-2F38-7C24-0D9D50C6274C}"/>
              </a:ext>
            </a:extLst>
          </p:cNvPr>
          <p:cNvSpPr txBox="1"/>
          <p:nvPr/>
        </p:nvSpPr>
        <p:spPr>
          <a:xfrm>
            <a:off x="7333822" y="3694286"/>
            <a:ext cx="293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Saldo Lopende Rekening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79F6800-29F0-1291-E390-D4AEA7855127}"/>
              </a:ext>
            </a:extLst>
          </p:cNvPr>
          <p:cNvSpPr txBox="1"/>
          <p:nvPr/>
        </p:nvSpPr>
        <p:spPr>
          <a:xfrm>
            <a:off x="4969215" y="3694286"/>
            <a:ext cx="210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Overheidssaldo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5EA60A8-1B3B-7DDA-E2D0-AB6FA914F11C}"/>
              </a:ext>
            </a:extLst>
          </p:cNvPr>
          <p:cNvSpPr txBox="1"/>
          <p:nvPr/>
        </p:nvSpPr>
        <p:spPr>
          <a:xfrm>
            <a:off x="1909916" y="3694286"/>
            <a:ext cx="230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Particulier spaarsaldo</a:t>
            </a:r>
          </a:p>
        </p:txBody>
      </p:sp>
      <p:sp>
        <p:nvSpPr>
          <p:cNvPr id="26" name="Vierkante haak rechts 25">
            <a:extLst>
              <a:ext uri="{FF2B5EF4-FFF2-40B4-BE49-F238E27FC236}">
                <a16:creationId xmlns:a16="http://schemas.microsoft.com/office/drawing/2014/main" id="{076B9476-1947-18B8-23D2-82E0FCEEF1A5}"/>
              </a:ext>
            </a:extLst>
          </p:cNvPr>
          <p:cNvSpPr/>
          <p:nvPr/>
        </p:nvSpPr>
        <p:spPr>
          <a:xfrm rot="5400000">
            <a:off x="4138656" y="3059446"/>
            <a:ext cx="513597" cy="2519916"/>
          </a:xfrm>
          <a:prstGeom prst="rightBracke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6F711580-0B0D-AF57-D4FD-1C8BF952B86C}"/>
              </a:ext>
            </a:extLst>
          </p:cNvPr>
          <p:cNvSpPr txBox="1"/>
          <p:nvPr/>
        </p:nvSpPr>
        <p:spPr>
          <a:xfrm>
            <a:off x="2835227" y="4662923"/>
            <a:ext cx="327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Nationaal spaarsaldo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D464CBA9-43D3-6677-3331-586668A9232B}"/>
              </a:ext>
            </a:extLst>
          </p:cNvPr>
          <p:cNvSpPr txBox="1"/>
          <p:nvPr/>
        </p:nvSpPr>
        <p:spPr>
          <a:xfrm>
            <a:off x="7333822" y="4691710"/>
            <a:ext cx="327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Saldo Lopende Rekening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D71C4E6-FE3D-757B-CFD1-2FF7B0D8051E}"/>
              </a:ext>
            </a:extLst>
          </p:cNvPr>
          <p:cNvSpPr txBox="1"/>
          <p:nvPr/>
        </p:nvSpPr>
        <p:spPr>
          <a:xfrm>
            <a:off x="6110055" y="4876376"/>
            <a:ext cx="99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652EA3"/>
                </a:solidFill>
                <a:latin typeface="Effra" panose="02000506080000020004" pitchFamily="2" charset="0"/>
              </a:rPr>
              <a:t>=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152C1FC-A397-746A-489D-7D46F83A3A59}"/>
              </a:ext>
            </a:extLst>
          </p:cNvPr>
          <p:cNvSpPr txBox="1"/>
          <p:nvPr/>
        </p:nvSpPr>
        <p:spPr>
          <a:xfrm>
            <a:off x="2743200" y="2006101"/>
            <a:ext cx="77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652EA3"/>
                </a:solidFill>
                <a:latin typeface="Effra" panose="02000506080000020004" pitchFamily="2" charset="0"/>
              </a:rPr>
              <a:t>70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C69EA6D3-251F-77AE-409F-DF4E1F4B1EAB}"/>
              </a:ext>
            </a:extLst>
          </p:cNvPr>
          <p:cNvSpPr txBox="1"/>
          <p:nvPr/>
        </p:nvSpPr>
        <p:spPr>
          <a:xfrm>
            <a:off x="8329636" y="4876376"/>
            <a:ext cx="77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652EA3"/>
                </a:solidFill>
                <a:latin typeface="Effra" panose="02000506080000020004" pitchFamily="2" charset="0"/>
              </a:rPr>
              <a:t>50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867DB784-FE07-8136-6E70-B7C354F8793C}"/>
              </a:ext>
            </a:extLst>
          </p:cNvPr>
          <p:cNvSpPr txBox="1"/>
          <p:nvPr/>
        </p:nvSpPr>
        <p:spPr>
          <a:xfrm>
            <a:off x="8329636" y="2006101"/>
            <a:ext cx="77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652EA3"/>
                </a:solidFill>
                <a:latin typeface="Effra" panose="02000506080000020004" pitchFamily="2" charset="0"/>
              </a:rPr>
              <a:t>50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5F49BB15-45F0-5630-E1DE-54C4C391E2CA}"/>
              </a:ext>
            </a:extLst>
          </p:cNvPr>
          <p:cNvSpPr txBox="1"/>
          <p:nvPr/>
        </p:nvSpPr>
        <p:spPr>
          <a:xfrm>
            <a:off x="5132527" y="1984797"/>
            <a:ext cx="77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652EA3"/>
                </a:solidFill>
                <a:latin typeface="Effra" panose="02000506080000020004" pitchFamily="2" charset="0"/>
              </a:rPr>
              <a:t>-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A4619A6A-D3E1-C9C5-6119-64934770FF72}"/>
              </a:ext>
            </a:extLst>
          </p:cNvPr>
          <p:cNvSpPr txBox="1"/>
          <p:nvPr/>
        </p:nvSpPr>
        <p:spPr>
          <a:xfrm>
            <a:off x="3750767" y="4876376"/>
            <a:ext cx="138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652EA3"/>
                </a:solidFill>
                <a:latin typeface="Effra" panose="02000506080000020004" pitchFamily="2" charset="0"/>
              </a:rPr>
              <a:t>50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EFC13DEC-CB3C-2051-567C-078B3D25B76D}"/>
              </a:ext>
            </a:extLst>
          </p:cNvPr>
          <p:cNvSpPr txBox="1"/>
          <p:nvPr/>
        </p:nvSpPr>
        <p:spPr>
          <a:xfrm>
            <a:off x="5446242" y="2006101"/>
            <a:ext cx="77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652EA3"/>
                </a:solidFill>
                <a:latin typeface="Effra" panose="02000506080000020004" pitchFamily="2" charset="0"/>
              </a:rPr>
              <a:t>20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8927D4D7-0DA4-CCB7-8EDF-E5C4A343B519}"/>
              </a:ext>
            </a:extLst>
          </p:cNvPr>
          <p:cNvSpPr txBox="1"/>
          <p:nvPr/>
        </p:nvSpPr>
        <p:spPr>
          <a:xfrm>
            <a:off x="7015514" y="2043483"/>
            <a:ext cx="77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652EA3"/>
                </a:solidFill>
                <a:latin typeface="Effra" panose="02000506080000020004" pitchFamily="2" charset="0"/>
              </a:rPr>
              <a:t>=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ED6D6D3C-8297-6AAC-9E72-2666433B1794}"/>
              </a:ext>
            </a:extLst>
          </p:cNvPr>
          <p:cNvSpPr txBox="1"/>
          <p:nvPr/>
        </p:nvSpPr>
        <p:spPr>
          <a:xfrm>
            <a:off x="7003996" y="3738821"/>
            <a:ext cx="77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val="38795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0AFD7-2935-CB90-E5A6-852B0E07B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052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D32DF-2756-1CEE-54D1-AA17F2FCC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C36A42B-8D53-CE44-15BF-B8573F65A824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Wat nu en wat later?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AFDDA13-D883-BA09-163C-D42D5861A006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9D534331-1982-374E-CAB3-B27A254EFAD5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Ruilen over de tijd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CDCC084-651F-2F6A-85F6-54F58F8ED5C0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2EBB245-7A3A-F52E-522B-645BB2DEC3F8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E</a:t>
            </a:r>
          </a:p>
        </p:txBody>
      </p:sp>
    </p:spTree>
    <p:extLst>
      <p:ext uri="{BB962C8B-B14F-4D97-AF65-F5344CB8AC3E}">
        <p14:creationId xmlns:p14="http://schemas.microsoft.com/office/powerpoint/2010/main" val="6860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E97C5ED-6FEC-199C-0D4A-F25FC8A0364B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>
                <a:latin typeface="Effra Heavy" panose="02000906080000020004" pitchFamily="2" charset="0"/>
              </a:rPr>
              <a:t>Intertemporele</a:t>
            </a:r>
            <a:r>
              <a:rPr lang="nl-NL" sz="2800" dirty="0">
                <a:latin typeface="Effra Heavy" panose="02000906080000020004" pitchFamily="2" charset="0"/>
              </a:rPr>
              <a:t> ruil</a:t>
            </a:r>
            <a:endParaRPr lang="nl-NL" sz="2800" dirty="0">
              <a:latin typeface="Effra" panose="02000506080000020004" pitchFamily="2" charset="0"/>
            </a:endParaRPr>
          </a:p>
        </p:txBody>
      </p:sp>
      <p:graphicFrame>
        <p:nvGraphicFramePr>
          <p:cNvPr id="21" name="Tabel 20">
            <a:extLst>
              <a:ext uri="{FF2B5EF4-FFF2-40B4-BE49-F238E27FC236}">
                <a16:creationId xmlns:a16="http://schemas.microsoft.com/office/drawing/2014/main" id="{D0ABCCA1-76BF-9DAE-E2D2-45E949566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09714"/>
              </p:ext>
            </p:extLst>
          </p:nvPr>
        </p:nvGraphicFramePr>
        <p:xfrm>
          <a:off x="489527" y="1320801"/>
          <a:ext cx="11212945" cy="3736591"/>
        </p:xfrm>
        <a:graphic>
          <a:graphicData uri="http://schemas.openxmlformats.org/drawingml/2006/table">
            <a:tbl>
              <a:tblPr firstRow="1" bandRow="1"/>
              <a:tblGrid>
                <a:gridCol w="1544269">
                  <a:extLst>
                    <a:ext uri="{9D8B030D-6E8A-4147-A177-3AD203B41FA5}">
                      <a16:colId xmlns:a16="http://schemas.microsoft.com/office/drawing/2014/main" val="3660298163"/>
                    </a:ext>
                  </a:extLst>
                </a:gridCol>
                <a:gridCol w="2584386">
                  <a:extLst>
                    <a:ext uri="{9D8B030D-6E8A-4147-A177-3AD203B41FA5}">
                      <a16:colId xmlns:a16="http://schemas.microsoft.com/office/drawing/2014/main" val="607291276"/>
                    </a:ext>
                  </a:extLst>
                </a:gridCol>
                <a:gridCol w="3703782">
                  <a:extLst>
                    <a:ext uri="{9D8B030D-6E8A-4147-A177-3AD203B41FA5}">
                      <a16:colId xmlns:a16="http://schemas.microsoft.com/office/drawing/2014/main" val="3799583827"/>
                    </a:ext>
                  </a:extLst>
                </a:gridCol>
                <a:gridCol w="3380508">
                  <a:extLst>
                    <a:ext uri="{9D8B030D-6E8A-4147-A177-3AD203B41FA5}">
                      <a16:colId xmlns:a16="http://schemas.microsoft.com/office/drawing/2014/main" val="2461840121"/>
                    </a:ext>
                  </a:extLst>
                </a:gridCol>
              </a:tblGrid>
              <a:tr h="437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nl-NL" sz="2400" dirty="0">
                        <a:latin typeface="Effra" panose="02000506080000020004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dirty="0">
                          <a:latin typeface="Effra" panose="02000506080000020004" pitchFamily="2" charset="0"/>
                        </a:rPr>
                        <a:t>Nu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dirty="0">
                          <a:latin typeface="Effra" panose="02000506080000020004" pitchFamily="2" charset="0"/>
                        </a:rPr>
                        <a:t>Later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dirty="0">
                          <a:latin typeface="Effra" panose="02000506080000020004" pitchFamily="2" charset="0"/>
                        </a:rPr>
                        <a:t>Rol van rente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7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79190"/>
                  </a:ext>
                </a:extLst>
              </a:tr>
              <a:tr h="905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b="1" dirty="0">
                          <a:latin typeface="Effra" panose="02000506080000020004" pitchFamily="2" charset="0"/>
                        </a:rPr>
                        <a:t>Gezinnen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dirty="0">
                          <a:latin typeface="Effra" panose="02000506080000020004" pitchFamily="2" charset="0"/>
                        </a:rPr>
                        <a:t>Spaart of leent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dirty="0">
                          <a:latin typeface="Effra" panose="02000506080000020004" pitchFamily="2" charset="0"/>
                        </a:rPr>
                        <a:t>Koopt later iets of betaalt lening + </a:t>
                      </a:r>
                      <a:r>
                        <a:rPr lang="nl-NL" sz="2400" b="1" dirty="0">
                          <a:latin typeface="Effra" panose="02000506080000020004" pitchFamily="2" charset="0"/>
                        </a:rPr>
                        <a:t>rente</a:t>
                      </a:r>
                      <a:r>
                        <a:rPr lang="nl-NL" sz="2400" dirty="0">
                          <a:latin typeface="Effra" panose="02000506080000020004" pitchFamily="2" charset="0"/>
                        </a:rPr>
                        <a:t> terug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dirty="0">
                          <a:latin typeface="Effra" panose="02000506080000020004" pitchFamily="2" charset="0"/>
                        </a:rPr>
                        <a:t>Krijgt rente bij sparen, betaalt rente bij lenen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279294"/>
                  </a:ext>
                </a:extLst>
              </a:tr>
              <a:tr h="1184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b="1" dirty="0">
                          <a:latin typeface="Effra" panose="02000506080000020004" pitchFamily="2" charset="0"/>
                        </a:rPr>
                        <a:t>Bedrijven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baseline="0" dirty="0">
                          <a:latin typeface="Effra" panose="02000506080000020004" pitchFamily="2" charset="0"/>
                        </a:rPr>
                        <a:t>Leent geld om te investeren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dirty="0">
                          <a:latin typeface="Effra" panose="02000506080000020004" pitchFamily="2" charset="0"/>
                        </a:rPr>
                        <a:t>Verdient later opbrengsten en betaalt lening + </a:t>
                      </a:r>
                      <a:r>
                        <a:rPr lang="nl-NL" sz="2400" b="1" dirty="0">
                          <a:latin typeface="Effra" panose="02000506080000020004" pitchFamily="2" charset="0"/>
                        </a:rPr>
                        <a:t>rente</a:t>
                      </a:r>
                      <a:r>
                        <a:rPr lang="nl-NL" sz="2400" dirty="0">
                          <a:latin typeface="Effra" panose="02000506080000020004" pitchFamily="2" charset="0"/>
                        </a:rPr>
                        <a:t> terug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dirty="0">
                          <a:latin typeface="Effra" panose="02000506080000020004" pitchFamily="2" charset="0"/>
                        </a:rPr>
                        <a:t>Betaalt rente over geleend geld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95483"/>
                  </a:ext>
                </a:extLst>
              </a:tr>
              <a:tr h="1184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b="1" dirty="0">
                          <a:latin typeface="Effra" panose="02000506080000020004" pitchFamily="2" charset="0"/>
                        </a:rPr>
                        <a:t>Overheid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dirty="0">
                          <a:latin typeface="Effra" panose="02000506080000020004" pitchFamily="2" charset="0"/>
                        </a:rPr>
                        <a:t>Leent geld bij begrotingstekort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dirty="0">
                          <a:latin typeface="Effra" panose="02000506080000020004" pitchFamily="2" charset="0"/>
                        </a:rPr>
                        <a:t>Betaalt later </a:t>
                      </a:r>
                      <a:r>
                        <a:rPr lang="nl-NL" sz="2400" b="1" dirty="0">
                          <a:latin typeface="Effra" panose="02000506080000020004" pitchFamily="2" charset="0"/>
                        </a:rPr>
                        <a:t>rente</a:t>
                      </a:r>
                      <a:r>
                        <a:rPr lang="nl-NL" sz="2400" dirty="0">
                          <a:latin typeface="Effra" panose="02000506080000020004" pitchFamily="2" charset="0"/>
                        </a:rPr>
                        <a:t> en aflossing via belastingen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sz="2400" dirty="0">
                          <a:latin typeface="Effra" panose="02000506080000020004" pitchFamily="2" charset="0"/>
                        </a:rPr>
                        <a:t>Betaalt rente over staatsschuld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67978"/>
                  </a:ext>
                </a:extLst>
              </a:tr>
            </a:tbl>
          </a:graphicData>
        </a:graphic>
      </p:graphicFrame>
      <p:sp>
        <p:nvSpPr>
          <p:cNvPr id="22" name="Tekstvak 21">
            <a:extLst>
              <a:ext uri="{FF2B5EF4-FFF2-40B4-BE49-F238E27FC236}">
                <a16:creationId xmlns:a16="http://schemas.microsoft.com/office/drawing/2014/main" id="{4457F07D-1102-AFC6-3E78-A01BBF37BB86}"/>
              </a:ext>
            </a:extLst>
          </p:cNvPr>
          <p:cNvSpPr txBox="1"/>
          <p:nvPr/>
        </p:nvSpPr>
        <p:spPr>
          <a:xfrm>
            <a:off x="489527" y="5057392"/>
            <a:ext cx="112129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prstClr val="black"/>
                </a:solidFill>
                <a:latin typeface="Effra" panose="02000506080000020004" pitchFamily="2" charset="0"/>
              </a:rPr>
              <a:t>Bij </a:t>
            </a:r>
            <a:r>
              <a:rPr lang="nl-NL" sz="2800" b="1" dirty="0" err="1">
                <a:solidFill>
                  <a:prstClr val="black"/>
                </a:solidFill>
                <a:latin typeface="Effra" panose="02000506080000020004" pitchFamily="2" charset="0"/>
              </a:rPr>
              <a:t>intertemporele</a:t>
            </a:r>
            <a:r>
              <a:rPr lang="nl-NL" sz="2800" b="1" dirty="0">
                <a:solidFill>
                  <a:prstClr val="black"/>
                </a:solidFill>
                <a:latin typeface="Effra" panose="02000506080000020004" pitchFamily="2" charset="0"/>
              </a:rPr>
              <a:t> ruil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wordt </a:t>
            </a:r>
            <a:r>
              <a:rPr lang="nl-NL" sz="2800" b="1" dirty="0">
                <a:solidFill>
                  <a:srgbClr val="945DE8"/>
                </a:solidFill>
                <a:latin typeface="Effra" panose="02000506080000020004" pitchFamily="2" charset="0"/>
              </a:rPr>
              <a:t>koopkracht verplaatst</a:t>
            </a:r>
            <a:r>
              <a:rPr lang="nl-NL" sz="2800" b="1" dirty="0">
                <a:solidFill>
                  <a:prstClr val="black"/>
                </a:solidFill>
                <a:latin typeface="Effra" panose="02000506080000020004" pitchFamily="2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tussen het </a:t>
            </a:r>
            <a:r>
              <a:rPr lang="nl-NL" sz="2800" b="1" dirty="0">
                <a:solidFill>
                  <a:srgbClr val="945DE8"/>
                </a:solidFill>
                <a:latin typeface="Effra" panose="02000506080000020004" pitchFamily="2" charset="0"/>
              </a:rPr>
              <a:t>heden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 en de </a:t>
            </a:r>
            <a:r>
              <a:rPr lang="nl-NL" sz="2800" b="1" dirty="0">
                <a:solidFill>
                  <a:srgbClr val="945DE8"/>
                </a:solidFill>
                <a:latin typeface="Effra" panose="02000506080000020004" pitchFamily="2" charset="0"/>
              </a:rPr>
              <a:t>toekomst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. De rente coördineert deze ruil, omdat </a:t>
            </a:r>
            <a:r>
              <a:rPr lang="nl-NL" sz="2800" b="1" dirty="0">
                <a:solidFill>
                  <a:srgbClr val="945DE8"/>
                </a:solidFill>
                <a:latin typeface="Effra" panose="02000506080000020004" pitchFamily="2" charset="0"/>
              </a:rPr>
              <a:t>rente bepaalt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hoe aantrekkelijk </a:t>
            </a:r>
            <a:r>
              <a:rPr lang="nl-NL" sz="2800" b="1" dirty="0">
                <a:solidFill>
                  <a:srgbClr val="945DE8"/>
                </a:solidFill>
                <a:latin typeface="Effra" panose="02000506080000020004" pitchFamily="2" charset="0"/>
              </a:rPr>
              <a:t>sparen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, </a:t>
            </a:r>
            <a:r>
              <a:rPr lang="nl-NL" sz="2800" b="1" dirty="0">
                <a:solidFill>
                  <a:srgbClr val="945DE8"/>
                </a:solidFill>
                <a:latin typeface="Effra" panose="02000506080000020004" pitchFamily="2" charset="0"/>
              </a:rPr>
              <a:t>lenen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 en </a:t>
            </a:r>
            <a:r>
              <a:rPr lang="nl-NL" sz="2800" b="1" dirty="0">
                <a:solidFill>
                  <a:srgbClr val="945DE8"/>
                </a:solidFill>
                <a:latin typeface="Effra" panose="02000506080000020004" pitchFamily="2" charset="0"/>
              </a:rPr>
              <a:t>investeren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 zijn.</a:t>
            </a:r>
          </a:p>
        </p:txBody>
      </p:sp>
    </p:spTree>
    <p:extLst>
      <p:ext uri="{BB962C8B-B14F-4D97-AF65-F5344CB8AC3E}">
        <p14:creationId xmlns:p14="http://schemas.microsoft.com/office/powerpoint/2010/main" val="23127495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63443-AF4E-AE74-759D-839E8B10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7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914E0-0CED-26A4-A5C7-1AEB8873E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7707272-C1F4-FABD-75DA-9D3778AAF50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Berovingsprobleem </a:t>
            </a: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(Examenvraag)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0EADEB-BA4D-0AB0-C3C1-F428F74FE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589999"/>
            <a:ext cx="11480800" cy="1889248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D7AAD8C-FBC6-CAFC-F6FE-830A727614B6}"/>
              </a:ext>
            </a:extLst>
          </p:cNvPr>
          <p:cNvSpPr txBox="1"/>
          <p:nvPr/>
        </p:nvSpPr>
        <p:spPr>
          <a:xfrm>
            <a:off x="8755948" y="6454800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2025-II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30593B-9592-6E3A-FD54-F8D3A05E63C5}"/>
              </a:ext>
            </a:extLst>
          </p:cNvPr>
          <p:cNvSpPr txBox="1"/>
          <p:nvPr/>
        </p:nvSpPr>
        <p:spPr>
          <a:xfrm>
            <a:off x="289622" y="827617"/>
            <a:ext cx="1158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De periode dat een werknemer met vast contract na ontslag moet doorwerken.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883123A-FC70-AFFA-2F11-E4B946CA380D}"/>
              </a:ext>
            </a:extLst>
          </p:cNvPr>
          <p:cNvSpPr/>
          <p:nvPr/>
        </p:nvSpPr>
        <p:spPr>
          <a:xfrm>
            <a:off x="4579180" y="1617831"/>
            <a:ext cx="1869245" cy="351895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Verbindingslijn: gebogen 8">
            <a:extLst>
              <a:ext uri="{FF2B5EF4-FFF2-40B4-BE49-F238E27FC236}">
                <a16:creationId xmlns:a16="http://schemas.microsoft.com/office/drawing/2014/main" id="{49E59BCB-476A-65CC-8C79-7AE007A231E6}"/>
              </a:ext>
            </a:extLst>
          </p:cNvPr>
          <p:cNvCxnSpPr>
            <a:cxnSpLocks/>
            <a:stCxn id="7" idx="3"/>
            <a:endCxn id="20" idx="2"/>
          </p:cNvCxnSpPr>
          <p:nvPr/>
        </p:nvCxnSpPr>
        <p:spPr>
          <a:xfrm flipH="1" flipV="1">
            <a:off x="6068709" y="1258802"/>
            <a:ext cx="379716" cy="534977"/>
          </a:xfrm>
          <a:prstGeom prst="bentConnector4">
            <a:avLst>
              <a:gd name="adj1" fmla="val -60203"/>
              <a:gd name="adj2" fmla="val 66444"/>
            </a:avLst>
          </a:prstGeom>
          <a:ln w="38100">
            <a:solidFill>
              <a:srgbClr val="E71E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2AA6C908-7FD1-B026-F5E4-5A9C956DDED4}"/>
              </a:ext>
            </a:extLst>
          </p:cNvPr>
          <p:cNvSpPr/>
          <p:nvPr/>
        </p:nvSpPr>
        <p:spPr>
          <a:xfrm>
            <a:off x="875860" y="906907"/>
            <a:ext cx="10385698" cy="351895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31356405-9946-8D5A-A1F2-2005BEF8F71A}"/>
              </a:ext>
            </a:extLst>
          </p:cNvPr>
          <p:cNvSpPr txBox="1"/>
          <p:nvPr/>
        </p:nvSpPr>
        <p:spPr>
          <a:xfrm>
            <a:off x="289622" y="3892169"/>
            <a:ext cx="11588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latin typeface="Effra" panose="02000506080000020004" pitchFamily="2" charset="0"/>
              </a:rPr>
              <a:t>Omdat werknemers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makkelijker ontslag </a:t>
            </a:r>
            <a:r>
              <a:rPr lang="nl-NL" sz="3200" b="1" i="1" dirty="0">
                <a:latin typeface="Effra" panose="02000506080000020004" pitchFamily="2" charset="0"/>
              </a:rPr>
              <a:t>kunnen nemen,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durft</a:t>
            </a:r>
            <a:r>
              <a:rPr lang="nl-NL" sz="3200" b="1" i="1" dirty="0">
                <a:latin typeface="Effra" panose="02000506080000020004" pitchFamily="2" charset="0"/>
              </a:rPr>
              <a:t> het bedrijf misschien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niet te investeren</a:t>
            </a:r>
            <a:r>
              <a:rPr lang="nl-NL" sz="3200" b="1" i="1" dirty="0">
                <a:latin typeface="Effra" panose="02000506080000020004" pitchFamily="2" charset="0"/>
              </a:rPr>
              <a:t> in de werknemer om de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kans op beroving</a:t>
            </a:r>
            <a:r>
              <a:rPr lang="nl-NL" sz="3200" b="1" i="1" dirty="0">
                <a:latin typeface="Effra" panose="02000506080000020004" pitchFamily="2" charset="0"/>
              </a:rPr>
              <a:t> te verkleinen.</a:t>
            </a:r>
          </a:p>
        </p:txBody>
      </p:sp>
      <p:sp>
        <p:nvSpPr>
          <p:cNvPr id="27" name="Tekstballon: rechthoek met afgeronde hoeken 26">
            <a:extLst>
              <a:ext uri="{FF2B5EF4-FFF2-40B4-BE49-F238E27FC236}">
                <a16:creationId xmlns:a16="http://schemas.microsoft.com/office/drawing/2014/main" id="{EEABF359-0A78-4CD3-4200-517F85EAE1FC}"/>
              </a:ext>
            </a:extLst>
          </p:cNvPr>
          <p:cNvSpPr/>
          <p:nvPr/>
        </p:nvSpPr>
        <p:spPr>
          <a:xfrm>
            <a:off x="3523880" y="3272969"/>
            <a:ext cx="2296350" cy="619200"/>
          </a:xfrm>
          <a:prstGeom prst="wedgeRoundRectCallout">
            <a:avLst>
              <a:gd name="adj1" fmla="val -38504"/>
              <a:gd name="adj2" fmla="val 80882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Context gebruikt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28" name="Graphic 27" descr="Vinkje met effen opvulling">
            <a:extLst>
              <a:ext uri="{FF2B5EF4-FFF2-40B4-BE49-F238E27FC236}">
                <a16:creationId xmlns:a16="http://schemas.microsoft.com/office/drawing/2014/main" id="{9B9372D3-1407-4817-0A72-8592BF64D9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0400" y="3186151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B4A54823-0AE1-A82D-C93D-7AF5E803F215}"/>
              </a:ext>
            </a:extLst>
          </p:cNvPr>
          <p:cNvSpPr txBox="1"/>
          <p:nvPr/>
        </p:nvSpPr>
        <p:spPr>
          <a:xfrm>
            <a:off x="289622" y="5586773"/>
            <a:ext cx="11588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latin typeface="Effra" panose="02000506080000020004" pitchFamily="2" charset="0"/>
              </a:rPr>
              <a:t>Hierdoor daalt de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arbeidsproductiviteit</a:t>
            </a:r>
            <a:r>
              <a:rPr lang="nl-NL" sz="3200" b="1" i="1" dirty="0">
                <a:latin typeface="Effra" panose="02000506080000020004" pitchFamily="2" charset="0"/>
              </a:rPr>
              <a:t> en daardoor stijgen de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loonkosten per product</a:t>
            </a:r>
            <a:r>
              <a:rPr lang="nl-NL" sz="32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30" name="Tekstballon: rechthoek met afgeronde hoeken 29">
            <a:extLst>
              <a:ext uri="{FF2B5EF4-FFF2-40B4-BE49-F238E27FC236}">
                <a16:creationId xmlns:a16="http://schemas.microsoft.com/office/drawing/2014/main" id="{54625CDF-ABCF-46E3-8711-673BB4F73619}"/>
              </a:ext>
            </a:extLst>
          </p:cNvPr>
          <p:cNvSpPr/>
          <p:nvPr/>
        </p:nvSpPr>
        <p:spPr>
          <a:xfrm>
            <a:off x="471714" y="4967573"/>
            <a:ext cx="2848965" cy="619200"/>
          </a:xfrm>
          <a:prstGeom prst="wedgeRoundRectCallout">
            <a:avLst>
              <a:gd name="adj1" fmla="val 67463"/>
              <a:gd name="adj2" fmla="val 3529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Begrippenkennis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31" name="Graphic 30" descr="Vinkje met effen opvulling">
            <a:extLst>
              <a:ext uri="{FF2B5EF4-FFF2-40B4-BE49-F238E27FC236}">
                <a16:creationId xmlns:a16="http://schemas.microsoft.com/office/drawing/2014/main" id="{24A79CF5-DB8F-3F7C-E2BB-35E9F2F23A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5915" y="4880755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kstballon: rechthoek met afgeronde hoeken 31">
            <a:extLst>
              <a:ext uri="{FF2B5EF4-FFF2-40B4-BE49-F238E27FC236}">
                <a16:creationId xmlns:a16="http://schemas.microsoft.com/office/drawing/2014/main" id="{FEEB6C0D-577F-3B58-D11F-063D61AABC80}"/>
              </a:ext>
            </a:extLst>
          </p:cNvPr>
          <p:cNvSpPr/>
          <p:nvPr/>
        </p:nvSpPr>
        <p:spPr>
          <a:xfrm>
            <a:off x="8668121" y="4967573"/>
            <a:ext cx="2848965" cy="619200"/>
          </a:xfrm>
          <a:prstGeom prst="wedgeRoundRectCallout">
            <a:avLst>
              <a:gd name="adj1" fmla="val -67543"/>
              <a:gd name="adj2" fmla="val 64474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Conclusie / antwoord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33" name="Graphic 32" descr="Vinkje met effen opvulling">
            <a:extLst>
              <a:ext uri="{FF2B5EF4-FFF2-40B4-BE49-F238E27FC236}">
                <a16:creationId xmlns:a16="http://schemas.microsoft.com/office/drawing/2014/main" id="{FA1E8382-DC06-5B66-9F0E-E2635D6EDE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2322" y="4913129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B36C1D0-1BD7-0EDC-6955-70B1949F80E0}"/>
              </a:ext>
            </a:extLst>
          </p:cNvPr>
          <p:cNvSpPr txBox="1"/>
          <p:nvPr/>
        </p:nvSpPr>
        <p:spPr>
          <a:xfrm>
            <a:off x="289622" y="7004297"/>
            <a:ext cx="11588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latin typeface="Effra" panose="02000506080000020004" pitchFamily="2" charset="0"/>
              </a:rPr>
              <a:t>Berovingsprobleem</a:t>
            </a:r>
          </a:p>
        </p:txBody>
      </p:sp>
    </p:spTree>
    <p:extLst>
      <p:ext uri="{BB962C8B-B14F-4D97-AF65-F5344CB8AC3E}">
        <p14:creationId xmlns:p14="http://schemas.microsoft.com/office/powerpoint/2010/main" val="1045779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20" grpId="0" animBg="1"/>
      <p:bldP spid="20" grpId="1" animBg="1"/>
      <p:bldP spid="26" grpId="0"/>
      <p:bldP spid="27" grpId="0" animBg="1"/>
      <p:bldP spid="29" grpId="0"/>
      <p:bldP spid="30" grpId="0" animBg="1"/>
      <p:bldP spid="3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BEC05-20A5-1385-7BAA-652531BD3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B05D80C-F215-BB5A-5647-F47259724CE1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Belangen en informatie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10A32A4-9627-0B5E-6E01-0DB7A9E632F6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4D71BA73-AC02-B4F9-63BB-7A7B8AC403E1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Principaal-agent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352589D-77B5-D4F7-7761-D96A570EEA9D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F3B758-54AD-4305-169A-B8008C9FE940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G</a:t>
            </a:r>
          </a:p>
        </p:txBody>
      </p:sp>
    </p:spTree>
    <p:extLst>
      <p:ext uri="{BB962C8B-B14F-4D97-AF65-F5344CB8AC3E}">
        <p14:creationId xmlns:p14="http://schemas.microsoft.com/office/powerpoint/2010/main" val="10789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BE58E7A-DBE0-3179-2202-1D9CE0D80A3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Principaal-agentprobleem</a:t>
            </a:r>
            <a:endParaRPr lang="nl-NL" sz="2800" dirty="0">
              <a:latin typeface="Effra" panose="02000506080000020004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EF1CDB8-3A0B-13C0-13AB-E411C3808E4E}"/>
              </a:ext>
            </a:extLst>
          </p:cNvPr>
          <p:cNvSpPr txBox="1"/>
          <p:nvPr/>
        </p:nvSpPr>
        <p:spPr>
          <a:xfrm>
            <a:off x="514350" y="1790700"/>
            <a:ext cx="113728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Effra" panose="02000506080000020004" pitchFamily="2" charset="0"/>
              </a:rPr>
              <a:t>Benoem wie de principaal is en wie de agent.</a:t>
            </a:r>
          </a:p>
          <a:p>
            <a:endParaRPr lang="nl-NL" sz="2800" dirty="0">
              <a:latin typeface="Effra" panose="02000506080000020004" pitchFamily="2" charset="0"/>
            </a:endParaRPr>
          </a:p>
          <a:p>
            <a:r>
              <a:rPr lang="nl-NL" sz="2800" dirty="0">
                <a:latin typeface="Effra" panose="02000506080000020004" pitchFamily="2" charset="0"/>
              </a:rPr>
              <a:t>      Principaal = opdrachtgever = de partij met informatieachterstand</a:t>
            </a:r>
            <a:br>
              <a:rPr lang="nl-NL" sz="2800" dirty="0">
                <a:latin typeface="Effra" panose="02000506080000020004" pitchFamily="2" charset="0"/>
              </a:rPr>
            </a:br>
            <a:r>
              <a:rPr lang="nl-NL" sz="2800" dirty="0">
                <a:latin typeface="Effra" panose="02000506080000020004" pitchFamily="2" charset="0"/>
              </a:rPr>
              <a:t>      Agent        = opdrachtnemer</a:t>
            </a:r>
          </a:p>
          <a:p>
            <a:endParaRPr lang="nl-NL" sz="2800" dirty="0">
              <a:latin typeface="Effra" panose="02000506080000020004" pitchFamily="2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nl-NL" sz="2800" dirty="0">
                <a:latin typeface="Effra" panose="02000506080000020004" pitchFamily="2" charset="0"/>
              </a:rPr>
              <a:t>Beschrijf tegengestelde belangen =&gt; pas dit toe op de context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nl-NL" sz="2800" dirty="0">
                <a:latin typeface="Effra" panose="02000506080000020004" pitchFamily="2" charset="0"/>
              </a:rPr>
              <a:t>Beschrijf asymmetrische informatie =&gt; ook toepassen op de context 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7264A3E-1A32-EBFD-7976-91B174CC8F41}"/>
              </a:ext>
            </a:extLst>
          </p:cNvPr>
          <p:cNvSpPr txBox="1"/>
          <p:nvPr/>
        </p:nvSpPr>
        <p:spPr>
          <a:xfrm>
            <a:off x="514350" y="1152525"/>
            <a:ext cx="1116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Hoe beschrijf je het principaal-agentprobleem goed?</a:t>
            </a:r>
          </a:p>
        </p:txBody>
      </p:sp>
    </p:spTree>
    <p:extLst>
      <p:ext uri="{BB962C8B-B14F-4D97-AF65-F5344CB8AC3E}">
        <p14:creationId xmlns:p14="http://schemas.microsoft.com/office/powerpoint/2010/main" val="426664268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0051040-E8C4-6C2C-9AFB-F1A71BAC9F2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Principaal-agentprobleem</a:t>
            </a:r>
            <a:endParaRPr lang="nl-NL" sz="2800" dirty="0">
              <a:latin typeface="Effra" panose="02000506080000020004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5906C2E-C539-A435-EACA-E22425420CC5}"/>
              </a:ext>
            </a:extLst>
          </p:cNvPr>
          <p:cNvSpPr txBox="1"/>
          <p:nvPr/>
        </p:nvSpPr>
        <p:spPr>
          <a:xfrm>
            <a:off x="579692" y="1123745"/>
            <a:ext cx="110326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Hoe kan het principaal-agent probleem verminderen?</a:t>
            </a:r>
          </a:p>
          <a:p>
            <a:pPr algn="ctr"/>
            <a:endParaRPr lang="nl-NL" sz="3600" b="1" i="1" dirty="0">
              <a:solidFill>
                <a:srgbClr val="945DE8"/>
              </a:solidFill>
              <a:latin typeface="Effra" panose="02000506080000020004" pitchFamily="2" charset="0"/>
            </a:endParaRPr>
          </a:p>
          <a:p>
            <a:r>
              <a:rPr lang="nl-NL" sz="3200" b="1" dirty="0">
                <a:solidFill>
                  <a:srgbClr val="652EA3"/>
                </a:solidFill>
                <a:latin typeface="Effra" panose="02000506080000020004" pitchFamily="2" charset="0"/>
              </a:rPr>
              <a:t>Asymmetrische informatie verminderen </a:t>
            </a:r>
            <a:r>
              <a:rPr lang="nl-NL" sz="3200" dirty="0">
                <a:solidFill>
                  <a:prstClr val="black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</a:t>
            </a:r>
            <a:r>
              <a:rPr lang="nl-NL" sz="3200" dirty="0">
                <a:solidFill>
                  <a:prstClr val="black"/>
                </a:solidFill>
                <a:latin typeface="Effra" panose="02000506080000020004" pitchFamily="2" charset="0"/>
              </a:rPr>
              <a:t> </a:t>
            </a:r>
          </a:p>
          <a:p>
            <a:r>
              <a:rPr lang="nl-NL" sz="3200" dirty="0">
                <a:solidFill>
                  <a:prstClr val="black"/>
                </a:solidFill>
                <a:latin typeface="Effra" panose="02000506080000020004" pitchFamily="2" charset="0"/>
              </a:rPr>
              <a:t>	Principaal zal extra kosten moeten maken om agent te 	controleren.</a:t>
            </a:r>
          </a:p>
          <a:p>
            <a:endParaRPr lang="nl-NL" sz="3200" dirty="0">
              <a:solidFill>
                <a:prstClr val="black"/>
              </a:solidFill>
              <a:latin typeface="Effra" panose="02000506080000020004" pitchFamily="2" charset="0"/>
            </a:endParaRPr>
          </a:p>
          <a:p>
            <a:r>
              <a:rPr lang="nl-NL" sz="3200" b="1" dirty="0">
                <a:solidFill>
                  <a:srgbClr val="652EA3"/>
                </a:solidFill>
                <a:latin typeface="Effra" panose="02000506080000020004" pitchFamily="2" charset="0"/>
              </a:rPr>
              <a:t>Belangentegenstelling wegnemen</a:t>
            </a:r>
            <a:r>
              <a:rPr lang="nl-NL" sz="3200" dirty="0">
                <a:solidFill>
                  <a:srgbClr val="652EA3"/>
                </a:solidFill>
                <a:latin typeface="Effra" panose="02000506080000020004" pitchFamily="2" charset="0"/>
              </a:rPr>
              <a:t> </a:t>
            </a:r>
            <a:r>
              <a:rPr lang="nl-NL" sz="3200" dirty="0">
                <a:solidFill>
                  <a:prstClr val="black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</a:t>
            </a:r>
          </a:p>
          <a:p>
            <a:r>
              <a:rPr lang="nl-NL" sz="3200" dirty="0">
                <a:solidFill>
                  <a:prstClr val="black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	Agent belonen voor het nastreven van de belangen van 	de principaal.</a:t>
            </a:r>
            <a:endParaRPr lang="nl-NL" dirty="0">
              <a:solidFill>
                <a:prstClr val="black"/>
              </a:solidFill>
              <a:latin typeface="Effra" panose="02000506080000020004" pitchFamily="2" charset="0"/>
            </a:endParaRPr>
          </a:p>
          <a:p>
            <a:endParaRPr lang="nl-NL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297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3AB1C-C5BF-722A-DC56-637225119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2050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6AEFF-4607-BD1A-8B9F-9EB6CE474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734421-B71C-0DFA-5850-08D521F26606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Risico en gedrag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522332F-10CB-0EC7-FCB9-D7ACDC6E8029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62C80153-CEDF-11FE-E992-EF100A9D5E17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Verzekeren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167FD5B-D644-6565-A501-33ACC5C122AB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D92F780-CF36-1A78-6A0C-980CA93546AB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G</a:t>
            </a:r>
          </a:p>
        </p:txBody>
      </p:sp>
    </p:spTree>
    <p:extLst>
      <p:ext uri="{BB962C8B-B14F-4D97-AF65-F5344CB8AC3E}">
        <p14:creationId xmlns:p14="http://schemas.microsoft.com/office/powerpoint/2010/main" val="270916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1F4E7-7196-BCC0-ED2D-1383A57CA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7199F8F-6360-0FAE-585A-5AEC4C23E2A2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Verzekeren </a:t>
            </a:r>
            <a:r>
              <a:rPr lang="nl-NL" sz="2800" dirty="0">
                <a:latin typeface="Effra" panose="02000506080000020004" pitchFamily="2" charset="0"/>
              </a:rPr>
              <a:t>(Belangrijke begrippen)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72B824A0-0B2E-1DE5-1CB9-EF570C9EA710}"/>
              </a:ext>
            </a:extLst>
          </p:cNvPr>
          <p:cNvSpPr txBox="1">
            <a:spLocks/>
          </p:cNvSpPr>
          <p:nvPr/>
        </p:nvSpPr>
        <p:spPr>
          <a:xfrm>
            <a:off x="839788" y="127158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Belangrijke begrippen</a:t>
            </a:r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ACB14AD0-1DF1-3746-5B9F-D6717F87B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937275"/>
              </p:ext>
            </p:extLst>
          </p:nvPr>
        </p:nvGraphicFramePr>
        <p:xfrm>
          <a:off x="839788" y="2095500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DEF9738F-5739-6532-26E3-D008C8A57C29}"/>
              </a:ext>
            </a:extLst>
          </p:cNvPr>
          <p:cNvSpPr txBox="1">
            <a:spLocks/>
          </p:cNvSpPr>
          <p:nvPr/>
        </p:nvSpPr>
        <p:spPr>
          <a:xfrm>
            <a:off x="6172200" y="1271588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latin typeface="Effra" panose="02000506080000020004" pitchFamily="2" charset="0"/>
              </a:rPr>
              <a:t>Pas de begrippen toe in de context!</a:t>
            </a:r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0312E7ED-2B68-EB69-DF4B-FE42E426C364}"/>
              </a:ext>
            </a:extLst>
          </p:cNvPr>
          <p:cNvSpPr txBox="1">
            <a:spLocks/>
          </p:cNvSpPr>
          <p:nvPr/>
        </p:nvSpPr>
        <p:spPr>
          <a:xfrm>
            <a:off x="6172200" y="2095500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latin typeface="Effra" panose="02000506080000020004" pitchFamily="2" charset="0"/>
              </a:rPr>
              <a:t>Bijvoorbeeld: asymmetrische informatie: de ene partij weet meer dan de andere partij.</a:t>
            </a:r>
          </a:p>
          <a:p>
            <a:r>
              <a:rPr lang="nl-NL">
                <a:latin typeface="Effra" panose="02000506080000020004" pitchFamily="2" charset="0"/>
              </a:rPr>
              <a:t>Zoek in de tekst wie de ene partij is en wie de andere.</a:t>
            </a:r>
          </a:p>
          <a:p>
            <a:endParaRPr lang="nl-NL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uiExpand="1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21404-CCB7-59D5-B644-1B83DF113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68967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3A850-B8F0-4807-A269-0A3B7B45B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BA47C5D-1AF0-7EE0-A47A-BC872D55F72D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En het </a:t>
            </a:r>
            <a:r>
              <a:rPr lang="nl-NL" sz="8800" b="1" dirty="0" err="1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trilemma</a:t>
            </a:r>
            <a:endParaRPr lang="nl-NL" sz="8800" b="1" dirty="0">
              <a:solidFill>
                <a:srgbClr val="945DE8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Effra" panose="02000506080000020004" pitchFamily="2" charset="0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996F4E2-A043-29C8-7DB8-4451BB2E0DDE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48E7363A-543F-D7F4-58CC-0B27F47E0F47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Monetair beleid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BC20833-0BC0-A2FC-84EF-2938AFAB77F1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5A8880-AF55-C769-CA82-F5BC190DAB84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I</a:t>
            </a:r>
          </a:p>
        </p:txBody>
      </p:sp>
    </p:spTree>
    <p:extLst>
      <p:ext uri="{BB962C8B-B14F-4D97-AF65-F5344CB8AC3E}">
        <p14:creationId xmlns:p14="http://schemas.microsoft.com/office/powerpoint/2010/main" val="14150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98137-0910-B007-03D1-D4CA822B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5ADE660-635E-2190-A834-DA425714D6C6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Monetair beleid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En het monetair </a:t>
            </a:r>
            <a:r>
              <a:rPr lang="nl-NL" sz="2800" dirty="0" err="1">
                <a:solidFill>
                  <a:prstClr val="black"/>
                </a:solidFill>
                <a:latin typeface="Effra" panose="02000506080000020004" pitchFamily="2" charset="0"/>
              </a:rPr>
              <a:t>trilemma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B4F306AE-63E9-308A-9C50-CA02E42F4983}"/>
              </a:ext>
            </a:extLst>
          </p:cNvPr>
          <p:cNvSpPr txBox="1">
            <a:spLocks/>
          </p:cNvSpPr>
          <p:nvPr/>
        </p:nvSpPr>
        <p:spPr>
          <a:xfrm>
            <a:off x="5888773" y="1996941"/>
            <a:ext cx="4830806" cy="2176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marR="0" lvl="1" indent="-2635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</a:rPr>
              <a:t>Zelfstandig monetair beleid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</a:rPr>
              <a:t>: de centrale bank stelt onafhankelijk van andere landen de rente vast.</a:t>
            </a:r>
          </a:p>
          <a:p>
            <a:pPr marL="627063" marR="0" lvl="1" indent="-2635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</a:rPr>
              <a:t>Vrij kapitaalverkeer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</a:rPr>
              <a:t>: kapitaal kan zich vrij verplaatsen van het ene land naar het andere.</a:t>
            </a:r>
          </a:p>
          <a:p>
            <a:pPr marL="627063" marR="0" lvl="1" indent="-2635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</a:rPr>
              <a:t>Vaste wisselkoers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</a:rPr>
              <a:t>: een vaste wisselkoers tussen de munten van twee landen.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1F3F67BA-5CEF-8FFA-884C-5A998B674A53}"/>
              </a:ext>
            </a:extLst>
          </p:cNvPr>
          <p:cNvCxnSpPr/>
          <p:nvPr/>
        </p:nvCxnSpPr>
        <p:spPr>
          <a:xfrm>
            <a:off x="2652146" y="4941213"/>
            <a:ext cx="245145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0294E0DB-2744-E1B8-FD05-A116F31C4CDA}"/>
              </a:ext>
            </a:extLst>
          </p:cNvPr>
          <p:cNvCxnSpPr>
            <a:cxnSpLocks/>
          </p:cNvCxnSpPr>
          <p:nvPr/>
        </p:nvCxnSpPr>
        <p:spPr>
          <a:xfrm rot="3600000">
            <a:off x="3279877" y="3845883"/>
            <a:ext cx="245145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51D92E5B-517A-535D-8001-86F0A0F3665D}"/>
              </a:ext>
            </a:extLst>
          </p:cNvPr>
          <p:cNvCxnSpPr>
            <a:cxnSpLocks/>
          </p:cNvCxnSpPr>
          <p:nvPr/>
        </p:nvCxnSpPr>
        <p:spPr>
          <a:xfrm rot="7200000">
            <a:off x="1985319" y="3853243"/>
            <a:ext cx="245145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4" name="Rectangle 16">
            <a:extLst>
              <a:ext uri="{FF2B5EF4-FFF2-40B4-BE49-F238E27FC236}">
                <a16:creationId xmlns:a16="http://schemas.microsoft.com/office/drawing/2014/main" id="{5232024D-AC5F-946E-04DA-4036EAB2E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450" y="3572496"/>
            <a:ext cx="299689" cy="29968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A</a:t>
            </a:r>
            <a:endParaRPr kumimoji="0" lang="nl-NL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DA6B3DC9-C186-BA7A-1E01-380CFCB12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897" y="5029937"/>
            <a:ext cx="299689" cy="29968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C</a:t>
            </a:r>
            <a:endParaRPr kumimoji="0" lang="nl-NL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3EC9F37-1946-D3E4-AC74-FF7290A8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359" y="3546194"/>
            <a:ext cx="299689" cy="299689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B</a:t>
            </a:r>
            <a:endParaRPr kumimoji="0" lang="nl-NL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56E1C82-BFD3-2661-030B-F0C4A24A219A}"/>
              </a:ext>
            </a:extLst>
          </p:cNvPr>
          <p:cNvSpPr txBox="1"/>
          <p:nvPr/>
        </p:nvSpPr>
        <p:spPr>
          <a:xfrm>
            <a:off x="1940314" y="4705341"/>
            <a:ext cx="137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prstClr val="black"/>
                </a:solidFill>
                <a:latin typeface="Effra" panose="02000506080000020004" pitchFamily="2" charset="0"/>
              </a:rPr>
              <a:t>Vaste wisselkoers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60C62C2-209D-BDFE-6FB7-ACFF44D3672F}"/>
              </a:ext>
            </a:extLst>
          </p:cNvPr>
          <p:cNvSpPr txBox="1"/>
          <p:nvPr/>
        </p:nvSpPr>
        <p:spPr>
          <a:xfrm>
            <a:off x="2777705" y="2448455"/>
            <a:ext cx="2200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prstClr val="black"/>
                </a:solidFill>
                <a:latin typeface="Effra" panose="02000506080000020004" pitchFamily="2" charset="0"/>
              </a:rPr>
              <a:t>Vrij kapitaalverkeer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E13855B-7AD8-82B7-67AE-6062A240F563}"/>
              </a:ext>
            </a:extLst>
          </p:cNvPr>
          <p:cNvSpPr txBox="1"/>
          <p:nvPr/>
        </p:nvSpPr>
        <p:spPr>
          <a:xfrm>
            <a:off x="5066685" y="4511561"/>
            <a:ext cx="152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prstClr val="black"/>
                </a:solidFill>
                <a:latin typeface="Effra" panose="02000506080000020004" pitchFamily="2" charset="0"/>
              </a:rPr>
              <a:t>Zelfstandig   monetair beleid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3CB9EB5-C700-2069-883F-D85F2937A735}"/>
              </a:ext>
            </a:extLst>
          </p:cNvPr>
          <p:cNvSpPr txBox="1"/>
          <p:nvPr/>
        </p:nvSpPr>
        <p:spPr>
          <a:xfrm>
            <a:off x="2060881" y="1522819"/>
            <a:ext cx="354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prstClr val="black"/>
                </a:solidFill>
                <a:latin typeface="Effra" panose="02000506080000020004" pitchFamily="2" charset="0"/>
              </a:rPr>
              <a:t>Trilemma</a:t>
            </a:r>
            <a:r>
              <a:rPr lang="nl-NL" sz="1600" b="1" dirty="0">
                <a:solidFill>
                  <a:prstClr val="black"/>
                </a:solidFill>
                <a:latin typeface="Effra" panose="02000506080000020004" pitchFamily="2" charset="0"/>
              </a:rPr>
              <a:t> van het monetaire beleid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4343C76-E282-F7D4-45E3-DB76960A5B01}"/>
              </a:ext>
            </a:extLst>
          </p:cNvPr>
          <p:cNvSpPr/>
          <p:nvPr/>
        </p:nvSpPr>
        <p:spPr>
          <a:xfrm>
            <a:off x="6554513" y="1281171"/>
            <a:ext cx="5181600" cy="622300"/>
          </a:xfrm>
          <a:prstGeom prst="rect">
            <a:avLst/>
          </a:prstGeom>
          <a:solidFill>
            <a:srgbClr val="945DE8"/>
          </a:solidFill>
          <a:ln w="19050" cap="flat" cmpd="sng" algn="ctr">
            <a:solidFill>
              <a:srgbClr val="945D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KEUZE: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A2339BC-B4B9-C883-A1FF-5012BA609BCB}"/>
              </a:ext>
            </a:extLst>
          </p:cNvPr>
          <p:cNvSpPr/>
          <p:nvPr/>
        </p:nvSpPr>
        <p:spPr>
          <a:xfrm>
            <a:off x="6554513" y="4174174"/>
            <a:ext cx="5181600" cy="622300"/>
          </a:xfrm>
          <a:prstGeom prst="rect">
            <a:avLst/>
          </a:prstGeom>
          <a:solidFill>
            <a:srgbClr val="945DE8"/>
          </a:solidFill>
          <a:ln w="19050" cap="flat" cmpd="sng" algn="ctr">
            <a:solidFill>
              <a:srgbClr val="945D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PROBLEEM: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B48E26D-9475-5ADB-C03D-5E63D52BFB29}"/>
              </a:ext>
            </a:extLst>
          </p:cNvPr>
          <p:cNvSpPr txBox="1"/>
          <p:nvPr/>
        </p:nvSpPr>
        <p:spPr>
          <a:xfrm>
            <a:off x="6623339" y="479647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Volgens het </a:t>
            </a:r>
            <a:r>
              <a:rPr lang="nl-NL" dirty="0" err="1">
                <a:solidFill>
                  <a:prstClr val="black"/>
                </a:solidFill>
                <a:latin typeface="Effra" panose="02000506080000020004" pitchFamily="2" charset="0"/>
              </a:rPr>
              <a:t>trilemma</a:t>
            </a:r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 zijn maar twee van de drie keuzes tegelijkertijd mogelijk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8FBBD4F-1918-71E1-A059-D6F87C8FAAFB}"/>
              </a:ext>
            </a:extLst>
          </p:cNvPr>
          <p:cNvSpPr txBox="1"/>
          <p:nvPr/>
        </p:nvSpPr>
        <p:spPr>
          <a:xfrm>
            <a:off x="695325" y="63563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Aptos" panose="02110004020202020204"/>
              </a:rPr>
              <a:t>Bron: cumulus</a:t>
            </a:r>
          </a:p>
        </p:txBody>
      </p:sp>
    </p:spTree>
    <p:extLst>
      <p:ext uri="{BB962C8B-B14F-4D97-AF65-F5344CB8AC3E}">
        <p14:creationId xmlns:p14="http://schemas.microsoft.com/office/powerpoint/2010/main" val="187702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14" grpId="0" animBg="1"/>
      <p:bldP spid="15" grpId="0" animBg="1"/>
      <p:bldP spid="16" grpId="0" animBg="1"/>
      <p:bldP spid="22" grpId="0" animBg="1"/>
      <p:bldP spid="2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B5F79-8E31-AC7C-54FC-019832D6E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56C6764-6C64-B856-17F1-BC386EF0AB3A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Monetair beleid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En het monetair </a:t>
            </a:r>
            <a:r>
              <a:rPr lang="nl-NL" sz="2800" dirty="0" err="1">
                <a:solidFill>
                  <a:prstClr val="black"/>
                </a:solidFill>
                <a:latin typeface="Effra" panose="02000506080000020004" pitchFamily="2" charset="0"/>
              </a:rPr>
              <a:t>trilemma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0AA7731-2431-ED3A-42C7-A7C8C633FB6C}"/>
              </a:ext>
            </a:extLst>
          </p:cNvPr>
          <p:cNvSpPr txBox="1"/>
          <p:nvPr/>
        </p:nvSpPr>
        <p:spPr>
          <a:xfrm>
            <a:off x="6708933" y="1353542"/>
            <a:ext cx="2968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Effra" panose="02000506080000020004" pitchFamily="2" charset="0"/>
              </a:rPr>
              <a:t>KEUZE: B</a:t>
            </a: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AB94C5CE-6173-513B-9003-AD71D2FF5776}"/>
              </a:ext>
            </a:extLst>
          </p:cNvPr>
          <p:cNvSpPr txBox="1">
            <a:spLocks/>
          </p:cNvSpPr>
          <p:nvPr/>
        </p:nvSpPr>
        <p:spPr>
          <a:xfrm>
            <a:off x="6874268" y="2567929"/>
            <a:ext cx="4023371" cy="3354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latin typeface="Effra" panose="02000506080000020004" pitchFamily="2" charset="0"/>
            </a:endParaRPr>
          </a:p>
          <a:p>
            <a:r>
              <a:rPr lang="nl-NL" dirty="0">
                <a:latin typeface="Effra" panose="02000506080000020004" pitchFamily="2" charset="0"/>
              </a:rPr>
              <a:t>Als de rente in het land wordt verlaagd, daalt de wisselkoers van de eigen munt door kapitaalexport. </a:t>
            </a:r>
          </a:p>
          <a:p>
            <a:r>
              <a:rPr lang="nl-NL" dirty="0">
                <a:latin typeface="Effra" panose="02000506080000020004" pitchFamily="2" charset="0"/>
              </a:rPr>
              <a:t>Als de rente wordt verhoogd, stijgt de wisselkoers van de eigen munt door kapitaalimport.</a:t>
            </a:r>
          </a:p>
          <a:p>
            <a:r>
              <a:rPr lang="nl-NL" dirty="0">
                <a:latin typeface="Effra" panose="02000506080000020004" pitchFamily="2" charset="0"/>
              </a:rPr>
              <a:t>Bij een zelfstandig monetair beleid met vrij kapitaalverkeer kan een vaste wisselkoers dus niet worden gehandhaafd.</a:t>
            </a:r>
          </a:p>
          <a:p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6" name="Driehoek 6">
            <a:extLst>
              <a:ext uri="{FF2B5EF4-FFF2-40B4-BE49-F238E27FC236}">
                <a16:creationId xmlns:a16="http://schemas.microsoft.com/office/drawing/2014/main" id="{549A8092-60B2-A16F-04C2-C59BD6668CC4}"/>
              </a:ext>
            </a:extLst>
          </p:cNvPr>
          <p:cNvSpPr/>
          <p:nvPr/>
        </p:nvSpPr>
        <p:spPr>
          <a:xfrm>
            <a:off x="2827723" y="2996577"/>
            <a:ext cx="2123394" cy="1843537"/>
          </a:xfrm>
          <a:prstGeom prst="triangl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Effra" panose="02000506080000020004" pitchFamily="2" charset="0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068A919-1EFB-48D9-D8EB-6423D45D6BC0}"/>
              </a:ext>
            </a:extLst>
          </p:cNvPr>
          <p:cNvCxnSpPr/>
          <p:nvPr/>
        </p:nvCxnSpPr>
        <p:spPr>
          <a:xfrm>
            <a:off x="2652146" y="4941213"/>
            <a:ext cx="245145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7886FAAB-2991-B25A-5631-93E8090533B0}"/>
              </a:ext>
            </a:extLst>
          </p:cNvPr>
          <p:cNvCxnSpPr>
            <a:cxnSpLocks/>
          </p:cNvCxnSpPr>
          <p:nvPr/>
        </p:nvCxnSpPr>
        <p:spPr>
          <a:xfrm rot="3600000">
            <a:off x="3279877" y="3845883"/>
            <a:ext cx="245145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B99AB67-FCBD-6792-0E85-8C2D4CD91EB7}"/>
              </a:ext>
            </a:extLst>
          </p:cNvPr>
          <p:cNvCxnSpPr>
            <a:cxnSpLocks/>
          </p:cNvCxnSpPr>
          <p:nvPr/>
        </p:nvCxnSpPr>
        <p:spPr>
          <a:xfrm rot="7200000">
            <a:off x="2032696" y="3845882"/>
            <a:ext cx="2451459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6BB5464A-BC0A-B902-4635-A483F177A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450" y="3572496"/>
            <a:ext cx="299689" cy="29968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chemeClr val="bg1"/>
                </a:solidFill>
                <a:latin typeface="Effra" panose="02000506080000020004" pitchFamily="2" charset="0"/>
              </a:rPr>
              <a:t>A</a:t>
            </a:r>
            <a:endParaRPr lang="nl-NL" sz="1300" dirty="0">
              <a:solidFill>
                <a:schemeClr val="bg1"/>
              </a:solidFill>
              <a:latin typeface="Effra" panose="02000506080000020004" pitchFamily="2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5D9B9211-D6B9-A4B3-1909-EC8C0BA36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897" y="5029937"/>
            <a:ext cx="299689" cy="29968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chemeClr val="bg1"/>
                </a:solidFill>
                <a:latin typeface="Effra" panose="02000506080000020004" pitchFamily="2" charset="0"/>
              </a:rPr>
              <a:t>C</a:t>
            </a:r>
            <a:endParaRPr lang="nl-NL" sz="1300" dirty="0">
              <a:solidFill>
                <a:schemeClr val="bg1"/>
              </a:solidFill>
              <a:latin typeface="Effra" panose="02000506080000020004" pitchFamily="2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B8612EBF-22BE-AFE8-067A-5F6470DC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359" y="3546194"/>
            <a:ext cx="299689" cy="29968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chemeClr val="bg1"/>
                </a:solidFill>
                <a:latin typeface="Effra" panose="02000506080000020004" pitchFamily="2" charset="0"/>
              </a:rPr>
              <a:t>B</a:t>
            </a:r>
            <a:endParaRPr lang="nl-NL" sz="1300" dirty="0">
              <a:solidFill>
                <a:schemeClr val="bg1"/>
              </a:solidFill>
              <a:latin typeface="Effra" panose="02000506080000020004" pitchFamily="2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0F174B2-4568-AF3D-135F-029C72F97F5D}"/>
              </a:ext>
            </a:extLst>
          </p:cNvPr>
          <p:cNvSpPr txBox="1"/>
          <p:nvPr/>
        </p:nvSpPr>
        <p:spPr>
          <a:xfrm>
            <a:off x="3218073" y="3967087"/>
            <a:ext cx="134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  <a:latin typeface="Effra" panose="02000506080000020004" pitchFamily="2" charset="0"/>
              </a:rPr>
              <a:t>Kies één zijde van de driehoek.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7617F4D-77D6-1F54-81BA-FC0AEEBB77B8}"/>
              </a:ext>
            </a:extLst>
          </p:cNvPr>
          <p:cNvSpPr txBox="1"/>
          <p:nvPr/>
        </p:nvSpPr>
        <p:spPr>
          <a:xfrm>
            <a:off x="1940314" y="4705341"/>
            <a:ext cx="137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</a:schemeClr>
                </a:solidFill>
                <a:latin typeface="Effra" panose="02000506080000020004" pitchFamily="2" charset="0"/>
              </a:rPr>
              <a:t>Vaste wisselkoers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0453D1CD-4421-3B80-AE5D-3F8B3730D569}"/>
              </a:ext>
            </a:extLst>
          </p:cNvPr>
          <p:cNvSpPr txBox="1"/>
          <p:nvPr/>
        </p:nvSpPr>
        <p:spPr>
          <a:xfrm>
            <a:off x="2777705" y="2448455"/>
            <a:ext cx="2200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latin typeface="Effra" panose="02000506080000020004" pitchFamily="2" charset="0"/>
              </a:rPr>
              <a:t>Vrij kapitaalverkeer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A62AD28-2ED8-1E4A-9D12-8F7B4B69C8A9}"/>
              </a:ext>
            </a:extLst>
          </p:cNvPr>
          <p:cNvSpPr txBox="1"/>
          <p:nvPr/>
        </p:nvSpPr>
        <p:spPr>
          <a:xfrm>
            <a:off x="1599446" y="4313764"/>
            <a:ext cx="15222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000" dirty="0">
                <a:solidFill>
                  <a:srgbClr val="FF0000"/>
                </a:solidFill>
                <a:latin typeface="Effra" panose="02000506080000020004" pitchFamily="2" charset="0"/>
              </a:rPr>
              <a:t>x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4744ECF-95CE-2406-D5EC-4DA93CBD5F18}"/>
              </a:ext>
            </a:extLst>
          </p:cNvPr>
          <p:cNvSpPr txBox="1"/>
          <p:nvPr/>
        </p:nvSpPr>
        <p:spPr>
          <a:xfrm>
            <a:off x="2060881" y="1522819"/>
            <a:ext cx="354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latin typeface="Effra" panose="02000506080000020004" pitchFamily="2" charset="0"/>
              </a:rPr>
              <a:t>Trilemma</a:t>
            </a:r>
            <a:r>
              <a:rPr lang="nl-NL" sz="1600" b="1" dirty="0">
                <a:latin typeface="Effra" panose="02000506080000020004" pitchFamily="2" charset="0"/>
              </a:rPr>
              <a:t> van het monetaire beleid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84099765-A988-F9C8-682D-F6C8A2D2D0A4}"/>
              </a:ext>
            </a:extLst>
          </p:cNvPr>
          <p:cNvSpPr txBox="1"/>
          <p:nvPr/>
        </p:nvSpPr>
        <p:spPr>
          <a:xfrm>
            <a:off x="5068281" y="4636888"/>
            <a:ext cx="152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latin typeface="Effra" panose="02000506080000020004" pitchFamily="2" charset="0"/>
              </a:rPr>
              <a:t>Zelfstandig monetair beleid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B4EF86C1-F0BB-4BCB-0370-F890E6C417E1}"/>
              </a:ext>
            </a:extLst>
          </p:cNvPr>
          <p:cNvSpPr txBox="1"/>
          <p:nvPr/>
        </p:nvSpPr>
        <p:spPr>
          <a:xfrm>
            <a:off x="695325" y="63563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Bron: cumulus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428D0B69-628B-E76A-3FFF-4FCCF5899416}"/>
              </a:ext>
            </a:extLst>
          </p:cNvPr>
          <p:cNvSpPr/>
          <p:nvPr/>
        </p:nvSpPr>
        <p:spPr>
          <a:xfrm>
            <a:off x="6857429" y="1861373"/>
            <a:ext cx="4052500" cy="706556"/>
          </a:xfrm>
          <a:prstGeom prst="rect">
            <a:avLst/>
          </a:prstGeom>
          <a:solidFill>
            <a:srgbClr val="A47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Effra" panose="02000506080000020004" pitchFamily="2" charset="0"/>
              </a:rPr>
              <a:t>Stel dat een land zelfstandig monetair beleid wil voeren en vrij kapitaalverkeer wil toestaan</a:t>
            </a:r>
          </a:p>
        </p:txBody>
      </p:sp>
    </p:spTree>
    <p:extLst>
      <p:ext uri="{BB962C8B-B14F-4D97-AF65-F5344CB8AC3E}">
        <p14:creationId xmlns:p14="http://schemas.microsoft.com/office/powerpoint/2010/main" val="1748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E25B8-B805-80E1-0406-C8C6FA246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225B9936-8C32-CC57-1129-C18267549BB7}"/>
              </a:ext>
            </a:extLst>
          </p:cNvPr>
          <p:cNvSpPr/>
          <p:nvPr/>
        </p:nvSpPr>
        <p:spPr>
          <a:xfrm>
            <a:off x="296985" y="2275156"/>
            <a:ext cx="3686628" cy="3211244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A2D4C3C-F1EA-2726-19B4-5EA9C62F9B6A}"/>
              </a:ext>
            </a:extLst>
          </p:cNvPr>
          <p:cNvSpPr/>
          <p:nvPr/>
        </p:nvSpPr>
        <p:spPr>
          <a:xfrm>
            <a:off x="4252686" y="2275156"/>
            <a:ext cx="3686628" cy="3211244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00E8CE9-546E-C6EA-EB9C-218EFCA14781}"/>
              </a:ext>
            </a:extLst>
          </p:cNvPr>
          <p:cNvSpPr/>
          <p:nvPr/>
        </p:nvSpPr>
        <p:spPr>
          <a:xfrm>
            <a:off x="8208387" y="2275156"/>
            <a:ext cx="3686628" cy="3211244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5A157F-C81D-A938-1724-B0C27EEDABAA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Berovingsprobleem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(Oplossen)</a:t>
            </a:r>
            <a:endParaRPr kumimoji="0" lang="nl-NL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CE822D3B-A524-1C28-CDF7-D8EC72BF8861}"/>
              </a:ext>
            </a:extLst>
          </p:cNvPr>
          <p:cNvSpPr/>
          <p:nvPr/>
        </p:nvSpPr>
        <p:spPr>
          <a:xfrm>
            <a:off x="296985" y="1902169"/>
            <a:ext cx="3686628" cy="639072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100" b="1" noProof="0" dirty="0">
                <a:solidFill>
                  <a:prstClr val="white"/>
                </a:solidFill>
                <a:latin typeface="Effra" panose="02000506080000020004" pitchFamily="2" charset="0"/>
              </a:rPr>
              <a:t>Contracten</a:t>
            </a:r>
            <a:endParaRPr kumimoji="0" lang="nl-NL" sz="3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6F13B8C-DB0E-B0DB-6029-294E679A84AB}"/>
              </a:ext>
            </a:extLst>
          </p:cNvPr>
          <p:cNvSpPr txBox="1"/>
          <p:nvPr/>
        </p:nvSpPr>
        <p:spPr>
          <a:xfrm>
            <a:off x="289622" y="455619"/>
            <a:ext cx="11588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latin typeface="Effra" panose="02000506080000020004" pitchFamily="2" charset="0"/>
              </a:rPr>
              <a:t>Berovingsprobleem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7BDDA5AD-B2E3-9462-B2D0-D958F847338B}"/>
              </a:ext>
            </a:extLst>
          </p:cNvPr>
          <p:cNvSpPr/>
          <p:nvPr/>
        </p:nvSpPr>
        <p:spPr>
          <a:xfrm>
            <a:off x="4252686" y="1902169"/>
            <a:ext cx="3686628" cy="639072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100" b="1" dirty="0">
                <a:solidFill>
                  <a:prstClr val="white"/>
                </a:solidFill>
                <a:latin typeface="Effra" panose="02000506080000020004" pitchFamily="2" charset="0"/>
              </a:rPr>
              <a:t>Boeteclausules</a:t>
            </a:r>
            <a:endParaRPr kumimoji="0" lang="nl-NL" sz="3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34CED3AB-97B1-97F7-E22D-793441EA8F3A}"/>
              </a:ext>
            </a:extLst>
          </p:cNvPr>
          <p:cNvSpPr/>
          <p:nvPr/>
        </p:nvSpPr>
        <p:spPr>
          <a:xfrm>
            <a:off x="8208387" y="1902169"/>
            <a:ext cx="3686628" cy="639072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100" b="1" dirty="0">
                <a:solidFill>
                  <a:prstClr val="white"/>
                </a:solidFill>
                <a:latin typeface="Effra" panose="02000506080000020004" pitchFamily="2" charset="0"/>
              </a:rPr>
              <a:t>Verticale integratie</a:t>
            </a:r>
            <a:endParaRPr kumimoji="0" lang="nl-NL" sz="3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78FEEE6-50E5-227D-0703-304BED924AF7}"/>
              </a:ext>
            </a:extLst>
          </p:cNvPr>
          <p:cNvSpPr txBox="1"/>
          <p:nvPr/>
        </p:nvSpPr>
        <p:spPr>
          <a:xfrm>
            <a:off x="289622" y="5340552"/>
            <a:ext cx="11588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latin typeface="Effra" panose="02000506080000020004" pitchFamily="2" charset="0"/>
              </a:rPr>
              <a:t>Mogelijke oplossingen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F545381-EDD3-502C-20D3-DE29E8731EB5}"/>
              </a:ext>
            </a:extLst>
          </p:cNvPr>
          <p:cNvSpPr txBox="1"/>
          <p:nvPr/>
        </p:nvSpPr>
        <p:spPr>
          <a:xfrm>
            <a:off x="296985" y="3188280"/>
            <a:ext cx="3686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Prijzen</a:t>
            </a:r>
            <a:r>
              <a:rPr lang="nl-NL" sz="2800" b="1" i="1" dirty="0">
                <a:latin typeface="Effra" panose="02000506080000020004" pitchFamily="2" charset="0"/>
              </a:rPr>
              <a:t>,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looptijd</a:t>
            </a:r>
            <a:r>
              <a:rPr lang="nl-NL" sz="2800" b="1" i="1" dirty="0">
                <a:latin typeface="Effra" panose="02000506080000020004" pitchFamily="2" charset="0"/>
              </a:rPr>
              <a:t> en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minimale afname </a:t>
            </a:r>
            <a:r>
              <a:rPr lang="nl-NL" sz="2800" b="1" i="1" dirty="0">
                <a:latin typeface="Effra" panose="02000506080000020004" pitchFamily="2" charset="0"/>
              </a:rPr>
              <a:t>vastleggen.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ED5D441-27F0-E59D-387E-4E07BDAD283A}"/>
              </a:ext>
            </a:extLst>
          </p:cNvPr>
          <p:cNvSpPr txBox="1"/>
          <p:nvPr/>
        </p:nvSpPr>
        <p:spPr>
          <a:xfrm>
            <a:off x="4252686" y="2972836"/>
            <a:ext cx="3686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latin typeface="Effra" panose="02000506080000020004" pitchFamily="2" charset="0"/>
              </a:rPr>
              <a:t>Bepaal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boetes</a:t>
            </a:r>
            <a:r>
              <a:rPr lang="nl-NL" sz="2800" b="1" i="1" dirty="0">
                <a:latin typeface="Effra" panose="02000506080000020004" pitchFamily="2" charset="0"/>
              </a:rPr>
              <a:t> voor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als</a:t>
            </a:r>
            <a:r>
              <a:rPr lang="nl-NL" sz="2800" b="1" i="1" dirty="0">
                <a:latin typeface="Effra" panose="02000506080000020004" pitchFamily="2" charset="0"/>
              </a:rPr>
              <a:t> de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afspraken</a:t>
            </a:r>
            <a:r>
              <a:rPr lang="nl-NL" sz="2800" b="1" i="1" dirty="0">
                <a:latin typeface="Effra" panose="02000506080000020004" pitchFamily="2" charset="0"/>
              </a:rPr>
              <a:t> in het contract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worden verbroken</a:t>
            </a:r>
            <a:r>
              <a:rPr lang="nl-NL" sz="28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2F8EF3A-5E82-AB81-DF7D-BBCFA0ECD7ED}"/>
              </a:ext>
            </a:extLst>
          </p:cNvPr>
          <p:cNvSpPr txBox="1"/>
          <p:nvPr/>
        </p:nvSpPr>
        <p:spPr>
          <a:xfrm>
            <a:off x="8208387" y="2648963"/>
            <a:ext cx="3686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latin typeface="Effra" panose="02000506080000020004" pitchFamily="2" charset="0"/>
              </a:rPr>
              <a:t>Als afnemers of leveranciers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elkaar overnemen</a:t>
            </a:r>
            <a:r>
              <a:rPr lang="nl-NL" sz="2800" b="1" i="1" dirty="0">
                <a:latin typeface="Effra" panose="02000506080000020004" pitchFamily="2" charset="0"/>
              </a:rPr>
              <a:t>, zijn er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minder externe onderhandelingen</a:t>
            </a:r>
            <a:r>
              <a:rPr lang="nl-NL" sz="2800" b="1" i="1" dirty="0">
                <a:latin typeface="Effra" panose="02000506080000020004" pitchFamily="2" charset="0"/>
              </a:rPr>
              <a:t> met kans op dit probleem.</a:t>
            </a:r>
          </a:p>
        </p:txBody>
      </p:sp>
    </p:spTree>
    <p:extLst>
      <p:ext uri="{BB962C8B-B14F-4D97-AF65-F5344CB8AC3E}">
        <p14:creationId xmlns:p14="http://schemas.microsoft.com/office/powerpoint/2010/main" val="2805929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 animBg="1"/>
      <p:bldP spid="4" grpId="0" animBg="1"/>
      <p:bldP spid="7" grpId="0" animBg="1"/>
      <p:bldP spid="8" grpId="0"/>
      <p:bldP spid="13" grpId="0"/>
      <p:bldP spid="19" grpId="0"/>
      <p:bldP spid="20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24132-5D23-0AF3-40F1-D94820FE2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14296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B3C95-3871-F966-5D92-B77F60642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6CBB4A3-FD60-FE87-EF38-6AAE2BD920DE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Inkomensverdeling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2AEE68A-371D-64A2-A597-BD086764EC1F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57A2BE6B-AACA-9A6A-65C6-5CF0E2DE0C19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Ongelijkheid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58770B-6E6C-4BD8-358C-3EC191874D15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99320D5-10EC-CAB9-0588-58857F676B6C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H</a:t>
            </a:r>
          </a:p>
        </p:txBody>
      </p:sp>
    </p:spTree>
    <p:extLst>
      <p:ext uri="{BB962C8B-B14F-4D97-AF65-F5344CB8AC3E}">
        <p14:creationId xmlns:p14="http://schemas.microsoft.com/office/powerpoint/2010/main" val="2088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2DA9B-5DBC-5D33-1FC8-A7F030250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AEDC834-9D3C-441B-42B8-8AFBC9F8604F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Lorenzcurve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Nivellering en denivellering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95466FF-AED4-8B8F-C465-D153C8317CFB}"/>
              </a:ext>
            </a:extLst>
          </p:cNvPr>
          <p:cNvSpPr txBox="1"/>
          <p:nvPr/>
        </p:nvSpPr>
        <p:spPr>
          <a:xfrm>
            <a:off x="617566" y="1685729"/>
            <a:ext cx="5250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Effra" panose="02000506080000020004" pitchFamily="2" charset="0"/>
              </a:rPr>
              <a:t>Inkomensverschillen worden </a:t>
            </a:r>
            <a:r>
              <a:rPr lang="nl-NL" sz="1600" u="sng" dirty="0">
                <a:solidFill>
                  <a:prstClr val="black"/>
                </a:solidFill>
                <a:latin typeface="Effra" panose="02000506080000020004" pitchFamily="2" charset="0"/>
              </a:rPr>
              <a:t>in verhouding </a:t>
            </a:r>
            <a:r>
              <a:rPr lang="nl-NL" sz="1600" dirty="0">
                <a:solidFill>
                  <a:prstClr val="black"/>
                </a:solidFill>
                <a:latin typeface="Effra" panose="02000506080000020004" pitchFamily="2" charset="0"/>
              </a:rPr>
              <a:t>kleiner.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Effra" panose="02000506080000020004" pitchFamily="2" charset="0"/>
              </a:rPr>
              <a:t>De Gini-coëfficiënt wordt kleiner.</a:t>
            </a:r>
            <a:endParaRPr lang="nl-NL" sz="14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FFD4D1-A570-C1F5-F9EA-436A1DB04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0" y="1249397"/>
            <a:ext cx="5242655" cy="409203"/>
          </a:xfrm>
          <a:prstGeom prst="rect">
            <a:avLst/>
          </a:prstGeom>
          <a:ln>
            <a:solidFill>
              <a:sysClr val="window" lastClr="FFFFFF"/>
            </a:solidFill>
          </a:ln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FE958EDC-5FDB-17DA-6B72-20880ED0A49E}"/>
              </a:ext>
            </a:extLst>
          </p:cNvPr>
          <p:cNvSpPr/>
          <p:nvPr/>
        </p:nvSpPr>
        <p:spPr>
          <a:xfrm>
            <a:off x="617569" y="1249145"/>
            <a:ext cx="5250214" cy="503463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2ACBEB2-C94D-FAC5-5F21-EA8449A58E68}"/>
              </a:ext>
            </a:extLst>
          </p:cNvPr>
          <p:cNvSpPr txBox="1"/>
          <p:nvPr/>
        </p:nvSpPr>
        <p:spPr>
          <a:xfrm>
            <a:off x="617508" y="1249145"/>
            <a:ext cx="5242687" cy="400110"/>
          </a:xfrm>
          <a:prstGeom prst="rect">
            <a:avLst/>
          </a:prstGeom>
          <a:solidFill>
            <a:srgbClr val="945D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Nivellering</a:t>
            </a:r>
            <a:endParaRPr lang="nl-NL" sz="2400" b="1" dirty="0">
              <a:solidFill>
                <a:prstClr val="white"/>
              </a:solidFill>
              <a:latin typeface="Effra" panose="02000506080000020004" pitchFamily="2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1B1947D-264D-041A-94AE-10FE350C18C0}"/>
              </a:ext>
            </a:extLst>
          </p:cNvPr>
          <p:cNvSpPr/>
          <p:nvPr/>
        </p:nvSpPr>
        <p:spPr>
          <a:xfrm>
            <a:off x="617554" y="1249146"/>
            <a:ext cx="5250197" cy="40011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D3DA11B-5113-7F33-E441-A28E4423A107}"/>
              </a:ext>
            </a:extLst>
          </p:cNvPr>
          <p:cNvSpPr txBox="1"/>
          <p:nvPr/>
        </p:nvSpPr>
        <p:spPr>
          <a:xfrm>
            <a:off x="6212823" y="1685729"/>
            <a:ext cx="5250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Effra" panose="02000506080000020004" pitchFamily="2" charset="0"/>
              </a:rPr>
              <a:t>Inkomensverschillen worden </a:t>
            </a:r>
            <a:r>
              <a:rPr lang="nl-NL" sz="1600" u="sng" dirty="0">
                <a:solidFill>
                  <a:prstClr val="black"/>
                </a:solidFill>
                <a:latin typeface="Effra" panose="02000506080000020004" pitchFamily="2" charset="0"/>
              </a:rPr>
              <a:t>in verhouding </a:t>
            </a:r>
            <a:r>
              <a:rPr lang="nl-NL" sz="1600" dirty="0">
                <a:solidFill>
                  <a:prstClr val="black"/>
                </a:solidFill>
                <a:latin typeface="Effra" panose="02000506080000020004" pitchFamily="2" charset="0"/>
              </a:rPr>
              <a:t>groter.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Effra" panose="02000506080000020004" pitchFamily="2" charset="0"/>
              </a:rPr>
              <a:t>De Gini-coëfficiënt groter. 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2E6B4D2-D83F-1B08-2F48-34FD4A70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797" y="1249397"/>
            <a:ext cx="5242655" cy="409203"/>
          </a:xfrm>
          <a:prstGeom prst="rect">
            <a:avLst/>
          </a:prstGeom>
          <a:ln>
            <a:solidFill>
              <a:sysClr val="window" lastClr="FFFFFF"/>
            </a:solidFill>
          </a:ln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3A3484FE-C8AB-2131-76AC-640E48731244}"/>
              </a:ext>
            </a:extLst>
          </p:cNvPr>
          <p:cNvSpPr/>
          <p:nvPr/>
        </p:nvSpPr>
        <p:spPr>
          <a:xfrm>
            <a:off x="6212826" y="1249144"/>
            <a:ext cx="5250214" cy="5034633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96B2F56-520B-DBCA-7EEB-49DE1C1D1F96}"/>
              </a:ext>
            </a:extLst>
          </p:cNvPr>
          <p:cNvSpPr txBox="1"/>
          <p:nvPr/>
        </p:nvSpPr>
        <p:spPr>
          <a:xfrm>
            <a:off x="6205223" y="1249145"/>
            <a:ext cx="5250229" cy="400110"/>
          </a:xfrm>
          <a:prstGeom prst="rect">
            <a:avLst/>
          </a:prstGeom>
          <a:solidFill>
            <a:srgbClr val="945D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Denivellering</a:t>
            </a:r>
            <a:endParaRPr lang="nl-NL" sz="2400" b="1" dirty="0">
              <a:solidFill>
                <a:prstClr val="white"/>
              </a:solidFill>
              <a:latin typeface="Effra" panose="02000506080000020004" pitchFamily="2" charset="0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789B7C9-20B2-19B9-4BD3-65205D003F45}"/>
              </a:ext>
            </a:extLst>
          </p:cNvPr>
          <p:cNvSpPr/>
          <p:nvPr/>
        </p:nvSpPr>
        <p:spPr>
          <a:xfrm>
            <a:off x="6212811" y="1249146"/>
            <a:ext cx="5250197" cy="40011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pic>
        <p:nvPicPr>
          <p:cNvPr id="19" name="Afbeelding 18" descr="Afbeelding met lijn, Perceel, diagram&#10;&#10;Automatisch gegenereerde beschrijving">
            <a:extLst>
              <a:ext uri="{FF2B5EF4-FFF2-40B4-BE49-F238E27FC236}">
                <a16:creationId xmlns:a16="http://schemas.microsoft.com/office/drawing/2014/main" id="{92400069-EACC-AA5A-CD1F-97CFAD88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74" y="2559461"/>
            <a:ext cx="4773386" cy="3571196"/>
          </a:xfrm>
          <a:prstGeom prst="rect">
            <a:avLst/>
          </a:prstGeom>
        </p:spPr>
      </p:pic>
      <p:pic>
        <p:nvPicPr>
          <p:cNvPr id="20" name="Afbeelding 19" descr="Afbeelding met lijn, Perceel, diagram, helling&#10;&#10;Automatisch gegenereerde beschrijving">
            <a:extLst>
              <a:ext uri="{FF2B5EF4-FFF2-40B4-BE49-F238E27FC236}">
                <a16:creationId xmlns:a16="http://schemas.microsoft.com/office/drawing/2014/main" id="{001D03B5-29AB-BF94-4B4A-33F47BBCE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56" y="2707089"/>
            <a:ext cx="4961935" cy="34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3" grpId="0" animBg="1"/>
      <p:bldP spid="14" grpId="0"/>
      <p:bldP spid="16" grpId="0" animBg="1"/>
      <p:bldP spid="17" grpId="0" animBg="1"/>
      <p:bldP spid="18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317EF-BD84-17D5-730C-F77F00A29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34F19C7-D23B-6B70-1980-5F9D45AB4B2A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Belasting en (de)nivellering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215" name="Groep 214">
            <a:extLst>
              <a:ext uri="{FF2B5EF4-FFF2-40B4-BE49-F238E27FC236}">
                <a16:creationId xmlns:a16="http://schemas.microsoft.com/office/drawing/2014/main" id="{D41ED44C-819B-D7D1-0F3A-956D130558A5}"/>
              </a:ext>
            </a:extLst>
          </p:cNvPr>
          <p:cNvGrpSpPr/>
          <p:nvPr/>
        </p:nvGrpSpPr>
        <p:grpSpPr>
          <a:xfrm>
            <a:off x="306979" y="1440170"/>
            <a:ext cx="3261107" cy="3249168"/>
            <a:chOff x="306979" y="1173470"/>
            <a:chExt cx="3261107" cy="3249168"/>
          </a:xfrm>
        </p:grpSpPr>
        <p:grpSp>
          <p:nvGrpSpPr>
            <p:cNvPr id="56" name="Groep 55">
              <a:extLst>
                <a:ext uri="{FF2B5EF4-FFF2-40B4-BE49-F238E27FC236}">
                  <a16:creationId xmlns:a16="http://schemas.microsoft.com/office/drawing/2014/main" id="{BCBBFAD7-86FC-C805-498F-8AA21471AC37}"/>
                </a:ext>
              </a:extLst>
            </p:cNvPr>
            <p:cNvGrpSpPr/>
            <p:nvPr/>
          </p:nvGrpSpPr>
          <p:grpSpPr>
            <a:xfrm>
              <a:off x="621124" y="1261727"/>
              <a:ext cx="2946962" cy="2890713"/>
              <a:chOff x="797648" y="849173"/>
              <a:chExt cx="5370527" cy="5319588"/>
            </a:xfrm>
          </p:grpSpPr>
          <p:grpSp>
            <p:nvGrpSpPr>
              <p:cNvPr id="3" name="Groep 2">
                <a:extLst>
                  <a:ext uri="{FF2B5EF4-FFF2-40B4-BE49-F238E27FC236}">
                    <a16:creationId xmlns:a16="http://schemas.microsoft.com/office/drawing/2014/main" id="{76148DB8-4BFA-5CEF-8F8F-F2B6953FE6F9}"/>
                  </a:ext>
                </a:extLst>
              </p:cNvPr>
              <p:cNvGrpSpPr/>
              <p:nvPr/>
            </p:nvGrpSpPr>
            <p:grpSpPr>
              <a:xfrm>
                <a:off x="972855" y="849173"/>
                <a:ext cx="5195320" cy="5159654"/>
                <a:chOff x="3955722" y="782329"/>
                <a:chExt cx="4428000" cy="4428000"/>
              </a:xfrm>
            </p:grpSpPr>
            <p:cxnSp>
              <p:nvCxnSpPr>
                <p:cNvPr id="9" name="Rechte verbindingslijn 8">
                  <a:extLst>
                    <a:ext uri="{FF2B5EF4-FFF2-40B4-BE49-F238E27FC236}">
                      <a16:creationId xmlns:a16="http://schemas.microsoft.com/office/drawing/2014/main" id="{691B48D6-3CA5-D59B-0B96-7F9B59763C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512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Rechte verbindingslijn 9">
                  <a:extLst>
                    <a:ext uri="{FF2B5EF4-FFF2-40B4-BE49-F238E27FC236}">
                      <a16:creationId xmlns:a16="http://schemas.microsoft.com/office/drawing/2014/main" id="{3771AEC3-941F-F4F6-1CAA-7BB05DF85B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Rechte verbindingslijn 10">
                  <a:extLst>
                    <a:ext uri="{FF2B5EF4-FFF2-40B4-BE49-F238E27FC236}">
                      <a16:creationId xmlns:a16="http://schemas.microsoft.com/office/drawing/2014/main" id="{D04324A9-4706-FDD7-F077-2B5EF0FB46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69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echte verbindingslijn 11">
                  <a:extLst>
                    <a:ext uri="{FF2B5EF4-FFF2-40B4-BE49-F238E27FC236}">
                      <a16:creationId xmlns:a16="http://schemas.microsoft.com/office/drawing/2014/main" id="{34E44FD9-B23E-4C86-AE1D-069C43B214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26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echte verbindingslijn 12">
                  <a:extLst>
                    <a:ext uri="{FF2B5EF4-FFF2-40B4-BE49-F238E27FC236}">
                      <a16:creationId xmlns:a16="http://schemas.microsoft.com/office/drawing/2014/main" id="{5ABBF187-0D20-A456-7D20-A7BBE599D5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82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echte verbindingslijn 13">
                  <a:extLst>
                    <a:ext uri="{FF2B5EF4-FFF2-40B4-BE49-F238E27FC236}">
                      <a16:creationId xmlns:a16="http://schemas.microsoft.com/office/drawing/2014/main" id="{5AD92A98-2A16-579D-A4A9-5388F1AC9D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39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echte verbindingslijn 14">
                  <a:extLst>
                    <a:ext uri="{FF2B5EF4-FFF2-40B4-BE49-F238E27FC236}">
                      <a16:creationId xmlns:a16="http://schemas.microsoft.com/office/drawing/2014/main" id="{6F6D9EB7-A546-F73D-4AF8-129801F6D9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96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echte verbindingslijn 15">
                  <a:extLst>
                    <a:ext uri="{FF2B5EF4-FFF2-40B4-BE49-F238E27FC236}">
                      <a16:creationId xmlns:a16="http://schemas.microsoft.com/office/drawing/2014/main" id="{8E0763E1-F3F7-19C7-B9C0-B405CD41DB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53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echte verbindingslijn 16">
                  <a:extLst>
                    <a:ext uri="{FF2B5EF4-FFF2-40B4-BE49-F238E27FC236}">
                      <a16:creationId xmlns:a16="http://schemas.microsoft.com/office/drawing/2014/main" id="{13EA8ED2-3348-353F-ED7C-BDD6105C57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10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Rechte verbindingslijn 17">
                  <a:extLst>
                    <a:ext uri="{FF2B5EF4-FFF2-40B4-BE49-F238E27FC236}">
                      <a16:creationId xmlns:a16="http://schemas.microsoft.com/office/drawing/2014/main" id="{0EB2ECC7-CA91-3BBD-78C6-AD0EE20699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66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echte verbindingslijn 18">
                  <a:extLst>
                    <a:ext uri="{FF2B5EF4-FFF2-40B4-BE49-F238E27FC236}">
                      <a16:creationId xmlns:a16="http://schemas.microsoft.com/office/drawing/2014/main" id="{5088A046-3E6A-F473-219A-A33CA095E2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23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echte verbindingslijn 19">
                  <a:extLst>
                    <a:ext uri="{FF2B5EF4-FFF2-40B4-BE49-F238E27FC236}">
                      <a16:creationId xmlns:a16="http://schemas.microsoft.com/office/drawing/2014/main" id="{BA94D51E-CC65-BCA0-8F96-AA5C8BF6CB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echte verbindingslijn 20">
                  <a:extLst>
                    <a:ext uri="{FF2B5EF4-FFF2-40B4-BE49-F238E27FC236}">
                      <a16:creationId xmlns:a16="http://schemas.microsoft.com/office/drawing/2014/main" id="{FCF69DA2-EEDC-2B0E-135E-0B70D9C4D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7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Rechte verbindingslijn 21">
                  <a:extLst>
                    <a:ext uri="{FF2B5EF4-FFF2-40B4-BE49-F238E27FC236}">
                      <a16:creationId xmlns:a16="http://schemas.microsoft.com/office/drawing/2014/main" id="{427E899A-4619-3D1E-9D40-C2CEE62DE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echte verbindingslijn 22">
                  <a:extLst>
                    <a:ext uri="{FF2B5EF4-FFF2-40B4-BE49-F238E27FC236}">
                      <a16:creationId xmlns:a16="http://schemas.microsoft.com/office/drawing/2014/main" id="{56EA2F65-784B-ABDF-E331-2C4033198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echte verbindingslijn 23">
                  <a:extLst>
                    <a:ext uri="{FF2B5EF4-FFF2-40B4-BE49-F238E27FC236}">
                      <a16:creationId xmlns:a16="http://schemas.microsoft.com/office/drawing/2014/main" id="{137C8D8F-2061-1B35-8A10-567FF8ACB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Rechte verbindingslijn 24">
                  <a:extLst>
                    <a:ext uri="{FF2B5EF4-FFF2-40B4-BE49-F238E27FC236}">
                      <a16:creationId xmlns:a16="http://schemas.microsoft.com/office/drawing/2014/main" id="{8D6CAEC7-0FCD-7759-5D61-7A62C8F51B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0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73EA932F-2FD1-4071-3FDC-9484ADAB4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F9D53FC2-053D-A7C9-4EE3-C24374FFB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DB68EDCD-8117-578B-00F1-7F42EDB3C2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AB4EF035-D207-1D80-072B-F7D97D4256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>
                  <a:extLst>
                    <a:ext uri="{FF2B5EF4-FFF2-40B4-BE49-F238E27FC236}">
                      <a16:creationId xmlns:a16="http://schemas.microsoft.com/office/drawing/2014/main" id="{005EFC1C-3596-5B40-760E-C36073B513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L-vorm 30">
                  <a:extLst>
                    <a:ext uri="{FF2B5EF4-FFF2-40B4-BE49-F238E27FC236}">
                      <a16:creationId xmlns:a16="http://schemas.microsoft.com/office/drawing/2014/main" id="{0B4EBAD5-DDBB-DD7B-DCA1-4B4F750AA6DD}"/>
                    </a:ext>
                  </a:extLst>
                </p:cNvPr>
                <p:cNvSpPr/>
                <p:nvPr/>
              </p:nvSpPr>
              <p:spPr>
                <a:xfrm>
                  <a:off x="3955722" y="782329"/>
                  <a:ext cx="4428000" cy="4428000"/>
                </a:xfrm>
                <a:prstGeom prst="corner">
                  <a:avLst>
                    <a:gd name="adj1" fmla="val 2209"/>
                    <a:gd name="adj2" fmla="val 2155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13921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2" name="Rechte verbindingslijn met pijl 31">
                <a:extLst>
                  <a:ext uri="{FF2B5EF4-FFF2-40B4-BE49-F238E27FC236}">
                    <a16:creationId xmlns:a16="http://schemas.microsoft.com/office/drawing/2014/main" id="{29DA0C2B-E011-2CC5-72C1-6FEC3909B14C}"/>
                  </a:ext>
                </a:extLst>
              </p:cNvPr>
              <p:cNvCxnSpPr/>
              <p:nvPr/>
            </p:nvCxnSpPr>
            <p:spPr>
              <a:xfrm flipV="1">
                <a:off x="797648" y="875071"/>
                <a:ext cx="0" cy="165316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met pijl 32">
                <a:extLst>
                  <a:ext uri="{FF2B5EF4-FFF2-40B4-BE49-F238E27FC236}">
                    <a16:creationId xmlns:a16="http://schemas.microsoft.com/office/drawing/2014/main" id="{17CA85FF-8170-425A-FCFD-4BD6050C459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355644" y="5378252"/>
                <a:ext cx="0" cy="158101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kstvak 212">
              <a:extLst>
                <a:ext uri="{FF2B5EF4-FFF2-40B4-BE49-F238E27FC236}">
                  <a16:creationId xmlns:a16="http://schemas.microsoft.com/office/drawing/2014/main" id="{BB40EA4A-9C5F-E50C-0133-5D20C122DD27}"/>
                </a:ext>
              </a:extLst>
            </p:cNvPr>
            <p:cNvSpPr txBox="1"/>
            <p:nvPr/>
          </p:nvSpPr>
          <p:spPr>
            <a:xfrm rot="16200000">
              <a:off x="-90634" y="1571083"/>
              <a:ext cx="1103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Belasting %</a:t>
              </a:r>
            </a:p>
          </p:txBody>
        </p:sp>
        <p:sp>
          <p:nvSpPr>
            <p:cNvPr id="214" name="Tekstvak 213">
              <a:extLst>
                <a:ext uri="{FF2B5EF4-FFF2-40B4-BE49-F238E27FC236}">
                  <a16:creationId xmlns:a16="http://schemas.microsoft.com/office/drawing/2014/main" id="{D49E907C-9900-43C9-47E5-E684E3CC1EC1}"/>
                </a:ext>
              </a:extLst>
            </p:cNvPr>
            <p:cNvSpPr txBox="1"/>
            <p:nvPr/>
          </p:nvSpPr>
          <p:spPr>
            <a:xfrm>
              <a:off x="2591984" y="4114861"/>
              <a:ext cx="89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Inkomen</a:t>
              </a:r>
            </a:p>
          </p:txBody>
        </p:sp>
      </p:grpSp>
      <p:grpSp>
        <p:nvGrpSpPr>
          <p:cNvPr id="216" name="Groep 215">
            <a:extLst>
              <a:ext uri="{FF2B5EF4-FFF2-40B4-BE49-F238E27FC236}">
                <a16:creationId xmlns:a16="http://schemas.microsoft.com/office/drawing/2014/main" id="{13848935-8D86-26FA-0E85-55A9D23E498A}"/>
              </a:ext>
            </a:extLst>
          </p:cNvPr>
          <p:cNvGrpSpPr/>
          <p:nvPr/>
        </p:nvGrpSpPr>
        <p:grpSpPr>
          <a:xfrm>
            <a:off x="4108612" y="1440170"/>
            <a:ext cx="3261107" cy="3249168"/>
            <a:chOff x="306979" y="1173470"/>
            <a:chExt cx="3261107" cy="3249168"/>
          </a:xfrm>
        </p:grpSpPr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7C761724-37BF-94F0-8338-6D5AD21971B1}"/>
                </a:ext>
              </a:extLst>
            </p:cNvPr>
            <p:cNvGrpSpPr/>
            <p:nvPr/>
          </p:nvGrpSpPr>
          <p:grpSpPr>
            <a:xfrm>
              <a:off x="621124" y="1261727"/>
              <a:ext cx="2946962" cy="2890713"/>
              <a:chOff x="797648" y="849173"/>
              <a:chExt cx="5370527" cy="5319588"/>
            </a:xfrm>
          </p:grpSpPr>
          <p:grpSp>
            <p:nvGrpSpPr>
              <p:cNvPr id="220" name="Groep 219">
                <a:extLst>
                  <a:ext uri="{FF2B5EF4-FFF2-40B4-BE49-F238E27FC236}">
                    <a16:creationId xmlns:a16="http://schemas.microsoft.com/office/drawing/2014/main" id="{3366B10E-6AB5-D7F1-73DC-4B6C1A0E7E55}"/>
                  </a:ext>
                </a:extLst>
              </p:cNvPr>
              <p:cNvGrpSpPr/>
              <p:nvPr/>
            </p:nvGrpSpPr>
            <p:grpSpPr>
              <a:xfrm>
                <a:off x="972855" y="849173"/>
                <a:ext cx="5195320" cy="5159654"/>
                <a:chOff x="3955722" y="782329"/>
                <a:chExt cx="4428000" cy="4428000"/>
              </a:xfrm>
            </p:grpSpPr>
            <p:cxnSp>
              <p:nvCxnSpPr>
                <p:cNvPr id="223" name="Rechte verbindingslijn 222">
                  <a:extLst>
                    <a:ext uri="{FF2B5EF4-FFF2-40B4-BE49-F238E27FC236}">
                      <a16:creationId xmlns:a16="http://schemas.microsoft.com/office/drawing/2014/main" id="{1A4B7D44-BEC4-D1F4-D765-9596C83656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512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Rechte verbindingslijn 223">
                  <a:extLst>
                    <a:ext uri="{FF2B5EF4-FFF2-40B4-BE49-F238E27FC236}">
                      <a16:creationId xmlns:a16="http://schemas.microsoft.com/office/drawing/2014/main" id="{7FF0F13F-B397-87C8-B0D3-92628D9F37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Rechte verbindingslijn 224">
                  <a:extLst>
                    <a:ext uri="{FF2B5EF4-FFF2-40B4-BE49-F238E27FC236}">
                      <a16:creationId xmlns:a16="http://schemas.microsoft.com/office/drawing/2014/main" id="{F5621B4B-2F0B-D240-E376-73978F93D0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69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Rechte verbindingslijn 225">
                  <a:extLst>
                    <a:ext uri="{FF2B5EF4-FFF2-40B4-BE49-F238E27FC236}">
                      <a16:creationId xmlns:a16="http://schemas.microsoft.com/office/drawing/2014/main" id="{E71F039F-2B0A-1055-20FE-32A82A2F28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26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Rechte verbindingslijn 226">
                  <a:extLst>
                    <a:ext uri="{FF2B5EF4-FFF2-40B4-BE49-F238E27FC236}">
                      <a16:creationId xmlns:a16="http://schemas.microsoft.com/office/drawing/2014/main" id="{14FC80B8-6FD4-D0E2-1E54-335976D21C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82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Rechte verbindingslijn 227">
                  <a:extLst>
                    <a:ext uri="{FF2B5EF4-FFF2-40B4-BE49-F238E27FC236}">
                      <a16:creationId xmlns:a16="http://schemas.microsoft.com/office/drawing/2014/main" id="{216A32E0-6242-A978-D082-773182CB65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39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Rechte verbindingslijn 228">
                  <a:extLst>
                    <a:ext uri="{FF2B5EF4-FFF2-40B4-BE49-F238E27FC236}">
                      <a16:creationId xmlns:a16="http://schemas.microsoft.com/office/drawing/2014/main" id="{19FF360D-9B55-ED6E-553A-8DE04617F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96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Rechte verbindingslijn 229">
                  <a:extLst>
                    <a:ext uri="{FF2B5EF4-FFF2-40B4-BE49-F238E27FC236}">
                      <a16:creationId xmlns:a16="http://schemas.microsoft.com/office/drawing/2014/main" id="{6F84C801-F6B1-B53B-9DB9-178BF1F29E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53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Rechte verbindingslijn 230">
                  <a:extLst>
                    <a:ext uri="{FF2B5EF4-FFF2-40B4-BE49-F238E27FC236}">
                      <a16:creationId xmlns:a16="http://schemas.microsoft.com/office/drawing/2014/main" id="{2A814CA3-C5E5-D47C-9B70-4980E8267C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10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Rechte verbindingslijn 231">
                  <a:extLst>
                    <a:ext uri="{FF2B5EF4-FFF2-40B4-BE49-F238E27FC236}">
                      <a16:creationId xmlns:a16="http://schemas.microsoft.com/office/drawing/2014/main" id="{656C6F8D-31A8-7843-9F5E-2796E45B2F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66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Rechte verbindingslijn 232">
                  <a:extLst>
                    <a:ext uri="{FF2B5EF4-FFF2-40B4-BE49-F238E27FC236}">
                      <a16:creationId xmlns:a16="http://schemas.microsoft.com/office/drawing/2014/main" id="{79A223C3-7C29-61FE-78CD-3CB59B9B0A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23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Rechte verbindingslijn 233">
                  <a:extLst>
                    <a:ext uri="{FF2B5EF4-FFF2-40B4-BE49-F238E27FC236}">
                      <a16:creationId xmlns:a16="http://schemas.microsoft.com/office/drawing/2014/main" id="{01344271-B888-E864-1759-1FF6B2D3EE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Rechte verbindingslijn 234">
                  <a:extLst>
                    <a:ext uri="{FF2B5EF4-FFF2-40B4-BE49-F238E27FC236}">
                      <a16:creationId xmlns:a16="http://schemas.microsoft.com/office/drawing/2014/main" id="{0D6F385E-8F46-9151-DF18-A949D67D54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7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Rechte verbindingslijn 235">
                  <a:extLst>
                    <a:ext uri="{FF2B5EF4-FFF2-40B4-BE49-F238E27FC236}">
                      <a16:creationId xmlns:a16="http://schemas.microsoft.com/office/drawing/2014/main" id="{79993542-EAD0-71A8-D4DD-135EF6EA77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815C98F8-8FB9-CA5E-3670-582586163E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087CA1DB-E80C-C225-3CDE-8EB1817B04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229271B8-C4D8-38A0-1DCD-1373B3BC00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0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657A840A-ABEA-B530-9DBB-2DCF7130C8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CF066A69-912B-F9F2-AAEB-E52C2809D3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Rechte verbindingslijn 241">
                  <a:extLst>
                    <a:ext uri="{FF2B5EF4-FFF2-40B4-BE49-F238E27FC236}">
                      <a16:creationId xmlns:a16="http://schemas.microsoft.com/office/drawing/2014/main" id="{824D7680-AAA6-F1F5-3535-F29D127DFC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Rechte verbindingslijn 242">
                  <a:extLst>
                    <a:ext uri="{FF2B5EF4-FFF2-40B4-BE49-F238E27FC236}">
                      <a16:creationId xmlns:a16="http://schemas.microsoft.com/office/drawing/2014/main" id="{14B98010-3BD7-6611-D203-0F23D40DB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D666F62A-079C-27D7-E781-839FF57F24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5" name="L-vorm 244">
                  <a:extLst>
                    <a:ext uri="{FF2B5EF4-FFF2-40B4-BE49-F238E27FC236}">
                      <a16:creationId xmlns:a16="http://schemas.microsoft.com/office/drawing/2014/main" id="{4675DB6D-7013-C7B7-A937-0C970937482B}"/>
                    </a:ext>
                  </a:extLst>
                </p:cNvPr>
                <p:cNvSpPr/>
                <p:nvPr/>
              </p:nvSpPr>
              <p:spPr>
                <a:xfrm>
                  <a:off x="3955722" y="782329"/>
                  <a:ext cx="4428000" cy="4428000"/>
                </a:xfrm>
                <a:prstGeom prst="corner">
                  <a:avLst>
                    <a:gd name="adj1" fmla="val 2209"/>
                    <a:gd name="adj2" fmla="val 2155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13921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21" name="Rechte verbindingslijn met pijl 220">
                <a:extLst>
                  <a:ext uri="{FF2B5EF4-FFF2-40B4-BE49-F238E27FC236}">
                    <a16:creationId xmlns:a16="http://schemas.microsoft.com/office/drawing/2014/main" id="{7C1408C1-ABF4-D9FC-853A-7EE25F00EA62}"/>
                  </a:ext>
                </a:extLst>
              </p:cNvPr>
              <p:cNvCxnSpPr/>
              <p:nvPr/>
            </p:nvCxnSpPr>
            <p:spPr>
              <a:xfrm flipV="1">
                <a:off x="797648" y="875071"/>
                <a:ext cx="0" cy="165316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Rechte verbindingslijn met pijl 221">
                <a:extLst>
                  <a:ext uri="{FF2B5EF4-FFF2-40B4-BE49-F238E27FC236}">
                    <a16:creationId xmlns:a16="http://schemas.microsoft.com/office/drawing/2014/main" id="{5C06AF6C-CAE2-7E5F-F1DD-4B844369934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355644" y="5378252"/>
                <a:ext cx="0" cy="158101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Tekstvak 217">
              <a:extLst>
                <a:ext uri="{FF2B5EF4-FFF2-40B4-BE49-F238E27FC236}">
                  <a16:creationId xmlns:a16="http://schemas.microsoft.com/office/drawing/2014/main" id="{A57C1484-EBC0-3499-6C36-98FDCA59807D}"/>
                </a:ext>
              </a:extLst>
            </p:cNvPr>
            <p:cNvSpPr txBox="1"/>
            <p:nvPr/>
          </p:nvSpPr>
          <p:spPr>
            <a:xfrm rot="16200000">
              <a:off x="-90634" y="1571083"/>
              <a:ext cx="1103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Belasting %</a:t>
              </a:r>
            </a:p>
          </p:txBody>
        </p:sp>
        <p:sp>
          <p:nvSpPr>
            <p:cNvPr id="219" name="Tekstvak 218">
              <a:extLst>
                <a:ext uri="{FF2B5EF4-FFF2-40B4-BE49-F238E27FC236}">
                  <a16:creationId xmlns:a16="http://schemas.microsoft.com/office/drawing/2014/main" id="{C7CB42C5-739D-C80C-46A2-CCEF00B1331E}"/>
                </a:ext>
              </a:extLst>
            </p:cNvPr>
            <p:cNvSpPr txBox="1"/>
            <p:nvPr/>
          </p:nvSpPr>
          <p:spPr>
            <a:xfrm>
              <a:off x="2591984" y="4114861"/>
              <a:ext cx="89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Inkomen</a:t>
              </a:r>
            </a:p>
          </p:txBody>
        </p:sp>
      </p:grpSp>
      <p:grpSp>
        <p:nvGrpSpPr>
          <p:cNvPr id="246" name="Groep 245">
            <a:extLst>
              <a:ext uri="{FF2B5EF4-FFF2-40B4-BE49-F238E27FC236}">
                <a16:creationId xmlns:a16="http://schemas.microsoft.com/office/drawing/2014/main" id="{F7EFFE93-EDCC-1FCC-0B55-9F5028CE6260}"/>
              </a:ext>
            </a:extLst>
          </p:cNvPr>
          <p:cNvGrpSpPr/>
          <p:nvPr/>
        </p:nvGrpSpPr>
        <p:grpSpPr>
          <a:xfrm>
            <a:off x="7910245" y="1440170"/>
            <a:ext cx="3261107" cy="3249168"/>
            <a:chOff x="306979" y="1173470"/>
            <a:chExt cx="3261107" cy="3249168"/>
          </a:xfrm>
        </p:grpSpPr>
        <p:grpSp>
          <p:nvGrpSpPr>
            <p:cNvPr id="247" name="Groep 246">
              <a:extLst>
                <a:ext uri="{FF2B5EF4-FFF2-40B4-BE49-F238E27FC236}">
                  <a16:creationId xmlns:a16="http://schemas.microsoft.com/office/drawing/2014/main" id="{F523CEF0-4E8C-2D13-81A7-B208A9AF6C27}"/>
                </a:ext>
              </a:extLst>
            </p:cNvPr>
            <p:cNvGrpSpPr/>
            <p:nvPr/>
          </p:nvGrpSpPr>
          <p:grpSpPr>
            <a:xfrm>
              <a:off x="621124" y="1261727"/>
              <a:ext cx="2946962" cy="2890713"/>
              <a:chOff x="797648" y="849173"/>
              <a:chExt cx="5370527" cy="5319588"/>
            </a:xfrm>
          </p:grpSpPr>
          <p:grpSp>
            <p:nvGrpSpPr>
              <p:cNvPr id="250" name="Groep 249">
                <a:extLst>
                  <a:ext uri="{FF2B5EF4-FFF2-40B4-BE49-F238E27FC236}">
                    <a16:creationId xmlns:a16="http://schemas.microsoft.com/office/drawing/2014/main" id="{C8DB01CE-967A-2ACE-0206-9C7B83847CFB}"/>
                  </a:ext>
                </a:extLst>
              </p:cNvPr>
              <p:cNvGrpSpPr/>
              <p:nvPr/>
            </p:nvGrpSpPr>
            <p:grpSpPr>
              <a:xfrm>
                <a:off x="972855" y="849173"/>
                <a:ext cx="5195320" cy="5159654"/>
                <a:chOff x="3955722" y="782329"/>
                <a:chExt cx="4428000" cy="4428000"/>
              </a:xfrm>
            </p:grpSpPr>
            <p:cxnSp>
              <p:nvCxnSpPr>
                <p:cNvPr id="253" name="Rechte verbindingslijn 252">
                  <a:extLst>
                    <a:ext uri="{FF2B5EF4-FFF2-40B4-BE49-F238E27FC236}">
                      <a16:creationId xmlns:a16="http://schemas.microsoft.com/office/drawing/2014/main" id="{897A78B8-B2AF-23A0-2810-D584371233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512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Rechte verbindingslijn 253">
                  <a:extLst>
                    <a:ext uri="{FF2B5EF4-FFF2-40B4-BE49-F238E27FC236}">
                      <a16:creationId xmlns:a16="http://schemas.microsoft.com/office/drawing/2014/main" id="{C6B800AF-6A0B-D38D-EEDA-91EEBF6B3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Rechte verbindingslijn 254">
                  <a:extLst>
                    <a:ext uri="{FF2B5EF4-FFF2-40B4-BE49-F238E27FC236}">
                      <a16:creationId xmlns:a16="http://schemas.microsoft.com/office/drawing/2014/main" id="{02650307-5BBE-60E5-611A-8DE43577B7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69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Rechte verbindingslijn 255">
                  <a:extLst>
                    <a:ext uri="{FF2B5EF4-FFF2-40B4-BE49-F238E27FC236}">
                      <a16:creationId xmlns:a16="http://schemas.microsoft.com/office/drawing/2014/main" id="{636EC25C-4E28-11A4-7554-741C12705A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26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Rechte verbindingslijn 256">
                  <a:extLst>
                    <a:ext uri="{FF2B5EF4-FFF2-40B4-BE49-F238E27FC236}">
                      <a16:creationId xmlns:a16="http://schemas.microsoft.com/office/drawing/2014/main" id="{93A9A6E9-6800-B001-DF3B-DC120AE7C5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82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Rechte verbindingslijn 257">
                  <a:extLst>
                    <a:ext uri="{FF2B5EF4-FFF2-40B4-BE49-F238E27FC236}">
                      <a16:creationId xmlns:a16="http://schemas.microsoft.com/office/drawing/2014/main" id="{C7218BC2-8450-EE9E-DEE2-7AC5F9F733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39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Rechte verbindingslijn 258">
                  <a:extLst>
                    <a:ext uri="{FF2B5EF4-FFF2-40B4-BE49-F238E27FC236}">
                      <a16:creationId xmlns:a16="http://schemas.microsoft.com/office/drawing/2014/main" id="{3632A12A-C5FB-3772-B14C-D1D5F28B2D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96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Rechte verbindingslijn 259">
                  <a:extLst>
                    <a:ext uri="{FF2B5EF4-FFF2-40B4-BE49-F238E27FC236}">
                      <a16:creationId xmlns:a16="http://schemas.microsoft.com/office/drawing/2014/main" id="{00240D3D-C098-5459-98F0-D6E4CD559B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53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Rechte verbindingslijn 260">
                  <a:extLst>
                    <a:ext uri="{FF2B5EF4-FFF2-40B4-BE49-F238E27FC236}">
                      <a16:creationId xmlns:a16="http://schemas.microsoft.com/office/drawing/2014/main" id="{D3670B39-B5A5-252D-B00F-074EE7BE42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10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Rechte verbindingslijn 261">
                  <a:extLst>
                    <a:ext uri="{FF2B5EF4-FFF2-40B4-BE49-F238E27FC236}">
                      <a16:creationId xmlns:a16="http://schemas.microsoft.com/office/drawing/2014/main" id="{A6D7D2F7-AA1D-9E55-3D04-B0EA6116B9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66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Rechte verbindingslijn 262">
                  <a:extLst>
                    <a:ext uri="{FF2B5EF4-FFF2-40B4-BE49-F238E27FC236}">
                      <a16:creationId xmlns:a16="http://schemas.microsoft.com/office/drawing/2014/main" id="{A534684F-DDAF-DC18-9178-069A33723A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23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Rechte verbindingslijn 263">
                  <a:extLst>
                    <a:ext uri="{FF2B5EF4-FFF2-40B4-BE49-F238E27FC236}">
                      <a16:creationId xmlns:a16="http://schemas.microsoft.com/office/drawing/2014/main" id="{6B2700DF-FA11-7504-0EC7-B82152743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Rechte verbindingslijn 264">
                  <a:extLst>
                    <a:ext uri="{FF2B5EF4-FFF2-40B4-BE49-F238E27FC236}">
                      <a16:creationId xmlns:a16="http://schemas.microsoft.com/office/drawing/2014/main" id="{99C32162-9616-8934-D0F3-7EF0A4CC99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7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Rechte verbindingslijn 265">
                  <a:extLst>
                    <a:ext uri="{FF2B5EF4-FFF2-40B4-BE49-F238E27FC236}">
                      <a16:creationId xmlns:a16="http://schemas.microsoft.com/office/drawing/2014/main" id="{4024CE8B-77EE-C524-B17E-9B2AAA3C8F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Rechte verbindingslijn 266">
                  <a:extLst>
                    <a:ext uri="{FF2B5EF4-FFF2-40B4-BE49-F238E27FC236}">
                      <a16:creationId xmlns:a16="http://schemas.microsoft.com/office/drawing/2014/main" id="{896AF758-B678-DCBE-376B-48C1DC827E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Rechte verbindingslijn 267">
                  <a:extLst>
                    <a:ext uri="{FF2B5EF4-FFF2-40B4-BE49-F238E27FC236}">
                      <a16:creationId xmlns:a16="http://schemas.microsoft.com/office/drawing/2014/main" id="{D42F6CBB-415D-5974-4B33-EDAF77868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Rechte verbindingslijn 268">
                  <a:extLst>
                    <a:ext uri="{FF2B5EF4-FFF2-40B4-BE49-F238E27FC236}">
                      <a16:creationId xmlns:a16="http://schemas.microsoft.com/office/drawing/2014/main" id="{FA27F993-D4A3-4304-F2BF-4431276FF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0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Rechte verbindingslijn 269">
                  <a:extLst>
                    <a:ext uri="{FF2B5EF4-FFF2-40B4-BE49-F238E27FC236}">
                      <a16:creationId xmlns:a16="http://schemas.microsoft.com/office/drawing/2014/main" id="{3E7F6054-D804-DFA4-D9CB-A4C778AC3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Rechte verbindingslijn 270">
                  <a:extLst>
                    <a:ext uri="{FF2B5EF4-FFF2-40B4-BE49-F238E27FC236}">
                      <a16:creationId xmlns:a16="http://schemas.microsoft.com/office/drawing/2014/main" id="{63E6A635-3616-1F40-5D44-C748DE11C0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Rechte verbindingslijn 271">
                  <a:extLst>
                    <a:ext uri="{FF2B5EF4-FFF2-40B4-BE49-F238E27FC236}">
                      <a16:creationId xmlns:a16="http://schemas.microsoft.com/office/drawing/2014/main" id="{1E5DFDBE-91CD-6A91-D879-894CF82DED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Rechte verbindingslijn 272">
                  <a:extLst>
                    <a:ext uri="{FF2B5EF4-FFF2-40B4-BE49-F238E27FC236}">
                      <a16:creationId xmlns:a16="http://schemas.microsoft.com/office/drawing/2014/main" id="{45A70C66-39F1-33DD-00B7-DC0C8BB8A8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Rechte verbindingslijn 273">
                  <a:extLst>
                    <a:ext uri="{FF2B5EF4-FFF2-40B4-BE49-F238E27FC236}">
                      <a16:creationId xmlns:a16="http://schemas.microsoft.com/office/drawing/2014/main" id="{92C47F12-8E40-6873-FD01-227EE1122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5" name="L-vorm 274">
                  <a:extLst>
                    <a:ext uri="{FF2B5EF4-FFF2-40B4-BE49-F238E27FC236}">
                      <a16:creationId xmlns:a16="http://schemas.microsoft.com/office/drawing/2014/main" id="{2DA7F57E-4727-458D-6075-6419CCCF4C60}"/>
                    </a:ext>
                  </a:extLst>
                </p:cNvPr>
                <p:cNvSpPr/>
                <p:nvPr/>
              </p:nvSpPr>
              <p:spPr>
                <a:xfrm>
                  <a:off x="3955722" y="782329"/>
                  <a:ext cx="4428000" cy="4428000"/>
                </a:xfrm>
                <a:prstGeom prst="corner">
                  <a:avLst>
                    <a:gd name="adj1" fmla="val 2209"/>
                    <a:gd name="adj2" fmla="val 2155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13921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51" name="Rechte verbindingslijn met pijl 250">
                <a:extLst>
                  <a:ext uri="{FF2B5EF4-FFF2-40B4-BE49-F238E27FC236}">
                    <a16:creationId xmlns:a16="http://schemas.microsoft.com/office/drawing/2014/main" id="{1CB1288A-DC11-9A04-E2ED-481F1C3DBE11}"/>
                  </a:ext>
                </a:extLst>
              </p:cNvPr>
              <p:cNvCxnSpPr/>
              <p:nvPr/>
            </p:nvCxnSpPr>
            <p:spPr>
              <a:xfrm flipV="1">
                <a:off x="797648" y="875071"/>
                <a:ext cx="0" cy="165316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Rechte verbindingslijn met pijl 251">
                <a:extLst>
                  <a:ext uri="{FF2B5EF4-FFF2-40B4-BE49-F238E27FC236}">
                    <a16:creationId xmlns:a16="http://schemas.microsoft.com/office/drawing/2014/main" id="{D69C90B3-A02E-9AB1-389A-8B97A4CB8ED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355644" y="5378252"/>
                <a:ext cx="0" cy="158101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8" name="Tekstvak 247">
              <a:extLst>
                <a:ext uri="{FF2B5EF4-FFF2-40B4-BE49-F238E27FC236}">
                  <a16:creationId xmlns:a16="http://schemas.microsoft.com/office/drawing/2014/main" id="{4F9A18AE-BB1B-7CD2-D98D-75837B139576}"/>
                </a:ext>
              </a:extLst>
            </p:cNvPr>
            <p:cNvSpPr txBox="1"/>
            <p:nvPr/>
          </p:nvSpPr>
          <p:spPr>
            <a:xfrm rot="16200000">
              <a:off x="-90634" y="1571083"/>
              <a:ext cx="1103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Belasting %</a:t>
              </a:r>
            </a:p>
          </p:txBody>
        </p:sp>
        <p:sp>
          <p:nvSpPr>
            <p:cNvPr id="249" name="Tekstvak 248">
              <a:extLst>
                <a:ext uri="{FF2B5EF4-FFF2-40B4-BE49-F238E27FC236}">
                  <a16:creationId xmlns:a16="http://schemas.microsoft.com/office/drawing/2014/main" id="{8644267D-052C-64C6-C205-9C8F462ABB8D}"/>
                </a:ext>
              </a:extLst>
            </p:cNvPr>
            <p:cNvSpPr txBox="1"/>
            <p:nvPr/>
          </p:nvSpPr>
          <p:spPr>
            <a:xfrm>
              <a:off x="2591984" y="4114861"/>
              <a:ext cx="89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Inkomen</a:t>
              </a:r>
            </a:p>
          </p:txBody>
        </p:sp>
      </p:grpSp>
      <p:sp>
        <p:nvSpPr>
          <p:cNvPr id="276" name="Vrije vorm: vorm 275">
            <a:extLst>
              <a:ext uri="{FF2B5EF4-FFF2-40B4-BE49-F238E27FC236}">
                <a16:creationId xmlns:a16="http://schemas.microsoft.com/office/drawing/2014/main" id="{FF773A5F-B8DB-64B7-FA3D-C93282CC8B2C}"/>
              </a:ext>
            </a:extLst>
          </p:cNvPr>
          <p:cNvSpPr/>
          <p:nvPr/>
        </p:nvSpPr>
        <p:spPr>
          <a:xfrm rot="11810476">
            <a:off x="8719517" y="1972501"/>
            <a:ext cx="2119324" cy="2671671"/>
          </a:xfrm>
          <a:custGeom>
            <a:avLst/>
            <a:gdLst>
              <a:gd name="connsiteX0" fmla="*/ 0 w 3048000"/>
              <a:gd name="connsiteY0" fmla="*/ 3324225 h 3324225"/>
              <a:gd name="connsiteX1" fmla="*/ 1752600 w 3048000"/>
              <a:gd name="connsiteY1" fmla="*/ 2209800 h 3324225"/>
              <a:gd name="connsiteX2" fmla="*/ 3048000 w 3048000"/>
              <a:gd name="connsiteY2" fmla="*/ 0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3324225">
                <a:moveTo>
                  <a:pt x="0" y="3324225"/>
                </a:moveTo>
                <a:cubicBezTo>
                  <a:pt x="622300" y="3044031"/>
                  <a:pt x="1244600" y="2763837"/>
                  <a:pt x="1752600" y="2209800"/>
                </a:cubicBezTo>
                <a:cubicBezTo>
                  <a:pt x="2260600" y="1655763"/>
                  <a:pt x="2808288" y="439737"/>
                  <a:pt x="3048000" y="0"/>
                </a:cubicBezTo>
              </a:path>
            </a:pathLst>
          </a:custGeom>
          <a:noFill/>
          <a:ln w="44450" cap="flat">
            <a:solidFill>
              <a:srgbClr val="945DE8"/>
            </a:solidFill>
            <a:prstDash val="sysDash"/>
            <a:miter/>
          </a:ln>
          <a:effectLst/>
        </p:spPr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7" name="Rechte verbindingslijn 276">
            <a:extLst>
              <a:ext uri="{FF2B5EF4-FFF2-40B4-BE49-F238E27FC236}">
                <a16:creationId xmlns:a16="http://schemas.microsoft.com/office/drawing/2014/main" id="{00754299-3644-F858-ED1D-93D96217A4FE}"/>
              </a:ext>
            </a:extLst>
          </p:cNvPr>
          <p:cNvCxnSpPr>
            <a:cxnSpLocks/>
          </p:cNvCxnSpPr>
          <p:nvPr/>
        </p:nvCxnSpPr>
        <p:spPr>
          <a:xfrm flipH="1">
            <a:off x="4569943" y="3448050"/>
            <a:ext cx="2808838" cy="0"/>
          </a:xfrm>
          <a:prstGeom prst="line">
            <a:avLst/>
          </a:prstGeom>
          <a:ln w="444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Vrije vorm: vorm 277">
            <a:extLst>
              <a:ext uri="{FF2B5EF4-FFF2-40B4-BE49-F238E27FC236}">
                <a16:creationId xmlns:a16="http://schemas.microsoft.com/office/drawing/2014/main" id="{F33C9328-045A-ABB9-0022-D95A231F0C1F}"/>
              </a:ext>
            </a:extLst>
          </p:cNvPr>
          <p:cNvSpPr/>
          <p:nvPr/>
        </p:nvSpPr>
        <p:spPr>
          <a:xfrm rot="3714836" flipV="1">
            <a:off x="1100275" y="1351186"/>
            <a:ext cx="1432147" cy="3110578"/>
          </a:xfrm>
          <a:custGeom>
            <a:avLst/>
            <a:gdLst>
              <a:gd name="connsiteX0" fmla="*/ 0 w 3048000"/>
              <a:gd name="connsiteY0" fmla="*/ 3324225 h 3324225"/>
              <a:gd name="connsiteX1" fmla="*/ 1752600 w 3048000"/>
              <a:gd name="connsiteY1" fmla="*/ 2209800 h 3324225"/>
              <a:gd name="connsiteX2" fmla="*/ 3048000 w 3048000"/>
              <a:gd name="connsiteY2" fmla="*/ 0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3324225">
                <a:moveTo>
                  <a:pt x="0" y="3324225"/>
                </a:moveTo>
                <a:cubicBezTo>
                  <a:pt x="622300" y="3044031"/>
                  <a:pt x="1244600" y="2763837"/>
                  <a:pt x="1752600" y="2209800"/>
                </a:cubicBezTo>
                <a:cubicBezTo>
                  <a:pt x="2260600" y="1655763"/>
                  <a:pt x="2808288" y="439737"/>
                  <a:pt x="3048000" y="0"/>
                </a:cubicBezTo>
              </a:path>
            </a:pathLst>
          </a:custGeom>
          <a:noFill/>
          <a:ln w="44450" cap="flat">
            <a:solidFill>
              <a:srgbClr val="945DE8"/>
            </a:solidFill>
            <a:prstDash val="sysDash"/>
            <a:miter/>
          </a:ln>
          <a:effectLst/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0" name="Rechthoek: afgeronde hoeken 279">
            <a:extLst>
              <a:ext uri="{FF2B5EF4-FFF2-40B4-BE49-F238E27FC236}">
                <a16:creationId xmlns:a16="http://schemas.microsoft.com/office/drawing/2014/main" id="{964DF5B0-611A-8977-BA35-BFCB31E59A21}"/>
              </a:ext>
            </a:extLst>
          </p:cNvPr>
          <p:cNvSpPr/>
          <p:nvPr/>
        </p:nvSpPr>
        <p:spPr>
          <a:xfrm>
            <a:off x="833840" y="1132061"/>
            <a:ext cx="264986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Progressief stelsel</a:t>
            </a:r>
          </a:p>
        </p:txBody>
      </p:sp>
      <p:sp>
        <p:nvSpPr>
          <p:cNvPr id="281" name="Rechthoek: afgeronde hoeken 280">
            <a:extLst>
              <a:ext uri="{FF2B5EF4-FFF2-40B4-BE49-F238E27FC236}">
                <a16:creationId xmlns:a16="http://schemas.microsoft.com/office/drawing/2014/main" id="{032C4F24-009D-D9E2-E596-DE6037771CDA}"/>
              </a:ext>
            </a:extLst>
          </p:cNvPr>
          <p:cNvSpPr/>
          <p:nvPr/>
        </p:nvSpPr>
        <p:spPr>
          <a:xfrm>
            <a:off x="4631466" y="1132061"/>
            <a:ext cx="264986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Proportioneel stelsel</a:t>
            </a:r>
          </a:p>
        </p:txBody>
      </p:sp>
      <p:sp>
        <p:nvSpPr>
          <p:cNvPr id="282" name="Rechthoek: afgeronde hoeken 281">
            <a:extLst>
              <a:ext uri="{FF2B5EF4-FFF2-40B4-BE49-F238E27FC236}">
                <a16:creationId xmlns:a16="http://schemas.microsoft.com/office/drawing/2014/main" id="{E820BFFC-E05D-5C21-1D13-839301C7061A}"/>
              </a:ext>
            </a:extLst>
          </p:cNvPr>
          <p:cNvSpPr/>
          <p:nvPr/>
        </p:nvSpPr>
        <p:spPr>
          <a:xfrm>
            <a:off x="8454248" y="1132061"/>
            <a:ext cx="264986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Degressief stelsel</a:t>
            </a:r>
          </a:p>
        </p:txBody>
      </p:sp>
      <p:sp>
        <p:nvSpPr>
          <p:cNvPr id="284" name="Bijschrift: pijl-omhoog 283">
            <a:extLst>
              <a:ext uri="{FF2B5EF4-FFF2-40B4-BE49-F238E27FC236}">
                <a16:creationId xmlns:a16="http://schemas.microsoft.com/office/drawing/2014/main" id="{FDDC6EA1-9150-2DF4-AB72-2C0CB344CC5C}"/>
              </a:ext>
            </a:extLst>
          </p:cNvPr>
          <p:cNvSpPr/>
          <p:nvPr/>
        </p:nvSpPr>
        <p:spPr>
          <a:xfrm>
            <a:off x="753532" y="4419139"/>
            <a:ext cx="2802470" cy="896360"/>
          </a:xfrm>
          <a:prstGeom prst="upArrowCallout">
            <a:avLst/>
          </a:prstGeom>
          <a:solidFill>
            <a:srgbClr val="A478EC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Oplopende belastingschijven (inkomstenbelasting box 1)</a:t>
            </a:r>
          </a:p>
        </p:txBody>
      </p:sp>
      <p:sp>
        <p:nvSpPr>
          <p:cNvPr id="285" name="Bijschrift: pijl-omhoog 284">
            <a:extLst>
              <a:ext uri="{FF2B5EF4-FFF2-40B4-BE49-F238E27FC236}">
                <a16:creationId xmlns:a16="http://schemas.microsoft.com/office/drawing/2014/main" id="{0F49BA26-7A1E-47DE-4587-F0A08A267C79}"/>
              </a:ext>
            </a:extLst>
          </p:cNvPr>
          <p:cNvSpPr/>
          <p:nvPr/>
        </p:nvSpPr>
        <p:spPr>
          <a:xfrm>
            <a:off x="4576311" y="4419139"/>
            <a:ext cx="2802470" cy="896360"/>
          </a:xfrm>
          <a:prstGeom prst="upArrowCallout">
            <a:avLst/>
          </a:prstGeom>
          <a:solidFill>
            <a:srgbClr val="A478EC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Inkomensonafhankelijk %</a:t>
            </a:r>
          </a:p>
          <a:p>
            <a:pPr algn="ctr"/>
            <a:r>
              <a:rPr lang="nl-NL" sz="1600" dirty="0"/>
              <a:t>(vlaktaks)</a:t>
            </a:r>
          </a:p>
        </p:txBody>
      </p:sp>
      <p:sp>
        <p:nvSpPr>
          <p:cNvPr id="286" name="Bijschrift: pijl-omhoog 285">
            <a:extLst>
              <a:ext uri="{FF2B5EF4-FFF2-40B4-BE49-F238E27FC236}">
                <a16:creationId xmlns:a16="http://schemas.microsoft.com/office/drawing/2014/main" id="{DBB05957-ECFE-982D-EDFE-A0535D17EF62}"/>
              </a:ext>
            </a:extLst>
          </p:cNvPr>
          <p:cNvSpPr/>
          <p:nvPr/>
        </p:nvSpPr>
        <p:spPr>
          <a:xfrm>
            <a:off x="8377944" y="4419139"/>
            <a:ext cx="2802470" cy="896360"/>
          </a:xfrm>
          <a:prstGeom prst="upArrowCallout">
            <a:avLst/>
          </a:prstGeom>
          <a:solidFill>
            <a:srgbClr val="A478EC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Vast bedrag in euro’s</a:t>
            </a:r>
          </a:p>
          <a:p>
            <a:pPr algn="ctr"/>
            <a:r>
              <a:rPr lang="nl-NL" sz="1600" dirty="0"/>
              <a:t>(hondenbelasting)</a:t>
            </a:r>
          </a:p>
        </p:txBody>
      </p:sp>
      <p:sp>
        <p:nvSpPr>
          <p:cNvPr id="287" name="Tekstvak 286">
            <a:extLst>
              <a:ext uri="{FF2B5EF4-FFF2-40B4-BE49-F238E27FC236}">
                <a16:creationId xmlns:a16="http://schemas.microsoft.com/office/drawing/2014/main" id="{83F927B8-D22F-CB77-A999-04DA3E8E6CE9}"/>
              </a:ext>
            </a:extLst>
          </p:cNvPr>
          <p:cNvSpPr txBox="1"/>
          <p:nvPr/>
        </p:nvSpPr>
        <p:spPr>
          <a:xfrm>
            <a:off x="1681019" y="5506454"/>
            <a:ext cx="8829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Bespreek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belastingstelsels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, </a:t>
            </a:r>
            <a:r>
              <a:rPr lang="nl-NL" sz="2800" i="1" dirty="0">
                <a:solidFill>
                  <a:srgbClr val="652EA3"/>
                </a:solidFill>
                <a:latin typeface="Effra" panose="02000506080000020004" pitchFamily="2" charset="0"/>
              </a:rPr>
              <a:t>nivelleren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 en </a:t>
            </a:r>
            <a:r>
              <a:rPr lang="nl-NL" sz="2800" i="1" dirty="0">
                <a:solidFill>
                  <a:srgbClr val="652EA3"/>
                </a:solidFill>
                <a:latin typeface="Effra" panose="02000506080000020004" pitchFamily="2" charset="0"/>
              </a:rPr>
              <a:t>denivelleren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altijd te spreken over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verhoudingen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percentages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88" name="Tekstballon: rechthoek met afgeronde hoeken 287">
            <a:extLst>
              <a:ext uri="{FF2B5EF4-FFF2-40B4-BE49-F238E27FC236}">
                <a16:creationId xmlns:a16="http://schemas.microsoft.com/office/drawing/2014/main" id="{22061B1A-DA26-567C-A86F-518360BC54A5}"/>
              </a:ext>
            </a:extLst>
          </p:cNvPr>
          <p:cNvSpPr/>
          <p:nvPr/>
        </p:nvSpPr>
        <p:spPr>
          <a:xfrm>
            <a:off x="2040376" y="3354569"/>
            <a:ext cx="1962174" cy="619081"/>
          </a:xfrm>
          <a:prstGeom prst="wedgeRoundRectCallout">
            <a:avLst>
              <a:gd name="adj1" fmla="val -40565"/>
              <a:gd name="adj2" fmla="val -9676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Nivellerend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90" name="Tekstballon: rechthoek met afgeronde hoeken 289">
            <a:extLst>
              <a:ext uri="{FF2B5EF4-FFF2-40B4-BE49-F238E27FC236}">
                <a16:creationId xmlns:a16="http://schemas.microsoft.com/office/drawing/2014/main" id="{8D7DEDF9-52DE-3B00-0FDC-0F45D661C948}"/>
              </a:ext>
            </a:extLst>
          </p:cNvPr>
          <p:cNvSpPr/>
          <p:nvPr/>
        </p:nvSpPr>
        <p:spPr>
          <a:xfrm>
            <a:off x="9461288" y="3354569"/>
            <a:ext cx="1962174" cy="619081"/>
          </a:xfrm>
          <a:prstGeom prst="wedgeRoundRectCallout">
            <a:avLst>
              <a:gd name="adj1" fmla="val -40565"/>
              <a:gd name="adj2" fmla="val -9676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prstClr val="white"/>
                </a:solidFill>
                <a:latin typeface="Effra" panose="02000506080000020004" pitchFamily="2" charset="0"/>
              </a:rPr>
              <a:t>Den</a:t>
            </a:r>
            <a:r>
              <a:rPr kumimoji="0" lang="nl-NL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ivellerend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1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278" grpId="0" animBg="1"/>
      <p:bldP spid="280" grpId="0" animBg="1"/>
      <p:bldP spid="281" grpId="0" animBg="1"/>
      <p:bldP spid="282" grpId="0" animBg="1"/>
      <p:bldP spid="284" grpId="0" animBg="1"/>
      <p:bldP spid="285" grpId="0" animBg="1"/>
      <p:bldP spid="286" grpId="0" animBg="1"/>
      <p:bldP spid="287" grpId="0"/>
      <p:bldP spid="288" grpId="0" animBg="1"/>
      <p:bldP spid="290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4D5D-25E3-7FD1-4FC4-2310D3588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043C86E3-A85F-2B96-8523-B272F2650FD0}"/>
              </a:ext>
            </a:extLst>
          </p:cNvPr>
          <p:cNvCxnSpPr>
            <a:cxnSpLocks/>
          </p:cNvCxnSpPr>
          <p:nvPr/>
        </p:nvCxnSpPr>
        <p:spPr>
          <a:xfrm>
            <a:off x="4064000" y="2404729"/>
            <a:ext cx="0" cy="4021471"/>
          </a:xfrm>
          <a:prstGeom prst="line">
            <a:avLst/>
          </a:prstGeom>
          <a:ln w="730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C35C1598-B7F9-0552-10B3-07F97A387A22}"/>
              </a:ext>
            </a:extLst>
          </p:cNvPr>
          <p:cNvCxnSpPr>
            <a:cxnSpLocks/>
          </p:cNvCxnSpPr>
          <p:nvPr/>
        </p:nvCxnSpPr>
        <p:spPr>
          <a:xfrm>
            <a:off x="8128000" y="2404729"/>
            <a:ext cx="0" cy="4021471"/>
          </a:xfrm>
          <a:prstGeom prst="line">
            <a:avLst/>
          </a:prstGeom>
          <a:ln w="730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4E7DCEFD-E29C-B41D-1A57-98D4010F20E6}"/>
              </a:ext>
            </a:extLst>
          </p:cNvPr>
          <p:cNvSpPr txBox="1"/>
          <p:nvPr/>
        </p:nvSpPr>
        <p:spPr>
          <a:xfrm>
            <a:off x="2207491" y="194009"/>
            <a:ext cx="777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Belasting en (de)nivellering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(antwoorden)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87" name="Tekstvak 286">
            <a:extLst>
              <a:ext uri="{FF2B5EF4-FFF2-40B4-BE49-F238E27FC236}">
                <a16:creationId xmlns:a16="http://schemas.microsoft.com/office/drawing/2014/main" id="{0626D78D-5DD7-9A62-2FAF-574E11E3825E}"/>
              </a:ext>
            </a:extLst>
          </p:cNvPr>
          <p:cNvSpPr txBox="1"/>
          <p:nvPr/>
        </p:nvSpPr>
        <p:spPr>
          <a:xfrm>
            <a:off x="1681019" y="851326"/>
            <a:ext cx="8829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Bespreek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belastingstelsels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, </a:t>
            </a:r>
            <a:r>
              <a:rPr lang="nl-NL" sz="2800" i="1" dirty="0">
                <a:solidFill>
                  <a:srgbClr val="652EA3"/>
                </a:solidFill>
                <a:latin typeface="Effra" panose="02000506080000020004" pitchFamily="2" charset="0"/>
              </a:rPr>
              <a:t>nivelleren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 en </a:t>
            </a:r>
            <a:r>
              <a:rPr lang="nl-NL" sz="2800" i="1" dirty="0">
                <a:solidFill>
                  <a:srgbClr val="652EA3"/>
                </a:solidFill>
                <a:latin typeface="Effra" panose="02000506080000020004" pitchFamily="2" charset="0"/>
              </a:rPr>
              <a:t>denivelleren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altijd te spreken over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verhoudingen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percentages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3B2689E-9F48-688F-EB52-1D5D3FBF9C6C}"/>
              </a:ext>
            </a:extLst>
          </p:cNvPr>
          <p:cNvSpPr/>
          <p:nvPr/>
        </p:nvSpPr>
        <p:spPr>
          <a:xfrm>
            <a:off x="322329" y="1849267"/>
            <a:ext cx="3503256" cy="42667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Progressief belastingstelsel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CCBD3C7-E68C-D377-1C57-308408183A45}"/>
              </a:ext>
            </a:extLst>
          </p:cNvPr>
          <p:cNvSpPr/>
          <p:nvPr/>
        </p:nvSpPr>
        <p:spPr>
          <a:xfrm>
            <a:off x="4353140" y="1849267"/>
            <a:ext cx="3503256" cy="42667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Denivelleren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B430CAB3-DECE-F197-8B64-59B01458EE0D}"/>
              </a:ext>
            </a:extLst>
          </p:cNvPr>
          <p:cNvSpPr/>
          <p:nvPr/>
        </p:nvSpPr>
        <p:spPr>
          <a:xfrm>
            <a:off x="8386618" y="1849267"/>
            <a:ext cx="3503256" cy="42667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Primair en secundair inkomen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F0A54A3-3993-DAB4-3F18-0D64C70914BE}"/>
              </a:ext>
            </a:extLst>
          </p:cNvPr>
          <p:cNvSpPr txBox="1"/>
          <p:nvPr/>
        </p:nvSpPr>
        <p:spPr>
          <a:xfrm>
            <a:off x="232640" y="2404729"/>
            <a:ext cx="3831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E71E14"/>
                </a:solidFill>
                <a:latin typeface="Effra" panose="02000506080000020004" pitchFamily="2" charset="0"/>
              </a:rPr>
              <a:t>Er is sprake van een progressief belastingstelsel want hoe meer je verdient, hoe meer je betaalt.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1766FFB-A1DB-B8BA-1BAD-8AADD091C6FD}"/>
              </a:ext>
            </a:extLst>
          </p:cNvPr>
          <p:cNvSpPr txBox="1"/>
          <p:nvPr/>
        </p:nvSpPr>
        <p:spPr>
          <a:xfrm>
            <a:off x="232641" y="3998425"/>
            <a:ext cx="38313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Er is sprake van een progressief belastingstelsel want mensen met een hoger inkomen betalen gemiddeld een </a:t>
            </a:r>
            <a:r>
              <a:rPr lang="nl-NL" sz="2200" b="1" i="1" dirty="0">
                <a:solidFill>
                  <a:srgbClr val="A478EC"/>
                </a:solidFill>
                <a:latin typeface="Effra" panose="02000506080000020004" pitchFamily="2" charset="0"/>
              </a:rPr>
              <a:t>hoger percentage </a:t>
            </a:r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inkomstenbelasting.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06AD098-C87A-A66A-B1DA-3A7DDF0F6815}"/>
              </a:ext>
            </a:extLst>
          </p:cNvPr>
          <p:cNvSpPr txBox="1"/>
          <p:nvPr/>
        </p:nvSpPr>
        <p:spPr>
          <a:xfrm>
            <a:off x="4196917" y="2404729"/>
            <a:ext cx="3831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E71E14"/>
                </a:solidFill>
                <a:latin typeface="Effra" panose="02000506080000020004" pitchFamily="2" charset="0"/>
              </a:rPr>
              <a:t>De maatregel werkt denivellerend want de inkomensverschillen worden  groter.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7FEC89EC-412E-A558-5F30-12DD91CF3CCB}"/>
              </a:ext>
            </a:extLst>
          </p:cNvPr>
          <p:cNvSpPr txBox="1"/>
          <p:nvPr/>
        </p:nvSpPr>
        <p:spPr>
          <a:xfrm>
            <a:off x="4196918" y="3998425"/>
            <a:ext cx="38313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De maatregel werkt denivellerend want die €15 extra hondenbelasting is voor armere hondenbezitters een </a:t>
            </a:r>
            <a:r>
              <a:rPr lang="nl-NL" sz="2200" b="1" i="1" dirty="0">
                <a:solidFill>
                  <a:srgbClr val="A478EC"/>
                </a:solidFill>
                <a:latin typeface="Effra" panose="02000506080000020004" pitchFamily="2" charset="0"/>
              </a:rPr>
              <a:t>hoger percentage </a:t>
            </a:r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dan voor rijkere hondenbezitters.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D609313-B3A9-681E-0FF7-1DA79CA1B6B4}"/>
              </a:ext>
            </a:extLst>
          </p:cNvPr>
          <p:cNvSpPr txBox="1"/>
          <p:nvPr/>
        </p:nvSpPr>
        <p:spPr>
          <a:xfrm>
            <a:off x="8161188" y="2404729"/>
            <a:ext cx="3897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E71E14"/>
                </a:solidFill>
                <a:latin typeface="Effra" panose="02000506080000020004" pitchFamily="2" charset="0"/>
              </a:rPr>
              <a:t>De inkomens zijn genivelleerd want de rijkste mensen betalen meer belasting.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87CFF95-EA52-6CE2-2CAE-D55E54B10627}"/>
              </a:ext>
            </a:extLst>
          </p:cNvPr>
          <p:cNvSpPr txBox="1"/>
          <p:nvPr/>
        </p:nvSpPr>
        <p:spPr>
          <a:xfrm>
            <a:off x="8161188" y="3998425"/>
            <a:ext cx="38978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Het secundair inkomen is gelijker verdeeld dan het primair inkomen omdat rijkere mensen een </a:t>
            </a:r>
            <a:r>
              <a:rPr lang="nl-NL" sz="2200" b="1" i="1" dirty="0">
                <a:solidFill>
                  <a:srgbClr val="A478EC"/>
                </a:solidFill>
                <a:latin typeface="Effra" panose="02000506080000020004" pitchFamily="2" charset="0"/>
              </a:rPr>
              <a:t>hoger percentage </a:t>
            </a:r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belasting betalen dan armere mensen. Hierdoor is sprake van nivellering.</a:t>
            </a:r>
          </a:p>
        </p:txBody>
      </p:sp>
      <p:pic>
        <p:nvPicPr>
          <p:cNvPr id="38" name="Graphic 37" descr="Vinkje met effen opvulling">
            <a:extLst>
              <a:ext uri="{FF2B5EF4-FFF2-40B4-BE49-F238E27FC236}">
                <a16:creationId xmlns:a16="http://schemas.microsoft.com/office/drawing/2014/main" id="{D6DB97FD-F432-0C4C-D448-6574A48D31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05299" y="566766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Graphic 38" descr="Vinkje met effen opvulling">
            <a:extLst>
              <a:ext uri="{FF2B5EF4-FFF2-40B4-BE49-F238E27FC236}">
                <a16:creationId xmlns:a16="http://schemas.microsoft.com/office/drawing/2014/main" id="{3E545DB6-6677-5133-B068-340D0504C5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63736" y="566766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Graphic 39" descr="Vinkje met effen opvulling">
            <a:extLst>
              <a:ext uri="{FF2B5EF4-FFF2-40B4-BE49-F238E27FC236}">
                <a16:creationId xmlns:a16="http://schemas.microsoft.com/office/drawing/2014/main" id="{358BD8A9-631E-25B9-8D52-70EDD7F425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54117" y="566766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Graphic 40" descr="Sluiten met effen opvulling">
            <a:extLst>
              <a:ext uri="{FF2B5EF4-FFF2-40B4-BE49-F238E27FC236}">
                <a16:creationId xmlns:a16="http://schemas.microsoft.com/office/drawing/2014/main" id="{4CA1D025-9EC9-5ADD-8626-A32CE4803F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3771" y="331884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Graphic 41" descr="Sluiten met effen opvulling">
            <a:extLst>
              <a:ext uri="{FF2B5EF4-FFF2-40B4-BE49-F238E27FC236}">
                <a16:creationId xmlns:a16="http://schemas.microsoft.com/office/drawing/2014/main" id="{2B14ADE9-0252-7964-9955-CE6A52AACD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5667" y="331884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Graphic 42" descr="Sluiten met effen opvulling">
            <a:extLst>
              <a:ext uri="{FF2B5EF4-FFF2-40B4-BE49-F238E27FC236}">
                <a16:creationId xmlns:a16="http://schemas.microsoft.com/office/drawing/2014/main" id="{E617B777-0343-BD55-CA60-1030EF1383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2589" y="331884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506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34" grpId="0"/>
      <p:bldP spid="35" grpId="0"/>
      <p:bldP spid="36" grpId="0"/>
      <p:bldP spid="37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99113-B4BF-B869-7CCE-AEB2AB547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66962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0B708-2BE3-B584-BF10-64A766280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B3800B-8561-D556-2A63-BDD67683DB71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Belasting, nu of later?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DE474FF-09D9-DCE4-5061-FF0A2C63CA5F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DE773713-FEF0-5AD1-2305-9ED09680A941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Overheidssaldo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391ECBA-9C80-B6FA-E663-CE4FF6ACCE8B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736920-96AB-5B83-01C2-76C377763D8E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E</a:t>
            </a:r>
          </a:p>
        </p:txBody>
      </p:sp>
    </p:spTree>
    <p:extLst>
      <p:ext uri="{BB962C8B-B14F-4D97-AF65-F5344CB8AC3E}">
        <p14:creationId xmlns:p14="http://schemas.microsoft.com/office/powerpoint/2010/main" val="16638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725B25E2-A57A-CC9D-EA3A-E58A60E8062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Begrotingssaldo </a:t>
            </a:r>
            <a:r>
              <a:rPr lang="nl-NL" sz="2800" dirty="0">
                <a:latin typeface="Effra" panose="02000506080000020004" pitchFamily="2" charset="0"/>
              </a:rPr>
              <a:t>(Saldo van de overheid)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FFAFC761-EA02-F363-DA6E-BADF96A70003}"/>
              </a:ext>
            </a:extLst>
          </p:cNvPr>
          <p:cNvSpPr/>
          <p:nvPr/>
        </p:nvSpPr>
        <p:spPr>
          <a:xfrm>
            <a:off x="666750" y="962841"/>
            <a:ext cx="5228456" cy="58806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Begrotingssaldo: Inkomsten - uitgaven</a:t>
            </a:r>
          </a:p>
        </p:txBody>
      </p:sp>
      <p:sp>
        <p:nvSpPr>
          <p:cNvPr id="14" name="Stroomdiagram: Alternatief proces 13">
            <a:extLst>
              <a:ext uri="{FF2B5EF4-FFF2-40B4-BE49-F238E27FC236}">
                <a16:creationId xmlns:a16="http://schemas.microsoft.com/office/drawing/2014/main" id="{E7F43CC7-627B-5B52-E4FF-DDB44DC29E22}"/>
              </a:ext>
            </a:extLst>
          </p:cNvPr>
          <p:cNvSpPr/>
          <p:nvPr/>
        </p:nvSpPr>
        <p:spPr>
          <a:xfrm>
            <a:off x="7130472" y="2740429"/>
            <a:ext cx="4252537" cy="1377142"/>
          </a:xfrm>
          <a:prstGeom prst="flowChartAlternateProcess">
            <a:avLst/>
          </a:prstGeom>
          <a:solidFill>
            <a:srgbClr val="945DE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Over een periode, dus een 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stroomgrootheid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E14E232-CF32-D132-A738-BC27931B7BDC}"/>
              </a:ext>
            </a:extLst>
          </p:cNvPr>
          <p:cNvSpPr txBox="1"/>
          <p:nvPr/>
        </p:nvSpPr>
        <p:spPr>
          <a:xfrm>
            <a:off x="808990" y="1616826"/>
            <a:ext cx="516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Uitgaven&gt; Inkomsten =&gt; overheid heeft een tekort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2CD9F0BF-59BF-3F8A-FDA8-F67D5E668B2D}"/>
              </a:ext>
            </a:extLst>
          </p:cNvPr>
          <p:cNvSpPr/>
          <p:nvPr/>
        </p:nvSpPr>
        <p:spPr>
          <a:xfrm>
            <a:off x="666750" y="2303963"/>
            <a:ext cx="5228456" cy="58806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Hoe gaat de overheid dit tekort financieren?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CE8950F-460F-FD7C-85ED-16CD4CF85CD1}"/>
              </a:ext>
            </a:extLst>
          </p:cNvPr>
          <p:cNvSpPr txBox="1"/>
          <p:nvPr/>
        </p:nvSpPr>
        <p:spPr>
          <a:xfrm>
            <a:off x="666750" y="3003666"/>
            <a:ext cx="532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Door geld te lenen op de kapitaalmarkt, bijvoorbeeld door </a:t>
            </a:r>
            <a:r>
              <a:rPr lang="nl-NL" sz="2000" b="1" dirty="0">
                <a:solidFill>
                  <a:prstClr val="black"/>
                </a:solidFill>
                <a:latin typeface="Effra" panose="02000506080000020004" pitchFamily="2" charset="0"/>
              </a:rPr>
              <a:t>obligaties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 uit te geven.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5FE7F58E-0EA2-F7C7-5778-C5640544452F}"/>
              </a:ext>
            </a:extLst>
          </p:cNvPr>
          <p:cNvSpPr/>
          <p:nvPr/>
        </p:nvSpPr>
        <p:spPr>
          <a:xfrm>
            <a:off x="666750" y="3823196"/>
            <a:ext cx="5228456" cy="41987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De overheid ruilt over tijd: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D83C739-D0DB-4569-6A7F-67D07A666088}"/>
              </a:ext>
            </a:extLst>
          </p:cNvPr>
          <p:cNvSpPr txBox="1"/>
          <p:nvPr/>
        </p:nvSpPr>
        <p:spPr>
          <a:xfrm>
            <a:off x="727710" y="4317937"/>
            <a:ext cx="510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Effra" panose="02000506080000020004" pitchFamily="2" charset="0"/>
              </a:rPr>
              <a:t>Nu:</a:t>
            </a:r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  geld lenen</a:t>
            </a:r>
          </a:p>
          <a:p>
            <a:r>
              <a:rPr lang="nl-NL" b="1" dirty="0">
                <a:solidFill>
                  <a:prstClr val="black"/>
                </a:solidFill>
                <a:latin typeface="Effra" panose="02000506080000020004" pitchFamily="2" charset="0"/>
              </a:rPr>
              <a:t>Toekomst: </a:t>
            </a:r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schuld aflossen + rente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86E5C1FE-1373-810D-EFFD-3B789EF170B3}"/>
              </a:ext>
            </a:extLst>
          </p:cNvPr>
          <p:cNvSpPr/>
          <p:nvPr/>
        </p:nvSpPr>
        <p:spPr>
          <a:xfrm>
            <a:off x="666750" y="5039133"/>
            <a:ext cx="5228456" cy="708582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Conclusie: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6104388-F460-DBD9-F38C-01C4FB9E190F}"/>
              </a:ext>
            </a:extLst>
          </p:cNvPr>
          <p:cNvSpPr txBox="1"/>
          <p:nvPr/>
        </p:nvSpPr>
        <p:spPr>
          <a:xfrm>
            <a:off x="727710" y="5822580"/>
            <a:ext cx="510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Een begrotingstekort kun je zien als </a:t>
            </a:r>
            <a:r>
              <a:rPr lang="nl-NL" sz="2000" b="1" dirty="0">
                <a:solidFill>
                  <a:prstClr val="black"/>
                </a:solidFill>
                <a:latin typeface="Effra" panose="02000506080000020004" pitchFamily="2" charset="0"/>
              </a:rPr>
              <a:t>uitgestelde belastingheffing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7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/>
      <p:bldP spid="16" grpId="0" animBg="1"/>
      <p:bldP spid="19" grpId="0"/>
      <p:bldP spid="20" grpId="0" animBg="1"/>
      <p:bldP spid="24" grpId="0"/>
      <p:bldP spid="31" grpId="0" animBg="1"/>
      <p:bldP spid="3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311BD-4A2A-0159-C67C-4778478FD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22590A2-F291-4C9C-2488-546976354D6A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Begrotingssaldo </a:t>
            </a:r>
            <a:r>
              <a:rPr lang="nl-NL" sz="2800" dirty="0">
                <a:latin typeface="Effra" panose="02000506080000020004" pitchFamily="2" charset="0"/>
              </a:rPr>
              <a:t>(Examenvraag)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693AE91-ECD4-3D6F-2FBD-3AF8209D0C03}"/>
              </a:ext>
            </a:extLst>
          </p:cNvPr>
          <p:cNvSpPr/>
          <p:nvPr/>
        </p:nvSpPr>
        <p:spPr>
          <a:xfrm>
            <a:off x="1111168" y="1180618"/>
            <a:ext cx="9734309" cy="2870521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945DE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257126-8106-23BE-BC3D-925BFA687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58" y="2162506"/>
            <a:ext cx="9306044" cy="171871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37784E4-2A0A-28CA-5112-9D3F165E58E3}"/>
              </a:ext>
            </a:extLst>
          </p:cNvPr>
          <p:cNvSpPr txBox="1"/>
          <p:nvPr/>
        </p:nvSpPr>
        <p:spPr>
          <a:xfrm>
            <a:off x="1111168" y="4595149"/>
            <a:ext cx="8646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nl-NL" sz="2000" b="1" dirty="0">
                <a:solidFill>
                  <a:prstClr val="black"/>
                </a:solidFill>
                <a:latin typeface="Effra" panose="02000506080000020004" pitchFamily="2" charset="0"/>
              </a:rPr>
              <a:t>Zoek doelstelling in de tekst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: Hier conjuncturele werkloosheid oplossen.</a:t>
            </a:r>
          </a:p>
          <a:p>
            <a:pPr marL="342900" indent="-342900">
              <a:buFontTx/>
              <a:buAutoNum type="arabicPeriod"/>
            </a:pPr>
            <a:r>
              <a:rPr lang="nl-NL" sz="2000" b="1" dirty="0">
                <a:solidFill>
                  <a:prstClr val="black"/>
                </a:solidFill>
                <a:latin typeface="Effra" panose="02000506080000020004" pitchFamily="2" charset="0"/>
              </a:rPr>
              <a:t>Via anticyclisch begrotingsbeleid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: O verhogen en/of B verlaging.</a:t>
            </a:r>
          </a:p>
          <a:p>
            <a:pPr marL="342900" indent="-342900">
              <a:buFontTx/>
              <a:buAutoNum type="arabicPeriod"/>
            </a:pPr>
            <a:r>
              <a:rPr lang="nl-NL" sz="2000" b="1" dirty="0">
                <a:solidFill>
                  <a:prstClr val="black"/>
                </a:solidFill>
                <a:latin typeface="Effra" panose="02000506080000020004" pitchFamily="2" charset="0"/>
              </a:rPr>
              <a:t>Nu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: de staatsschuld zal gaan stijgen.</a:t>
            </a:r>
          </a:p>
          <a:p>
            <a:pPr marL="342900" indent="-342900">
              <a:buFontTx/>
              <a:buAutoNum type="arabicPeriod"/>
            </a:pPr>
            <a:r>
              <a:rPr lang="nl-NL" sz="2000" b="1" dirty="0">
                <a:solidFill>
                  <a:prstClr val="black"/>
                </a:solidFill>
                <a:latin typeface="Effra" panose="02000506080000020004" pitchFamily="2" charset="0"/>
              </a:rPr>
              <a:t>Later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: rentebetalingen en aflossingen zullen worden door toekomstige generaties betaald</a:t>
            </a:r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7CAD656-91A7-E9AA-75AE-25A6C528B0D0}"/>
              </a:ext>
            </a:extLst>
          </p:cNvPr>
          <p:cNvSpPr txBox="1"/>
          <p:nvPr/>
        </p:nvSpPr>
        <p:spPr>
          <a:xfrm>
            <a:off x="2271532" y="1146940"/>
            <a:ext cx="6094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prstClr val="black"/>
                </a:solidFill>
                <a:latin typeface="Aptos" panose="02110004020202020204"/>
              </a:rPr>
              <a:t>De overheid van </a:t>
            </a:r>
            <a:r>
              <a:rPr lang="nl-NL" sz="2000" dirty="0" err="1">
                <a:solidFill>
                  <a:prstClr val="black"/>
                </a:solidFill>
                <a:latin typeface="Aptos" panose="02110004020202020204"/>
              </a:rPr>
              <a:t>Anderland</a:t>
            </a:r>
            <a:r>
              <a:rPr lang="nl-NL" sz="2000" dirty="0">
                <a:solidFill>
                  <a:prstClr val="black"/>
                </a:solidFill>
                <a:latin typeface="Aptos" panose="02110004020202020204"/>
              </a:rPr>
              <a:t> wil de conjuncturele werkloosheid verminderen en overweegt stimulerend begrotingsbeleid</a:t>
            </a:r>
            <a:r>
              <a:rPr lang="nl-NL" dirty="0">
                <a:solidFill>
                  <a:prstClr val="black"/>
                </a:solidFill>
                <a:latin typeface="Aptos" panose="02110004020202020204"/>
              </a:rPr>
              <a:t>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133C82B-F58A-D794-7210-11F0BC4F58F0}"/>
              </a:ext>
            </a:extLst>
          </p:cNvPr>
          <p:cNvSpPr txBox="1"/>
          <p:nvPr/>
        </p:nvSpPr>
        <p:spPr>
          <a:xfrm>
            <a:off x="1967696" y="787078"/>
            <a:ext cx="353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Aptos" panose="02110004020202020204"/>
              </a:rPr>
              <a:t>CE 2024-II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A5113E-10A2-CDB6-71D7-62296093F796}"/>
              </a:ext>
            </a:extLst>
          </p:cNvPr>
          <p:cNvSpPr/>
          <p:nvPr/>
        </p:nvSpPr>
        <p:spPr>
          <a:xfrm>
            <a:off x="2319338" y="1516272"/>
            <a:ext cx="2976562" cy="264903"/>
          </a:xfrm>
          <a:prstGeom prst="rect">
            <a:avLst/>
          </a:prstGeom>
          <a:noFill/>
          <a:ln w="38100" cap="flat" cmpd="sng" algn="ctr">
            <a:solidFill>
              <a:srgbClr val="E71E1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71541B5-97A9-B138-D507-2C57A45B3003}"/>
              </a:ext>
            </a:extLst>
          </p:cNvPr>
          <p:cNvSpPr/>
          <p:nvPr/>
        </p:nvSpPr>
        <p:spPr>
          <a:xfrm>
            <a:off x="5998464" y="1214437"/>
            <a:ext cx="1618488" cy="260051"/>
          </a:xfrm>
          <a:prstGeom prst="rect">
            <a:avLst/>
          </a:prstGeom>
          <a:noFill/>
          <a:ln w="38100" cap="flat" cmpd="sng" algn="ctr">
            <a:solidFill>
              <a:srgbClr val="E71E1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CA0CFDC-489F-2D64-9EEB-623134F6A069}"/>
              </a:ext>
            </a:extLst>
          </p:cNvPr>
          <p:cNvSpPr/>
          <p:nvPr/>
        </p:nvSpPr>
        <p:spPr>
          <a:xfrm>
            <a:off x="4633914" y="2280213"/>
            <a:ext cx="3128961" cy="309129"/>
          </a:xfrm>
          <a:prstGeom prst="rect">
            <a:avLst/>
          </a:prstGeom>
          <a:noFill/>
          <a:ln w="38100" cap="flat" cmpd="sng" algn="ctr">
            <a:solidFill>
              <a:srgbClr val="E71E1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3DDB342-5237-8C32-6284-3DDE31356F40}"/>
              </a:ext>
            </a:extLst>
          </p:cNvPr>
          <p:cNvSpPr/>
          <p:nvPr/>
        </p:nvSpPr>
        <p:spPr>
          <a:xfrm>
            <a:off x="3833813" y="2891114"/>
            <a:ext cx="3128961" cy="309129"/>
          </a:xfrm>
          <a:prstGeom prst="rect">
            <a:avLst/>
          </a:prstGeom>
          <a:noFill/>
          <a:ln w="38100" cap="flat" cmpd="sng" algn="ctr">
            <a:solidFill>
              <a:srgbClr val="E71E1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67D4-D190-0CEF-084D-B893E53AB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3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5BF5D-8B63-F14F-2965-2D8A28499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62717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AF9EE-6ED3-FFD2-238B-0B2DDAE1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94B8205-7E78-0F6C-7EA3-BE2BAF928B3D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Knoop ze in je oren!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31C5232-00A0-B81D-0768-F2FB576E1EE6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DE9887F1-DDB6-10FF-EC73-0AC4CF4AC524}"/>
              </a:ext>
            </a:extLst>
          </p:cNvPr>
          <p:cNvSpPr txBox="1"/>
          <p:nvPr/>
        </p:nvSpPr>
        <p:spPr>
          <a:xfrm>
            <a:off x="948164" y="4585846"/>
            <a:ext cx="307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 &amp; Patrick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DE80F15-7847-45B3-037E-B90AB2599FCE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Ultieme tips</a:t>
            </a:r>
          </a:p>
        </p:txBody>
      </p:sp>
    </p:spTree>
    <p:extLst>
      <p:ext uri="{BB962C8B-B14F-4D97-AF65-F5344CB8AC3E}">
        <p14:creationId xmlns:p14="http://schemas.microsoft.com/office/powerpoint/2010/main" val="29008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EF99C-7817-B139-00AA-E90F655DB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ep 88">
            <a:extLst>
              <a:ext uri="{FF2B5EF4-FFF2-40B4-BE49-F238E27FC236}">
                <a16:creationId xmlns:a16="http://schemas.microsoft.com/office/drawing/2014/main" id="{5AC6A6D5-E17D-7BCB-86F6-36AFBCA813D3}"/>
              </a:ext>
            </a:extLst>
          </p:cNvPr>
          <p:cNvGrpSpPr/>
          <p:nvPr/>
        </p:nvGrpSpPr>
        <p:grpSpPr>
          <a:xfrm>
            <a:off x="2043005" y="945630"/>
            <a:ext cx="3625772" cy="3625772"/>
            <a:chOff x="2043005" y="945630"/>
            <a:chExt cx="3625772" cy="3625772"/>
          </a:xfrm>
        </p:grpSpPr>
        <p:pic>
          <p:nvPicPr>
            <p:cNvPr id="72" name="Graphic 71" descr="Pijl: Curve in tegenwijzerzin met effen opvulling">
              <a:extLst>
                <a:ext uri="{FF2B5EF4-FFF2-40B4-BE49-F238E27FC236}">
                  <a16:creationId xmlns:a16="http://schemas.microsoft.com/office/drawing/2014/main" id="{CF01BF5B-00DB-1FF1-24DD-C065E026282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15300898">
              <a:off x="2043005" y="945630"/>
              <a:ext cx="3625772" cy="3625772"/>
            </a:xfrm>
            <a:prstGeom prst="rect">
              <a:avLst/>
            </a:prstGeom>
          </p:spPr>
        </p:pic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6DB1BBA6-7EB5-CCD1-B806-63A94490EDCB}"/>
                </a:ext>
              </a:extLst>
            </p:cNvPr>
            <p:cNvSpPr txBox="1"/>
            <p:nvPr/>
          </p:nvSpPr>
          <p:spPr>
            <a:xfrm>
              <a:off x="2572398" y="2674699"/>
              <a:ext cx="7512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200" b="1" dirty="0">
                  <a:solidFill>
                    <a:schemeClr val="bg1"/>
                  </a:solidFill>
                  <a:latin typeface="Effra" panose="02000506080000020004" pitchFamily="2" charset="0"/>
                </a:rPr>
                <a:t>O</a:t>
              </a:r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B6D8B7C4-4E85-4435-99D7-8E23CEF8E8D1}"/>
              </a:ext>
            </a:extLst>
          </p:cNvPr>
          <p:cNvGrpSpPr/>
          <p:nvPr/>
        </p:nvGrpSpPr>
        <p:grpSpPr>
          <a:xfrm>
            <a:off x="1298820" y="3991678"/>
            <a:ext cx="1954379" cy="2324016"/>
            <a:chOff x="7343002" y="1473630"/>
            <a:chExt cx="887038" cy="920396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02A5B056-AF9A-C576-D6A9-7C0762D3FDE2}"/>
                </a:ext>
              </a:extLst>
            </p:cNvPr>
            <p:cNvSpPr/>
            <p:nvPr/>
          </p:nvSpPr>
          <p:spPr>
            <a:xfrm>
              <a:off x="7645229" y="1473630"/>
              <a:ext cx="584811" cy="311336"/>
            </a:xfrm>
            <a:custGeom>
              <a:avLst/>
              <a:gdLst>
                <a:gd name="connsiteX0" fmla="*/ 160247 w 584811"/>
                <a:gd name="connsiteY0" fmla="*/ 148412 h 311336"/>
                <a:gd name="connsiteX1" fmla="*/ 137502 w 584811"/>
                <a:gd name="connsiteY1" fmla="*/ 184709 h 311336"/>
                <a:gd name="connsiteX2" fmla="*/ 137502 w 584811"/>
                <a:gd name="connsiteY2" fmla="*/ 221006 h 311336"/>
                <a:gd name="connsiteX3" fmla="*/ 129920 w 584811"/>
                <a:gd name="connsiteY3" fmla="*/ 242783 h 311336"/>
                <a:gd name="connsiteX4" fmla="*/ 160247 w 584811"/>
                <a:gd name="connsiteY4" fmla="*/ 279080 h 311336"/>
                <a:gd name="connsiteX5" fmla="*/ 152665 w 584811"/>
                <a:gd name="connsiteY5" fmla="*/ 279080 h 311336"/>
                <a:gd name="connsiteX6" fmla="*/ 137502 w 584811"/>
                <a:gd name="connsiteY6" fmla="*/ 293599 h 311336"/>
                <a:gd name="connsiteX7" fmla="*/ 114757 w 584811"/>
                <a:gd name="connsiteY7" fmla="*/ 293599 h 311336"/>
                <a:gd name="connsiteX8" fmla="*/ 114757 w 584811"/>
                <a:gd name="connsiteY8" fmla="*/ 300858 h 311336"/>
                <a:gd name="connsiteX9" fmla="*/ 108123 w 584811"/>
                <a:gd name="connsiteY9" fmla="*/ 305395 h 311336"/>
                <a:gd name="connsiteX10" fmla="*/ 107559 w 584811"/>
                <a:gd name="connsiteY10" fmla="*/ 311336 h 311336"/>
                <a:gd name="connsiteX11" fmla="*/ 0 w 584811"/>
                <a:gd name="connsiteY11" fmla="*/ 311336 h 311336"/>
                <a:gd name="connsiteX12" fmla="*/ 1035 w 584811"/>
                <a:gd name="connsiteY12" fmla="*/ 308117 h 311336"/>
                <a:gd name="connsiteX13" fmla="*/ 8616 w 584811"/>
                <a:gd name="connsiteY13" fmla="*/ 300858 h 311336"/>
                <a:gd name="connsiteX14" fmla="*/ 16198 w 584811"/>
                <a:gd name="connsiteY14" fmla="*/ 257302 h 311336"/>
                <a:gd name="connsiteX15" fmla="*/ 31361 w 584811"/>
                <a:gd name="connsiteY15" fmla="*/ 235524 h 311336"/>
                <a:gd name="connsiteX16" fmla="*/ 31361 w 584811"/>
                <a:gd name="connsiteY16" fmla="*/ 199228 h 311336"/>
                <a:gd name="connsiteX17" fmla="*/ 54105 w 584811"/>
                <a:gd name="connsiteY17" fmla="*/ 170190 h 311336"/>
                <a:gd name="connsiteX18" fmla="*/ 84431 w 584811"/>
                <a:gd name="connsiteY18" fmla="*/ 191968 h 311336"/>
                <a:gd name="connsiteX19" fmla="*/ 99594 w 584811"/>
                <a:gd name="connsiteY19" fmla="*/ 184709 h 311336"/>
                <a:gd name="connsiteX20" fmla="*/ 122339 w 584811"/>
                <a:gd name="connsiteY20" fmla="*/ 170190 h 311336"/>
                <a:gd name="connsiteX21" fmla="*/ 137502 w 584811"/>
                <a:gd name="connsiteY21" fmla="*/ 162931 h 311336"/>
                <a:gd name="connsiteX22" fmla="*/ 160247 w 584811"/>
                <a:gd name="connsiteY22" fmla="*/ 148412 h 311336"/>
                <a:gd name="connsiteX23" fmla="*/ 84431 w 584811"/>
                <a:gd name="connsiteY23" fmla="*/ 97597 h 311336"/>
                <a:gd name="connsiteX24" fmla="*/ 99594 w 584811"/>
                <a:gd name="connsiteY24" fmla="*/ 126635 h 311336"/>
                <a:gd name="connsiteX25" fmla="*/ 46524 w 584811"/>
                <a:gd name="connsiteY25" fmla="*/ 155672 h 311336"/>
                <a:gd name="connsiteX26" fmla="*/ 84431 w 584811"/>
                <a:gd name="connsiteY26" fmla="*/ 97597 h 311336"/>
                <a:gd name="connsiteX27" fmla="*/ 142478 w 584811"/>
                <a:gd name="connsiteY27" fmla="*/ 59373 h 311336"/>
                <a:gd name="connsiteX28" fmla="*/ 152665 w 584811"/>
                <a:gd name="connsiteY28" fmla="*/ 61301 h 311336"/>
                <a:gd name="connsiteX29" fmla="*/ 137502 w 584811"/>
                <a:gd name="connsiteY29" fmla="*/ 68560 h 311336"/>
                <a:gd name="connsiteX30" fmla="*/ 114757 w 584811"/>
                <a:gd name="connsiteY30" fmla="*/ 83079 h 311336"/>
                <a:gd name="connsiteX31" fmla="*/ 99594 w 584811"/>
                <a:gd name="connsiteY31" fmla="*/ 97597 h 311336"/>
                <a:gd name="connsiteX32" fmla="*/ 84431 w 584811"/>
                <a:gd name="connsiteY32" fmla="*/ 97597 h 311336"/>
                <a:gd name="connsiteX33" fmla="*/ 84431 w 584811"/>
                <a:gd name="connsiteY33" fmla="*/ 83079 h 311336"/>
                <a:gd name="connsiteX34" fmla="*/ 92013 w 584811"/>
                <a:gd name="connsiteY34" fmla="*/ 83079 h 311336"/>
                <a:gd name="connsiteX35" fmla="*/ 99594 w 584811"/>
                <a:gd name="connsiteY35" fmla="*/ 83079 h 311336"/>
                <a:gd name="connsiteX36" fmla="*/ 107176 w 584811"/>
                <a:gd name="connsiteY36" fmla="*/ 68560 h 311336"/>
                <a:gd name="connsiteX37" fmla="*/ 114757 w 584811"/>
                <a:gd name="connsiteY37" fmla="*/ 68560 h 311336"/>
                <a:gd name="connsiteX38" fmla="*/ 142478 w 584811"/>
                <a:gd name="connsiteY38" fmla="*/ 59373 h 311336"/>
                <a:gd name="connsiteX39" fmla="*/ 501415 w 584811"/>
                <a:gd name="connsiteY39" fmla="*/ 32264 h 311336"/>
                <a:gd name="connsiteX40" fmla="*/ 516578 w 584811"/>
                <a:gd name="connsiteY40" fmla="*/ 46782 h 311336"/>
                <a:gd name="connsiteX41" fmla="*/ 524159 w 584811"/>
                <a:gd name="connsiteY41" fmla="*/ 75819 h 311336"/>
                <a:gd name="connsiteX42" fmla="*/ 554485 w 584811"/>
                <a:gd name="connsiteY42" fmla="*/ 97597 h 311336"/>
                <a:gd name="connsiteX43" fmla="*/ 569648 w 584811"/>
                <a:gd name="connsiteY43" fmla="*/ 112116 h 311336"/>
                <a:gd name="connsiteX44" fmla="*/ 584811 w 584811"/>
                <a:gd name="connsiteY44" fmla="*/ 119375 h 311336"/>
                <a:gd name="connsiteX45" fmla="*/ 584811 w 584811"/>
                <a:gd name="connsiteY45" fmla="*/ 133894 h 311336"/>
                <a:gd name="connsiteX46" fmla="*/ 584811 w 584811"/>
                <a:gd name="connsiteY46" fmla="*/ 221006 h 311336"/>
                <a:gd name="connsiteX47" fmla="*/ 569648 w 584811"/>
                <a:gd name="connsiteY47" fmla="*/ 235524 h 311336"/>
                <a:gd name="connsiteX48" fmla="*/ 554485 w 584811"/>
                <a:gd name="connsiteY48" fmla="*/ 250043 h 311336"/>
                <a:gd name="connsiteX49" fmla="*/ 545956 w 584811"/>
                <a:gd name="connsiteY49" fmla="*/ 297001 h 311336"/>
                <a:gd name="connsiteX50" fmla="*/ 546695 w 584811"/>
                <a:gd name="connsiteY50" fmla="*/ 311336 h 311336"/>
                <a:gd name="connsiteX51" fmla="*/ 310068 w 584811"/>
                <a:gd name="connsiteY51" fmla="*/ 311336 h 311336"/>
                <a:gd name="connsiteX52" fmla="*/ 309034 w 584811"/>
                <a:gd name="connsiteY52" fmla="*/ 309025 h 311336"/>
                <a:gd name="connsiteX53" fmla="*/ 311877 w 584811"/>
                <a:gd name="connsiteY53" fmla="*/ 308117 h 311336"/>
                <a:gd name="connsiteX54" fmla="*/ 304295 w 584811"/>
                <a:gd name="connsiteY54" fmla="*/ 300858 h 311336"/>
                <a:gd name="connsiteX55" fmla="*/ 277760 w 584811"/>
                <a:gd name="connsiteY55" fmla="*/ 308117 h 311336"/>
                <a:gd name="connsiteX56" fmla="*/ 265994 w 584811"/>
                <a:gd name="connsiteY56" fmla="*/ 311336 h 311336"/>
                <a:gd name="connsiteX57" fmla="*/ 205736 w 584811"/>
                <a:gd name="connsiteY57" fmla="*/ 311336 h 311336"/>
                <a:gd name="connsiteX58" fmla="*/ 205736 w 584811"/>
                <a:gd name="connsiteY58" fmla="*/ 308117 h 311336"/>
                <a:gd name="connsiteX59" fmla="*/ 220899 w 584811"/>
                <a:gd name="connsiteY59" fmla="*/ 300858 h 311336"/>
                <a:gd name="connsiteX60" fmla="*/ 220899 w 584811"/>
                <a:gd name="connsiteY60" fmla="*/ 264561 h 311336"/>
                <a:gd name="connsiteX61" fmla="*/ 228480 w 584811"/>
                <a:gd name="connsiteY61" fmla="*/ 242783 h 311336"/>
                <a:gd name="connsiteX62" fmla="*/ 243643 w 584811"/>
                <a:gd name="connsiteY62" fmla="*/ 235524 h 311336"/>
                <a:gd name="connsiteX63" fmla="*/ 251225 w 584811"/>
                <a:gd name="connsiteY63" fmla="*/ 235524 h 311336"/>
                <a:gd name="connsiteX64" fmla="*/ 198154 w 584811"/>
                <a:gd name="connsiteY64" fmla="*/ 228265 h 311336"/>
                <a:gd name="connsiteX65" fmla="*/ 175410 w 584811"/>
                <a:gd name="connsiteY65" fmla="*/ 213746 h 311336"/>
                <a:gd name="connsiteX66" fmla="*/ 190573 w 584811"/>
                <a:gd name="connsiteY66" fmla="*/ 191968 h 311336"/>
                <a:gd name="connsiteX67" fmla="*/ 198154 w 584811"/>
                <a:gd name="connsiteY67" fmla="*/ 155672 h 311336"/>
                <a:gd name="connsiteX68" fmla="*/ 190573 w 584811"/>
                <a:gd name="connsiteY68" fmla="*/ 148412 h 311336"/>
                <a:gd name="connsiteX69" fmla="*/ 167828 w 584811"/>
                <a:gd name="connsiteY69" fmla="*/ 148412 h 311336"/>
                <a:gd name="connsiteX70" fmla="*/ 190573 w 584811"/>
                <a:gd name="connsiteY70" fmla="*/ 133894 h 311336"/>
                <a:gd name="connsiteX71" fmla="*/ 205736 w 584811"/>
                <a:gd name="connsiteY71" fmla="*/ 97597 h 311336"/>
                <a:gd name="connsiteX72" fmla="*/ 228480 w 584811"/>
                <a:gd name="connsiteY72" fmla="*/ 83079 h 311336"/>
                <a:gd name="connsiteX73" fmla="*/ 251225 w 584811"/>
                <a:gd name="connsiteY73" fmla="*/ 83079 h 311336"/>
                <a:gd name="connsiteX74" fmla="*/ 258806 w 584811"/>
                <a:gd name="connsiteY74" fmla="*/ 68560 h 311336"/>
                <a:gd name="connsiteX75" fmla="*/ 364947 w 584811"/>
                <a:gd name="connsiteY75" fmla="*/ 46782 h 311336"/>
                <a:gd name="connsiteX76" fmla="*/ 410436 w 584811"/>
                <a:gd name="connsiteY76" fmla="*/ 46782 h 311336"/>
                <a:gd name="connsiteX77" fmla="*/ 418018 w 584811"/>
                <a:gd name="connsiteY77" fmla="*/ 39523 h 311336"/>
                <a:gd name="connsiteX78" fmla="*/ 501415 w 584811"/>
                <a:gd name="connsiteY78" fmla="*/ 32264 h 311336"/>
                <a:gd name="connsiteX79" fmla="*/ 273969 w 584811"/>
                <a:gd name="connsiteY79" fmla="*/ 17745 h 311336"/>
                <a:gd name="connsiteX80" fmla="*/ 327040 w 584811"/>
                <a:gd name="connsiteY80" fmla="*/ 17745 h 311336"/>
                <a:gd name="connsiteX81" fmla="*/ 296714 w 584811"/>
                <a:gd name="connsiteY81" fmla="*/ 32264 h 311336"/>
                <a:gd name="connsiteX82" fmla="*/ 289132 w 584811"/>
                <a:gd name="connsiteY82" fmla="*/ 32264 h 311336"/>
                <a:gd name="connsiteX83" fmla="*/ 258806 w 584811"/>
                <a:gd name="connsiteY83" fmla="*/ 32264 h 311336"/>
                <a:gd name="connsiteX84" fmla="*/ 273969 w 584811"/>
                <a:gd name="connsiteY84" fmla="*/ 17745 h 311336"/>
                <a:gd name="connsiteX85" fmla="*/ 190573 w 584811"/>
                <a:gd name="connsiteY85" fmla="*/ 17745 h 311336"/>
                <a:gd name="connsiteX86" fmla="*/ 213317 w 584811"/>
                <a:gd name="connsiteY86" fmla="*/ 17745 h 311336"/>
                <a:gd name="connsiteX87" fmla="*/ 220899 w 584811"/>
                <a:gd name="connsiteY87" fmla="*/ 17745 h 311336"/>
                <a:gd name="connsiteX88" fmla="*/ 243643 w 584811"/>
                <a:gd name="connsiteY88" fmla="*/ 32264 h 311336"/>
                <a:gd name="connsiteX89" fmla="*/ 213317 w 584811"/>
                <a:gd name="connsiteY89" fmla="*/ 32264 h 311336"/>
                <a:gd name="connsiteX90" fmla="*/ 182991 w 584811"/>
                <a:gd name="connsiteY90" fmla="*/ 54042 h 311336"/>
                <a:gd name="connsiteX91" fmla="*/ 152665 w 584811"/>
                <a:gd name="connsiteY91" fmla="*/ 39523 h 311336"/>
                <a:gd name="connsiteX92" fmla="*/ 175410 w 584811"/>
                <a:gd name="connsiteY92" fmla="*/ 32264 h 311336"/>
                <a:gd name="connsiteX93" fmla="*/ 190573 w 584811"/>
                <a:gd name="connsiteY93" fmla="*/ 17745 h 311336"/>
                <a:gd name="connsiteX94" fmla="*/ 397050 w 584811"/>
                <a:gd name="connsiteY94" fmla="*/ 8557 h 311336"/>
                <a:gd name="connsiteX95" fmla="*/ 410436 w 584811"/>
                <a:gd name="connsiteY95" fmla="*/ 10486 h 311336"/>
                <a:gd name="connsiteX96" fmla="*/ 410436 w 584811"/>
                <a:gd name="connsiteY96" fmla="*/ 17745 h 311336"/>
                <a:gd name="connsiteX97" fmla="*/ 402855 w 584811"/>
                <a:gd name="connsiteY97" fmla="*/ 17745 h 311336"/>
                <a:gd name="connsiteX98" fmla="*/ 395273 w 584811"/>
                <a:gd name="connsiteY98" fmla="*/ 25004 h 311336"/>
                <a:gd name="connsiteX99" fmla="*/ 387692 w 584811"/>
                <a:gd name="connsiteY99" fmla="*/ 32264 h 311336"/>
                <a:gd name="connsiteX100" fmla="*/ 357366 w 584811"/>
                <a:gd name="connsiteY100" fmla="*/ 32264 h 311336"/>
                <a:gd name="connsiteX101" fmla="*/ 372529 w 584811"/>
                <a:gd name="connsiteY101" fmla="*/ 17745 h 311336"/>
                <a:gd name="connsiteX102" fmla="*/ 397050 w 584811"/>
                <a:gd name="connsiteY102" fmla="*/ 8557 h 311336"/>
                <a:gd name="connsiteX103" fmla="*/ 448344 w 584811"/>
                <a:gd name="connsiteY103" fmla="*/ 3226 h 311336"/>
                <a:gd name="connsiteX104" fmla="*/ 463507 w 584811"/>
                <a:gd name="connsiteY104" fmla="*/ 3226 h 311336"/>
                <a:gd name="connsiteX105" fmla="*/ 448344 w 584811"/>
                <a:gd name="connsiteY105" fmla="*/ 17745 h 311336"/>
                <a:gd name="connsiteX106" fmla="*/ 448344 w 584811"/>
                <a:gd name="connsiteY106" fmla="*/ 3226 h 311336"/>
                <a:gd name="connsiteX107" fmla="*/ 429390 w 584811"/>
                <a:gd name="connsiteY107" fmla="*/ 504 h 311336"/>
                <a:gd name="connsiteX108" fmla="*/ 433181 w 584811"/>
                <a:gd name="connsiteY108" fmla="*/ 3226 h 311336"/>
                <a:gd name="connsiteX109" fmla="*/ 440762 w 584811"/>
                <a:gd name="connsiteY109" fmla="*/ 17745 h 311336"/>
                <a:gd name="connsiteX110" fmla="*/ 418018 w 584811"/>
                <a:gd name="connsiteY110" fmla="*/ 17745 h 311336"/>
                <a:gd name="connsiteX111" fmla="*/ 425599 w 584811"/>
                <a:gd name="connsiteY111" fmla="*/ 3226 h 311336"/>
                <a:gd name="connsiteX112" fmla="*/ 429390 w 584811"/>
                <a:gd name="connsiteY112" fmla="*/ 504 h 31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84811" h="311336">
                  <a:moveTo>
                    <a:pt x="160247" y="148412"/>
                  </a:moveTo>
                  <a:cubicBezTo>
                    <a:pt x="160247" y="170190"/>
                    <a:pt x="152665" y="177450"/>
                    <a:pt x="137502" y="184709"/>
                  </a:cubicBezTo>
                  <a:cubicBezTo>
                    <a:pt x="114757" y="199228"/>
                    <a:pt x="145083" y="199228"/>
                    <a:pt x="137502" y="221006"/>
                  </a:cubicBezTo>
                  <a:cubicBezTo>
                    <a:pt x="137502" y="228265"/>
                    <a:pt x="122339" y="228265"/>
                    <a:pt x="129920" y="242783"/>
                  </a:cubicBezTo>
                  <a:cubicBezTo>
                    <a:pt x="145083" y="250043"/>
                    <a:pt x="167828" y="250043"/>
                    <a:pt x="160247" y="279080"/>
                  </a:cubicBezTo>
                  <a:cubicBezTo>
                    <a:pt x="152665" y="279080"/>
                    <a:pt x="152665" y="271821"/>
                    <a:pt x="152665" y="279080"/>
                  </a:cubicBezTo>
                  <a:cubicBezTo>
                    <a:pt x="152665" y="286339"/>
                    <a:pt x="145083" y="293599"/>
                    <a:pt x="137502" y="293599"/>
                  </a:cubicBezTo>
                  <a:cubicBezTo>
                    <a:pt x="137502" y="293599"/>
                    <a:pt x="137502" y="293599"/>
                    <a:pt x="114757" y="293599"/>
                  </a:cubicBezTo>
                  <a:cubicBezTo>
                    <a:pt x="114757" y="293599"/>
                    <a:pt x="114757" y="293599"/>
                    <a:pt x="114757" y="300858"/>
                  </a:cubicBezTo>
                  <a:cubicBezTo>
                    <a:pt x="110967" y="300858"/>
                    <a:pt x="109071" y="302673"/>
                    <a:pt x="108123" y="305395"/>
                  </a:cubicBezTo>
                  <a:lnTo>
                    <a:pt x="107559" y="311336"/>
                  </a:lnTo>
                  <a:lnTo>
                    <a:pt x="0" y="311336"/>
                  </a:lnTo>
                  <a:lnTo>
                    <a:pt x="1035" y="308117"/>
                  </a:lnTo>
                  <a:cubicBezTo>
                    <a:pt x="8616" y="308117"/>
                    <a:pt x="8616" y="308117"/>
                    <a:pt x="8616" y="300858"/>
                  </a:cubicBezTo>
                  <a:cubicBezTo>
                    <a:pt x="1035" y="286339"/>
                    <a:pt x="16198" y="279080"/>
                    <a:pt x="16198" y="257302"/>
                  </a:cubicBezTo>
                  <a:cubicBezTo>
                    <a:pt x="23779" y="257302"/>
                    <a:pt x="16198" y="235524"/>
                    <a:pt x="31361" y="235524"/>
                  </a:cubicBezTo>
                  <a:cubicBezTo>
                    <a:pt x="23779" y="221006"/>
                    <a:pt x="38942" y="213746"/>
                    <a:pt x="31361" y="199228"/>
                  </a:cubicBezTo>
                  <a:cubicBezTo>
                    <a:pt x="46524" y="199228"/>
                    <a:pt x="38942" y="170190"/>
                    <a:pt x="54105" y="170190"/>
                  </a:cubicBezTo>
                  <a:cubicBezTo>
                    <a:pt x="69268" y="177450"/>
                    <a:pt x="61687" y="199228"/>
                    <a:pt x="84431" y="191968"/>
                  </a:cubicBezTo>
                  <a:cubicBezTo>
                    <a:pt x="92013" y="191968"/>
                    <a:pt x="99594" y="184709"/>
                    <a:pt x="99594" y="184709"/>
                  </a:cubicBezTo>
                  <a:cubicBezTo>
                    <a:pt x="114757" y="184709"/>
                    <a:pt x="114757" y="170190"/>
                    <a:pt x="122339" y="170190"/>
                  </a:cubicBezTo>
                  <a:cubicBezTo>
                    <a:pt x="122339" y="162931"/>
                    <a:pt x="137502" y="162931"/>
                    <a:pt x="137502" y="162931"/>
                  </a:cubicBezTo>
                  <a:cubicBezTo>
                    <a:pt x="137502" y="155672"/>
                    <a:pt x="145083" y="148412"/>
                    <a:pt x="160247" y="148412"/>
                  </a:cubicBezTo>
                  <a:close/>
                  <a:moveTo>
                    <a:pt x="84431" y="97597"/>
                  </a:moveTo>
                  <a:cubicBezTo>
                    <a:pt x="99594" y="104857"/>
                    <a:pt x="99594" y="119375"/>
                    <a:pt x="99594" y="126635"/>
                  </a:cubicBezTo>
                  <a:cubicBezTo>
                    <a:pt x="92013" y="141153"/>
                    <a:pt x="69268" y="162931"/>
                    <a:pt x="46524" y="155672"/>
                  </a:cubicBezTo>
                  <a:cubicBezTo>
                    <a:pt x="46524" y="126635"/>
                    <a:pt x="76850" y="119375"/>
                    <a:pt x="84431" y="97597"/>
                  </a:cubicBezTo>
                  <a:close/>
                  <a:moveTo>
                    <a:pt x="142478" y="59373"/>
                  </a:moveTo>
                  <a:cubicBezTo>
                    <a:pt x="145558" y="59032"/>
                    <a:pt x="148875" y="59486"/>
                    <a:pt x="152665" y="61301"/>
                  </a:cubicBezTo>
                  <a:cubicBezTo>
                    <a:pt x="145083" y="68560"/>
                    <a:pt x="145083" y="68560"/>
                    <a:pt x="137502" y="68560"/>
                  </a:cubicBezTo>
                  <a:cubicBezTo>
                    <a:pt x="129920" y="68560"/>
                    <a:pt x="122339" y="75819"/>
                    <a:pt x="114757" y="83079"/>
                  </a:cubicBezTo>
                  <a:cubicBezTo>
                    <a:pt x="107176" y="83079"/>
                    <a:pt x="99594" y="90338"/>
                    <a:pt x="99594" y="97597"/>
                  </a:cubicBezTo>
                  <a:cubicBezTo>
                    <a:pt x="92013" y="97597"/>
                    <a:pt x="92013" y="97597"/>
                    <a:pt x="84431" y="97597"/>
                  </a:cubicBezTo>
                  <a:cubicBezTo>
                    <a:pt x="84431" y="90338"/>
                    <a:pt x="84431" y="90338"/>
                    <a:pt x="84431" y="83079"/>
                  </a:cubicBezTo>
                  <a:cubicBezTo>
                    <a:pt x="84431" y="83079"/>
                    <a:pt x="92013" y="83079"/>
                    <a:pt x="92013" y="83079"/>
                  </a:cubicBezTo>
                  <a:cubicBezTo>
                    <a:pt x="92013" y="75819"/>
                    <a:pt x="99594" y="83079"/>
                    <a:pt x="99594" y="83079"/>
                  </a:cubicBezTo>
                  <a:cubicBezTo>
                    <a:pt x="107176" y="83079"/>
                    <a:pt x="107176" y="68560"/>
                    <a:pt x="107176" y="68560"/>
                  </a:cubicBezTo>
                  <a:cubicBezTo>
                    <a:pt x="107176" y="68560"/>
                    <a:pt x="114757" y="68560"/>
                    <a:pt x="114757" y="68560"/>
                  </a:cubicBezTo>
                  <a:cubicBezTo>
                    <a:pt x="126130" y="68560"/>
                    <a:pt x="133237" y="60393"/>
                    <a:pt x="142478" y="59373"/>
                  </a:cubicBezTo>
                  <a:close/>
                  <a:moveTo>
                    <a:pt x="501415" y="32264"/>
                  </a:moveTo>
                  <a:cubicBezTo>
                    <a:pt x="501415" y="46782"/>
                    <a:pt x="501415" y="46782"/>
                    <a:pt x="516578" y="46782"/>
                  </a:cubicBezTo>
                  <a:cubicBezTo>
                    <a:pt x="508996" y="61301"/>
                    <a:pt x="524159" y="68560"/>
                    <a:pt x="524159" y="75819"/>
                  </a:cubicBezTo>
                  <a:cubicBezTo>
                    <a:pt x="531741" y="83079"/>
                    <a:pt x="539322" y="97597"/>
                    <a:pt x="554485" y="97597"/>
                  </a:cubicBezTo>
                  <a:cubicBezTo>
                    <a:pt x="554485" y="104857"/>
                    <a:pt x="562067" y="112116"/>
                    <a:pt x="569648" y="112116"/>
                  </a:cubicBezTo>
                  <a:cubicBezTo>
                    <a:pt x="577230" y="119375"/>
                    <a:pt x="577230" y="119375"/>
                    <a:pt x="584811" y="119375"/>
                  </a:cubicBezTo>
                  <a:cubicBezTo>
                    <a:pt x="584811" y="126635"/>
                    <a:pt x="584811" y="126635"/>
                    <a:pt x="584811" y="133894"/>
                  </a:cubicBezTo>
                  <a:cubicBezTo>
                    <a:pt x="584811" y="162931"/>
                    <a:pt x="584811" y="191968"/>
                    <a:pt x="584811" y="221006"/>
                  </a:cubicBezTo>
                  <a:cubicBezTo>
                    <a:pt x="577230" y="221006"/>
                    <a:pt x="584811" y="235524"/>
                    <a:pt x="569648" y="235524"/>
                  </a:cubicBezTo>
                  <a:cubicBezTo>
                    <a:pt x="569648" y="242783"/>
                    <a:pt x="569648" y="250043"/>
                    <a:pt x="554485" y="250043"/>
                  </a:cubicBezTo>
                  <a:cubicBezTo>
                    <a:pt x="560171" y="271821"/>
                    <a:pt x="548799" y="281349"/>
                    <a:pt x="545956" y="297001"/>
                  </a:cubicBezTo>
                  <a:lnTo>
                    <a:pt x="546695" y="311336"/>
                  </a:lnTo>
                  <a:lnTo>
                    <a:pt x="310068" y="311336"/>
                  </a:lnTo>
                  <a:lnTo>
                    <a:pt x="309034" y="309025"/>
                  </a:lnTo>
                  <a:cubicBezTo>
                    <a:pt x="309981" y="308117"/>
                    <a:pt x="311877" y="308117"/>
                    <a:pt x="311877" y="308117"/>
                  </a:cubicBezTo>
                  <a:cubicBezTo>
                    <a:pt x="311877" y="300858"/>
                    <a:pt x="311877" y="300858"/>
                    <a:pt x="304295" y="300858"/>
                  </a:cubicBezTo>
                  <a:cubicBezTo>
                    <a:pt x="296714" y="304488"/>
                    <a:pt x="287237" y="306302"/>
                    <a:pt x="277760" y="308117"/>
                  </a:cubicBezTo>
                  <a:lnTo>
                    <a:pt x="265994" y="311336"/>
                  </a:lnTo>
                  <a:lnTo>
                    <a:pt x="205736" y="311336"/>
                  </a:lnTo>
                  <a:lnTo>
                    <a:pt x="205736" y="308117"/>
                  </a:lnTo>
                  <a:cubicBezTo>
                    <a:pt x="213317" y="308117"/>
                    <a:pt x="220899" y="308117"/>
                    <a:pt x="220899" y="300858"/>
                  </a:cubicBezTo>
                  <a:cubicBezTo>
                    <a:pt x="220899" y="300858"/>
                    <a:pt x="220899" y="300858"/>
                    <a:pt x="220899" y="264561"/>
                  </a:cubicBezTo>
                  <a:cubicBezTo>
                    <a:pt x="228480" y="257302"/>
                    <a:pt x="228480" y="250043"/>
                    <a:pt x="228480" y="242783"/>
                  </a:cubicBezTo>
                  <a:cubicBezTo>
                    <a:pt x="236062" y="242783"/>
                    <a:pt x="236062" y="242783"/>
                    <a:pt x="243643" y="235524"/>
                  </a:cubicBezTo>
                  <a:cubicBezTo>
                    <a:pt x="243643" y="235524"/>
                    <a:pt x="251225" y="235524"/>
                    <a:pt x="251225" y="235524"/>
                  </a:cubicBezTo>
                  <a:cubicBezTo>
                    <a:pt x="236062" y="228265"/>
                    <a:pt x="220899" y="228265"/>
                    <a:pt x="198154" y="228265"/>
                  </a:cubicBezTo>
                  <a:cubicBezTo>
                    <a:pt x="198154" y="213746"/>
                    <a:pt x="175410" y="221006"/>
                    <a:pt x="175410" y="213746"/>
                  </a:cubicBezTo>
                  <a:cubicBezTo>
                    <a:pt x="190573" y="213746"/>
                    <a:pt x="182991" y="191968"/>
                    <a:pt x="190573" y="191968"/>
                  </a:cubicBezTo>
                  <a:cubicBezTo>
                    <a:pt x="198154" y="184709"/>
                    <a:pt x="198154" y="170190"/>
                    <a:pt x="198154" y="155672"/>
                  </a:cubicBezTo>
                  <a:cubicBezTo>
                    <a:pt x="190573" y="155672"/>
                    <a:pt x="190573" y="155672"/>
                    <a:pt x="190573" y="148412"/>
                  </a:cubicBezTo>
                  <a:cubicBezTo>
                    <a:pt x="182991" y="148412"/>
                    <a:pt x="175410" y="155672"/>
                    <a:pt x="167828" y="148412"/>
                  </a:cubicBezTo>
                  <a:cubicBezTo>
                    <a:pt x="175410" y="133894"/>
                    <a:pt x="182991" y="133894"/>
                    <a:pt x="190573" y="133894"/>
                  </a:cubicBezTo>
                  <a:cubicBezTo>
                    <a:pt x="190573" y="119375"/>
                    <a:pt x="205736" y="119375"/>
                    <a:pt x="205736" y="97597"/>
                  </a:cubicBezTo>
                  <a:cubicBezTo>
                    <a:pt x="220899" y="104857"/>
                    <a:pt x="213317" y="90338"/>
                    <a:pt x="228480" y="83079"/>
                  </a:cubicBezTo>
                  <a:cubicBezTo>
                    <a:pt x="236062" y="83079"/>
                    <a:pt x="236062" y="75819"/>
                    <a:pt x="251225" y="83079"/>
                  </a:cubicBezTo>
                  <a:cubicBezTo>
                    <a:pt x="251225" y="75819"/>
                    <a:pt x="258806" y="75819"/>
                    <a:pt x="258806" y="68560"/>
                  </a:cubicBezTo>
                  <a:cubicBezTo>
                    <a:pt x="296714" y="61301"/>
                    <a:pt x="319458" y="39523"/>
                    <a:pt x="364947" y="46782"/>
                  </a:cubicBezTo>
                  <a:cubicBezTo>
                    <a:pt x="380110" y="46782"/>
                    <a:pt x="395273" y="46782"/>
                    <a:pt x="410436" y="46782"/>
                  </a:cubicBezTo>
                  <a:cubicBezTo>
                    <a:pt x="418018" y="46782"/>
                    <a:pt x="418018" y="46782"/>
                    <a:pt x="418018" y="39523"/>
                  </a:cubicBezTo>
                  <a:cubicBezTo>
                    <a:pt x="448344" y="39523"/>
                    <a:pt x="478670" y="46782"/>
                    <a:pt x="501415" y="32264"/>
                  </a:cubicBezTo>
                  <a:close/>
                  <a:moveTo>
                    <a:pt x="273969" y="17745"/>
                  </a:moveTo>
                  <a:cubicBezTo>
                    <a:pt x="296714" y="17745"/>
                    <a:pt x="304295" y="25004"/>
                    <a:pt x="327040" y="17745"/>
                  </a:cubicBezTo>
                  <a:cubicBezTo>
                    <a:pt x="327040" y="39523"/>
                    <a:pt x="319458" y="39523"/>
                    <a:pt x="296714" y="32264"/>
                  </a:cubicBezTo>
                  <a:cubicBezTo>
                    <a:pt x="296714" y="32264"/>
                    <a:pt x="289132" y="32264"/>
                    <a:pt x="289132" y="32264"/>
                  </a:cubicBezTo>
                  <a:cubicBezTo>
                    <a:pt x="273969" y="32264"/>
                    <a:pt x="266388" y="32264"/>
                    <a:pt x="258806" y="32264"/>
                  </a:cubicBezTo>
                  <a:cubicBezTo>
                    <a:pt x="243643" y="10486"/>
                    <a:pt x="281551" y="25004"/>
                    <a:pt x="273969" y="17745"/>
                  </a:cubicBezTo>
                  <a:close/>
                  <a:moveTo>
                    <a:pt x="190573" y="17745"/>
                  </a:moveTo>
                  <a:cubicBezTo>
                    <a:pt x="198154" y="17745"/>
                    <a:pt x="213317" y="25004"/>
                    <a:pt x="213317" y="17745"/>
                  </a:cubicBezTo>
                  <a:cubicBezTo>
                    <a:pt x="213317" y="17745"/>
                    <a:pt x="220899" y="17745"/>
                    <a:pt x="220899" y="17745"/>
                  </a:cubicBezTo>
                  <a:cubicBezTo>
                    <a:pt x="220899" y="25004"/>
                    <a:pt x="243643" y="17745"/>
                    <a:pt x="243643" y="32264"/>
                  </a:cubicBezTo>
                  <a:cubicBezTo>
                    <a:pt x="228480" y="32264"/>
                    <a:pt x="220899" y="32264"/>
                    <a:pt x="213317" y="32264"/>
                  </a:cubicBezTo>
                  <a:cubicBezTo>
                    <a:pt x="205736" y="39523"/>
                    <a:pt x="182991" y="39523"/>
                    <a:pt x="182991" y="54042"/>
                  </a:cubicBezTo>
                  <a:cubicBezTo>
                    <a:pt x="167828" y="54042"/>
                    <a:pt x="145083" y="61301"/>
                    <a:pt x="152665" y="39523"/>
                  </a:cubicBezTo>
                  <a:cubicBezTo>
                    <a:pt x="167828" y="46782"/>
                    <a:pt x="160247" y="32264"/>
                    <a:pt x="175410" y="32264"/>
                  </a:cubicBezTo>
                  <a:cubicBezTo>
                    <a:pt x="175410" y="25004"/>
                    <a:pt x="190573" y="32264"/>
                    <a:pt x="190573" y="17745"/>
                  </a:cubicBezTo>
                  <a:close/>
                  <a:moveTo>
                    <a:pt x="397050" y="8557"/>
                  </a:moveTo>
                  <a:cubicBezTo>
                    <a:pt x="400486" y="8217"/>
                    <a:pt x="404750" y="8671"/>
                    <a:pt x="410436" y="10486"/>
                  </a:cubicBezTo>
                  <a:cubicBezTo>
                    <a:pt x="410436" y="10486"/>
                    <a:pt x="410436" y="10486"/>
                    <a:pt x="410436" y="17745"/>
                  </a:cubicBezTo>
                  <a:cubicBezTo>
                    <a:pt x="402855" y="17745"/>
                    <a:pt x="402855" y="17745"/>
                    <a:pt x="402855" y="17745"/>
                  </a:cubicBezTo>
                  <a:cubicBezTo>
                    <a:pt x="395273" y="17745"/>
                    <a:pt x="395273" y="25004"/>
                    <a:pt x="395273" y="25004"/>
                  </a:cubicBezTo>
                  <a:cubicBezTo>
                    <a:pt x="387692" y="25004"/>
                    <a:pt x="387692" y="25004"/>
                    <a:pt x="387692" y="32264"/>
                  </a:cubicBezTo>
                  <a:cubicBezTo>
                    <a:pt x="372529" y="32264"/>
                    <a:pt x="372529" y="39523"/>
                    <a:pt x="357366" y="32264"/>
                  </a:cubicBezTo>
                  <a:cubicBezTo>
                    <a:pt x="357366" y="25004"/>
                    <a:pt x="357366" y="10486"/>
                    <a:pt x="372529" y="17745"/>
                  </a:cubicBezTo>
                  <a:cubicBezTo>
                    <a:pt x="383901" y="17745"/>
                    <a:pt x="386744" y="9578"/>
                    <a:pt x="397050" y="8557"/>
                  </a:cubicBezTo>
                  <a:close/>
                  <a:moveTo>
                    <a:pt x="448344" y="3226"/>
                  </a:moveTo>
                  <a:cubicBezTo>
                    <a:pt x="455926" y="3226"/>
                    <a:pt x="455926" y="3226"/>
                    <a:pt x="463507" y="3226"/>
                  </a:cubicBezTo>
                  <a:cubicBezTo>
                    <a:pt x="463507" y="10486"/>
                    <a:pt x="463507" y="17745"/>
                    <a:pt x="448344" y="17745"/>
                  </a:cubicBezTo>
                  <a:cubicBezTo>
                    <a:pt x="448344" y="10486"/>
                    <a:pt x="448344" y="10486"/>
                    <a:pt x="448344" y="3226"/>
                  </a:cubicBezTo>
                  <a:close/>
                  <a:moveTo>
                    <a:pt x="429390" y="504"/>
                  </a:moveTo>
                  <a:cubicBezTo>
                    <a:pt x="431286" y="1412"/>
                    <a:pt x="433181" y="3226"/>
                    <a:pt x="433181" y="3226"/>
                  </a:cubicBezTo>
                  <a:cubicBezTo>
                    <a:pt x="440762" y="3226"/>
                    <a:pt x="440762" y="10486"/>
                    <a:pt x="440762" y="17745"/>
                  </a:cubicBezTo>
                  <a:cubicBezTo>
                    <a:pt x="433181" y="17745"/>
                    <a:pt x="425599" y="17745"/>
                    <a:pt x="418018" y="17745"/>
                  </a:cubicBezTo>
                  <a:cubicBezTo>
                    <a:pt x="418018" y="10486"/>
                    <a:pt x="418018" y="3226"/>
                    <a:pt x="425599" y="3226"/>
                  </a:cubicBezTo>
                  <a:cubicBezTo>
                    <a:pt x="425599" y="-403"/>
                    <a:pt x="427495" y="-403"/>
                    <a:pt x="429390" y="504"/>
                  </a:cubicBezTo>
                  <a:close/>
                </a:path>
              </a:pathLst>
            </a:cu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l"/>
              <a:endParaRPr lang="nl-NL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1D497963-236A-E960-4FDC-57CC222A2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477" y="1746049"/>
              <a:ext cx="798754" cy="324000"/>
            </a:xfrm>
            <a:custGeom>
              <a:avLst/>
              <a:gdLst>
                <a:gd name="connsiteX0" fmla="*/ 4966 w 794922"/>
                <a:gd name="connsiteY0" fmla="*/ 310527 h 324000"/>
                <a:gd name="connsiteX1" fmla="*/ 22025 w 794922"/>
                <a:gd name="connsiteY1" fmla="*/ 311435 h 324000"/>
                <a:gd name="connsiteX2" fmla="*/ 29606 w 794922"/>
                <a:gd name="connsiteY2" fmla="*/ 318694 h 324000"/>
                <a:gd name="connsiteX3" fmla="*/ 43822 w 794922"/>
                <a:gd name="connsiteY3" fmla="*/ 319601 h 324000"/>
                <a:gd name="connsiteX4" fmla="*/ 49728 w 794922"/>
                <a:gd name="connsiteY4" fmla="*/ 324000 h 324000"/>
                <a:gd name="connsiteX5" fmla="*/ 0 w 794922"/>
                <a:gd name="connsiteY5" fmla="*/ 324000 h 324000"/>
                <a:gd name="connsiteX6" fmla="*/ 22025 w 794922"/>
                <a:gd name="connsiteY6" fmla="*/ 267879 h 324000"/>
                <a:gd name="connsiteX7" fmla="*/ 82677 w 794922"/>
                <a:gd name="connsiteY7" fmla="*/ 282398 h 324000"/>
                <a:gd name="connsiteX8" fmla="*/ 105422 w 794922"/>
                <a:gd name="connsiteY8" fmla="*/ 304175 h 324000"/>
                <a:gd name="connsiteX9" fmla="*/ 105422 w 794922"/>
                <a:gd name="connsiteY9" fmla="*/ 311435 h 324000"/>
                <a:gd name="connsiteX10" fmla="*/ 100683 w 794922"/>
                <a:gd name="connsiteY10" fmla="*/ 322324 h 324000"/>
                <a:gd name="connsiteX11" fmla="*/ 99078 w 794922"/>
                <a:gd name="connsiteY11" fmla="*/ 324000 h 324000"/>
                <a:gd name="connsiteX12" fmla="*/ 64307 w 794922"/>
                <a:gd name="connsiteY12" fmla="*/ 324000 h 324000"/>
                <a:gd name="connsiteX13" fmla="*/ 62775 w 794922"/>
                <a:gd name="connsiteY13" fmla="*/ 319601 h 324000"/>
                <a:gd name="connsiteX14" fmla="*/ 52351 w 794922"/>
                <a:gd name="connsiteY14" fmla="*/ 311435 h 324000"/>
                <a:gd name="connsiteX15" fmla="*/ 44769 w 794922"/>
                <a:gd name="connsiteY15" fmla="*/ 304175 h 324000"/>
                <a:gd name="connsiteX16" fmla="*/ 37188 w 794922"/>
                <a:gd name="connsiteY16" fmla="*/ 296916 h 324000"/>
                <a:gd name="connsiteX17" fmla="*/ 6862 w 794922"/>
                <a:gd name="connsiteY17" fmla="*/ 289657 h 324000"/>
                <a:gd name="connsiteX18" fmla="*/ 6862 w 794922"/>
                <a:gd name="connsiteY18" fmla="*/ 282398 h 324000"/>
                <a:gd name="connsiteX19" fmla="*/ 14443 w 794922"/>
                <a:gd name="connsiteY19" fmla="*/ 275138 h 324000"/>
                <a:gd name="connsiteX20" fmla="*/ 22025 w 794922"/>
                <a:gd name="connsiteY20" fmla="*/ 267879 h 324000"/>
                <a:gd name="connsiteX21" fmla="*/ 90258 w 794922"/>
                <a:gd name="connsiteY21" fmla="*/ 253360 h 324000"/>
                <a:gd name="connsiteX22" fmla="*/ 113003 w 794922"/>
                <a:gd name="connsiteY22" fmla="*/ 267879 h 324000"/>
                <a:gd name="connsiteX23" fmla="*/ 135748 w 794922"/>
                <a:gd name="connsiteY23" fmla="*/ 282398 h 324000"/>
                <a:gd name="connsiteX24" fmla="*/ 143329 w 794922"/>
                <a:gd name="connsiteY24" fmla="*/ 282398 h 324000"/>
                <a:gd name="connsiteX25" fmla="*/ 143329 w 794922"/>
                <a:gd name="connsiteY25" fmla="*/ 289657 h 324000"/>
                <a:gd name="connsiteX26" fmla="*/ 150911 w 794922"/>
                <a:gd name="connsiteY26" fmla="*/ 289657 h 324000"/>
                <a:gd name="connsiteX27" fmla="*/ 150911 w 794922"/>
                <a:gd name="connsiteY27" fmla="*/ 296916 h 324000"/>
                <a:gd name="connsiteX28" fmla="*/ 158492 w 794922"/>
                <a:gd name="connsiteY28" fmla="*/ 296916 h 324000"/>
                <a:gd name="connsiteX29" fmla="*/ 166074 w 794922"/>
                <a:gd name="connsiteY29" fmla="*/ 304175 h 324000"/>
                <a:gd name="connsiteX30" fmla="*/ 196400 w 794922"/>
                <a:gd name="connsiteY30" fmla="*/ 311435 h 324000"/>
                <a:gd name="connsiteX31" fmla="*/ 196400 w 794922"/>
                <a:gd name="connsiteY31" fmla="*/ 318694 h 324000"/>
                <a:gd name="connsiteX32" fmla="*/ 173655 w 794922"/>
                <a:gd name="connsiteY32" fmla="*/ 318694 h 324000"/>
                <a:gd name="connsiteX33" fmla="*/ 166074 w 794922"/>
                <a:gd name="connsiteY33" fmla="*/ 318694 h 324000"/>
                <a:gd name="connsiteX34" fmla="*/ 156574 w 794922"/>
                <a:gd name="connsiteY34" fmla="*/ 324000 h 324000"/>
                <a:gd name="connsiteX35" fmla="*/ 131333 w 794922"/>
                <a:gd name="connsiteY35" fmla="*/ 324000 h 324000"/>
                <a:gd name="connsiteX36" fmla="*/ 128166 w 794922"/>
                <a:gd name="connsiteY36" fmla="*/ 318694 h 324000"/>
                <a:gd name="connsiteX37" fmla="*/ 120585 w 794922"/>
                <a:gd name="connsiteY37" fmla="*/ 318694 h 324000"/>
                <a:gd name="connsiteX38" fmla="*/ 113003 w 794922"/>
                <a:gd name="connsiteY38" fmla="*/ 311435 h 324000"/>
                <a:gd name="connsiteX39" fmla="*/ 113003 w 794922"/>
                <a:gd name="connsiteY39" fmla="*/ 304175 h 324000"/>
                <a:gd name="connsiteX40" fmla="*/ 105422 w 794922"/>
                <a:gd name="connsiteY40" fmla="*/ 304175 h 324000"/>
                <a:gd name="connsiteX41" fmla="*/ 97840 w 794922"/>
                <a:gd name="connsiteY41" fmla="*/ 282398 h 324000"/>
                <a:gd name="connsiteX42" fmla="*/ 82677 w 794922"/>
                <a:gd name="connsiteY42" fmla="*/ 282398 h 324000"/>
                <a:gd name="connsiteX43" fmla="*/ 67514 w 794922"/>
                <a:gd name="connsiteY43" fmla="*/ 275138 h 324000"/>
                <a:gd name="connsiteX44" fmla="*/ 52351 w 794922"/>
                <a:gd name="connsiteY44" fmla="*/ 267879 h 324000"/>
                <a:gd name="connsiteX45" fmla="*/ 90258 w 794922"/>
                <a:gd name="connsiteY45" fmla="*/ 253360 h 324000"/>
                <a:gd name="connsiteX46" fmla="*/ 545149 w 794922"/>
                <a:gd name="connsiteY46" fmla="*/ 28322 h 324000"/>
                <a:gd name="connsiteX47" fmla="*/ 492079 w 794922"/>
                <a:gd name="connsiteY47" fmla="*/ 42840 h 324000"/>
                <a:gd name="connsiteX48" fmla="*/ 476916 w 794922"/>
                <a:gd name="connsiteY48" fmla="*/ 42840 h 324000"/>
                <a:gd name="connsiteX49" fmla="*/ 492079 w 794922"/>
                <a:gd name="connsiteY49" fmla="*/ 57359 h 324000"/>
                <a:gd name="connsiteX50" fmla="*/ 514823 w 794922"/>
                <a:gd name="connsiteY50" fmla="*/ 50100 h 324000"/>
                <a:gd name="connsiteX51" fmla="*/ 529986 w 794922"/>
                <a:gd name="connsiteY51" fmla="*/ 42840 h 324000"/>
                <a:gd name="connsiteX52" fmla="*/ 552731 w 794922"/>
                <a:gd name="connsiteY52" fmla="*/ 42840 h 324000"/>
                <a:gd name="connsiteX53" fmla="*/ 552731 w 794922"/>
                <a:gd name="connsiteY53" fmla="*/ 35581 h 324000"/>
                <a:gd name="connsiteX54" fmla="*/ 545149 w 794922"/>
                <a:gd name="connsiteY54" fmla="*/ 28322 h 324000"/>
                <a:gd name="connsiteX55" fmla="*/ 252927 w 794922"/>
                <a:gd name="connsiteY55" fmla="*/ 0 h 324000"/>
                <a:gd name="connsiteX56" fmla="*/ 401330 w 794922"/>
                <a:gd name="connsiteY56" fmla="*/ 0 h 324000"/>
                <a:gd name="connsiteX57" fmla="*/ 401101 w 794922"/>
                <a:gd name="connsiteY57" fmla="*/ 6544 h 324000"/>
                <a:gd name="connsiteX58" fmla="*/ 393519 w 794922"/>
                <a:gd name="connsiteY58" fmla="*/ 6544 h 324000"/>
                <a:gd name="connsiteX59" fmla="*/ 378356 w 794922"/>
                <a:gd name="connsiteY59" fmla="*/ 21063 h 324000"/>
                <a:gd name="connsiteX60" fmla="*/ 355611 w 794922"/>
                <a:gd name="connsiteY60" fmla="*/ 21063 h 324000"/>
                <a:gd name="connsiteX61" fmla="*/ 355611 w 794922"/>
                <a:gd name="connsiteY61" fmla="*/ 28322 h 324000"/>
                <a:gd name="connsiteX62" fmla="*/ 348030 w 794922"/>
                <a:gd name="connsiteY62" fmla="*/ 42840 h 324000"/>
                <a:gd name="connsiteX63" fmla="*/ 355611 w 794922"/>
                <a:gd name="connsiteY63" fmla="*/ 50100 h 324000"/>
                <a:gd name="connsiteX64" fmla="*/ 355611 w 794922"/>
                <a:gd name="connsiteY64" fmla="*/ 71878 h 324000"/>
                <a:gd name="connsiteX65" fmla="*/ 348030 w 794922"/>
                <a:gd name="connsiteY65" fmla="*/ 79137 h 324000"/>
                <a:gd name="connsiteX66" fmla="*/ 340448 w 794922"/>
                <a:gd name="connsiteY66" fmla="*/ 108174 h 324000"/>
                <a:gd name="connsiteX67" fmla="*/ 378356 w 794922"/>
                <a:gd name="connsiteY67" fmla="*/ 86396 h 324000"/>
                <a:gd name="connsiteX68" fmla="*/ 378356 w 794922"/>
                <a:gd name="connsiteY68" fmla="*/ 79137 h 324000"/>
                <a:gd name="connsiteX69" fmla="*/ 385937 w 794922"/>
                <a:gd name="connsiteY69" fmla="*/ 79137 h 324000"/>
                <a:gd name="connsiteX70" fmla="*/ 431427 w 794922"/>
                <a:gd name="connsiteY70" fmla="*/ 64618 h 324000"/>
                <a:gd name="connsiteX71" fmla="*/ 446590 w 794922"/>
                <a:gd name="connsiteY71" fmla="*/ 42840 h 324000"/>
                <a:gd name="connsiteX72" fmla="*/ 446590 w 794922"/>
                <a:gd name="connsiteY72" fmla="*/ 35581 h 324000"/>
                <a:gd name="connsiteX73" fmla="*/ 461753 w 794922"/>
                <a:gd name="connsiteY73" fmla="*/ 28322 h 324000"/>
                <a:gd name="connsiteX74" fmla="*/ 461753 w 794922"/>
                <a:gd name="connsiteY74" fmla="*/ 13009 h 324000"/>
                <a:gd name="connsiteX75" fmla="*/ 461753 w 794922"/>
                <a:gd name="connsiteY75" fmla="*/ 0 h 324000"/>
                <a:gd name="connsiteX76" fmla="*/ 794922 w 794922"/>
                <a:gd name="connsiteY76" fmla="*/ 0 h 324000"/>
                <a:gd name="connsiteX77" fmla="*/ 791549 w 794922"/>
                <a:gd name="connsiteY77" fmla="*/ 10174 h 324000"/>
                <a:gd name="connsiteX78" fmla="*/ 787758 w 794922"/>
                <a:gd name="connsiteY78" fmla="*/ 42840 h 324000"/>
                <a:gd name="connsiteX79" fmla="*/ 772595 w 794922"/>
                <a:gd name="connsiteY79" fmla="*/ 64618 h 324000"/>
                <a:gd name="connsiteX80" fmla="*/ 704361 w 794922"/>
                <a:gd name="connsiteY80" fmla="*/ 57359 h 324000"/>
                <a:gd name="connsiteX81" fmla="*/ 704361 w 794922"/>
                <a:gd name="connsiteY81" fmla="*/ 64618 h 324000"/>
                <a:gd name="connsiteX82" fmla="*/ 704361 w 794922"/>
                <a:gd name="connsiteY82" fmla="*/ 71878 h 324000"/>
                <a:gd name="connsiteX83" fmla="*/ 704361 w 794922"/>
                <a:gd name="connsiteY83" fmla="*/ 79137 h 324000"/>
                <a:gd name="connsiteX84" fmla="*/ 727106 w 794922"/>
                <a:gd name="connsiteY84" fmla="*/ 93656 h 324000"/>
                <a:gd name="connsiteX85" fmla="*/ 734687 w 794922"/>
                <a:gd name="connsiteY85" fmla="*/ 93656 h 324000"/>
                <a:gd name="connsiteX86" fmla="*/ 742269 w 794922"/>
                <a:gd name="connsiteY86" fmla="*/ 93656 h 324000"/>
                <a:gd name="connsiteX87" fmla="*/ 749850 w 794922"/>
                <a:gd name="connsiteY87" fmla="*/ 100915 h 324000"/>
                <a:gd name="connsiteX88" fmla="*/ 757432 w 794922"/>
                <a:gd name="connsiteY88" fmla="*/ 108174 h 324000"/>
                <a:gd name="connsiteX89" fmla="*/ 772595 w 794922"/>
                <a:gd name="connsiteY89" fmla="*/ 129952 h 324000"/>
                <a:gd name="connsiteX90" fmla="*/ 780176 w 794922"/>
                <a:gd name="connsiteY90" fmla="*/ 129952 h 324000"/>
                <a:gd name="connsiteX91" fmla="*/ 772595 w 794922"/>
                <a:gd name="connsiteY91" fmla="*/ 173508 h 324000"/>
                <a:gd name="connsiteX92" fmla="*/ 772595 w 794922"/>
                <a:gd name="connsiteY92" fmla="*/ 180767 h 324000"/>
                <a:gd name="connsiteX93" fmla="*/ 757432 w 794922"/>
                <a:gd name="connsiteY93" fmla="*/ 180767 h 324000"/>
                <a:gd name="connsiteX94" fmla="*/ 749850 w 794922"/>
                <a:gd name="connsiteY94" fmla="*/ 180767 h 324000"/>
                <a:gd name="connsiteX95" fmla="*/ 734687 w 794922"/>
                <a:gd name="connsiteY95" fmla="*/ 188027 h 324000"/>
                <a:gd name="connsiteX96" fmla="*/ 689198 w 794922"/>
                <a:gd name="connsiteY96" fmla="*/ 217064 h 324000"/>
                <a:gd name="connsiteX97" fmla="*/ 674035 w 794922"/>
                <a:gd name="connsiteY97" fmla="*/ 238842 h 324000"/>
                <a:gd name="connsiteX98" fmla="*/ 689198 w 794922"/>
                <a:gd name="connsiteY98" fmla="*/ 260620 h 324000"/>
                <a:gd name="connsiteX99" fmla="*/ 620964 w 794922"/>
                <a:gd name="connsiteY99" fmla="*/ 289657 h 324000"/>
                <a:gd name="connsiteX100" fmla="*/ 605801 w 794922"/>
                <a:gd name="connsiteY100" fmla="*/ 289657 h 324000"/>
                <a:gd name="connsiteX101" fmla="*/ 605801 w 794922"/>
                <a:gd name="connsiteY101" fmla="*/ 282398 h 324000"/>
                <a:gd name="connsiteX102" fmla="*/ 590638 w 794922"/>
                <a:gd name="connsiteY102" fmla="*/ 282398 h 324000"/>
                <a:gd name="connsiteX103" fmla="*/ 575475 w 794922"/>
                <a:gd name="connsiteY103" fmla="*/ 275138 h 324000"/>
                <a:gd name="connsiteX104" fmla="*/ 567894 w 794922"/>
                <a:gd name="connsiteY104" fmla="*/ 275138 h 324000"/>
                <a:gd name="connsiteX105" fmla="*/ 560312 w 794922"/>
                <a:gd name="connsiteY105" fmla="*/ 282398 h 324000"/>
                <a:gd name="connsiteX106" fmla="*/ 552731 w 794922"/>
                <a:gd name="connsiteY106" fmla="*/ 289657 h 324000"/>
                <a:gd name="connsiteX107" fmla="*/ 552731 w 794922"/>
                <a:gd name="connsiteY107" fmla="*/ 296916 h 324000"/>
                <a:gd name="connsiteX108" fmla="*/ 537568 w 794922"/>
                <a:gd name="connsiteY108" fmla="*/ 304175 h 324000"/>
                <a:gd name="connsiteX109" fmla="*/ 522405 w 794922"/>
                <a:gd name="connsiteY109" fmla="*/ 311435 h 324000"/>
                <a:gd name="connsiteX110" fmla="*/ 514823 w 794922"/>
                <a:gd name="connsiteY110" fmla="*/ 311435 h 324000"/>
                <a:gd name="connsiteX111" fmla="*/ 514823 w 794922"/>
                <a:gd name="connsiteY111" fmla="*/ 318694 h 324000"/>
                <a:gd name="connsiteX112" fmla="*/ 521288 w 794922"/>
                <a:gd name="connsiteY112" fmla="*/ 324000 h 324000"/>
                <a:gd name="connsiteX113" fmla="*/ 168570 w 794922"/>
                <a:gd name="connsiteY113" fmla="*/ 324000 h 324000"/>
                <a:gd name="connsiteX114" fmla="*/ 181237 w 794922"/>
                <a:gd name="connsiteY114" fmla="*/ 318694 h 324000"/>
                <a:gd name="connsiteX115" fmla="*/ 184080 w 794922"/>
                <a:gd name="connsiteY115" fmla="*/ 318694 h 324000"/>
                <a:gd name="connsiteX116" fmla="*/ 196400 w 794922"/>
                <a:gd name="connsiteY116" fmla="*/ 318694 h 324000"/>
                <a:gd name="connsiteX117" fmla="*/ 203981 w 794922"/>
                <a:gd name="connsiteY117" fmla="*/ 318694 h 324000"/>
                <a:gd name="connsiteX118" fmla="*/ 211563 w 794922"/>
                <a:gd name="connsiteY118" fmla="*/ 311435 h 324000"/>
                <a:gd name="connsiteX119" fmla="*/ 181237 w 794922"/>
                <a:gd name="connsiteY119" fmla="*/ 304175 h 324000"/>
                <a:gd name="connsiteX120" fmla="*/ 166074 w 794922"/>
                <a:gd name="connsiteY120" fmla="*/ 289657 h 324000"/>
                <a:gd name="connsiteX121" fmla="*/ 150911 w 794922"/>
                <a:gd name="connsiteY121" fmla="*/ 282398 h 324000"/>
                <a:gd name="connsiteX122" fmla="*/ 158492 w 794922"/>
                <a:gd name="connsiteY122" fmla="*/ 282398 h 324000"/>
                <a:gd name="connsiteX123" fmla="*/ 143329 w 794922"/>
                <a:gd name="connsiteY123" fmla="*/ 275138 h 324000"/>
                <a:gd name="connsiteX124" fmla="*/ 135748 w 794922"/>
                <a:gd name="connsiteY124" fmla="*/ 275138 h 324000"/>
                <a:gd name="connsiteX125" fmla="*/ 113003 w 794922"/>
                <a:gd name="connsiteY125" fmla="*/ 260620 h 324000"/>
                <a:gd name="connsiteX126" fmla="*/ 113003 w 794922"/>
                <a:gd name="connsiteY126" fmla="*/ 253360 h 324000"/>
                <a:gd name="connsiteX127" fmla="*/ 105422 w 794922"/>
                <a:gd name="connsiteY127" fmla="*/ 253360 h 324000"/>
                <a:gd name="connsiteX128" fmla="*/ 97840 w 794922"/>
                <a:gd name="connsiteY128" fmla="*/ 238842 h 324000"/>
                <a:gd name="connsiteX129" fmla="*/ 105422 w 794922"/>
                <a:gd name="connsiteY129" fmla="*/ 231582 h 324000"/>
                <a:gd name="connsiteX130" fmla="*/ 105422 w 794922"/>
                <a:gd name="connsiteY130" fmla="*/ 224323 h 324000"/>
                <a:gd name="connsiteX131" fmla="*/ 113003 w 794922"/>
                <a:gd name="connsiteY131" fmla="*/ 224323 h 324000"/>
                <a:gd name="connsiteX132" fmla="*/ 113003 w 794922"/>
                <a:gd name="connsiteY132" fmla="*/ 217064 h 324000"/>
                <a:gd name="connsiteX133" fmla="*/ 120585 w 794922"/>
                <a:gd name="connsiteY133" fmla="*/ 209804 h 324000"/>
                <a:gd name="connsiteX134" fmla="*/ 150911 w 794922"/>
                <a:gd name="connsiteY134" fmla="*/ 180767 h 324000"/>
                <a:gd name="connsiteX135" fmla="*/ 158492 w 794922"/>
                <a:gd name="connsiteY135" fmla="*/ 180767 h 324000"/>
                <a:gd name="connsiteX136" fmla="*/ 166074 w 794922"/>
                <a:gd name="connsiteY136" fmla="*/ 166249 h 324000"/>
                <a:gd name="connsiteX137" fmla="*/ 173655 w 794922"/>
                <a:gd name="connsiteY137" fmla="*/ 158989 h 324000"/>
                <a:gd name="connsiteX138" fmla="*/ 188818 w 794922"/>
                <a:gd name="connsiteY138" fmla="*/ 144471 h 324000"/>
                <a:gd name="connsiteX139" fmla="*/ 203981 w 794922"/>
                <a:gd name="connsiteY139" fmla="*/ 122693 h 324000"/>
                <a:gd name="connsiteX140" fmla="*/ 211563 w 794922"/>
                <a:gd name="connsiteY140" fmla="*/ 115434 h 324000"/>
                <a:gd name="connsiteX141" fmla="*/ 219144 w 794922"/>
                <a:gd name="connsiteY141" fmla="*/ 108174 h 324000"/>
                <a:gd name="connsiteX142" fmla="*/ 219144 w 794922"/>
                <a:gd name="connsiteY142" fmla="*/ 93656 h 324000"/>
                <a:gd name="connsiteX143" fmla="*/ 241889 w 794922"/>
                <a:gd name="connsiteY143" fmla="*/ 71878 h 324000"/>
                <a:gd name="connsiteX144" fmla="*/ 241889 w 794922"/>
                <a:gd name="connsiteY144" fmla="*/ 64618 h 324000"/>
                <a:gd name="connsiteX145" fmla="*/ 234307 w 794922"/>
                <a:gd name="connsiteY145" fmla="*/ 64618 h 324000"/>
                <a:gd name="connsiteX146" fmla="*/ 241889 w 794922"/>
                <a:gd name="connsiteY146" fmla="*/ 35581 h 324000"/>
                <a:gd name="connsiteX147" fmla="*/ 249470 w 794922"/>
                <a:gd name="connsiteY147" fmla="*/ 28322 h 324000"/>
                <a:gd name="connsiteX148" fmla="*/ 250418 w 794922"/>
                <a:gd name="connsiteY148" fmla="*/ 9266 h 3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794922" h="324000">
                  <a:moveTo>
                    <a:pt x="4966" y="310527"/>
                  </a:moveTo>
                  <a:cubicBezTo>
                    <a:pt x="8757" y="307805"/>
                    <a:pt x="14443" y="307805"/>
                    <a:pt x="22025" y="311435"/>
                  </a:cubicBezTo>
                  <a:cubicBezTo>
                    <a:pt x="22025" y="311435"/>
                    <a:pt x="22025" y="318694"/>
                    <a:pt x="29606" y="318694"/>
                  </a:cubicBezTo>
                  <a:cubicBezTo>
                    <a:pt x="37188" y="315064"/>
                    <a:pt x="40979" y="316879"/>
                    <a:pt x="43822" y="319601"/>
                  </a:cubicBezTo>
                  <a:lnTo>
                    <a:pt x="49728" y="324000"/>
                  </a:lnTo>
                  <a:lnTo>
                    <a:pt x="0" y="324000"/>
                  </a:lnTo>
                  <a:close/>
                  <a:moveTo>
                    <a:pt x="22025" y="267879"/>
                  </a:moveTo>
                  <a:cubicBezTo>
                    <a:pt x="52351" y="267879"/>
                    <a:pt x="52351" y="289657"/>
                    <a:pt x="82677" y="282398"/>
                  </a:cubicBezTo>
                  <a:cubicBezTo>
                    <a:pt x="82677" y="296916"/>
                    <a:pt x="90258" y="304175"/>
                    <a:pt x="105422" y="304175"/>
                  </a:cubicBezTo>
                  <a:cubicBezTo>
                    <a:pt x="105422" y="304175"/>
                    <a:pt x="105422" y="311435"/>
                    <a:pt x="105422" y="311435"/>
                  </a:cubicBezTo>
                  <a:cubicBezTo>
                    <a:pt x="105422" y="315064"/>
                    <a:pt x="103526" y="318694"/>
                    <a:pt x="100683" y="322324"/>
                  </a:cubicBezTo>
                  <a:lnTo>
                    <a:pt x="99078" y="324000"/>
                  </a:lnTo>
                  <a:lnTo>
                    <a:pt x="64307" y="324000"/>
                  </a:lnTo>
                  <a:lnTo>
                    <a:pt x="62775" y="319601"/>
                  </a:lnTo>
                  <a:cubicBezTo>
                    <a:pt x="59932" y="316879"/>
                    <a:pt x="56142" y="315064"/>
                    <a:pt x="52351" y="311435"/>
                  </a:cubicBezTo>
                  <a:cubicBezTo>
                    <a:pt x="52351" y="304175"/>
                    <a:pt x="44769" y="304175"/>
                    <a:pt x="44769" y="304175"/>
                  </a:cubicBezTo>
                  <a:cubicBezTo>
                    <a:pt x="37188" y="304175"/>
                    <a:pt x="37188" y="296916"/>
                    <a:pt x="37188" y="296916"/>
                  </a:cubicBezTo>
                  <a:cubicBezTo>
                    <a:pt x="29606" y="289657"/>
                    <a:pt x="6862" y="304175"/>
                    <a:pt x="6862" y="289657"/>
                  </a:cubicBezTo>
                  <a:cubicBezTo>
                    <a:pt x="6862" y="289657"/>
                    <a:pt x="6862" y="289657"/>
                    <a:pt x="6862" y="282398"/>
                  </a:cubicBezTo>
                  <a:cubicBezTo>
                    <a:pt x="14443" y="282398"/>
                    <a:pt x="14443" y="275138"/>
                    <a:pt x="14443" y="275138"/>
                  </a:cubicBezTo>
                  <a:cubicBezTo>
                    <a:pt x="14443" y="275138"/>
                    <a:pt x="22025" y="267879"/>
                    <a:pt x="22025" y="267879"/>
                  </a:cubicBezTo>
                  <a:close/>
                  <a:moveTo>
                    <a:pt x="90258" y="253360"/>
                  </a:moveTo>
                  <a:cubicBezTo>
                    <a:pt x="105422" y="253360"/>
                    <a:pt x="105422" y="260620"/>
                    <a:pt x="113003" y="267879"/>
                  </a:cubicBezTo>
                  <a:cubicBezTo>
                    <a:pt x="120585" y="267879"/>
                    <a:pt x="128166" y="275138"/>
                    <a:pt x="135748" y="282398"/>
                  </a:cubicBezTo>
                  <a:cubicBezTo>
                    <a:pt x="135748" y="282398"/>
                    <a:pt x="143329" y="282398"/>
                    <a:pt x="143329" y="282398"/>
                  </a:cubicBezTo>
                  <a:cubicBezTo>
                    <a:pt x="143329" y="289657"/>
                    <a:pt x="143329" y="289657"/>
                    <a:pt x="143329" y="289657"/>
                  </a:cubicBezTo>
                  <a:cubicBezTo>
                    <a:pt x="143329" y="289657"/>
                    <a:pt x="143329" y="289657"/>
                    <a:pt x="150911" y="289657"/>
                  </a:cubicBezTo>
                  <a:cubicBezTo>
                    <a:pt x="150911" y="289657"/>
                    <a:pt x="150911" y="289657"/>
                    <a:pt x="150911" y="296916"/>
                  </a:cubicBezTo>
                  <a:cubicBezTo>
                    <a:pt x="150911" y="296916"/>
                    <a:pt x="150911" y="296916"/>
                    <a:pt x="158492" y="296916"/>
                  </a:cubicBezTo>
                  <a:cubicBezTo>
                    <a:pt x="158492" y="296916"/>
                    <a:pt x="158492" y="296916"/>
                    <a:pt x="166074" y="304175"/>
                  </a:cubicBezTo>
                  <a:cubicBezTo>
                    <a:pt x="181237" y="304175"/>
                    <a:pt x="181237" y="318694"/>
                    <a:pt x="196400" y="311435"/>
                  </a:cubicBezTo>
                  <a:cubicBezTo>
                    <a:pt x="196400" y="311435"/>
                    <a:pt x="196400" y="311435"/>
                    <a:pt x="196400" y="318694"/>
                  </a:cubicBezTo>
                  <a:cubicBezTo>
                    <a:pt x="188818" y="318694"/>
                    <a:pt x="181237" y="311435"/>
                    <a:pt x="173655" y="318694"/>
                  </a:cubicBezTo>
                  <a:cubicBezTo>
                    <a:pt x="173655" y="318694"/>
                    <a:pt x="166074" y="318694"/>
                    <a:pt x="166074" y="318694"/>
                  </a:cubicBezTo>
                  <a:lnTo>
                    <a:pt x="156574" y="324000"/>
                  </a:lnTo>
                  <a:lnTo>
                    <a:pt x="131333" y="324000"/>
                  </a:lnTo>
                  <a:lnTo>
                    <a:pt x="128166" y="318694"/>
                  </a:lnTo>
                  <a:cubicBezTo>
                    <a:pt x="120585" y="318694"/>
                    <a:pt x="120585" y="318694"/>
                    <a:pt x="120585" y="318694"/>
                  </a:cubicBezTo>
                  <a:cubicBezTo>
                    <a:pt x="120585" y="311435"/>
                    <a:pt x="120585" y="311435"/>
                    <a:pt x="113003" y="311435"/>
                  </a:cubicBezTo>
                  <a:cubicBezTo>
                    <a:pt x="113003" y="304175"/>
                    <a:pt x="113003" y="304175"/>
                    <a:pt x="113003" y="304175"/>
                  </a:cubicBezTo>
                  <a:cubicBezTo>
                    <a:pt x="105422" y="304175"/>
                    <a:pt x="105422" y="304175"/>
                    <a:pt x="105422" y="304175"/>
                  </a:cubicBezTo>
                  <a:cubicBezTo>
                    <a:pt x="105422" y="296916"/>
                    <a:pt x="97840" y="289657"/>
                    <a:pt x="97840" y="282398"/>
                  </a:cubicBezTo>
                  <a:cubicBezTo>
                    <a:pt x="97840" y="282398"/>
                    <a:pt x="90258" y="282398"/>
                    <a:pt x="82677" y="282398"/>
                  </a:cubicBezTo>
                  <a:cubicBezTo>
                    <a:pt x="75095" y="275138"/>
                    <a:pt x="75095" y="275138"/>
                    <a:pt x="67514" y="275138"/>
                  </a:cubicBezTo>
                  <a:cubicBezTo>
                    <a:pt x="59932" y="275138"/>
                    <a:pt x="52351" y="275138"/>
                    <a:pt x="52351" y="267879"/>
                  </a:cubicBezTo>
                  <a:cubicBezTo>
                    <a:pt x="59932" y="253360"/>
                    <a:pt x="67514" y="253360"/>
                    <a:pt x="90258" y="253360"/>
                  </a:cubicBezTo>
                  <a:close/>
                  <a:moveTo>
                    <a:pt x="545149" y="28322"/>
                  </a:moveTo>
                  <a:cubicBezTo>
                    <a:pt x="529986" y="35581"/>
                    <a:pt x="507242" y="35581"/>
                    <a:pt x="492079" y="42840"/>
                  </a:cubicBezTo>
                  <a:cubicBezTo>
                    <a:pt x="492079" y="42840"/>
                    <a:pt x="492079" y="42840"/>
                    <a:pt x="476916" y="42840"/>
                  </a:cubicBezTo>
                  <a:cubicBezTo>
                    <a:pt x="469334" y="57359"/>
                    <a:pt x="484497" y="50100"/>
                    <a:pt x="492079" y="57359"/>
                  </a:cubicBezTo>
                  <a:cubicBezTo>
                    <a:pt x="499660" y="57359"/>
                    <a:pt x="507242" y="50100"/>
                    <a:pt x="514823" y="50100"/>
                  </a:cubicBezTo>
                  <a:cubicBezTo>
                    <a:pt x="514823" y="42840"/>
                    <a:pt x="522405" y="50100"/>
                    <a:pt x="529986" y="42840"/>
                  </a:cubicBezTo>
                  <a:cubicBezTo>
                    <a:pt x="537568" y="42840"/>
                    <a:pt x="545149" y="42840"/>
                    <a:pt x="552731" y="42840"/>
                  </a:cubicBezTo>
                  <a:cubicBezTo>
                    <a:pt x="545149" y="35581"/>
                    <a:pt x="552731" y="35581"/>
                    <a:pt x="552731" y="35581"/>
                  </a:cubicBezTo>
                  <a:cubicBezTo>
                    <a:pt x="552731" y="28322"/>
                    <a:pt x="552731" y="28322"/>
                    <a:pt x="545149" y="28322"/>
                  </a:cubicBezTo>
                  <a:close/>
                  <a:moveTo>
                    <a:pt x="252927" y="0"/>
                  </a:moveTo>
                  <a:lnTo>
                    <a:pt x="401330" y="0"/>
                  </a:lnTo>
                  <a:lnTo>
                    <a:pt x="401101" y="6544"/>
                  </a:lnTo>
                  <a:cubicBezTo>
                    <a:pt x="393519" y="6544"/>
                    <a:pt x="393519" y="-715"/>
                    <a:pt x="393519" y="6544"/>
                  </a:cubicBezTo>
                  <a:cubicBezTo>
                    <a:pt x="393519" y="13803"/>
                    <a:pt x="385937" y="21063"/>
                    <a:pt x="378356" y="21063"/>
                  </a:cubicBezTo>
                  <a:cubicBezTo>
                    <a:pt x="378356" y="21063"/>
                    <a:pt x="378356" y="21063"/>
                    <a:pt x="355611" y="21063"/>
                  </a:cubicBezTo>
                  <a:cubicBezTo>
                    <a:pt x="355611" y="21063"/>
                    <a:pt x="355611" y="21063"/>
                    <a:pt x="355611" y="28322"/>
                  </a:cubicBezTo>
                  <a:cubicBezTo>
                    <a:pt x="348030" y="28322"/>
                    <a:pt x="348030" y="35581"/>
                    <a:pt x="348030" y="42840"/>
                  </a:cubicBezTo>
                  <a:cubicBezTo>
                    <a:pt x="348030" y="50100"/>
                    <a:pt x="348030" y="50100"/>
                    <a:pt x="355611" y="50100"/>
                  </a:cubicBezTo>
                  <a:cubicBezTo>
                    <a:pt x="355611" y="50100"/>
                    <a:pt x="355611" y="50100"/>
                    <a:pt x="355611" y="71878"/>
                  </a:cubicBezTo>
                  <a:cubicBezTo>
                    <a:pt x="348030" y="71878"/>
                    <a:pt x="348030" y="71878"/>
                    <a:pt x="348030" y="79137"/>
                  </a:cubicBezTo>
                  <a:cubicBezTo>
                    <a:pt x="355611" y="93656"/>
                    <a:pt x="340448" y="93656"/>
                    <a:pt x="340448" y="108174"/>
                  </a:cubicBezTo>
                  <a:cubicBezTo>
                    <a:pt x="355611" y="108174"/>
                    <a:pt x="355611" y="93656"/>
                    <a:pt x="378356" y="86396"/>
                  </a:cubicBezTo>
                  <a:cubicBezTo>
                    <a:pt x="378356" y="86396"/>
                    <a:pt x="378356" y="86396"/>
                    <a:pt x="378356" y="79137"/>
                  </a:cubicBezTo>
                  <a:cubicBezTo>
                    <a:pt x="378356" y="79137"/>
                    <a:pt x="378356" y="79137"/>
                    <a:pt x="385937" y="79137"/>
                  </a:cubicBezTo>
                  <a:cubicBezTo>
                    <a:pt x="401101" y="79137"/>
                    <a:pt x="408682" y="64618"/>
                    <a:pt x="431427" y="64618"/>
                  </a:cubicBezTo>
                  <a:cubicBezTo>
                    <a:pt x="431427" y="50100"/>
                    <a:pt x="439008" y="50100"/>
                    <a:pt x="446590" y="42840"/>
                  </a:cubicBezTo>
                  <a:cubicBezTo>
                    <a:pt x="446590" y="42840"/>
                    <a:pt x="446590" y="35581"/>
                    <a:pt x="446590" y="35581"/>
                  </a:cubicBezTo>
                  <a:cubicBezTo>
                    <a:pt x="454171" y="35581"/>
                    <a:pt x="461753" y="35581"/>
                    <a:pt x="461753" y="28322"/>
                  </a:cubicBezTo>
                  <a:cubicBezTo>
                    <a:pt x="461753" y="28322"/>
                    <a:pt x="461753" y="28322"/>
                    <a:pt x="461753" y="13009"/>
                  </a:cubicBezTo>
                  <a:lnTo>
                    <a:pt x="461753" y="0"/>
                  </a:lnTo>
                  <a:lnTo>
                    <a:pt x="794922" y="0"/>
                  </a:lnTo>
                  <a:lnTo>
                    <a:pt x="791549" y="10174"/>
                  </a:lnTo>
                  <a:cubicBezTo>
                    <a:pt x="787758" y="19248"/>
                    <a:pt x="783967" y="28322"/>
                    <a:pt x="787758" y="42840"/>
                  </a:cubicBezTo>
                  <a:cubicBezTo>
                    <a:pt x="772595" y="42840"/>
                    <a:pt x="787758" y="64618"/>
                    <a:pt x="772595" y="64618"/>
                  </a:cubicBezTo>
                  <a:cubicBezTo>
                    <a:pt x="749850" y="57359"/>
                    <a:pt x="719524" y="64618"/>
                    <a:pt x="704361" y="57359"/>
                  </a:cubicBezTo>
                  <a:cubicBezTo>
                    <a:pt x="704361" y="64618"/>
                    <a:pt x="704361" y="64618"/>
                    <a:pt x="704361" y="64618"/>
                  </a:cubicBezTo>
                  <a:cubicBezTo>
                    <a:pt x="704361" y="64618"/>
                    <a:pt x="704361" y="71878"/>
                    <a:pt x="704361" y="71878"/>
                  </a:cubicBezTo>
                  <a:cubicBezTo>
                    <a:pt x="704361" y="71878"/>
                    <a:pt x="704361" y="71878"/>
                    <a:pt x="704361" y="79137"/>
                  </a:cubicBezTo>
                  <a:cubicBezTo>
                    <a:pt x="711943" y="86396"/>
                    <a:pt x="711943" y="100915"/>
                    <a:pt x="727106" y="93656"/>
                  </a:cubicBezTo>
                  <a:cubicBezTo>
                    <a:pt x="727106" y="93656"/>
                    <a:pt x="727106" y="93656"/>
                    <a:pt x="734687" y="93656"/>
                  </a:cubicBezTo>
                  <a:cubicBezTo>
                    <a:pt x="734687" y="93656"/>
                    <a:pt x="742269" y="93656"/>
                    <a:pt x="742269" y="93656"/>
                  </a:cubicBezTo>
                  <a:cubicBezTo>
                    <a:pt x="742269" y="100915"/>
                    <a:pt x="742269" y="100915"/>
                    <a:pt x="749850" y="100915"/>
                  </a:cubicBezTo>
                  <a:cubicBezTo>
                    <a:pt x="749850" y="93656"/>
                    <a:pt x="757432" y="100915"/>
                    <a:pt x="757432" y="108174"/>
                  </a:cubicBezTo>
                  <a:cubicBezTo>
                    <a:pt x="765013" y="108174"/>
                    <a:pt x="780176" y="108174"/>
                    <a:pt x="772595" y="129952"/>
                  </a:cubicBezTo>
                  <a:cubicBezTo>
                    <a:pt x="772595" y="129952"/>
                    <a:pt x="780176" y="129952"/>
                    <a:pt x="780176" y="129952"/>
                  </a:cubicBezTo>
                  <a:cubicBezTo>
                    <a:pt x="772595" y="144471"/>
                    <a:pt x="780176" y="166249"/>
                    <a:pt x="772595" y="173508"/>
                  </a:cubicBezTo>
                  <a:cubicBezTo>
                    <a:pt x="772595" y="173508"/>
                    <a:pt x="772595" y="173508"/>
                    <a:pt x="772595" y="180767"/>
                  </a:cubicBezTo>
                  <a:cubicBezTo>
                    <a:pt x="772595" y="180767"/>
                    <a:pt x="772595" y="180767"/>
                    <a:pt x="757432" y="180767"/>
                  </a:cubicBezTo>
                  <a:cubicBezTo>
                    <a:pt x="757432" y="173508"/>
                    <a:pt x="749850" y="173508"/>
                    <a:pt x="749850" y="180767"/>
                  </a:cubicBezTo>
                  <a:cubicBezTo>
                    <a:pt x="749850" y="180767"/>
                    <a:pt x="742269" y="188027"/>
                    <a:pt x="734687" y="188027"/>
                  </a:cubicBezTo>
                  <a:cubicBezTo>
                    <a:pt x="727106" y="202545"/>
                    <a:pt x="711943" y="209804"/>
                    <a:pt x="689198" y="217064"/>
                  </a:cubicBezTo>
                  <a:cubicBezTo>
                    <a:pt x="689198" y="231582"/>
                    <a:pt x="674035" y="224323"/>
                    <a:pt x="674035" y="238842"/>
                  </a:cubicBezTo>
                  <a:cubicBezTo>
                    <a:pt x="674035" y="253360"/>
                    <a:pt x="681616" y="260620"/>
                    <a:pt x="689198" y="260620"/>
                  </a:cubicBezTo>
                  <a:cubicBezTo>
                    <a:pt x="681616" y="282398"/>
                    <a:pt x="651290" y="289657"/>
                    <a:pt x="620964" y="289657"/>
                  </a:cubicBezTo>
                  <a:cubicBezTo>
                    <a:pt x="613383" y="289657"/>
                    <a:pt x="605801" y="289657"/>
                    <a:pt x="605801" y="289657"/>
                  </a:cubicBezTo>
                  <a:cubicBezTo>
                    <a:pt x="605801" y="289657"/>
                    <a:pt x="605801" y="282398"/>
                    <a:pt x="605801" y="282398"/>
                  </a:cubicBezTo>
                  <a:cubicBezTo>
                    <a:pt x="605801" y="282398"/>
                    <a:pt x="598220" y="282398"/>
                    <a:pt x="590638" y="282398"/>
                  </a:cubicBezTo>
                  <a:cubicBezTo>
                    <a:pt x="583057" y="282398"/>
                    <a:pt x="575475" y="275138"/>
                    <a:pt x="575475" y="275138"/>
                  </a:cubicBezTo>
                  <a:cubicBezTo>
                    <a:pt x="575475" y="275138"/>
                    <a:pt x="575475" y="275138"/>
                    <a:pt x="567894" y="275138"/>
                  </a:cubicBezTo>
                  <a:cubicBezTo>
                    <a:pt x="567894" y="275138"/>
                    <a:pt x="560312" y="275138"/>
                    <a:pt x="560312" y="282398"/>
                  </a:cubicBezTo>
                  <a:cubicBezTo>
                    <a:pt x="560312" y="282398"/>
                    <a:pt x="552731" y="282398"/>
                    <a:pt x="552731" y="289657"/>
                  </a:cubicBezTo>
                  <a:cubicBezTo>
                    <a:pt x="552731" y="289657"/>
                    <a:pt x="552731" y="289657"/>
                    <a:pt x="552731" y="296916"/>
                  </a:cubicBezTo>
                  <a:cubicBezTo>
                    <a:pt x="545149" y="296916"/>
                    <a:pt x="537568" y="304175"/>
                    <a:pt x="537568" y="304175"/>
                  </a:cubicBezTo>
                  <a:cubicBezTo>
                    <a:pt x="529986" y="304175"/>
                    <a:pt x="522405" y="311435"/>
                    <a:pt x="522405" y="311435"/>
                  </a:cubicBezTo>
                  <a:cubicBezTo>
                    <a:pt x="522405" y="311435"/>
                    <a:pt x="514823" y="311435"/>
                    <a:pt x="514823" y="311435"/>
                  </a:cubicBezTo>
                  <a:cubicBezTo>
                    <a:pt x="514823" y="318694"/>
                    <a:pt x="514823" y="318694"/>
                    <a:pt x="514823" y="318694"/>
                  </a:cubicBezTo>
                  <a:lnTo>
                    <a:pt x="521288" y="324000"/>
                  </a:lnTo>
                  <a:lnTo>
                    <a:pt x="168570" y="324000"/>
                  </a:lnTo>
                  <a:lnTo>
                    <a:pt x="181237" y="318694"/>
                  </a:lnTo>
                  <a:cubicBezTo>
                    <a:pt x="181237" y="318694"/>
                    <a:pt x="181237" y="318694"/>
                    <a:pt x="184080" y="318694"/>
                  </a:cubicBezTo>
                  <a:lnTo>
                    <a:pt x="196400" y="318694"/>
                  </a:lnTo>
                  <a:lnTo>
                    <a:pt x="203981" y="318694"/>
                  </a:lnTo>
                  <a:cubicBezTo>
                    <a:pt x="203981" y="318694"/>
                    <a:pt x="211563" y="311435"/>
                    <a:pt x="211563" y="311435"/>
                  </a:cubicBezTo>
                  <a:cubicBezTo>
                    <a:pt x="203981" y="311435"/>
                    <a:pt x="196400" y="304175"/>
                    <a:pt x="181237" y="304175"/>
                  </a:cubicBezTo>
                  <a:cubicBezTo>
                    <a:pt x="181237" y="296916"/>
                    <a:pt x="158492" y="296916"/>
                    <a:pt x="166074" y="289657"/>
                  </a:cubicBezTo>
                  <a:cubicBezTo>
                    <a:pt x="158492" y="289657"/>
                    <a:pt x="158492" y="282398"/>
                    <a:pt x="150911" y="282398"/>
                  </a:cubicBezTo>
                  <a:cubicBezTo>
                    <a:pt x="150911" y="282398"/>
                    <a:pt x="150911" y="282398"/>
                    <a:pt x="158492" y="282398"/>
                  </a:cubicBezTo>
                  <a:cubicBezTo>
                    <a:pt x="150911" y="275138"/>
                    <a:pt x="150911" y="275138"/>
                    <a:pt x="143329" y="275138"/>
                  </a:cubicBezTo>
                  <a:cubicBezTo>
                    <a:pt x="143329" y="275138"/>
                    <a:pt x="143329" y="275138"/>
                    <a:pt x="135748" y="275138"/>
                  </a:cubicBezTo>
                  <a:cubicBezTo>
                    <a:pt x="135748" y="267879"/>
                    <a:pt x="120585" y="267879"/>
                    <a:pt x="113003" y="260620"/>
                  </a:cubicBezTo>
                  <a:cubicBezTo>
                    <a:pt x="113003" y="260620"/>
                    <a:pt x="113003" y="253360"/>
                    <a:pt x="113003" y="253360"/>
                  </a:cubicBezTo>
                  <a:cubicBezTo>
                    <a:pt x="113003" y="253360"/>
                    <a:pt x="105422" y="253360"/>
                    <a:pt x="105422" y="253360"/>
                  </a:cubicBezTo>
                  <a:cubicBezTo>
                    <a:pt x="105422" y="246101"/>
                    <a:pt x="97840" y="246101"/>
                    <a:pt x="97840" y="238842"/>
                  </a:cubicBezTo>
                  <a:cubicBezTo>
                    <a:pt x="97840" y="231582"/>
                    <a:pt x="97840" y="231582"/>
                    <a:pt x="105422" y="231582"/>
                  </a:cubicBezTo>
                  <a:cubicBezTo>
                    <a:pt x="105422" y="231582"/>
                    <a:pt x="105422" y="224323"/>
                    <a:pt x="105422" y="224323"/>
                  </a:cubicBezTo>
                  <a:cubicBezTo>
                    <a:pt x="105422" y="224323"/>
                    <a:pt x="105422" y="224323"/>
                    <a:pt x="113003" y="224323"/>
                  </a:cubicBezTo>
                  <a:cubicBezTo>
                    <a:pt x="113003" y="217064"/>
                    <a:pt x="113003" y="217064"/>
                    <a:pt x="113003" y="217064"/>
                  </a:cubicBezTo>
                  <a:cubicBezTo>
                    <a:pt x="113003" y="217064"/>
                    <a:pt x="120585" y="209804"/>
                    <a:pt x="120585" y="209804"/>
                  </a:cubicBezTo>
                  <a:cubicBezTo>
                    <a:pt x="128166" y="195286"/>
                    <a:pt x="135748" y="180767"/>
                    <a:pt x="150911" y="180767"/>
                  </a:cubicBezTo>
                  <a:cubicBezTo>
                    <a:pt x="150911" y="180767"/>
                    <a:pt x="150911" y="173508"/>
                    <a:pt x="158492" y="180767"/>
                  </a:cubicBezTo>
                  <a:cubicBezTo>
                    <a:pt x="158492" y="173508"/>
                    <a:pt x="158492" y="166249"/>
                    <a:pt x="166074" y="166249"/>
                  </a:cubicBezTo>
                  <a:cubicBezTo>
                    <a:pt x="166074" y="158989"/>
                    <a:pt x="173655" y="166249"/>
                    <a:pt x="173655" y="158989"/>
                  </a:cubicBezTo>
                  <a:cubicBezTo>
                    <a:pt x="181237" y="158989"/>
                    <a:pt x="181237" y="151730"/>
                    <a:pt x="188818" y="144471"/>
                  </a:cubicBezTo>
                  <a:cubicBezTo>
                    <a:pt x="196400" y="137211"/>
                    <a:pt x="203981" y="129952"/>
                    <a:pt x="203981" y="122693"/>
                  </a:cubicBezTo>
                  <a:cubicBezTo>
                    <a:pt x="211563" y="122693"/>
                    <a:pt x="211563" y="122693"/>
                    <a:pt x="211563" y="115434"/>
                  </a:cubicBezTo>
                  <a:cubicBezTo>
                    <a:pt x="211563" y="115434"/>
                    <a:pt x="219144" y="108174"/>
                    <a:pt x="219144" y="108174"/>
                  </a:cubicBezTo>
                  <a:cubicBezTo>
                    <a:pt x="219144" y="100915"/>
                    <a:pt x="219144" y="100915"/>
                    <a:pt x="219144" y="93656"/>
                  </a:cubicBezTo>
                  <a:cubicBezTo>
                    <a:pt x="226726" y="86396"/>
                    <a:pt x="226726" y="79137"/>
                    <a:pt x="241889" y="71878"/>
                  </a:cubicBezTo>
                  <a:cubicBezTo>
                    <a:pt x="241889" y="71878"/>
                    <a:pt x="241889" y="64618"/>
                    <a:pt x="241889" y="64618"/>
                  </a:cubicBezTo>
                  <a:cubicBezTo>
                    <a:pt x="241889" y="64618"/>
                    <a:pt x="241889" y="64618"/>
                    <a:pt x="234307" y="64618"/>
                  </a:cubicBezTo>
                  <a:cubicBezTo>
                    <a:pt x="234307" y="50100"/>
                    <a:pt x="241889" y="42840"/>
                    <a:pt x="241889" y="35581"/>
                  </a:cubicBezTo>
                  <a:cubicBezTo>
                    <a:pt x="249470" y="35581"/>
                    <a:pt x="249470" y="35581"/>
                    <a:pt x="249470" y="28322"/>
                  </a:cubicBezTo>
                  <a:cubicBezTo>
                    <a:pt x="245680" y="21063"/>
                    <a:pt x="247575" y="15618"/>
                    <a:pt x="250418" y="9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09710" tIns="54840" rIns="109710" bIns="54840">
              <a:noAutofit/>
            </a:bodyPr>
            <a:lstStyle/>
            <a:p>
              <a:endParaRPr lang="nl-NL" dirty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82D77605-7094-D2DE-68E9-8F4920C56D45}"/>
                </a:ext>
              </a:extLst>
            </p:cNvPr>
            <p:cNvSpPr/>
            <p:nvPr/>
          </p:nvSpPr>
          <p:spPr>
            <a:xfrm>
              <a:off x="7343002" y="2070026"/>
              <a:ext cx="629266" cy="324000"/>
            </a:xfrm>
            <a:custGeom>
              <a:avLst/>
              <a:gdLst>
                <a:gd name="connsiteX0" fmla="*/ 22745 w 629266"/>
                <a:gd name="connsiteY0" fmla="*/ 69596 h 324000"/>
                <a:gd name="connsiteX1" fmla="*/ 45489 w 629266"/>
                <a:gd name="connsiteY1" fmla="*/ 69596 h 324000"/>
                <a:gd name="connsiteX2" fmla="*/ 68234 w 629266"/>
                <a:gd name="connsiteY2" fmla="*/ 76855 h 324000"/>
                <a:gd name="connsiteX3" fmla="*/ 90978 w 629266"/>
                <a:gd name="connsiteY3" fmla="*/ 91374 h 324000"/>
                <a:gd name="connsiteX4" fmla="*/ 106141 w 629266"/>
                <a:gd name="connsiteY4" fmla="*/ 91374 h 324000"/>
                <a:gd name="connsiteX5" fmla="*/ 128886 w 629266"/>
                <a:gd name="connsiteY5" fmla="*/ 91374 h 324000"/>
                <a:gd name="connsiteX6" fmla="*/ 151630 w 629266"/>
                <a:gd name="connsiteY6" fmla="*/ 91374 h 324000"/>
                <a:gd name="connsiteX7" fmla="*/ 159212 w 629266"/>
                <a:gd name="connsiteY7" fmla="*/ 105893 h 324000"/>
                <a:gd name="connsiteX8" fmla="*/ 174375 w 629266"/>
                <a:gd name="connsiteY8" fmla="*/ 105893 h 324000"/>
                <a:gd name="connsiteX9" fmla="*/ 174375 w 629266"/>
                <a:gd name="connsiteY9" fmla="*/ 113152 h 324000"/>
                <a:gd name="connsiteX10" fmla="*/ 121304 w 629266"/>
                <a:gd name="connsiteY10" fmla="*/ 134930 h 324000"/>
                <a:gd name="connsiteX11" fmla="*/ 98560 w 629266"/>
                <a:gd name="connsiteY11" fmla="*/ 127671 h 324000"/>
                <a:gd name="connsiteX12" fmla="*/ 90978 w 629266"/>
                <a:gd name="connsiteY12" fmla="*/ 113152 h 324000"/>
                <a:gd name="connsiteX13" fmla="*/ 83397 w 629266"/>
                <a:gd name="connsiteY13" fmla="*/ 105893 h 324000"/>
                <a:gd name="connsiteX14" fmla="*/ 37908 w 629266"/>
                <a:gd name="connsiteY14" fmla="*/ 105893 h 324000"/>
                <a:gd name="connsiteX15" fmla="*/ 30326 w 629266"/>
                <a:gd name="connsiteY15" fmla="*/ 120411 h 324000"/>
                <a:gd name="connsiteX16" fmla="*/ 22745 w 629266"/>
                <a:gd name="connsiteY16" fmla="*/ 105893 h 324000"/>
                <a:gd name="connsiteX17" fmla="*/ 0 w 629266"/>
                <a:gd name="connsiteY17" fmla="*/ 105893 h 324000"/>
                <a:gd name="connsiteX18" fmla="*/ 0 w 629266"/>
                <a:gd name="connsiteY18" fmla="*/ 98633 h 324000"/>
                <a:gd name="connsiteX19" fmla="*/ 0 w 629266"/>
                <a:gd name="connsiteY19" fmla="*/ 91374 h 324000"/>
                <a:gd name="connsiteX20" fmla="*/ 0 w 629266"/>
                <a:gd name="connsiteY20" fmla="*/ 76855 h 324000"/>
                <a:gd name="connsiteX21" fmla="*/ 22745 w 629266"/>
                <a:gd name="connsiteY21" fmla="*/ 69596 h 324000"/>
                <a:gd name="connsiteX22" fmla="*/ 235454 w 629266"/>
                <a:gd name="connsiteY22" fmla="*/ 0 h 324000"/>
                <a:gd name="connsiteX23" fmla="*/ 579847 w 629266"/>
                <a:gd name="connsiteY23" fmla="*/ 0 h 324000"/>
                <a:gd name="connsiteX24" fmla="*/ 582829 w 629266"/>
                <a:gd name="connsiteY24" fmla="*/ 2448 h 324000"/>
                <a:gd name="connsiteX25" fmla="*/ 583777 w 629266"/>
                <a:gd name="connsiteY25" fmla="*/ 18781 h 324000"/>
                <a:gd name="connsiteX26" fmla="*/ 591358 w 629266"/>
                <a:gd name="connsiteY26" fmla="*/ 40559 h 324000"/>
                <a:gd name="connsiteX27" fmla="*/ 591358 w 629266"/>
                <a:gd name="connsiteY27" fmla="*/ 55078 h 324000"/>
                <a:gd name="connsiteX28" fmla="*/ 598940 w 629266"/>
                <a:gd name="connsiteY28" fmla="*/ 62337 h 324000"/>
                <a:gd name="connsiteX29" fmla="*/ 606521 w 629266"/>
                <a:gd name="connsiteY29" fmla="*/ 62337 h 324000"/>
                <a:gd name="connsiteX30" fmla="*/ 606521 w 629266"/>
                <a:gd name="connsiteY30" fmla="*/ 76855 h 324000"/>
                <a:gd name="connsiteX31" fmla="*/ 614103 w 629266"/>
                <a:gd name="connsiteY31" fmla="*/ 76855 h 324000"/>
                <a:gd name="connsiteX32" fmla="*/ 614103 w 629266"/>
                <a:gd name="connsiteY32" fmla="*/ 91374 h 324000"/>
                <a:gd name="connsiteX33" fmla="*/ 614103 w 629266"/>
                <a:gd name="connsiteY33" fmla="*/ 105893 h 324000"/>
                <a:gd name="connsiteX34" fmla="*/ 629266 w 629266"/>
                <a:gd name="connsiteY34" fmla="*/ 120411 h 324000"/>
                <a:gd name="connsiteX35" fmla="*/ 629266 w 629266"/>
                <a:gd name="connsiteY35" fmla="*/ 142189 h 324000"/>
                <a:gd name="connsiteX36" fmla="*/ 591358 w 629266"/>
                <a:gd name="connsiteY36" fmla="*/ 193004 h 324000"/>
                <a:gd name="connsiteX37" fmla="*/ 606521 w 629266"/>
                <a:gd name="connsiteY37" fmla="*/ 193004 h 324000"/>
                <a:gd name="connsiteX38" fmla="*/ 614103 w 629266"/>
                <a:gd name="connsiteY38" fmla="*/ 207523 h 324000"/>
                <a:gd name="connsiteX39" fmla="*/ 591358 w 629266"/>
                <a:gd name="connsiteY39" fmla="*/ 214782 h 324000"/>
                <a:gd name="connsiteX40" fmla="*/ 576195 w 629266"/>
                <a:gd name="connsiteY40" fmla="*/ 222042 h 324000"/>
                <a:gd name="connsiteX41" fmla="*/ 545869 w 629266"/>
                <a:gd name="connsiteY41" fmla="*/ 236560 h 324000"/>
                <a:gd name="connsiteX42" fmla="*/ 553451 w 629266"/>
                <a:gd name="connsiteY42" fmla="*/ 272857 h 324000"/>
                <a:gd name="connsiteX43" fmla="*/ 561032 w 629266"/>
                <a:gd name="connsiteY43" fmla="*/ 272857 h 324000"/>
                <a:gd name="connsiteX44" fmla="*/ 568614 w 629266"/>
                <a:gd name="connsiteY44" fmla="*/ 287375 h 324000"/>
                <a:gd name="connsiteX45" fmla="*/ 576195 w 629266"/>
                <a:gd name="connsiteY45" fmla="*/ 309153 h 324000"/>
                <a:gd name="connsiteX46" fmla="*/ 561032 w 629266"/>
                <a:gd name="connsiteY46" fmla="*/ 309153 h 324000"/>
                <a:gd name="connsiteX47" fmla="*/ 561032 w 629266"/>
                <a:gd name="connsiteY47" fmla="*/ 316413 h 324000"/>
                <a:gd name="connsiteX48" fmla="*/ 553451 w 629266"/>
                <a:gd name="connsiteY48" fmla="*/ 323672 h 324000"/>
                <a:gd name="connsiteX49" fmla="*/ 553451 w 629266"/>
                <a:gd name="connsiteY49" fmla="*/ 324000 h 324000"/>
                <a:gd name="connsiteX50" fmla="*/ 497090 w 629266"/>
                <a:gd name="connsiteY50" fmla="*/ 324000 h 324000"/>
                <a:gd name="connsiteX51" fmla="*/ 495642 w 629266"/>
                <a:gd name="connsiteY51" fmla="*/ 320950 h 324000"/>
                <a:gd name="connsiteX52" fmla="*/ 485217 w 629266"/>
                <a:gd name="connsiteY52" fmla="*/ 316413 h 324000"/>
                <a:gd name="connsiteX53" fmla="*/ 492799 w 629266"/>
                <a:gd name="connsiteY53" fmla="*/ 294635 h 324000"/>
                <a:gd name="connsiteX54" fmla="*/ 507962 w 629266"/>
                <a:gd name="connsiteY54" fmla="*/ 265597 h 324000"/>
                <a:gd name="connsiteX55" fmla="*/ 507962 w 629266"/>
                <a:gd name="connsiteY55" fmla="*/ 243820 h 324000"/>
                <a:gd name="connsiteX56" fmla="*/ 530706 w 629266"/>
                <a:gd name="connsiteY56" fmla="*/ 222042 h 324000"/>
                <a:gd name="connsiteX57" fmla="*/ 538288 w 629266"/>
                <a:gd name="connsiteY57" fmla="*/ 214782 h 324000"/>
                <a:gd name="connsiteX58" fmla="*/ 538288 w 629266"/>
                <a:gd name="connsiteY58" fmla="*/ 207523 h 324000"/>
                <a:gd name="connsiteX59" fmla="*/ 530706 w 629266"/>
                <a:gd name="connsiteY59" fmla="*/ 200264 h 324000"/>
                <a:gd name="connsiteX60" fmla="*/ 523125 w 629266"/>
                <a:gd name="connsiteY60" fmla="*/ 193004 h 324000"/>
                <a:gd name="connsiteX61" fmla="*/ 507962 w 629266"/>
                <a:gd name="connsiteY61" fmla="*/ 193004 h 324000"/>
                <a:gd name="connsiteX62" fmla="*/ 492799 w 629266"/>
                <a:gd name="connsiteY62" fmla="*/ 178486 h 324000"/>
                <a:gd name="connsiteX63" fmla="*/ 485217 w 629266"/>
                <a:gd name="connsiteY63" fmla="*/ 171226 h 324000"/>
                <a:gd name="connsiteX64" fmla="*/ 485217 w 629266"/>
                <a:gd name="connsiteY64" fmla="*/ 156708 h 324000"/>
                <a:gd name="connsiteX65" fmla="*/ 477636 w 629266"/>
                <a:gd name="connsiteY65" fmla="*/ 149449 h 324000"/>
                <a:gd name="connsiteX66" fmla="*/ 470054 w 629266"/>
                <a:gd name="connsiteY66" fmla="*/ 142189 h 324000"/>
                <a:gd name="connsiteX67" fmla="*/ 454891 w 629266"/>
                <a:gd name="connsiteY67" fmla="*/ 142189 h 324000"/>
                <a:gd name="connsiteX68" fmla="*/ 416983 w 629266"/>
                <a:gd name="connsiteY68" fmla="*/ 156708 h 324000"/>
                <a:gd name="connsiteX69" fmla="*/ 409402 w 629266"/>
                <a:gd name="connsiteY69" fmla="*/ 149449 h 324000"/>
                <a:gd name="connsiteX70" fmla="*/ 394239 w 629266"/>
                <a:gd name="connsiteY70" fmla="*/ 127671 h 324000"/>
                <a:gd name="connsiteX71" fmla="*/ 386657 w 629266"/>
                <a:gd name="connsiteY71" fmla="*/ 113152 h 324000"/>
                <a:gd name="connsiteX72" fmla="*/ 394239 w 629266"/>
                <a:gd name="connsiteY72" fmla="*/ 91374 h 324000"/>
                <a:gd name="connsiteX73" fmla="*/ 386657 w 629266"/>
                <a:gd name="connsiteY73" fmla="*/ 76855 h 324000"/>
                <a:gd name="connsiteX74" fmla="*/ 371494 w 629266"/>
                <a:gd name="connsiteY74" fmla="*/ 69596 h 324000"/>
                <a:gd name="connsiteX75" fmla="*/ 356331 w 629266"/>
                <a:gd name="connsiteY75" fmla="*/ 84115 h 324000"/>
                <a:gd name="connsiteX76" fmla="*/ 333587 w 629266"/>
                <a:gd name="connsiteY76" fmla="*/ 91374 h 324000"/>
                <a:gd name="connsiteX77" fmla="*/ 333587 w 629266"/>
                <a:gd name="connsiteY77" fmla="*/ 69596 h 324000"/>
                <a:gd name="connsiteX78" fmla="*/ 318424 w 629266"/>
                <a:gd name="connsiteY78" fmla="*/ 55078 h 324000"/>
                <a:gd name="connsiteX79" fmla="*/ 288098 w 629266"/>
                <a:gd name="connsiteY79" fmla="*/ 76855 h 324000"/>
                <a:gd name="connsiteX80" fmla="*/ 235027 w 629266"/>
                <a:gd name="connsiteY80" fmla="*/ 76855 h 324000"/>
                <a:gd name="connsiteX81" fmla="*/ 227446 w 629266"/>
                <a:gd name="connsiteY81" fmla="*/ 76855 h 324000"/>
                <a:gd name="connsiteX82" fmla="*/ 219864 w 629266"/>
                <a:gd name="connsiteY82" fmla="*/ 84115 h 324000"/>
                <a:gd name="connsiteX83" fmla="*/ 204701 w 629266"/>
                <a:gd name="connsiteY83" fmla="*/ 91374 h 324000"/>
                <a:gd name="connsiteX84" fmla="*/ 197120 w 629266"/>
                <a:gd name="connsiteY84" fmla="*/ 91374 h 324000"/>
                <a:gd name="connsiteX85" fmla="*/ 166794 w 629266"/>
                <a:gd name="connsiteY85" fmla="*/ 76855 h 324000"/>
                <a:gd name="connsiteX86" fmla="*/ 136467 w 629266"/>
                <a:gd name="connsiteY86" fmla="*/ 69596 h 324000"/>
                <a:gd name="connsiteX87" fmla="*/ 113723 w 629266"/>
                <a:gd name="connsiteY87" fmla="*/ 84115 h 324000"/>
                <a:gd name="connsiteX88" fmla="*/ 98560 w 629266"/>
                <a:gd name="connsiteY88" fmla="*/ 76855 h 324000"/>
                <a:gd name="connsiteX89" fmla="*/ 98560 w 629266"/>
                <a:gd name="connsiteY89" fmla="*/ 69596 h 324000"/>
                <a:gd name="connsiteX90" fmla="*/ 90978 w 629266"/>
                <a:gd name="connsiteY90" fmla="*/ 62337 h 324000"/>
                <a:gd name="connsiteX91" fmla="*/ 68234 w 629266"/>
                <a:gd name="connsiteY91" fmla="*/ 55078 h 324000"/>
                <a:gd name="connsiteX92" fmla="*/ 60652 w 629266"/>
                <a:gd name="connsiteY92" fmla="*/ 55078 h 324000"/>
                <a:gd name="connsiteX93" fmla="*/ 30326 w 629266"/>
                <a:gd name="connsiteY93" fmla="*/ 40559 h 324000"/>
                <a:gd name="connsiteX94" fmla="*/ 22745 w 629266"/>
                <a:gd name="connsiteY94" fmla="*/ 26040 h 324000"/>
                <a:gd name="connsiteX95" fmla="*/ 37908 w 629266"/>
                <a:gd name="connsiteY95" fmla="*/ 4262 h 324000"/>
                <a:gd name="connsiteX96" fmla="*/ 45489 w 629266"/>
                <a:gd name="connsiteY96" fmla="*/ 4262 h 324000"/>
                <a:gd name="connsiteX97" fmla="*/ 53071 w 629266"/>
                <a:gd name="connsiteY97" fmla="*/ 4262 h 324000"/>
                <a:gd name="connsiteX98" fmla="*/ 60652 w 629266"/>
                <a:gd name="connsiteY98" fmla="*/ 4262 h 324000"/>
                <a:gd name="connsiteX99" fmla="*/ 68234 w 629266"/>
                <a:gd name="connsiteY99" fmla="*/ 18781 h 324000"/>
                <a:gd name="connsiteX100" fmla="*/ 98560 w 629266"/>
                <a:gd name="connsiteY100" fmla="*/ 26040 h 324000"/>
                <a:gd name="connsiteX101" fmla="*/ 113723 w 629266"/>
                <a:gd name="connsiteY101" fmla="*/ 18781 h 324000"/>
                <a:gd name="connsiteX102" fmla="*/ 121304 w 629266"/>
                <a:gd name="connsiteY102" fmla="*/ 18781 h 324000"/>
                <a:gd name="connsiteX103" fmla="*/ 128886 w 629266"/>
                <a:gd name="connsiteY103" fmla="*/ 18781 h 324000"/>
                <a:gd name="connsiteX104" fmla="*/ 128886 w 629266"/>
                <a:gd name="connsiteY104" fmla="*/ 26040 h 324000"/>
                <a:gd name="connsiteX105" fmla="*/ 136467 w 629266"/>
                <a:gd name="connsiteY105" fmla="*/ 26040 h 324000"/>
                <a:gd name="connsiteX106" fmla="*/ 144049 w 629266"/>
                <a:gd name="connsiteY106" fmla="*/ 40559 h 324000"/>
                <a:gd name="connsiteX107" fmla="*/ 159212 w 629266"/>
                <a:gd name="connsiteY107" fmla="*/ 47818 h 324000"/>
                <a:gd name="connsiteX108" fmla="*/ 159212 w 629266"/>
                <a:gd name="connsiteY108" fmla="*/ 55078 h 324000"/>
                <a:gd name="connsiteX109" fmla="*/ 189538 w 629266"/>
                <a:gd name="connsiteY109" fmla="*/ 62337 h 324000"/>
                <a:gd name="connsiteX110" fmla="*/ 181957 w 629266"/>
                <a:gd name="connsiteY110" fmla="*/ 55078 h 324000"/>
                <a:gd name="connsiteX111" fmla="*/ 159212 w 629266"/>
                <a:gd name="connsiteY111" fmla="*/ 40559 h 324000"/>
                <a:gd name="connsiteX112" fmla="*/ 151630 w 629266"/>
                <a:gd name="connsiteY112" fmla="*/ 26040 h 324000"/>
                <a:gd name="connsiteX113" fmla="*/ 144049 w 629266"/>
                <a:gd name="connsiteY113" fmla="*/ 26040 h 324000"/>
                <a:gd name="connsiteX114" fmla="*/ 151630 w 629266"/>
                <a:gd name="connsiteY114" fmla="*/ 18781 h 324000"/>
                <a:gd name="connsiteX115" fmla="*/ 174375 w 629266"/>
                <a:gd name="connsiteY115" fmla="*/ 26040 h 324000"/>
                <a:gd name="connsiteX116" fmla="*/ 181957 w 629266"/>
                <a:gd name="connsiteY116" fmla="*/ 26040 h 324000"/>
                <a:gd name="connsiteX117" fmla="*/ 189538 w 629266"/>
                <a:gd name="connsiteY117" fmla="*/ 26040 h 324000"/>
                <a:gd name="connsiteX118" fmla="*/ 181957 w 629266"/>
                <a:gd name="connsiteY118" fmla="*/ 18781 h 324000"/>
                <a:gd name="connsiteX119" fmla="*/ 181957 w 629266"/>
                <a:gd name="connsiteY119" fmla="*/ 11522 h 324000"/>
                <a:gd name="connsiteX120" fmla="*/ 181957 w 629266"/>
                <a:gd name="connsiteY120" fmla="*/ 4262 h 324000"/>
                <a:gd name="connsiteX121" fmla="*/ 189538 w 629266"/>
                <a:gd name="connsiteY121" fmla="*/ 11522 h 324000"/>
                <a:gd name="connsiteX122" fmla="*/ 197120 w 629266"/>
                <a:gd name="connsiteY122" fmla="*/ 18781 h 324000"/>
                <a:gd name="connsiteX123" fmla="*/ 197120 w 629266"/>
                <a:gd name="connsiteY123" fmla="*/ 11522 h 324000"/>
                <a:gd name="connsiteX124" fmla="*/ 201858 w 629266"/>
                <a:gd name="connsiteY124" fmla="*/ 7892 h 324000"/>
                <a:gd name="connsiteX125" fmla="*/ 208542 w 629266"/>
                <a:gd name="connsiteY125" fmla="*/ 5565 h 324000"/>
                <a:gd name="connsiteX126" fmla="*/ 210387 w 629266"/>
                <a:gd name="connsiteY126" fmla="*/ 6191 h 324000"/>
                <a:gd name="connsiteX127" fmla="*/ 213662 w 629266"/>
                <a:gd name="connsiteY127" fmla="*/ 4558 h 324000"/>
                <a:gd name="connsiteX128" fmla="*/ 221286 w 629266"/>
                <a:gd name="connsiteY128" fmla="*/ 6191 h 324000"/>
                <a:gd name="connsiteX129" fmla="*/ 227446 w 629266"/>
                <a:gd name="connsiteY129" fmla="*/ 3355 h 324000"/>
                <a:gd name="connsiteX130" fmla="*/ 191327 w 629266"/>
                <a:gd name="connsiteY130" fmla="*/ 0 h 324000"/>
                <a:gd name="connsiteX131" fmla="*/ 222080 w 629266"/>
                <a:gd name="connsiteY131" fmla="*/ 0 h 324000"/>
                <a:gd name="connsiteX132" fmla="*/ 216074 w 629266"/>
                <a:gd name="connsiteY132" fmla="*/ 3355 h 324000"/>
                <a:gd name="connsiteX133" fmla="*/ 213662 w 629266"/>
                <a:gd name="connsiteY133" fmla="*/ 4558 h 324000"/>
                <a:gd name="connsiteX134" fmla="*/ 212283 w 629266"/>
                <a:gd name="connsiteY134" fmla="*/ 4262 h 324000"/>
                <a:gd name="connsiteX135" fmla="*/ 208542 w 629266"/>
                <a:gd name="connsiteY135" fmla="*/ 5565 h 324000"/>
                <a:gd name="connsiteX136" fmla="*/ 204701 w 629266"/>
                <a:gd name="connsiteY136" fmla="*/ 4262 h 324000"/>
                <a:gd name="connsiteX137" fmla="*/ 197120 w 629266"/>
                <a:gd name="connsiteY137" fmla="*/ 4262 h 324000"/>
                <a:gd name="connsiteX138" fmla="*/ 193329 w 629266"/>
                <a:gd name="connsiteY138" fmla="*/ 3355 h 324000"/>
                <a:gd name="connsiteX139" fmla="*/ 124875 w 629266"/>
                <a:gd name="connsiteY139" fmla="*/ 0 h 324000"/>
                <a:gd name="connsiteX140" fmla="*/ 162331 w 629266"/>
                <a:gd name="connsiteY140" fmla="*/ 0 h 324000"/>
                <a:gd name="connsiteX141" fmla="*/ 162055 w 629266"/>
                <a:gd name="connsiteY141" fmla="*/ 633 h 324000"/>
                <a:gd name="connsiteX142" fmla="*/ 151630 w 629266"/>
                <a:gd name="connsiteY142" fmla="*/ 11522 h 324000"/>
                <a:gd name="connsiteX143" fmla="*/ 136467 w 629266"/>
                <a:gd name="connsiteY143" fmla="*/ 11522 h 324000"/>
                <a:gd name="connsiteX144" fmla="*/ 128886 w 629266"/>
                <a:gd name="connsiteY144" fmla="*/ 11522 h 324000"/>
                <a:gd name="connsiteX145" fmla="*/ 62223 w 629266"/>
                <a:gd name="connsiteY145" fmla="*/ 0 h 324000"/>
                <a:gd name="connsiteX146" fmla="*/ 107999 w 629266"/>
                <a:gd name="connsiteY146" fmla="*/ 0 h 324000"/>
                <a:gd name="connsiteX147" fmla="*/ 113723 w 629266"/>
                <a:gd name="connsiteY147" fmla="*/ 4262 h 324000"/>
                <a:gd name="connsiteX148" fmla="*/ 121304 w 629266"/>
                <a:gd name="connsiteY148" fmla="*/ 11522 h 324000"/>
                <a:gd name="connsiteX149" fmla="*/ 98560 w 629266"/>
                <a:gd name="connsiteY149" fmla="*/ 18781 h 324000"/>
                <a:gd name="connsiteX150" fmla="*/ 60652 w 629266"/>
                <a:gd name="connsiteY150" fmla="*/ 4262 h 3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29266" h="324000">
                  <a:moveTo>
                    <a:pt x="22745" y="69596"/>
                  </a:moveTo>
                  <a:cubicBezTo>
                    <a:pt x="30326" y="69596"/>
                    <a:pt x="37908" y="69596"/>
                    <a:pt x="45489" y="69596"/>
                  </a:cubicBezTo>
                  <a:cubicBezTo>
                    <a:pt x="53071" y="69596"/>
                    <a:pt x="60652" y="76855"/>
                    <a:pt x="68234" y="76855"/>
                  </a:cubicBezTo>
                  <a:cubicBezTo>
                    <a:pt x="75815" y="84115"/>
                    <a:pt x="83397" y="76855"/>
                    <a:pt x="90978" y="91374"/>
                  </a:cubicBezTo>
                  <a:cubicBezTo>
                    <a:pt x="98560" y="91374"/>
                    <a:pt x="98560" y="91374"/>
                    <a:pt x="106141" y="91374"/>
                  </a:cubicBezTo>
                  <a:cubicBezTo>
                    <a:pt x="121304" y="91374"/>
                    <a:pt x="121304" y="91374"/>
                    <a:pt x="128886" y="91374"/>
                  </a:cubicBezTo>
                  <a:cubicBezTo>
                    <a:pt x="136467" y="91374"/>
                    <a:pt x="136467" y="84115"/>
                    <a:pt x="151630" y="91374"/>
                  </a:cubicBezTo>
                  <a:cubicBezTo>
                    <a:pt x="159212" y="84115"/>
                    <a:pt x="159212" y="98633"/>
                    <a:pt x="159212" y="105893"/>
                  </a:cubicBezTo>
                  <a:cubicBezTo>
                    <a:pt x="166794" y="105893"/>
                    <a:pt x="174375" y="105893"/>
                    <a:pt x="174375" y="105893"/>
                  </a:cubicBezTo>
                  <a:cubicBezTo>
                    <a:pt x="174375" y="113152"/>
                    <a:pt x="174375" y="113152"/>
                    <a:pt x="174375" y="113152"/>
                  </a:cubicBezTo>
                  <a:cubicBezTo>
                    <a:pt x="151630" y="113152"/>
                    <a:pt x="144049" y="134930"/>
                    <a:pt x="121304" y="134930"/>
                  </a:cubicBezTo>
                  <a:cubicBezTo>
                    <a:pt x="113723" y="134930"/>
                    <a:pt x="113723" y="127671"/>
                    <a:pt x="98560" y="127671"/>
                  </a:cubicBezTo>
                  <a:cubicBezTo>
                    <a:pt x="98560" y="127671"/>
                    <a:pt x="90978" y="120411"/>
                    <a:pt x="90978" y="113152"/>
                  </a:cubicBezTo>
                  <a:cubicBezTo>
                    <a:pt x="83397" y="113152"/>
                    <a:pt x="83397" y="113152"/>
                    <a:pt x="83397" y="105893"/>
                  </a:cubicBezTo>
                  <a:cubicBezTo>
                    <a:pt x="68234" y="105893"/>
                    <a:pt x="53071" y="105893"/>
                    <a:pt x="37908" y="105893"/>
                  </a:cubicBezTo>
                  <a:cubicBezTo>
                    <a:pt x="30326" y="105893"/>
                    <a:pt x="30326" y="113152"/>
                    <a:pt x="30326" y="120411"/>
                  </a:cubicBezTo>
                  <a:cubicBezTo>
                    <a:pt x="22745" y="120411"/>
                    <a:pt x="22745" y="105893"/>
                    <a:pt x="22745" y="105893"/>
                  </a:cubicBezTo>
                  <a:cubicBezTo>
                    <a:pt x="15163" y="105893"/>
                    <a:pt x="7582" y="105893"/>
                    <a:pt x="0" y="105893"/>
                  </a:cubicBezTo>
                  <a:cubicBezTo>
                    <a:pt x="0" y="98633"/>
                    <a:pt x="0" y="98633"/>
                    <a:pt x="0" y="98633"/>
                  </a:cubicBezTo>
                  <a:cubicBezTo>
                    <a:pt x="0" y="98633"/>
                    <a:pt x="0" y="98633"/>
                    <a:pt x="0" y="91374"/>
                  </a:cubicBezTo>
                  <a:cubicBezTo>
                    <a:pt x="0" y="91374"/>
                    <a:pt x="0" y="84115"/>
                    <a:pt x="0" y="76855"/>
                  </a:cubicBezTo>
                  <a:cubicBezTo>
                    <a:pt x="7582" y="69596"/>
                    <a:pt x="15163" y="69596"/>
                    <a:pt x="22745" y="69596"/>
                  </a:cubicBezTo>
                  <a:close/>
                  <a:moveTo>
                    <a:pt x="235454" y="0"/>
                  </a:moveTo>
                  <a:lnTo>
                    <a:pt x="579847" y="0"/>
                  </a:lnTo>
                  <a:lnTo>
                    <a:pt x="582829" y="2448"/>
                  </a:lnTo>
                  <a:cubicBezTo>
                    <a:pt x="583777" y="6077"/>
                    <a:pt x="583777" y="11522"/>
                    <a:pt x="583777" y="18781"/>
                  </a:cubicBezTo>
                  <a:cubicBezTo>
                    <a:pt x="583777" y="26040"/>
                    <a:pt x="591358" y="33300"/>
                    <a:pt x="591358" y="40559"/>
                  </a:cubicBezTo>
                  <a:cubicBezTo>
                    <a:pt x="591358" y="40559"/>
                    <a:pt x="591358" y="40559"/>
                    <a:pt x="591358" y="55078"/>
                  </a:cubicBezTo>
                  <a:cubicBezTo>
                    <a:pt x="598940" y="55078"/>
                    <a:pt x="598940" y="62337"/>
                    <a:pt x="598940" y="62337"/>
                  </a:cubicBezTo>
                  <a:cubicBezTo>
                    <a:pt x="598940" y="62337"/>
                    <a:pt x="606521" y="62337"/>
                    <a:pt x="606521" y="62337"/>
                  </a:cubicBezTo>
                  <a:cubicBezTo>
                    <a:pt x="606521" y="69596"/>
                    <a:pt x="606521" y="76855"/>
                    <a:pt x="606521" y="76855"/>
                  </a:cubicBezTo>
                  <a:cubicBezTo>
                    <a:pt x="606521" y="76855"/>
                    <a:pt x="606521" y="76855"/>
                    <a:pt x="614103" y="76855"/>
                  </a:cubicBezTo>
                  <a:cubicBezTo>
                    <a:pt x="614103" y="76855"/>
                    <a:pt x="606521" y="84115"/>
                    <a:pt x="614103" y="91374"/>
                  </a:cubicBezTo>
                  <a:cubicBezTo>
                    <a:pt x="614103" y="98633"/>
                    <a:pt x="614103" y="98633"/>
                    <a:pt x="614103" y="105893"/>
                  </a:cubicBezTo>
                  <a:cubicBezTo>
                    <a:pt x="621684" y="105893"/>
                    <a:pt x="629266" y="113152"/>
                    <a:pt x="629266" y="120411"/>
                  </a:cubicBezTo>
                  <a:cubicBezTo>
                    <a:pt x="629266" y="120411"/>
                    <a:pt x="629266" y="120411"/>
                    <a:pt x="629266" y="142189"/>
                  </a:cubicBezTo>
                  <a:cubicBezTo>
                    <a:pt x="621684" y="163967"/>
                    <a:pt x="598940" y="163967"/>
                    <a:pt x="591358" y="193004"/>
                  </a:cubicBezTo>
                  <a:cubicBezTo>
                    <a:pt x="598940" y="193004"/>
                    <a:pt x="598940" y="193004"/>
                    <a:pt x="606521" y="193004"/>
                  </a:cubicBezTo>
                  <a:cubicBezTo>
                    <a:pt x="606521" y="193004"/>
                    <a:pt x="614103" y="200264"/>
                    <a:pt x="614103" y="207523"/>
                  </a:cubicBezTo>
                  <a:cubicBezTo>
                    <a:pt x="598940" y="200264"/>
                    <a:pt x="591358" y="207523"/>
                    <a:pt x="591358" y="214782"/>
                  </a:cubicBezTo>
                  <a:cubicBezTo>
                    <a:pt x="583777" y="214782"/>
                    <a:pt x="576195" y="214782"/>
                    <a:pt x="576195" y="222042"/>
                  </a:cubicBezTo>
                  <a:cubicBezTo>
                    <a:pt x="561032" y="222042"/>
                    <a:pt x="553451" y="229301"/>
                    <a:pt x="545869" y="236560"/>
                  </a:cubicBezTo>
                  <a:cubicBezTo>
                    <a:pt x="538288" y="258338"/>
                    <a:pt x="545869" y="265597"/>
                    <a:pt x="553451" y="272857"/>
                  </a:cubicBezTo>
                  <a:cubicBezTo>
                    <a:pt x="553451" y="272857"/>
                    <a:pt x="553451" y="272857"/>
                    <a:pt x="561032" y="272857"/>
                  </a:cubicBezTo>
                  <a:cubicBezTo>
                    <a:pt x="561032" y="280116"/>
                    <a:pt x="561032" y="287375"/>
                    <a:pt x="568614" y="287375"/>
                  </a:cubicBezTo>
                  <a:cubicBezTo>
                    <a:pt x="568614" y="294635"/>
                    <a:pt x="576195" y="294635"/>
                    <a:pt x="576195" y="309153"/>
                  </a:cubicBezTo>
                  <a:cubicBezTo>
                    <a:pt x="576195" y="309153"/>
                    <a:pt x="568614" y="309153"/>
                    <a:pt x="561032" y="309153"/>
                  </a:cubicBezTo>
                  <a:cubicBezTo>
                    <a:pt x="561032" y="316413"/>
                    <a:pt x="561032" y="309153"/>
                    <a:pt x="561032" y="316413"/>
                  </a:cubicBezTo>
                  <a:cubicBezTo>
                    <a:pt x="553451" y="316413"/>
                    <a:pt x="561032" y="323672"/>
                    <a:pt x="553451" y="323672"/>
                  </a:cubicBezTo>
                  <a:lnTo>
                    <a:pt x="553451" y="324000"/>
                  </a:lnTo>
                  <a:lnTo>
                    <a:pt x="497090" y="324000"/>
                  </a:lnTo>
                  <a:lnTo>
                    <a:pt x="495642" y="320950"/>
                  </a:lnTo>
                  <a:cubicBezTo>
                    <a:pt x="492799" y="318227"/>
                    <a:pt x="489008" y="316413"/>
                    <a:pt x="485217" y="316413"/>
                  </a:cubicBezTo>
                  <a:cubicBezTo>
                    <a:pt x="485217" y="309153"/>
                    <a:pt x="485217" y="294635"/>
                    <a:pt x="492799" y="294635"/>
                  </a:cubicBezTo>
                  <a:cubicBezTo>
                    <a:pt x="492799" y="280116"/>
                    <a:pt x="500380" y="272857"/>
                    <a:pt x="507962" y="265597"/>
                  </a:cubicBezTo>
                  <a:cubicBezTo>
                    <a:pt x="507962" y="265597"/>
                    <a:pt x="507962" y="265597"/>
                    <a:pt x="507962" y="243820"/>
                  </a:cubicBezTo>
                  <a:cubicBezTo>
                    <a:pt x="523125" y="243820"/>
                    <a:pt x="523125" y="229301"/>
                    <a:pt x="530706" y="222042"/>
                  </a:cubicBezTo>
                  <a:cubicBezTo>
                    <a:pt x="530706" y="214782"/>
                    <a:pt x="538288" y="222042"/>
                    <a:pt x="538288" y="214782"/>
                  </a:cubicBezTo>
                  <a:cubicBezTo>
                    <a:pt x="538288" y="214782"/>
                    <a:pt x="538288" y="214782"/>
                    <a:pt x="538288" y="207523"/>
                  </a:cubicBezTo>
                  <a:cubicBezTo>
                    <a:pt x="538288" y="207523"/>
                    <a:pt x="538288" y="200264"/>
                    <a:pt x="530706" y="200264"/>
                  </a:cubicBezTo>
                  <a:cubicBezTo>
                    <a:pt x="530706" y="200264"/>
                    <a:pt x="523125" y="200264"/>
                    <a:pt x="523125" y="193004"/>
                  </a:cubicBezTo>
                  <a:cubicBezTo>
                    <a:pt x="523125" y="193004"/>
                    <a:pt x="515543" y="193004"/>
                    <a:pt x="507962" y="193004"/>
                  </a:cubicBezTo>
                  <a:cubicBezTo>
                    <a:pt x="507962" y="185745"/>
                    <a:pt x="500380" y="178486"/>
                    <a:pt x="492799" y="178486"/>
                  </a:cubicBezTo>
                  <a:cubicBezTo>
                    <a:pt x="492799" y="171226"/>
                    <a:pt x="492799" y="171226"/>
                    <a:pt x="485217" y="171226"/>
                  </a:cubicBezTo>
                  <a:cubicBezTo>
                    <a:pt x="485217" y="171226"/>
                    <a:pt x="485217" y="171226"/>
                    <a:pt x="485217" y="156708"/>
                  </a:cubicBezTo>
                  <a:cubicBezTo>
                    <a:pt x="477636" y="156708"/>
                    <a:pt x="477636" y="156708"/>
                    <a:pt x="477636" y="149449"/>
                  </a:cubicBezTo>
                  <a:cubicBezTo>
                    <a:pt x="477636" y="149449"/>
                    <a:pt x="470054" y="149449"/>
                    <a:pt x="470054" y="142189"/>
                  </a:cubicBezTo>
                  <a:cubicBezTo>
                    <a:pt x="462473" y="142189"/>
                    <a:pt x="462473" y="142189"/>
                    <a:pt x="454891" y="142189"/>
                  </a:cubicBezTo>
                  <a:cubicBezTo>
                    <a:pt x="432146" y="134930"/>
                    <a:pt x="439728" y="156708"/>
                    <a:pt x="416983" y="156708"/>
                  </a:cubicBezTo>
                  <a:cubicBezTo>
                    <a:pt x="416983" y="149449"/>
                    <a:pt x="416983" y="149449"/>
                    <a:pt x="409402" y="149449"/>
                  </a:cubicBezTo>
                  <a:cubicBezTo>
                    <a:pt x="401820" y="142189"/>
                    <a:pt x="401820" y="127671"/>
                    <a:pt x="394239" y="127671"/>
                  </a:cubicBezTo>
                  <a:cubicBezTo>
                    <a:pt x="394239" y="120411"/>
                    <a:pt x="394239" y="113152"/>
                    <a:pt x="386657" y="113152"/>
                  </a:cubicBezTo>
                  <a:cubicBezTo>
                    <a:pt x="386657" y="98633"/>
                    <a:pt x="386657" y="91374"/>
                    <a:pt x="394239" y="91374"/>
                  </a:cubicBezTo>
                  <a:cubicBezTo>
                    <a:pt x="394239" y="84115"/>
                    <a:pt x="386657" y="84115"/>
                    <a:pt x="386657" y="76855"/>
                  </a:cubicBezTo>
                  <a:cubicBezTo>
                    <a:pt x="386657" y="76855"/>
                    <a:pt x="371494" y="76855"/>
                    <a:pt x="371494" y="69596"/>
                  </a:cubicBezTo>
                  <a:cubicBezTo>
                    <a:pt x="371494" y="76855"/>
                    <a:pt x="356331" y="69596"/>
                    <a:pt x="356331" y="84115"/>
                  </a:cubicBezTo>
                  <a:cubicBezTo>
                    <a:pt x="348750" y="84115"/>
                    <a:pt x="348750" y="98633"/>
                    <a:pt x="333587" y="91374"/>
                  </a:cubicBezTo>
                  <a:cubicBezTo>
                    <a:pt x="333587" y="91374"/>
                    <a:pt x="333587" y="91374"/>
                    <a:pt x="333587" y="69596"/>
                  </a:cubicBezTo>
                  <a:cubicBezTo>
                    <a:pt x="333587" y="62337"/>
                    <a:pt x="318424" y="62337"/>
                    <a:pt x="318424" y="55078"/>
                  </a:cubicBezTo>
                  <a:cubicBezTo>
                    <a:pt x="303261" y="55078"/>
                    <a:pt x="303261" y="69596"/>
                    <a:pt x="288098" y="76855"/>
                  </a:cubicBezTo>
                  <a:cubicBezTo>
                    <a:pt x="288098" y="76855"/>
                    <a:pt x="288098" y="76855"/>
                    <a:pt x="235027" y="76855"/>
                  </a:cubicBezTo>
                  <a:cubicBezTo>
                    <a:pt x="227446" y="69596"/>
                    <a:pt x="227446" y="76855"/>
                    <a:pt x="227446" y="76855"/>
                  </a:cubicBezTo>
                  <a:cubicBezTo>
                    <a:pt x="227446" y="84115"/>
                    <a:pt x="219864" y="84115"/>
                    <a:pt x="219864" y="84115"/>
                  </a:cubicBezTo>
                  <a:cubicBezTo>
                    <a:pt x="219864" y="91374"/>
                    <a:pt x="212283" y="84115"/>
                    <a:pt x="204701" y="91374"/>
                  </a:cubicBezTo>
                  <a:cubicBezTo>
                    <a:pt x="204701" y="91374"/>
                    <a:pt x="197120" y="91374"/>
                    <a:pt x="197120" y="91374"/>
                  </a:cubicBezTo>
                  <a:cubicBezTo>
                    <a:pt x="174375" y="98633"/>
                    <a:pt x="181957" y="76855"/>
                    <a:pt x="166794" y="76855"/>
                  </a:cubicBezTo>
                  <a:cubicBezTo>
                    <a:pt x="151630" y="76855"/>
                    <a:pt x="151630" y="69596"/>
                    <a:pt x="136467" y="69596"/>
                  </a:cubicBezTo>
                  <a:cubicBezTo>
                    <a:pt x="121304" y="69596"/>
                    <a:pt x="121304" y="84115"/>
                    <a:pt x="113723" y="84115"/>
                  </a:cubicBezTo>
                  <a:cubicBezTo>
                    <a:pt x="113723" y="76855"/>
                    <a:pt x="106141" y="76855"/>
                    <a:pt x="98560" y="76855"/>
                  </a:cubicBezTo>
                  <a:cubicBezTo>
                    <a:pt x="98560" y="69596"/>
                    <a:pt x="98560" y="69596"/>
                    <a:pt x="98560" y="69596"/>
                  </a:cubicBezTo>
                  <a:cubicBezTo>
                    <a:pt x="98560" y="69596"/>
                    <a:pt x="90978" y="69596"/>
                    <a:pt x="90978" y="62337"/>
                  </a:cubicBezTo>
                  <a:cubicBezTo>
                    <a:pt x="83397" y="69596"/>
                    <a:pt x="83397" y="55078"/>
                    <a:pt x="68234" y="55078"/>
                  </a:cubicBezTo>
                  <a:cubicBezTo>
                    <a:pt x="60652" y="62337"/>
                    <a:pt x="60652" y="62337"/>
                    <a:pt x="60652" y="55078"/>
                  </a:cubicBezTo>
                  <a:cubicBezTo>
                    <a:pt x="53071" y="40559"/>
                    <a:pt x="30326" y="62337"/>
                    <a:pt x="30326" y="40559"/>
                  </a:cubicBezTo>
                  <a:cubicBezTo>
                    <a:pt x="22745" y="33300"/>
                    <a:pt x="22745" y="33300"/>
                    <a:pt x="22745" y="26040"/>
                  </a:cubicBezTo>
                  <a:cubicBezTo>
                    <a:pt x="30326" y="18781"/>
                    <a:pt x="30326" y="11522"/>
                    <a:pt x="37908" y="4262"/>
                  </a:cubicBezTo>
                  <a:cubicBezTo>
                    <a:pt x="37908" y="4262"/>
                    <a:pt x="45489" y="4262"/>
                    <a:pt x="45489" y="4262"/>
                  </a:cubicBezTo>
                  <a:cubicBezTo>
                    <a:pt x="45489" y="4262"/>
                    <a:pt x="45489" y="4262"/>
                    <a:pt x="53071" y="4262"/>
                  </a:cubicBezTo>
                  <a:cubicBezTo>
                    <a:pt x="53071" y="4262"/>
                    <a:pt x="53071" y="4262"/>
                    <a:pt x="60652" y="4262"/>
                  </a:cubicBezTo>
                  <a:cubicBezTo>
                    <a:pt x="68234" y="4262"/>
                    <a:pt x="60652" y="18781"/>
                    <a:pt x="68234" y="18781"/>
                  </a:cubicBezTo>
                  <a:cubicBezTo>
                    <a:pt x="83397" y="18781"/>
                    <a:pt x="83397" y="26040"/>
                    <a:pt x="98560" y="26040"/>
                  </a:cubicBezTo>
                  <a:cubicBezTo>
                    <a:pt x="106141" y="18781"/>
                    <a:pt x="106141" y="18781"/>
                    <a:pt x="113723" y="18781"/>
                  </a:cubicBezTo>
                  <a:cubicBezTo>
                    <a:pt x="113723" y="18781"/>
                    <a:pt x="113723" y="18781"/>
                    <a:pt x="121304" y="18781"/>
                  </a:cubicBezTo>
                  <a:cubicBezTo>
                    <a:pt x="121304" y="18781"/>
                    <a:pt x="128886" y="18781"/>
                    <a:pt x="128886" y="18781"/>
                  </a:cubicBezTo>
                  <a:cubicBezTo>
                    <a:pt x="128886" y="26040"/>
                    <a:pt x="128886" y="26040"/>
                    <a:pt x="128886" y="26040"/>
                  </a:cubicBezTo>
                  <a:cubicBezTo>
                    <a:pt x="128886" y="26040"/>
                    <a:pt x="128886" y="26040"/>
                    <a:pt x="136467" y="26040"/>
                  </a:cubicBezTo>
                  <a:cubicBezTo>
                    <a:pt x="136467" y="26040"/>
                    <a:pt x="144049" y="33300"/>
                    <a:pt x="144049" y="40559"/>
                  </a:cubicBezTo>
                  <a:cubicBezTo>
                    <a:pt x="151630" y="47818"/>
                    <a:pt x="151630" y="47818"/>
                    <a:pt x="159212" y="47818"/>
                  </a:cubicBezTo>
                  <a:cubicBezTo>
                    <a:pt x="159212" y="47818"/>
                    <a:pt x="159212" y="47818"/>
                    <a:pt x="159212" y="55078"/>
                  </a:cubicBezTo>
                  <a:cubicBezTo>
                    <a:pt x="166794" y="62337"/>
                    <a:pt x="181957" y="76855"/>
                    <a:pt x="189538" y="62337"/>
                  </a:cubicBezTo>
                  <a:cubicBezTo>
                    <a:pt x="181957" y="62337"/>
                    <a:pt x="181957" y="62337"/>
                    <a:pt x="181957" y="55078"/>
                  </a:cubicBezTo>
                  <a:cubicBezTo>
                    <a:pt x="174375" y="55078"/>
                    <a:pt x="166794" y="47818"/>
                    <a:pt x="159212" y="40559"/>
                  </a:cubicBezTo>
                  <a:cubicBezTo>
                    <a:pt x="159212" y="26040"/>
                    <a:pt x="151630" y="26040"/>
                    <a:pt x="151630" y="26040"/>
                  </a:cubicBezTo>
                  <a:cubicBezTo>
                    <a:pt x="151630" y="26040"/>
                    <a:pt x="151630" y="26040"/>
                    <a:pt x="144049" y="26040"/>
                  </a:cubicBezTo>
                  <a:cubicBezTo>
                    <a:pt x="144049" y="18781"/>
                    <a:pt x="151630" y="18781"/>
                    <a:pt x="151630" y="18781"/>
                  </a:cubicBezTo>
                  <a:cubicBezTo>
                    <a:pt x="159212" y="26040"/>
                    <a:pt x="174375" y="26040"/>
                    <a:pt x="174375" y="26040"/>
                  </a:cubicBezTo>
                  <a:cubicBezTo>
                    <a:pt x="174375" y="26040"/>
                    <a:pt x="181957" y="26040"/>
                    <a:pt x="181957" y="26040"/>
                  </a:cubicBezTo>
                  <a:cubicBezTo>
                    <a:pt x="181957" y="26040"/>
                    <a:pt x="181957" y="26040"/>
                    <a:pt x="189538" y="26040"/>
                  </a:cubicBezTo>
                  <a:cubicBezTo>
                    <a:pt x="181957" y="26040"/>
                    <a:pt x="189538" y="18781"/>
                    <a:pt x="181957" y="18781"/>
                  </a:cubicBezTo>
                  <a:cubicBezTo>
                    <a:pt x="181957" y="18781"/>
                    <a:pt x="181957" y="11522"/>
                    <a:pt x="181957" y="11522"/>
                  </a:cubicBezTo>
                  <a:cubicBezTo>
                    <a:pt x="181957" y="11522"/>
                    <a:pt x="181957" y="4262"/>
                    <a:pt x="181957" y="4262"/>
                  </a:cubicBezTo>
                  <a:cubicBezTo>
                    <a:pt x="189538" y="4262"/>
                    <a:pt x="189538" y="4262"/>
                    <a:pt x="189538" y="11522"/>
                  </a:cubicBezTo>
                  <a:cubicBezTo>
                    <a:pt x="197120" y="11522"/>
                    <a:pt x="197120" y="11522"/>
                    <a:pt x="197120" y="18781"/>
                  </a:cubicBezTo>
                  <a:cubicBezTo>
                    <a:pt x="197120" y="18781"/>
                    <a:pt x="197120" y="11522"/>
                    <a:pt x="197120" y="11522"/>
                  </a:cubicBezTo>
                  <a:cubicBezTo>
                    <a:pt x="197120" y="11522"/>
                    <a:pt x="199015" y="9707"/>
                    <a:pt x="201858" y="7892"/>
                  </a:cubicBezTo>
                  <a:lnTo>
                    <a:pt x="208542" y="5565"/>
                  </a:lnTo>
                  <a:lnTo>
                    <a:pt x="210387" y="6191"/>
                  </a:lnTo>
                  <a:lnTo>
                    <a:pt x="213662" y="4558"/>
                  </a:lnTo>
                  <a:lnTo>
                    <a:pt x="221286" y="6191"/>
                  </a:lnTo>
                  <a:cubicBezTo>
                    <a:pt x="223655" y="5850"/>
                    <a:pt x="225550" y="4716"/>
                    <a:pt x="227446" y="3355"/>
                  </a:cubicBezTo>
                  <a:close/>
                  <a:moveTo>
                    <a:pt x="191327" y="0"/>
                  </a:moveTo>
                  <a:lnTo>
                    <a:pt x="222080" y="0"/>
                  </a:lnTo>
                  <a:lnTo>
                    <a:pt x="216074" y="3355"/>
                  </a:lnTo>
                  <a:lnTo>
                    <a:pt x="213662" y="4558"/>
                  </a:lnTo>
                  <a:lnTo>
                    <a:pt x="212283" y="4262"/>
                  </a:lnTo>
                  <a:lnTo>
                    <a:pt x="208542" y="5565"/>
                  </a:lnTo>
                  <a:lnTo>
                    <a:pt x="204701" y="4262"/>
                  </a:lnTo>
                  <a:cubicBezTo>
                    <a:pt x="204701" y="4262"/>
                    <a:pt x="204701" y="4262"/>
                    <a:pt x="197120" y="4262"/>
                  </a:cubicBezTo>
                  <a:cubicBezTo>
                    <a:pt x="197120" y="4262"/>
                    <a:pt x="195224" y="4262"/>
                    <a:pt x="193329" y="3355"/>
                  </a:cubicBezTo>
                  <a:close/>
                  <a:moveTo>
                    <a:pt x="124875" y="0"/>
                  </a:moveTo>
                  <a:lnTo>
                    <a:pt x="162331" y="0"/>
                  </a:lnTo>
                  <a:lnTo>
                    <a:pt x="162055" y="633"/>
                  </a:lnTo>
                  <a:cubicBezTo>
                    <a:pt x="159212" y="4262"/>
                    <a:pt x="155421" y="7892"/>
                    <a:pt x="151630" y="11522"/>
                  </a:cubicBezTo>
                  <a:cubicBezTo>
                    <a:pt x="144049" y="18781"/>
                    <a:pt x="144049" y="18781"/>
                    <a:pt x="136467" y="11522"/>
                  </a:cubicBezTo>
                  <a:cubicBezTo>
                    <a:pt x="128886" y="11522"/>
                    <a:pt x="128886" y="11522"/>
                    <a:pt x="128886" y="11522"/>
                  </a:cubicBezTo>
                  <a:close/>
                  <a:moveTo>
                    <a:pt x="62223" y="0"/>
                  </a:moveTo>
                  <a:lnTo>
                    <a:pt x="107999" y="0"/>
                  </a:lnTo>
                  <a:lnTo>
                    <a:pt x="113723" y="4262"/>
                  </a:lnTo>
                  <a:cubicBezTo>
                    <a:pt x="113723" y="4262"/>
                    <a:pt x="121304" y="11522"/>
                    <a:pt x="121304" y="11522"/>
                  </a:cubicBezTo>
                  <a:cubicBezTo>
                    <a:pt x="106141" y="11522"/>
                    <a:pt x="106141" y="18781"/>
                    <a:pt x="98560" y="18781"/>
                  </a:cubicBezTo>
                  <a:cubicBezTo>
                    <a:pt x="83397" y="18781"/>
                    <a:pt x="68234" y="18781"/>
                    <a:pt x="60652" y="4262"/>
                  </a:cubicBezTo>
                  <a:close/>
                </a:path>
              </a:pathLst>
            </a:custGeom>
            <a:solidFill>
              <a:srgbClr val="0070C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l"/>
              <a:endParaRPr lang="nl-NL" dirty="0"/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B0718EAF-B140-79F8-7CE9-4C59ACD7D65D}"/>
              </a:ext>
            </a:extLst>
          </p:cNvPr>
          <p:cNvGrpSpPr/>
          <p:nvPr/>
        </p:nvGrpSpPr>
        <p:grpSpPr>
          <a:xfrm>
            <a:off x="1096711" y="4261930"/>
            <a:ext cx="1166121" cy="1007296"/>
            <a:chOff x="1096711" y="4261930"/>
            <a:chExt cx="1166121" cy="1007296"/>
          </a:xfrm>
        </p:grpSpPr>
        <p:sp>
          <p:nvSpPr>
            <p:cNvPr id="39" name="Pijl: omlaag 38">
              <a:extLst>
                <a:ext uri="{FF2B5EF4-FFF2-40B4-BE49-F238E27FC236}">
                  <a16:creationId xmlns:a16="http://schemas.microsoft.com/office/drawing/2014/main" id="{43F7D323-70F1-21FC-89DD-A3DC8BCBD702}"/>
                </a:ext>
              </a:extLst>
            </p:cNvPr>
            <p:cNvSpPr/>
            <p:nvPr/>
          </p:nvSpPr>
          <p:spPr>
            <a:xfrm rot="16200000" flipH="1" flipV="1">
              <a:off x="1176124" y="4182517"/>
              <a:ext cx="1007296" cy="1166121"/>
            </a:xfrm>
            <a:prstGeom prst="downArrow">
              <a:avLst/>
            </a:prstGeom>
            <a:solidFill>
              <a:srgbClr val="652EA3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53E892C8-5C07-C422-403A-CE1B01884D93}"/>
                </a:ext>
              </a:extLst>
            </p:cNvPr>
            <p:cNvSpPr txBox="1"/>
            <p:nvPr/>
          </p:nvSpPr>
          <p:spPr>
            <a:xfrm>
              <a:off x="1149336" y="4299320"/>
              <a:ext cx="7512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5400" b="1" dirty="0">
                  <a:solidFill>
                    <a:schemeClr val="bg1"/>
                  </a:solidFill>
                  <a:latin typeface="Effra" panose="02000506080000020004" pitchFamily="2" charset="0"/>
                </a:rPr>
                <a:t>E</a:t>
              </a:r>
            </a:p>
          </p:txBody>
        </p:sp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3060F8A8-7112-6FB4-1882-80A30E4E5120}"/>
              </a:ext>
            </a:extLst>
          </p:cNvPr>
          <p:cNvGrpSpPr/>
          <p:nvPr/>
        </p:nvGrpSpPr>
        <p:grpSpPr>
          <a:xfrm>
            <a:off x="1627474" y="5280647"/>
            <a:ext cx="917803" cy="1007296"/>
            <a:chOff x="1627474" y="5280647"/>
            <a:chExt cx="917803" cy="1007296"/>
          </a:xfrm>
        </p:grpSpPr>
        <p:sp>
          <p:nvSpPr>
            <p:cNvPr id="42" name="Pijl: omlaag 41">
              <a:extLst>
                <a:ext uri="{FF2B5EF4-FFF2-40B4-BE49-F238E27FC236}">
                  <a16:creationId xmlns:a16="http://schemas.microsoft.com/office/drawing/2014/main" id="{248355DE-D6F3-25CC-CB93-3D17CF3827B8}"/>
                </a:ext>
              </a:extLst>
            </p:cNvPr>
            <p:cNvSpPr/>
            <p:nvPr/>
          </p:nvSpPr>
          <p:spPr>
            <a:xfrm rot="5400000" flipV="1">
              <a:off x="1582728" y="5325393"/>
              <a:ext cx="1007296" cy="917803"/>
            </a:xfrm>
            <a:prstGeom prst="downArrow">
              <a:avLst/>
            </a:prstGeom>
            <a:solidFill>
              <a:srgbClr val="652EA3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408D4E13-FA43-0DF1-4E9D-5E5C5E2CC14C}"/>
                </a:ext>
              </a:extLst>
            </p:cNvPr>
            <p:cNvSpPr txBox="1"/>
            <p:nvPr/>
          </p:nvSpPr>
          <p:spPr>
            <a:xfrm>
              <a:off x="1690808" y="5316142"/>
              <a:ext cx="7512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5400" b="1" dirty="0">
                  <a:solidFill>
                    <a:schemeClr val="bg1"/>
                  </a:solidFill>
                  <a:latin typeface="Effra" panose="02000506080000020004" pitchFamily="2" charset="0"/>
                </a:rPr>
                <a:t>M</a:t>
              </a:r>
            </a:p>
          </p:txBody>
        </p:sp>
      </p:grpSp>
      <p:sp>
        <p:nvSpPr>
          <p:cNvPr id="76" name="Tekstvak 75">
            <a:extLst>
              <a:ext uri="{FF2B5EF4-FFF2-40B4-BE49-F238E27FC236}">
                <a16:creationId xmlns:a16="http://schemas.microsoft.com/office/drawing/2014/main" id="{37234314-EDE7-8C98-28C6-A02F7E3A0F8A}"/>
              </a:ext>
            </a:extLst>
          </p:cNvPr>
          <p:cNvSpPr txBox="1"/>
          <p:nvPr/>
        </p:nvSpPr>
        <p:spPr>
          <a:xfrm>
            <a:off x="8392984" y="909677"/>
            <a:ext cx="19694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600" b="1" dirty="0">
                <a:solidFill>
                  <a:srgbClr val="652EA3"/>
                </a:solidFill>
                <a:latin typeface="Effra" panose="02000506080000020004" pitchFamily="2" charset="0"/>
              </a:rPr>
              <a:t>B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4A0C0675-C976-6ABE-5424-F3740C798631}"/>
              </a:ext>
            </a:extLst>
          </p:cNvPr>
          <p:cNvSpPr txBox="1"/>
          <p:nvPr/>
        </p:nvSpPr>
        <p:spPr>
          <a:xfrm>
            <a:off x="8179835" y="2730141"/>
            <a:ext cx="196942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3900" b="1" dirty="0">
                <a:solidFill>
                  <a:srgbClr val="652EA3"/>
                </a:solidFill>
                <a:latin typeface="Effra" panose="02000506080000020004" pitchFamily="2" charset="0"/>
              </a:rPr>
              <a:t>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9DF0AAF-9728-A7E1-7157-0F1507657E94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Macro-economie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(De overheid)</a:t>
            </a:r>
          </a:p>
        </p:txBody>
      </p:sp>
      <p:pic>
        <p:nvPicPr>
          <p:cNvPr id="9" name="Graphic 8" descr="BTW met effen opvulling">
            <a:extLst>
              <a:ext uri="{FF2B5EF4-FFF2-40B4-BE49-F238E27FC236}">
                <a16:creationId xmlns:a16="http://schemas.microsoft.com/office/drawing/2014/main" id="{F55FCD27-14A4-7C7D-BB32-DD625E19A0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143" y="1296293"/>
            <a:ext cx="2535457" cy="253545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FFC56F5A-42F3-9C5D-A999-9E85A954EF81}"/>
              </a:ext>
            </a:extLst>
          </p:cNvPr>
          <p:cNvGrpSpPr/>
          <p:nvPr/>
        </p:nvGrpSpPr>
        <p:grpSpPr>
          <a:xfrm>
            <a:off x="4592391" y="717229"/>
            <a:ext cx="3007218" cy="2998799"/>
            <a:chOff x="5144607" y="753624"/>
            <a:chExt cx="1902786" cy="1852262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05A45DC7-2542-AC12-8952-C6D4ACD2F5AB}"/>
                </a:ext>
              </a:extLst>
            </p:cNvPr>
            <p:cNvGrpSpPr/>
            <p:nvPr/>
          </p:nvGrpSpPr>
          <p:grpSpPr>
            <a:xfrm>
              <a:off x="5144607" y="753624"/>
              <a:ext cx="1902786" cy="1852262"/>
              <a:chOff x="4917501" y="1640463"/>
              <a:chExt cx="2141145" cy="2116422"/>
            </a:xfrm>
          </p:grpSpPr>
          <p:grpSp>
            <p:nvGrpSpPr>
              <p:cNvPr id="13" name="Graphic 51" descr="Spreker">
                <a:extLst>
                  <a:ext uri="{FF2B5EF4-FFF2-40B4-BE49-F238E27FC236}">
                    <a16:creationId xmlns:a16="http://schemas.microsoft.com/office/drawing/2014/main" id="{72D45F95-A945-86A3-8992-60C7D7E96B9A}"/>
                  </a:ext>
                </a:extLst>
              </p:cNvPr>
              <p:cNvGrpSpPr/>
              <p:nvPr/>
            </p:nvGrpSpPr>
            <p:grpSpPr>
              <a:xfrm>
                <a:off x="4917501" y="1640463"/>
                <a:ext cx="2141145" cy="2116422"/>
                <a:chOff x="2689935" y="1137318"/>
                <a:chExt cx="1465764" cy="1465764"/>
              </a:xfrm>
            </p:grpSpPr>
            <p:sp>
              <p:nvSpPr>
                <p:cNvPr id="24" name="Vrije vorm: vorm 23">
                  <a:extLst>
                    <a:ext uri="{FF2B5EF4-FFF2-40B4-BE49-F238E27FC236}">
                      <a16:creationId xmlns:a16="http://schemas.microsoft.com/office/drawing/2014/main" id="{96260D4E-3E31-C9D2-FA32-7C33B1C449D6}"/>
                    </a:ext>
                  </a:extLst>
                </p:cNvPr>
                <p:cNvSpPr/>
                <p:nvPr/>
              </p:nvSpPr>
              <p:spPr>
                <a:xfrm>
                  <a:off x="3300670" y="1190757"/>
                  <a:ext cx="244294" cy="244294"/>
                </a:xfrm>
                <a:custGeom>
                  <a:avLst/>
                  <a:gdLst>
                    <a:gd name="connsiteX0" fmla="*/ 122147 w 244294"/>
                    <a:gd name="connsiteY0" fmla="*/ 244294 h 244294"/>
                    <a:gd name="connsiteX1" fmla="*/ 244294 w 244294"/>
                    <a:gd name="connsiteY1" fmla="*/ 122147 h 244294"/>
                    <a:gd name="connsiteX2" fmla="*/ 122147 w 244294"/>
                    <a:gd name="connsiteY2" fmla="*/ 0 h 244294"/>
                    <a:gd name="connsiteX3" fmla="*/ 0 w 244294"/>
                    <a:gd name="connsiteY3" fmla="*/ 122147 h 244294"/>
                    <a:gd name="connsiteX4" fmla="*/ 122147 w 244294"/>
                    <a:gd name="connsiteY4" fmla="*/ 244294 h 24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294" h="244294">
                      <a:moveTo>
                        <a:pt x="122147" y="244294"/>
                      </a:moveTo>
                      <a:cubicBezTo>
                        <a:pt x="189328" y="244294"/>
                        <a:pt x="244294" y="189328"/>
                        <a:pt x="244294" y="122147"/>
                      </a:cubicBezTo>
                      <a:cubicBezTo>
                        <a:pt x="244294" y="54966"/>
                        <a:pt x="189328" y="0"/>
                        <a:pt x="122147" y="0"/>
                      </a:cubicBezTo>
                      <a:cubicBezTo>
                        <a:pt x="54966" y="0"/>
                        <a:pt x="0" y="54966"/>
                        <a:pt x="0" y="122147"/>
                      </a:cubicBezTo>
                      <a:cubicBezTo>
                        <a:pt x="0" y="189328"/>
                        <a:pt x="54966" y="244294"/>
                        <a:pt x="122147" y="244294"/>
                      </a:cubicBezTo>
                    </a:path>
                  </a:pathLst>
                </a:custGeom>
                <a:solidFill>
                  <a:srgbClr val="945DE8"/>
                </a:solidFill>
                <a:ln w="15180" cap="flat">
                  <a:noFill/>
                  <a:prstDash val="solid"/>
                  <a:miter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" name="Vrije vorm: vorm 24">
                  <a:extLst>
                    <a:ext uri="{FF2B5EF4-FFF2-40B4-BE49-F238E27FC236}">
                      <a16:creationId xmlns:a16="http://schemas.microsoft.com/office/drawing/2014/main" id="{46F6AC81-C190-0749-8438-9966F5918076}"/>
                    </a:ext>
                  </a:extLst>
                </p:cNvPr>
                <p:cNvSpPr/>
                <p:nvPr/>
              </p:nvSpPr>
              <p:spPr>
                <a:xfrm>
                  <a:off x="3056376" y="1709882"/>
                  <a:ext cx="732882" cy="839760"/>
                </a:xfrm>
                <a:custGeom>
                  <a:avLst/>
                  <a:gdLst>
                    <a:gd name="connsiteX0" fmla="*/ 671809 w 732882"/>
                    <a:gd name="connsiteY0" fmla="*/ 183221 h 839760"/>
                    <a:gd name="connsiteX1" fmla="*/ 732882 w 732882"/>
                    <a:gd name="connsiteY1" fmla="*/ 0 h 839760"/>
                    <a:gd name="connsiteX2" fmla="*/ 0 w 732882"/>
                    <a:gd name="connsiteY2" fmla="*/ 0 h 839760"/>
                    <a:gd name="connsiteX3" fmla="*/ 61074 w 732882"/>
                    <a:gd name="connsiteY3" fmla="*/ 183221 h 839760"/>
                    <a:gd name="connsiteX4" fmla="*/ 152684 w 732882"/>
                    <a:gd name="connsiteY4" fmla="*/ 183221 h 839760"/>
                    <a:gd name="connsiteX5" fmla="*/ 213757 w 732882"/>
                    <a:gd name="connsiteY5" fmla="*/ 778687 h 839760"/>
                    <a:gd name="connsiteX6" fmla="*/ 122147 w 732882"/>
                    <a:gd name="connsiteY6" fmla="*/ 778687 h 839760"/>
                    <a:gd name="connsiteX7" fmla="*/ 122147 w 732882"/>
                    <a:gd name="connsiteY7" fmla="*/ 839761 h 839760"/>
                    <a:gd name="connsiteX8" fmla="*/ 610735 w 732882"/>
                    <a:gd name="connsiteY8" fmla="*/ 839761 h 839760"/>
                    <a:gd name="connsiteX9" fmla="*/ 610735 w 732882"/>
                    <a:gd name="connsiteY9" fmla="*/ 778687 h 839760"/>
                    <a:gd name="connsiteX10" fmla="*/ 519125 w 732882"/>
                    <a:gd name="connsiteY10" fmla="*/ 778687 h 839760"/>
                    <a:gd name="connsiteX11" fmla="*/ 580198 w 732882"/>
                    <a:gd name="connsiteY11" fmla="*/ 183221 h 83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2882" h="839760">
                      <a:moveTo>
                        <a:pt x="671809" y="183221"/>
                      </a:moveTo>
                      <a:lnTo>
                        <a:pt x="732882" y="0"/>
                      </a:lnTo>
                      <a:lnTo>
                        <a:pt x="0" y="0"/>
                      </a:lnTo>
                      <a:lnTo>
                        <a:pt x="61074" y="183221"/>
                      </a:lnTo>
                      <a:lnTo>
                        <a:pt x="152684" y="183221"/>
                      </a:lnTo>
                      <a:lnTo>
                        <a:pt x="213757" y="778687"/>
                      </a:lnTo>
                      <a:lnTo>
                        <a:pt x="122147" y="778687"/>
                      </a:lnTo>
                      <a:lnTo>
                        <a:pt x="122147" y="839761"/>
                      </a:lnTo>
                      <a:lnTo>
                        <a:pt x="610735" y="839761"/>
                      </a:lnTo>
                      <a:lnTo>
                        <a:pt x="610735" y="778687"/>
                      </a:lnTo>
                      <a:lnTo>
                        <a:pt x="519125" y="778687"/>
                      </a:lnTo>
                      <a:lnTo>
                        <a:pt x="580198" y="183221"/>
                      </a:lnTo>
                      <a:close/>
                    </a:path>
                  </a:pathLst>
                </a:custGeom>
                <a:solidFill>
                  <a:srgbClr val="652EA3"/>
                </a:solidFill>
                <a:ln w="15180" cap="flat">
                  <a:noFill/>
                  <a:prstDash val="solid"/>
                  <a:miter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6" name="Vrije vorm: vorm 25">
                  <a:extLst>
                    <a:ext uri="{FF2B5EF4-FFF2-40B4-BE49-F238E27FC236}">
                      <a16:creationId xmlns:a16="http://schemas.microsoft.com/office/drawing/2014/main" id="{46DEE4B4-752B-E97A-9DF4-6237E63BA096}"/>
                    </a:ext>
                  </a:extLst>
                </p:cNvPr>
                <p:cNvSpPr/>
                <p:nvPr/>
              </p:nvSpPr>
              <p:spPr>
                <a:xfrm>
                  <a:off x="3160200" y="1465588"/>
                  <a:ext cx="526758" cy="183220"/>
                </a:xfrm>
                <a:custGeom>
                  <a:avLst/>
                  <a:gdLst>
                    <a:gd name="connsiteX0" fmla="*/ 509964 w 526758"/>
                    <a:gd name="connsiteY0" fmla="*/ 112986 h 183220"/>
                    <a:gd name="connsiteX1" fmla="*/ 491642 w 526758"/>
                    <a:gd name="connsiteY1" fmla="*/ 79396 h 183220"/>
                    <a:gd name="connsiteX2" fmla="*/ 363387 w 526758"/>
                    <a:gd name="connsiteY2" fmla="*/ 12215 h 183220"/>
                    <a:gd name="connsiteX3" fmla="*/ 262616 w 526758"/>
                    <a:gd name="connsiteY3" fmla="*/ 0 h 183220"/>
                    <a:gd name="connsiteX4" fmla="*/ 161845 w 526758"/>
                    <a:gd name="connsiteY4" fmla="*/ 15268 h 183220"/>
                    <a:gd name="connsiteX5" fmla="*/ 33590 w 526758"/>
                    <a:gd name="connsiteY5" fmla="*/ 82449 h 183220"/>
                    <a:gd name="connsiteX6" fmla="*/ 15268 w 526758"/>
                    <a:gd name="connsiteY6" fmla="*/ 116040 h 183220"/>
                    <a:gd name="connsiteX7" fmla="*/ 0 w 526758"/>
                    <a:gd name="connsiteY7" fmla="*/ 183221 h 183220"/>
                    <a:gd name="connsiteX8" fmla="*/ 526759 w 526758"/>
                    <a:gd name="connsiteY8" fmla="*/ 183221 h 183220"/>
                    <a:gd name="connsiteX9" fmla="*/ 509964 w 526758"/>
                    <a:gd name="connsiteY9" fmla="*/ 112986 h 18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6758" h="183220">
                      <a:moveTo>
                        <a:pt x="509964" y="112986"/>
                      </a:moveTo>
                      <a:cubicBezTo>
                        <a:pt x="506910" y="100771"/>
                        <a:pt x="500803" y="88557"/>
                        <a:pt x="491642" y="79396"/>
                      </a:cubicBezTo>
                      <a:cubicBezTo>
                        <a:pt x="454998" y="48859"/>
                        <a:pt x="412246" y="27483"/>
                        <a:pt x="363387" y="12215"/>
                      </a:cubicBezTo>
                      <a:cubicBezTo>
                        <a:pt x="329797" y="6107"/>
                        <a:pt x="296207" y="0"/>
                        <a:pt x="262616" y="0"/>
                      </a:cubicBezTo>
                      <a:cubicBezTo>
                        <a:pt x="229026" y="0"/>
                        <a:pt x="195435" y="6107"/>
                        <a:pt x="161845" y="15268"/>
                      </a:cubicBezTo>
                      <a:cubicBezTo>
                        <a:pt x="112986" y="27483"/>
                        <a:pt x="70235" y="51912"/>
                        <a:pt x="33590" y="82449"/>
                      </a:cubicBezTo>
                      <a:cubicBezTo>
                        <a:pt x="24429" y="91610"/>
                        <a:pt x="18322" y="103825"/>
                        <a:pt x="15268" y="116040"/>
                      </a:cubicBezTo>
                      <a:lnTo>
                        <a:pt x="0" y="183221"/>
                      </a:lnTo>
                      <a:lnTo>
                        <a:pt x="526759" y="183221"/>
                      </a:lnTo>
                      <a:lnTo>
                        <a:pt x="509964" y="112986"/>
                      </a:lnTo>
                      <a:close/>
                    </a:path>
                  </a:pathLst>
                </a:custGeom>
                <a:solidFill>
                  <a:srgbClr val="945DE8"/>
                </a:solidFill>
                <a:ln w="15180" cap="flat">
                  <a:noFill/>
                  <a:prstDash val="solid"/>
                  <a:miter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4" name="Graphic 52" descr="Lauwerkrans">
                <a:extLst>
                  <a:ext uri="{FF2B5EF4-FFF2-40B4-BE49-F238E27FC236}">
                    <a16:creationId xmlns:a16="http://schemas.microsoft.com/office/drawing/2014/main" id="{A3AF3F5E-C477-3C11-0E09-92E3AB3F18D6}"/>
                  </a:ext>
                </a:extLst>
              </p:cNvPr>
              <p:cNvGrpSpPr/>
              <p:nvPr/>
            </p:nvGrpSpPr>
            <p:grpSpPr>
              <a:xfrm>
                <a:off x="5713795" y="2669155"/>
                <a:ext cx="556933" cy="556854"/>
                <a:chOff x="3234995" y="1738740"/>
                <a:chExt cx="381260" cy="385659"/>
              </a:xfrm>
              <a:solidFill>
                <a:srgbClr val="FFFFFF"/>
              </a:solidFill>
            </p:grpSpPr>
            <p:sp>
              <p:nvSpPr>
                <p:cNvPr id="15" name="Vrije vorm: vorm 14">
                  <a:extLst>
                    <a:ext uri="{FF2B5EF4-FFF2-40B4-BE49-F238E27FC236}">
                      <a16:creationId xmlns:a16="http://schemas.microsoft.com/office/drawing/2014/main" id="{E2681FAA-A1C2-4279-99AD-D36720278F9A}"/>
                    </a:ext>
                  </a:extLst>
                </p:cNvPr>
                <p:cNvSpPr/>
                <p:nvPr/>
              </p:nvSpPr>
              <p:spPr>
                <a:xfrm>
                  <a:off x="3239883" y="1977178"/>
                  <a:ext cx="141750" cy="50534"/>
                </a:xfrm>
                <a:custGeom>
                  <a:avLst/>
                  <a:gdLst>
                    <a:gd name="connsiteX0" fmla="*/ 141751 w 141750"/>
                    <a:gd name="connsiteY0" fmla="*/ 44086 h 50534"/>
                    <a:gd name="connsiteX1" fmla="*/ 76741 w 141750"/>
                    <a:gd name="connsiteY1" fmla="*/ 4005 h 50534"/>
                    <a:gd name="connsiteX2" fmla="*/ 0 w 141750"/>
                    <a:gd name="connsiteY2" fmla="*/ 6449 h 50534"/>
                    <a:gd name="connsiteX3" fmla="*/ 65010 w 141750"/>
                    <a:gd name="connsiteY3" fmla="*/ 46530 h 50534"/>
                    <a:gd name="connsiteX4" fmla="*/ 141751 w 141750"/>
                    <a:gd name="connsiteY4" fmla="*/ 44086 h 50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750" h="50534">
                      <a:moveTo>
                        <a:pt x="141751" y="44086"/>
                      </a:moveTo>
                      <a:cubicBezTo>
                        <a:pt x="141751" y="44086"/>
                        <a:pt x="115845" y="14269"/>
                        <a:pt x="76741" y="4005"/>
                      </a:cubicBezTo>
                      <a:cubicBezTo>
                        <a:pt x="37637" y="-6260"/>
                        <a:pt x="0" y="6449"/>
                        <a:pt x="0" y="6449"/>
                      </a:cubicBezTo>
                      <a:cubicBezTo>
                        <a:pt x="0" y="6449"/>
                        <a:pt x="25906" y="36265"/>
                        <a:pt x="65010" y="46530"/>
                      </a:cubicBezTo>
                      <a:cubicBezTo>
                        <a:pt x="104114" y="56795"/>
                        <a:pt x="141751" y="44086"/>
                        <a:pt x="141751" y="440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8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6" name="Vrije vorm: vorm 15">
                  <a:extLst>
                    <a:ext uri="{FF2B5EF4-FFF2-40B4-BE49-F238E27FC236}">
                      <a16:creationId xmlns:a16="http://schemas.microsoft.com/office/drawing/2014/main" id="{3DF3394D-6DCF-5624-C696-0C03E2FB3E9A}"/>
                    </a:ext>
                  </a:extLst>
                </p:cNvPr>
                <p:cNvSpPr/>
                <p:nvPr/>
              </p:nvSpPr>
              <p:spPr>
                <a:xfrm>
                  <a:off x="3234995" y="1873159"/>
                  <a:ext cx="103624" cy="103624"/>
                </a:xfrm>
                <a:custGeom>
                  <a:avLst/>
                  <a:gdLst>
                    <a:gd name="connsiteX0" fmla="*/ 103625 w 103624"/>
                    <a:gd name="connsiteY0" fmla="*/ 103625 h 103624"/>
                    <a:gd name="connsiteX1" fmla="*/ 67454 w 103624"/>
                    <a:gd name="connsiteY1" fmla="*/ 36171 h 103624"/>
                    <a:gd name="connsiteX2" fmla="*/ 0 w 103624"/>
                    <a:gd name="connsiteY2" fmla="*/ 0 h 103624"/>
                    <a:gd name="connsiteX3" fmla="*/ 36171 w 103624"/>
                    <a:gd name="connsiteY3" fmla="*/ 67454 h 103624"/>
                    <a:gd name="connsiteX4" fmla="*/ 103625 w 103624"/>
                    <a:gd name="connsiteY4" fmla="*/ 103625 h 103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624" h="103624">
                      <a:moveTo>
                        <a:pt x="103625" y="103625"/>
                      </a:moveTo>
                      <a:cubicBezTo>
                        <a:pt x="103625" y="103625"/>
                        <a:pt x="95804" y="65010"/>
                        <a:pt x="67454" y="36171"/>
                      </a:cubicBezTo>
                      <a:cubicBezTo>
                        <a:pt x="38615" y="7821"/>
                        <a:pt x="0" y="0"/>
                        <a:pt x="0" y="0"/>
                      </a:cubicBezTo>
                      <a:cubicBezTo>
                        <a:pt x="0" y="0"/>
                        <a:pt x="7821" y="38615"/>
                        <a:pt x="36171" y="67454"/>
                      </a:cubicBezTo>
                      <a:cubicBezTo>
                        <a:pt x="65010" y="95804"/>
                        <a:pt x="103625" y="103625"/>
                        <a:pt x="103625" y="103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8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7" name="Vrije vorm: vorm 16">
                  <a:extLst>
                    <a:ext uri="{FF2B5EF4-FFF2-40B4-BE49-F238E27FC236}">
                      <a16:creationId xmlns:a16="http://schemas.microsoft.com/office/drawing/2014/main" id="{DBF0D57D-9029-6627-C3CA-5A5339D5BFE0}"/>
                    </a:ext>
                  </a:extLst>
                </p:cNvPr>
                <p:cNvSpPr/>
                <p:nvPr/>
              </p:nvSpPr>
              <p:spPr>
                <a:xfrm>
                  <a:off x="3280848" y="1776377"/>
                  <a:ext cx="50534" cy="141750"/>
                </a:xfrm>
                <a:custGeom>
                  <a:avLst/>
                  <a:gdLst>
                    <a:gd name="connsiteX0" fmla="*/ 44086 w 50534"/>
                    <a:gd name="connsiteY0" fmla="*/ 141751 h 141750"/>
                    <a:gd name="connsiteX1" fmla="*/ 46530 w 50534"/>
                    <a:gd name="connsiteY1" fmla="*/ 65010 h 141750"/>
                    <a:gd name="connsiteX2" fmla="*/ 6449 w 50534"/>
                    <a:gd name="connsiteY2" fmla="*/ 0 h 141750"/>
                    <a:gd name="connsiteX3" fmla="*/ 4005 w 50534"/>
                    <a:gd name="connsiteY3" fmla="*/ 76741 h 141750"/>
                    <a:gd name="connsiteX4" fmla="*/ 44086 w 50534"/>
                    <a:gd name="connsiteY4" fmla="*/ 141751 h 14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534" h="141750">
                      <a:moveTo>
                        <a:pt x="44086" y="141751"/>
                      </a:moveTo>
                      <a:cubicBezTo>
                        <a:pt x="44086" y="141751"/>
                        <a:pt x="56795" y="104114"/>
                        <a:pt x="46530" y="65010"/>
                      </a:cubicBezTo>
                      <a:cubicBezTo>
                        <a:pt x="36265" y="25906"/>
                        <a:pt x="6449" y="0"/>
                        <a:pt x="6449" y="0"/>
                      </a:cubicBezTo>
                      <a:cubicBezTo>
                        <a:pt x="6449" y="0"/>
                        <a:pt x="-6260" y="37637"/>
                        <a:pt x="4005" y="76741"/>
                      </a:cubicBezTo>
                      <a:cubicBezTo>
                        <a:pt x="14269" y="115845"/>
                        <a:pt x="44086" y="141751"/>
                        <a:pt x="44086" y="1417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8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" name="Vrije vorm: vorm 17">
                  <a:extLst>
                    <a:ext uri="{FF2B5EF4-FFF2-40B4-BE49-F238E27FC236}">
                      <a16:creationId xmlns:a16="http://schemas.microsoft.com/office/drawing/2014/main" id="{776CBFDF-0978-AC37-5CCE-8756C8088712}"/>
                    </a:ext>
                  </a:extLst>
                </p:cNvPr>
                <p:cNvSpPr/>
                <p:nvPr/>
              </p:nvSpPr>
              <p:spPr>
                <a:xfrm>
                  <a:off x="3339503" y="1738740"/>
                  <a:ext cx="50534" cy="141750"/>
                </a:xfrm>
                <a:custGeom>
                  <a:avLst/>
                  <a:gdLst>
                    <a:gd name="connsiteX0" fmla="*/ 46530 w 50534"/>
                    <a:gd name="connsiteY0" fmla="*/ 76741 h 141750"/>
                    <a:gd name="connsiteX1" fmla="*/ 44086 w 50534"/>
                    <a:gd name="connsiteY1" fmla="*/ 0 h 141750"/>
                    <a:gd name="connsiteX2" fmla="*/ 4005 w 50534"/>
                    <a:gd name="connsiteY2" fmla="*/ 65010 h 141750"/>
                    <a:gd name="connsiteX3" fmla="*/ 6449 w 50534"/>
                    <a:gd name="connsiteY3" fmla="*/ 141751 h 141750"/>
                    <a:gd name="connsiteX4" fmla="*/ 46530 w 50534"/>
                    <a:gd name="connsiteY4" fmla="*/ 76741 h 14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534" h="141750">
                      <a:moveTo>
                        <a:pt x="46530" y="76741"/>
                      </a:moveTo>
                      <a:cubicBezTo>
                        <a:pt x="56795" y="37637"/>
                        <a:pt x="44086" y="0"/>
                        <a:pt x="44086" y="0"/>
                      </a:cubicBezTo>
                      <a:cubicBezTo>
                        <a:pt x="44086" y="0"/>
                        <a:pt x="14269" y="25906"/>
                        <a:pt x="4005" y="65010"/>
                      </a:cubicBezTo>
                      <a:cubicBezTo>
                        <a:pt x="-6260" y="104114"/>
                        <a:pt x="6449" y="141751"/>
                        <a:pt x="6449" y="141751"/>
                      </a:cubicBezTo>
                      <a:cubicBezTo>
                        <a:pt x="6449" y="141751"/>
                        <a:pt x="35776" y="115845"/>
                        <a:pt x="46530" y="767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8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" name="Vrije vorm: vorm 18">
                  <a:extLst>
                    <a:ext uri="{FF2B5EF4-FFF2-40B4-BE49-F238E27FC236}">
                      <a16:creationId xmlns:a16="http://schemas.microsoft.com/office/drawing/2014/main" id="{E12EDD14-594E-1C3A-F9C3-FAC0BAA2A772}"/>
                    </a:ext>
                  </a:extLst>
                </p:cNvPr>
                <p:cNvSpPr/>
                <p:nvPr/>
              </p:nvSpPr>
              <p:spPr>
                <a:xfrm>
                  <a:off x="3469617" y="1976964"/>
                  <a:ext cx="141750" cy="50748"/>
                </a:xfrm>
                <a:custGeom>
                  <a:avLst/>
                  <a:gdLst>
                    <a:gd name="connsiteX0" fmla="*/ 65010 w 141750"/>
                    <a:gd name="connsiteY0" fmla="*/ 4219 h 50748"/>
                    <a:gd name="connsiteX1" fmla="*/ 0 w 141750"/>
                    <a:gd name="connsiteY1" fmla="*/ 44300 h 50748"/>
                    <a:gd name="connsiteX2" fmla="*/ 76741 w 141750"/>
                    <a:gd name="connsiteY2" fmla="*/ 46744 h 50748"/>
                    <a:gd name="connsiteX3" fmla="*/ 141751 w 141750"/>
                    <a:gd name="connsiteY3" fmla="*/ 6663 h 50748"/>
                    <a:gd name="connsiteX4" fmla="*/ 65010 w 141750"/>
                    <a:gd name="connsiteY4" fmla="*/ 4219 h 5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750" h="50748">
                      <a:moveTo>
                        <a:pt x="65010" y="4219"/>
                      </a:moveTo>
                      <a:cubicBezTo>
                        <a:pt x="25906" y="14483"/>
                        <a:pt x="0" y="44300"/>
                        <a:pt x="0" y="44300"/>
                      </a:cubicBezTo>
                      <a:cubicBezTo>
                        <a:pt x="0" y="44300"/>
                        <a:pt x="37637" y="57009"/>
                        <a:pt x="76741" y="46744"/>
                      </a:cubicBezTo>
                      <a:cubicBezTo>
                        <a:pt x="115845" y="36479"/>
                        <a:pt x="141751" y="6663"/>
                        <a:pt x="141751" y="6663"/>
                      </a:cubicBezTo>
                      <a:cubicBezTo>
                        <a:pt x="141751" y="6663"/>
                        <a:pt x="104114" y="-6535"/>
                        <a:pt x="65010" y="42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8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0" name="Vrije vorm: vorm 19">
                  <a:extLst>
                    <a:ext uri="{FF2B5EF4-FFF2-40B4-BE49-F238E27FC236}">
                      <a16:creationId xmlns:a16="http://schemas.microsoft.com/office/drawing/2014/main" id="{A86CD02E-E179-1F6C-876C-E24FE95F0332}"/>
                    </a:ext>
                  </a:extLst>
                </p:cNvPr>
                <p:cNvSpPr/>
                <p:nvPr/>
              </p:nvSpPr>
              <p:spPr>
                <a:xfrm>
                  <a:off x="3512631" y="1873159"/>
                  <a:ext cx="103624" cy="103624"/>
                </a:xfrm>
                <a:custGeom>
                  <a:avLst/>
                  <a:gdLst>
                    <a:gd name="connsiteX0" fmla="*/ 103625 w 103624"/>
                    <a:gd name="connsiteY0" fmla="*/ 0 h 103624"/>
                    <a:gd name="connsiteX1" fmla="*/ 36171 w 103624"/>
                    <a:gd name="connsiteY1" fmla="*/ 36171 h 103624"/>
                    <a:gd name="connsiteX2" fmla="*/ 0 w 103624"/>
                    <a:gd name="connsiteY2" fmla="*/ 103625 h 103624"/>
                    <a:gd name="connsiteX3" fmla="*/ 67454 w 103624"/>
                    <a:gd name="connsiteY3" fmla="*/ 67454 h 103624"/>
                    <a:gd name="connsiteX4" fmla="*/ 103625 w 103624"/>
                    <a:gd name="connsiteY4" fmla="*/ 0 h 103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624" h="103624">
                      <a:moveTo>
                        <a:pt x="103625" y="0"/>
                      </a:moveTo>
                      <a:cubicBezTo>
                        <a:pt x="103625" y="0"/>
                        <a:pt x="65010" y="7821"/>
                        <a:pt x="36171" y="36171"/>
                      </a:cubicBezTo>
                      <a:cubicBezTo>
                        <a:pt x="7332" y="65010"/>
                        <a:pt x="0" y="103625"/>
                        <a:pt x="0" y="103625"/>
                      </a:cubicBezTo>
                      <a:cubicBezTo>
                        <a:pt x="0" y="103625"/>
                        <a:pt x="38615" y="95804"/>
                        <a:pt x="67454" y="67454"/>
                      </a:cubicBezTo>
                      <a:cubicBezTo>
                        <a:pt x="95804" y="38615"/>
                        <a:pt x="103625" y="0"/>
                        <a:pt x="10362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8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" name="Vrije vorm: vorm 20">
                  <a:extLst>
                    <a:ext uri="{FF2B5EF4-FFF2-40B4-BE49-F238E27FC236}">
                      <a16:creationId xmlns:a16="http://schemas.microsoft.com/office/drawing/2014/main" id="{3AB7098C-7ED3-FB07-1CD5-6E401D1749EF}"/>
                    </a:ext>
                  </a:extLst>
                </p:cNvPr>
                <p:cNvSpPr/>
                <p:nvPr/>
              </p:nvSpPr>
              <p:spPr>
                <a:xfrm>
                  <a:off x="3520358" y="1776377"/>
                  <a:ext cx="50534" cy="141750"/>
                </a:xfrm>
                <a:custGeom>
                  <a:avLst/>
                  <a:gdLst>
                    <a:gd name="connsiteX0" fmla="*/ 46530 w 50534"/>
                    <a:gd name="connsiteY0" fmla="*/ 76741 h 141750"/>
                    <a:gd name="connsiteX1" fmla="*/ 44086 w 50534"/>
                    <a:gd name="connsiteY1" fmla="*/ 0 h 141750"/>
                    <a:gd name="connsiteX2" fmla="*/ 4005 w 50534"/>
                    <a:gd name="connsiteY2" fmla="*/ 65010 h 141750"/>
                    <a:gd name="connsiteX3" fmla="*/ 6449 w 50534"/>
                    <a:gd name="connsiteY3" fmla="*/ 141751 h 141750"/>
                    <a:gd name="connsiteX4" fmla="*/ 46530 w 50534"/>
                    <a:gd name="connsiteY4" fmla="*/ 76741 h 14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534" h="141750">
                      <a:moveTo>
                        <a:pt x="46530" y="76741"/>
                      </a:moveTo>
                      <a:cubicBezTo>
                        <a:pt x="56795" y="37637"/>
                        <a:pt x="44086" y="0"/>
                        <a:pt x="44086" y="0"/>
                      </a:cubicBezTo>
                      <a:cubicBezTo>
                        <a:pt x="44086" y="0"/>
                        <a:pt x="14269" y="25906"/>
                        <a:pt x="4005" y="65010"/>
                      </a:cubicBezTo>
                      <a:cubicBezTo>
                        <a:pt x="-6260" y="104114"/>
                        <a:pt x="6449" y="141751"/>
                        <a:pt x="6449" y="141751"/>
                      </a:cubicBezTo>
                      <a:cubicBezTo>
                        <a:pt x="6449" y="141751"/>
                        <a:pt x="35776" y="115845"/>
                        <a:pt x="46530" y="767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8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" name="Vrije vorm: vorm 21">
                  <a:extLst>
                    <a:ext uri="{FF2B5EF4-FFF2-40B4-BE49-F238E27FC236}">
                      <a16:creationId xmlns:a16="http://schemas.microsoft.com/office/drawing/2014/main" id="{B6B0F4FD-745A-51D0-DE2A-7B683C1A9B2D}"/>
                    </a:ext>
                  </a:extLst>
                </p:cNvPr>
                <p:cNvSpPr/>
                <p:nvPr/>
              </p:nvSpPr>
              <p:spPr>
                <a:xfrm>
                  <a:off x="3461702" y="1738740"/>
                  <a:ext cx="50534" cy="141750"/>
                </a:xfrm>
                <a:custGeom>
                  <a:avLst/>
                  <a:gdLst>
                    <a:gd name="connsiteX0" fmla="*/ 44086 w 50534"/>
                    <a:gd name="connsiteY0" fmla="*/ 141751 h 141750"/>
                    <a:gd name="connsiteX1" fmla="*/ 46530 w 50534"/>
                    <a:gd name="connsiteY1" fmla="*/ 65010 h 141750"/>
                    <a:gd name="connsiteX2" fmla="*/ 6449 w 50534"/>
                    <a:gd name="connsiteY2" fmla="*/ 0 h 141750"/>
                    <a:gd name="connsiteX3" fmla="*/ 4005 w 50534"/>
                    <a:gd name="connsiteY3" fmla="*/ 76741 h 141750"/>
                    <a:gd name="connsiteX4" fmla="*/ 44086 w 50534"/>
                    <a:gd name="connsiteY4" fmla="*/ 141751 h 14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534" h="141750">
                      <a:moveTo>
                        <a:pt x="44086" y="141751"/>
                      </a:moveTo>
                      <a:cubicBezTo>
                        <a:pt x="44086" y="141751"/>
                        <a:pt x="56795" y="104114"/>
                        <a:pt x="46530" y="65010"/>
                      </a:cubicBezTo>
                      <a:cubicBezTo>
                        <a:pt x="36265" y="25906"/>
                        <a:pt x="6449" y="0"/>
                        <a:pt x="6449" y="0"/>
                      </a:cubicBezTo>
                      <a:cubicBezTo>
                        <a:pt x="6449" y="0"/>
                        <a:pt x="-6260" y="37637"/>
                        <a:pt x="4005" y="76741"/>
                      </a:cubicBezTo>
                      <a:cubicBezTo>
                        <a:pt x="14269" y="115845"/>
                        <a:pt x="44086" y="141751"/>
                        <a:pt x="44086" y="1417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8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" name="Vrije vorm: vorm 22">
                  <a:extLst>
                    <a:ext uri="{FF2B5EF4-FFF2-40B4-BE49-F238E27FC236}">
                      <a16:creationId xmlns:a16="http://schemas.microsoft.com/office/drawing/2014/main" id="{C1E7448E-C9BC-8ED7-EB6A-17C7A9A79D8D}"/>
                    </a:ext>
                  </a:extLst>
                </p:cNvPr>
                <p:cNvSpPr/>
                <p:nvPr/>
              </p:nvSpPr>
              <p:spPr>
                <a:xfrm>
                  <a:off x="3291207" y="2033062"/>
                  <a:ext cx="269815" cy="91337"/>
                </a:xfrm>
                <a:custGeom>
                  <a:avLst/>
                  <a:gdLst>
                    <a:gd name="connsiteX0" fmla="*/ 203828 w 269815"/>
                    <a:gd name="connsiteY0" fmla="*/ 4332 h 91337"/>
                    <a:gd name="connsiteX1" fmla="*/ 134419 w 269815"/>
                    <a:gd name="connsiteY1" fmla="*/ 4332 h 91337"/>
                    <a:gd name="connsiteX2" fmla="*/ 65010 w 269815"/>
                    <a:gd name="connsiteY2" fmla="*/ 3843 h 91337"/>
                    <a:gd name="connsiteX3" fmla="*/ 0 w 269815"/>
                    <a:gd name="connsiteY3" fmla="*/ 43925 h 91337"/>
                    <a:gd name="connsiteX4" fmla="*/ 76741 w 269815"/>
                    <a:gd name="connsiteY4" fmla="*/ 46369 h 91337"/>
                    <a:gd name="connsiteX5" fmla="*/ 95315 w 269815"/>
                    <a:gd name="connsiteY5" fmla="*/ 39526 h 91337"/>
                    <a:gd name="connsiteX6" fmla="*/ 65499 w 269815"/>
                    <a:gd name="connsiteY6" fmla="*/ 64454 h 91337"/>
                    <a:gd name="connsiteX7" fmla="*/ 76741 w 269815"/>
                    <a:gd name="connsiteY7" fmla="*/ 91338 h 91337"/>
                    <a:gd name="connsiteX8" fmla="*/ 124643 w 269815"/>
                    <a:gd name="connsiteY8" fmla="*/ 48813 h 91337"/>
                    <a:gd name="connsiteX9" fmla="*/ 134908 w 269815"/>
                    <a:gd name="connsiteY9" fmla="*/ 35126 h 91337"/>
                    <a:gd name="connsiteX10" fmla="*/ 145172 w 269815"/>
                    <a:gd name="connsiteY10" fmla="*/ 48813 h 91337"/>
                    <a:gd name="connsiteX11" fmla="*/ 193074 w 269815"/>
                    <a:gd name="connsiteY11" fmla="*/ 91338 h 91337"/>
                    <a:gd name="connsiteX12" fmla="*/ 204317 w 269815"/>
                    <a:gd name="connsiteY12" fmla="*/ 64454 h 91337"/>
                    <a:gd name="connsiteX13" fmla="*/ 174500 w 269815"/>
                    <a:gd name="connsiteY13" fmla="*/ 39526 h 91337"/>
                    <a:gd name="connsiteX14" fmla="*/ 193074 w 269815"/>
                    <a:gd name="connsiteY14" fmla="*/ 46369 h 91337"/>
                    <a:gd name="connsiteX15" fmla="*/ 269815 w 269815"/>
                    <a:gd name="connsiteY15" fmla="*/ 43925 h 91337"/>
                    <a:gd name="connsiteX16" fmla="*/ 203828 w 269815"/>
                    <a:gd name="connsiteY16" fmla="*/ 4332 h 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69815" h="91337">
                      <a:moveTo>
                        <a:pt x="203828" y="4332"/>
                      </a:moveTo>
                      <a:cubicBezTo>
                        <a:pt x="174989" y="-3488"/>
                        <a:pt x="147128" y="1400"/>
                        <a:pt x="134419" y="4332"/>
                      </a:cubicBezTo>
                      <a:cubicBezTo>
                        <a:pt x="121710" y="1400"/>
                        <a:pt x="93849" y="-3488"/>
                        <a:pt x="65010" y="3843"/>
                      </a:cubicBezTo>
                      <a:cubicBezTo>
                        <a:pt x="25906" y="14108"/>
                        <a:pt x="0" y="43925"/>
                        <a:pt x="0" y="43925"/>
                      </a:cubicBezTo>
                      <a:cubicBezTo>
                        <a:pt x="0" y="43925"/>
                        <a:pt x="37637" y="56633"/>
                        <a:pt x="76741" y="46369"/>
                      </a:cubicBezTo>
                      <a:cubicBezTo>
                        <a:pt x="83095" y="44414"/>
                        <a:pt x="89450" y="42458"/>
                        <a:pt x="95315" y="39526"/>
                      </a:cubicBezTo>
                      <a:cubicBezTo>
                        <a:pt x="87983" y="49790"/>
                        <a:pt x="80651" y="58100"/>
                        <a:pt x="65499" y="64454"/>
                      </a:cubicBezTo>
                      <a:lnTo>
                        <a:pt x="76741" y="91338"/>
                      </a:lnTo>
                      <a:cubicBezTo>
                        <a:pt x="103136" y="80096"/>
                        <a:pt x="114378" y="63477"/>
                        <a:pt x="124643" y="48813"/>
                      </a:cubicBezTo>
                      <a:cubicBezTo>
                        <a:pt x="128065" y="43925"/>
                        <a:pt x="130997" y="39526"/>
                        <a:pt x="134908" y="35126"/>
                      </a:cubicBezTo>
                      <a:cubicBezTo>
                        <a:pt x="138329" y="39526"/>
                        <a:pt x="141751" y="43925"/>
                        <a:pt x="145172" y="48813"/>
                      </a:cubicBezTo>
                      <a:cubicBezTo>
                        <a:pt x="154948" y="63477"/>
                        <a:pt x="166191" y="80096"/>
                        <a:pt x="193074" y="91338"/>
                      </a:cubicBezTo>
                      <a:lnTo>
                        <a:pt x="204317" y="64454"/>
                      </a:lnTo>
                      <a:cubicBezTo>
                        <a:pt x="189164" y="58100"/>
                        <a:pt x="181832" y="49790"/>
                        <a:pt x="174500" y="39526"/>
                      </a:cubicBezTo>
                      <a:cubicBezTo>
                        <a:pt x="180366" y="41970"/>
                        <a:pt x="186231" y="44414"/>
                        <a:pt x="193074" y="46369"/>
                      </a:cubicBezTo>
                      <a:cubicBezTo>
                        <a:pt x="232178" y="56633"/>
                        <a:pt x="269815" y="43925"/>
                        <a:pt x="269815" y="43925"/>
                      </a:cubicBezTo>
                      <a:cubicBezTo>
                        <a:pt x="269815" y="43925"/>
                        <a:pt x="242932" y="14597"/>
                        <a:pt x="203828" y="43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8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DB9C3C39-0693-71CA-188E-85850A577B95}"/>
                </a:ext>
              </a:extLst>
            </p:cNvPr>
            <p:cNvSpPr txBox="1"/>
            <p:nvPr/>
          </p:nvSpPr>
          <p:spPr>
            <a:xfrm>
              <a:off x="5508696" y="1468192"/>
              <a:ext cx="1167666" cy="19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Overheid</a:t>
              </a:r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:a16="http://schemas.microsoft.com/office/drawing/2014/main" id="{099A2A0D-166F-E7F5-9B48-FFF61EBFC300}"/>
              </a:ext>
            </a:extLst>
          </p:cNvPr>
          <p:cNvGrpSpPr/>
          <p:nvPr/>
        </p:nvGrpSpPr>
        <p:grpSpPr>
          <a:xfrm>
            <a:off x="778575" y="5054597"/>
            <a:ext cx="1166120" cy="1114978"/>
            <a:chOff x="5890542" y="4682186"/>
            <a:chExt cx="1166120" cy="1114978"/>
          </a:xfrm>
        </p:grpSpPr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B07BA6A1-2E4A-86A3-FA09-F1325DBB6A79}"/>
                </a:ext>
              </a:extLst>
            </p:cNvPr>
            <p:cNvSpPr/>
            <p:nvPr/>
          </p:nvSpPr>
          <p:spPr>
            <a:xfrm>
              <a:off x="6200272" y="4759662"/>
              <a:ext cx="549743" cy="911717"/>
            </a:xfrm>
            <a:prstGeom prst="rect">
              <a:avLst/>
            </a:prstGeom>
            <a:solidFill>
              <a:schemeClr val="bg1"/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BCA17336-0997-74AA-13F6-8FB7E0A69EF2}"/>
                </a:ext>
              </a:extLst>
            </p:cNvPr>
            <p:cNvGrpSpPr/>
            <p:nvPr/>
          </p:nvGrpSpPr>
          <p:grpSpPr>
            <a:xfrm>
              <a:off x="5890542" y="4682186"/>
              <a:ext cx="1166120" cy="1114978"/>
              <a:chOff x="9283164" y="4376404"/>
              <a:chExt cx="1855693" cy="1855693"/>
            </a:xfrm>
          </p:grpSpPr>
          <p:pic>
            <p:nvPicPr>
              <p:cNvPr id="47" name="Graphic 46" descr="Smartphone">
                <a:extLst>
                  <a:ext uri="{FF2B5EF4-FFF2-40B4-BE49-F238E27FC236}">
                    <a16:creationId xmlns:a16="http://schemas.microsoft.com/office/drawing/2014/main" id="{D861BF2E-CE9B-932A-CE95-078F96F68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283164" y="4376404"/>
                <a:ext cx="1855693" cy="1855693"/>
              </a:xfrm>
              <a:prstGeom prst="rect">
                <a:avLst/>
              </a:prstGeom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8" name="Graphic 47" descr="Appel">
                <a:extLst>
                  <a:ext uri="{FF2B5EF4-FFF2-40B4-BE49-F238E27FC236}">
                    <a16:creationId xmlns:a16="http://schemas.microsoft.com/office/drawing/2014/main" id="{51329634-5F14-2391-3961-257593400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50547" y="480685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423F67E4-4091-FE93-0FF5-602EB21B4ADD}"/>
              </a:ext>
            </a:extLst>
          </p:cNvPr>
          <p:cNvGrpSpPr/>
          <p:nvPr/>
        </p:nvGrpSpPr>
        <p:grpSpPr>
          <a:xfrm>
            <a:off x="1587787" y="4186254"/>
            <a:ext cx="1195453" cy="1195453"/>
            <a:chOff x="8180269" y="1450798"/>
            <a:chExt cx="1195453" cy="1195453"/>
          </a:xfr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B4C0DE37-7E1E-AA42-AD94-1B7D9FE338B1}"/>
                </a:ext>
              </a:extLst>
            </p:cNvPr>
            <p:cNvSpPr/>
            <p:nvPr/>
          </p:nvSpPr>
          <p:spPr>
            <a:xfrm>
              <a:off x="8417719" y="1619250"/>
              <a:ext cx="657225" cy="826300"/>
            </a:xfrm>
            <a:custGeom>
              <a:avLst/>
              <a:gdLst>
                <a:gd name="connsiteX0" fmla="*/ 7144 w 657225"/>
                <a:gd name="connsiteY0" fmla="*/ 547688 h 826300"/>
                <a:gd name="connsiteX1" fmla="*/ 4762 w 657225"/>
                <a:gd name="connsiteY1" fmla="*/ 504825 h 826300"/>
                <a:gd name="connsiteX2" fmla="*/ 9525 w 657225"/>
                <a:gd name="connsiteY2" fmla="*/ 378619 h 826300"/>
                <a:gd name="connsiteX3" fmla="*/ 4762 w 657225"/>
                <a:gd name="connsiteY3" fmla="*/ 278606 h 826300"/>
                <a:gd name="connsiteX4" fmla="*/ 0 w 657225"/>
                <a:gd name="connsiteY4" fmla="*/ 240506 h 826300"/>
                <a:gd name="connsiteX5" fmla="*/ 2381 w 657225"/>
                <a:gd name="connsiteY5" fmla="*/ 121444 h 826300"/>
                <a:gd name="connsiteX6" fmla="*/ 11906 w 657225"/>
                <a:gd name="connsiteY6" fmla="*/ 102394 h 826300"/>
                <a:gd name="connsiteX7" fmla="*/ 14287 w 657225"/>
                <a:gd name="connsiteY7" fmla="*/ 95250 h 826300"/>
                <a:gd name="connsiteX8" fmla="*/ 21431 w 657225"/>
                <a:gd name="connsiteY8" fmla="*/ 90488 h 826300"/>
                <a:gd name="connsiteX9" fmla="*/ 35719 w 657225"/>
                <a:gd name="connsiteY9" fmla="*/ 76200 h 826300"/>
                <a:gd name="connsiteX10" fmla="*/ 61912 w 657225"/>
                <a:gd name="connsiteY10" fmla="*/ 64294 h 826300"/>
                <a:gd name="connsiteX11" fmla="*/ 76200 w 657225"/>
                <a:gd name="connsiteY11" fmla="*/ 61913 h 826300"/>
                <a:gd name="connsiteX12" fmla="*/ 90487 w 657225"/>
                <a:gd name="connsiteY12" fmla="*/ 57150 h 826300"/>
                <a:gd name="connsiteX13" fmla="*/ 119062 w 657225"/>
                <a:gd name="connsiteY13" fmla="*/ 50006 h 826300"/>
                <a:gd name="connsiteX14" fmla="*/ 138112 w 657225"/>
                <a:gd name="connsiteY14" fmla="*/ 45244 h 826300"/>
                <a:gd name="connsiteX15" fmla="*/ 147637 w 657225"/>
                <a:gd name="connsiteY15" fmla="*/ 40481 h 826300"/>
                <a:gd name="connsiteX16" fmla="*/ 173831 w 657225"/>
                <a:gd name="connsiteY16" fmla="*/ 33338 h 826300"/>
                <a:gd name="connsiteX17" fmla="*/ 211931 w 657225"/>
                <a:gd name="connsiteY17" fmla="*/ 19050 h 826300"/>
                <a:gd name="connsiteX18" fmla="*/ 242887 w 657225"/>
                <a:gd name="connsiteY18" fmla="*/ 11906 h 826300"/>
                <a:gd name="connsiteX19" fmla="*/ 254794 w 657225"/>
                <a:gd name="connsiteY19" fmla="*/ 9525 h 826300"/>
                <a:gd name="connsiteX20" fmla="*/ 283369 w 657225"/>
                <a:gd name="connsiteY20" fmla="*/ 4763 h 826300"/>
                <a:gd name="connsiteX21" fmla="*/ 319087 w 657225"/>
                <a:gd name="connsiteY21" fmla="*/ 0 h 826300"/>
                <a:gd name="connsiteX22" fmla="*/ 450056 w 657225"/>
                <a:gd name="connsiteY22" fmla="*/ 2381 h 826300"/>
                <a:gd name="connsiteX23" fmla="*/ 481012 w 657225"/>
                <a:gd name="connsiteY23" fmla="*/ 7144 h 826300"/>
                <a:gd name="connsiteX24" fmla="*/ 500062 w 657225"/>
                <a:gd name="connsiteY24" fmla="*/ 16669 h 826300"/>
                <a:gd name="connsiteX25" fmla="*/ 514350 w 657225"/>
                <a:gd name="connsiteY25" fmla="*/ 33338 h 826300"/>
                <a:gd name="connsiteX26" fmla="*/ 519112 w 657225"/>
                <a:gd name="connsiteY26" fmla="*/ 152400 h 826300"/>
                <a:gd name="connsiteX27" fmla="*/ 531019 w 657225"/>
                <a:gd name="connsiteY27" fmla="*/ 171450 h 826300"/>
                <a:gd name="connsiteX28" fmla="*/ 542925 w 657225"/>
                <a:gd name="connsiteY28" fmla="*/ 188119 h 826300"/>
                <a:gd name="connsiteX29" fmla="*/ 557212 w 657225"/>
                <a:gd name="connsiteY29" fmla="*/ 202406 h 826300"/>
                <a:gd name="connsiteX30" fmla="*/ 571500 w 657225"/>
                <a:gd name="connsiteY30" fmla="*/ 214313 h 826300"/>
                <a:gd name="connsiteX31" fmla="*/ 583406 w 657225"/>
                <a:gd name="connsiteY31" fmla="*/ 230981 h 826300"/>
                <a:gd name="connsiteX32" fmla="*/ 592931 w 657225"/>
                <a:gd name="connsiteY32" fmla="*/ 247650 h 826300"/>
                <a:gd name="connsiteX33" fmla="*/ 600075 w 657225"/>
                <a:gd name="connsiteY33" fmla="*/ 257175 h 826300"/>
                <a:gd name="connsiteX34" fmla="*/ 607219 w 657225"/>
                <a:gd name="connsiteY34" fmla="*/ 273844 h 826300"/>
                <a:gd name="connsiteX35" fmla="*/ 626269 w 657225"/>
                <a:gd name="connsiteY35" fmla="*/ 316706 h 826300"/>
                <a:gd name="connsiteX36" fmla="*/ 631031 w 657225"/>
                <a:gd name="connsiteY36" fmla="*/ 328613 h 826300"/>
                <a:gd name="connsiteX37" fmla="*/ 638175 w 657225"/>
                <a:gd name="connsiteY37" fmla="*/ 340519 h 826300"/>
                <a:gd name="connsiteX38" fmla="*/ 640556 w 657225"/>
                <a:gd name="connsiteY38" fmla="*/ 354806 h 826300"/>
                <a:gd name="connsiteX39" fmla="*/ 645319 w 657225"/>
                <a:gd name="connsiteY39" fmla="*/ 381000 h 826300"/>
                <a:gd name="connsiteX40" fmla="*/ 647700 w 657225"/>
                <a:gd name="connsiteY40" fmla="*/ 473869 h 826300"/>
                <a:gd name="connsiteX41" fmla="*/ 650081 w 657225"/>
                <a:gd name="connsiteY41" fmla="*/ 519113 h 826300"/>
                <a:gd name="connsiteX42" fmla="*/ 645319 w 657225"/>
                <a:gd name="connsiteY42" fmla="*/ 535781 h 826300"/>
                <a:gd name="connsiteX43" fmla="*/ 638175 w 657225"/>
                <a:gd name="connsiteY43" fmla="*/ 552450 h 826300"/>
                <a:gd name="connsiteX44" fmla="*/ 635794 w 657225"/>
                <a:gd name="connsiteY44" fmla="*/ 564356 h 826300"/>
                <a:gd name="connsiteX45" fmla="*/ 626269 w 657225"/>
                <a:gd name="connsiteY45" fmla="*/ 578644 h 826300"/>
                <a:gd name="connsiteX46" fmla="*/ 623887 w 657225"/>
                <a:gd name="connsiteY46" fmla="*/ 585788 h 826300"/>
                <a:gd name="connsiteX47" fmla="*/ 619125 w 657225"/>
                <a:gd name="connsiteY47" fmla="*/ 595313 h 826300"/>
                <a:gd name="connsiteX48" fmla="*/ 616744 w 657225"/>
                <a:gd name="connsiteY48" fmla="*/ 604838 h 826300"/>
                <a:gd name="connsiteX49" fmla="*/ 616744 w 657225"/>
                <a:gd name="connsiteY49" fmla="*/ 673894 h 826300"/>
                <a:gd name="connsiteX50" fmla="*/ 619125 w 657225"/>
                <a:gd name="connsiteY50" fmla="*/ 683419 h 826300"/>
                <a:gd name="connsiteX51" fmla="*/ 631031 w 657225"/>
                <a:gd name="connsiteY51" fmla="*/ 704850 h 826300"/>
                <a:gd name="connsiteX52" fmla="*/ 638175 w 657225"/>
                <a:gd name="connsiteY52" fmla="*/ 714375 h 826300"/>
                <a:gd name="connsiteX53" fmla="*/ 645319 w 657225"/>
                <a:gd name="connsiteY53" fmla="*/ 731044 h 826300"/>
                <a:gd name="connsiteX54" fmla="*/ 657225 w 657225"/>
                <a:gd name="connsiteY54" fmla="*/ 762000 h 826300"/>
                <a:gd name="connsiteX55" fmla="*/ 654844 w 657225"/>
                <a:gd name="connsiteY55" fmla="*/ 819150 h 826300"/>
                <a:gd name="connsiteX56" fmla="*/ 650081 w 657225"/>
                <a:gd name="connsiteY56" fmla="*/ 826294 h 826300"/>
                <a:gd name="connsiteX57" fmla="*/ 604837 w 657225"/>
                <a:gd name="connsiteY57" fmla="*/ 809625 h 826300"/>
                <a:gd name="connsiteX58" fmla="*/ 595312 w 657225"/>
                <a:gd name="connsiteY58" fmla="*/ 804863 h 826300"/>
                <a:gd name="connsiteX59" fmla="*/ 573881 w 657225"/>
                <a:gd name="connsiteY59" fmla="*/ 797719 h 826300"/>
                <a:gd name="connsiteX60" fmla="*/ 561975 w 657225"/>
                <a:gd name="connsiteY60" fmla="*/ 792956 h 826300"/>
                <a:gd name="connsiteX61" fmla="*/ 538162 w 657225"/>
                <a:gd name="connsiteY61" fmla="*/ 790575 h 826300"/>
                <a:gd name="connsiteX62" fmla="*/ 516731 w 657225"/>
                <a:gd name="connsiteY62" fmla="*/ 788194 h 826300"/>
                <a:gd name="connsiteX63" fmla="*/ 502444 w 657225"/>
                <a:gd name="connsiteY63" fmla="*/ 781050 h 826300"/>
                <a:gd name="connsiteX64" fmla="*/ 490537 w 657225"/>
                <a:gd name="connsiteY64" fmla="*/ 773906 h 826300"/>
                <a:gd name="connsiteX65" fmla="*/ 483394 w 657225"/>
                <a:gd name="connsiteY65" fmla="*/ 769144 h 826300"/>
                <a:gd name="connsiteX66" fmla="*/ 473869 w 657225"/>
                <a:gd name="connsiteY66" fmla="*/ 766763 h 826300"/>
                <a:gd name="connsiteX67" fmla="*/ 464344 w 657225"/>
                <a:gd name="connsiteY67" fmla="*/ 762000 h 826300"/>
                <a:gd name="connsiteX68" fmla="*/ 457200 w 657225"/>
                <a:gd name="connsiteY68" fmla="*/ 759619 h 826300"/>
                <a:gd name="connsiteX69" fmla="*/ 445294 w 657225"/>
                <a:gd name="connsiteY69" fmla="*/ 752475 h 826300"/>
                <a:gd name="connsiteX70" fmla="*/ 428625 w 657225"/>
                <a:gd name="connsiteY70" fmla="*/ 747713 h 826300"/>
                <a:gd name="connsiteX71" fmla="*/ 421481 w 657225"/>
                <a:gd name="connsiteY71" fmla="*/ 742950 h 826300"/>
                <a:gd name="connsiteX72" fmla="*/ 409575 w 657225"/>
                <a:gd name="connsiteY72" fmla="*/ 740569 h 826300"/>
                <a:gd name="connsiteX73" fmla="*/ 402431 w 657225"/>
                <a:gd name="connsiteY73" fmla="*/ 738188 h 826300"/>
                <a:gd name="connsiteX74" fmla="*/ 395287 w 657225"/>
                <a:gd name="connsiteY74" fmla="*/ 733425 h 826300"/>
                <a:gd name="connsiteX75" fmla="*/ 385762 w 657225"/>
                <a:gd name="connsiteY75" fmla="*/ 731044 h 826300"/>
                <a:gd name="connsiteX76" fmla="*/ 378619 w 657225"/>
                <a:gd name="connsiteY76" fmla="*/ 728663 h 826300"/>
                <a:gd name="connsiteX77" fmla="*/ 352425 w 657225"/>
                <a:gd name="connsiteY77" fmla="*/ 721519 h 826300"/>
                <a:gd name="connsiteX78" fmla="*/ 342900 w 657225"/>
                <a:gd name="connsiteY78" fmla="*/ 714375 h 826300"/>
                <a:gd name="connsiteX79" fmla="*/ 330994 w 657225"/>
                <a:gd name="connsiteY79" fmla="*/ 709613 h 826300"/>
                <a:gd name="connsiteX80" fmla="*/ 321469 w 657225"/>
                <a:gd name="connsiteY80" fmla="*/ 704850 h 826300"/>
                <a:gd name="connsiteX81" fmla="*/ 314325 w 657225"/>
                <a:gd name="connsiteY81" fmla="*/ 702469 h 826300"/>
                <a:gd name="connsiteX82" fmla="*/ 302419 w 657225"/>
                <a:gd name="connsiteY82" fmla="*/ 697706 h 826300"/>
                <a:gd name="connsiteX83" fmla="*/ 295275 w 657225"/>
                <a:gd name="connsiteY83" fmla="*/ 695325 h 826300"/>
                <a:gd name="connsiteX84" fmla="*/ 285750 w 657225"/>
                <a:gd name="connsiteY84" fmla="*/ 690563 h 826300"/>
                <a:gd name="connsiteX85" fmla="*/ 271462 w 657225"/>
                <a:gd name="connsiteY85" fmla="*/ 681038 h 826300"/>
                <a:gd name="connsiteX86" fmla="*/ 259556 w 657225"/>
                <a:gd name="connsiteY86" fmla="*/ 678656 h 826300"/>
                <a:gd name="connsiteX87" fmla="*/ 250031 w 657225"/>
                <a:gd name="connsiteY87" fmla="*/ 673894 h 826300"/>
                <a:gd name="connsiteX88" fmla="*/ 240506 w 657225"/>
                <a:gd name="connsiteY88" fmla="*/ 671513 h 826300"/>
                <a:gd name="connsiteX89" fmla="*/ 207169 w 657225"/>
                <a:gd name="connsiteY89" fmla="*/ 657225 h 826300"/>
                <a:gd name="connsiteX90" fmla="*/ 195262 w 657225"/>
                <a:gd name="connsiteY90" fmla="*/ 645319 h 826300"/>
                <a:gd name="connsiteX91" fmla="*/ 178594 w 657225"/>
                <a:gd name="connsiteY91" fmla="*/ 638175 h 826300"/>
                <a:gd name="connsiteX92" fmla="*/ 161925 w 657225"/>
                <a:gd name="connsiteY92" fmla="*/ 628650 h 826300"/>
                <a:gd name="connsiteX93" fmla="*/ 114300 w 657225"/>
                <a:gd name="connsiteY93" fmla="*/ 604838 h 826300"/>
                <a:gd name="connsiteX94" fmla="*/ 104775 w 657225"/>
                <a:gd name="connsiteY94" fmla="*/ 600075 h 826300"/>
                <a:gd name="connsiteX95" fmla="*/ 97631 w 657225"/>
                <a:gd name="connsiteY95" fmla="*/ 595313 h 826300"/>
                <a:gd name="connsiteX96" fmla="*/ 80962 w 657225"/>
                <a:gd name="connsiteY96" fmla="*/ 590550 h 826300"/>
                <a:gd name="connsiteX97" fmla="*/ 71437 w 657225"/>
                <a:gd name="connsiteY97" fmla="*/ 583406 h 826300"/>
                <a:gd name="connsiteX98" fmla="*/ 61912 w 657225"/>
                <a:gd name="connsiteY98" fmla="*/ 581025 h 826300"/>
                <a:gd name="connsiteX99" fmla="*/ 54769 w 657225"/>
                <a:gd name="connsiteY99" fmla="*/ 578644 h 826300"/>
                <a:gd name="connsiteX100" fmla="*/ 38100 w 657225"/>
                <a:gd name="connsiteY100" fmla="*/ 571500 h 826300"/>
                <a:gd name="connsiteX101" fmla="*/ 19050 w 657225"/>
                <a:gd name="connsiteY101" fmla="*/ 561975 h 826300"/>
                <a:gd name="connsiteX102" fmla="*/ 7144 w 657225"/>
                <a:gd name="connsiteY102" fmla="*/ 547688 h 82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57225" h="826300">
                  <a:moveTo>
                    <a:pt x="7144" y="547688"/>
                  </a:moveTo>
                  <a:cubicBezTo>
                    <a:pt x="6350" y="533400"/>
                    <a:pt x="4762" y="519135"/>
                    <a:pt x="4762" y="504825"/>
                  </a:cubicBezTo>
                  <a:cubicBezTo>
                    <a:pt x="4762" y="483925"/>
                    <a:pt x="8403" y="404423"/>
                    <a:pt x="9525" y="378619"/>
                  </a:cubicBezTo>
                  <a:cubicBezTo>
                    <a:pt x="7461" y="322889"/>
                    <a:pt x="8149" y="324324"/>
                    <a:pt x="4762" y="278606"/>
                  </a:cubicBezTo>
                  <a:cubicBezTo>
                    <a:pt x="2527" y="248443"/>
                    <a:pt x="4556" y="258731"/>
                    <a:pt x="0" y="240506"/>
                  </a:cubicBezTo>
                  <a:cubicBezTo>
                    <a:pt x="794" y="200819"/>
                    <a:pt x="884" y="161111"/>
                    <a:pt x="2381" y="121444"/>
                  </a:cubicBezTo>
                  <a:cubicBezTo>
                    <a:pt x="2600" y="115634"/>
                    <a:pt x="10155" y="105896"/>
                    <a:pt x="11906" y="102394"/>
                  </a:cubicBezTo>
                  <a:cubicBezTo>
                    <a:pt x="13029" y="100149"/>
                    <a:pt x="12719" y="97210"/>
                    <a:pt x="14287" y="95250"/>
                  </a:cubicBezTo>
                  <a:cubicBezTo>
                    <a:pt x="16075" y="93015"/>
                    <a:pt x="19292" y="92389"/>
                    <a:pt x="21431" y="90488"/>
                  </a:cubicBezTo>
                  <a:cubicBezTo>
                    <a:pt x="26465" y="86013"/>
                    <a:pt x="29695" y="79212"/>
                    <a:pt x="35719" y="76200"/>
                  </a:cubicBezTo>
                  <a:cubicBezTo>
                    <a:pt x="42078" y="73020"/>
                    <a:pt x="54495" y="66317"/>
                    <a:pt x="61912" y="64294"/>
                  </a:cubicBezTo>
                  <a:cubicBezTo>
                    <a:pt x="66570" y="63024"/>
                    <a:pt x="71437" y="62707"/>
                    <a:pt x="76200" y="61913"/>
                  </a:cubicBezTo>
                  <a:cubicBezTo>
                    <a:pt x="80962" y="60325"/>
                    <a:pt x="85650" y="58494"/>
                    <a:pt x="90487" y="57150"/>
                  </a:cubicBezTo>
                  <a:cubicBezTo>
                    <a:pt x="99947" y="54522"/>
                    <a:pt x="109748" y="53110"/>
                    <a:pt x="119062" y="50006"/>
                  </a:cubicBezTo>
                  <a:cubicBezTo>
                    <a:pt x="130046" y="46345"/>
                    <a:pt x="123745" y="48117"/>
                    <a:pt x="138112" y="45244"/>
                  </a:cubicBezTo>
                  <a:cubicBezTo>
                    <a:pt x="141287" y="43656"/>
                    <a:pt x="144269" y="41604"/>
                    <a:pt x="147637" y="40481"/>
                  </a:cubicBezTo>
                  <a:cubicBezTo>
                    <a:pt x="148258" y="40274"/>
                    <a:pt x="168479" y="35808"/>
                    <a:pt x="173831" y="33338"/>
                  </a:cubicBezTo>
                  <a:cubicBezTo>
                    <a:pt x="205633" y="18660"/>
                    <a:pt x="186893" y="23223"/>
                    <a:pt x="211931" y="19050"/>
                  </a:cubicBezTo>
                  <a:cubicBezTo>
                    <a:pt x="226310" y="9465"/>
                    <a:pt x="214562" y="15683"/>
                    <a:pt x="242887" y="11906"/>
                  </a:cubicBezTo>
                  <a:cubicBezTo>
                    <a:pt x="246899" y="11371"/>
                    <a:pt x="250808" y="10228"/>
                    <a:pt x="254794" y="9525"/>
                  </a:cubicBezTo>
                  <a:cubicBezTo>
                    <a:pt x="264303" y="7847"/>
                    <a:pt x="273810" y="6129"/>
                    <a:pt x="283369" y="4763"/>
                  </a:cubicBezTo>
                  <a:cubicBezTo>
                    <a:pt x="306372" y="1476"/>
                    <a:pt x="294468" y="3077"/>
                    <a:pt x="319087" y="0"/>
                  </a:cubicBezTo>
                  <a:lnTo>
                    <a:pt x="450056" y="2381"/>
                  </a:lnTo>
                  <a:cubicBezTo>
                    <a:pt x="458216" y="2636"/>
                    <a:pt x="472038" y="4153"/>
                    <a:pt x="481012" y="7144"/>
                  </a:cubicBezTo>
                  <a:cubicBezTo>
                    <a:pt x="488311" y="9577"/>
                    <a:pt x="494226" y="11805"/>
                    <a:pt x="500062" y="16669"/>
                  </a:cubicBezTo>
                  <a:cubicBezTo>
                    <a:pt x="506696" y="22198"/>
                    <a:pt x="509093" y="26329"/>
                    <a:pt x="514350" y="33338"/>
                  </a:cubicBezTo>
                  <a:cubicBezTo>
                    <a:pt x="528688" y="76351"/>
                    <a:pt x="514350" y="30990"/>
                    <a:pt x="519112" y="152400"/>
                  </a:cubicBezTo>
                  <a:cubicBezTo>
                    <a:pt x="519575" y="164210"/>
                    <a:pt x="523307" y="162452"/>
                    <a:pt x="531019" y="171450"/>
                  </a:cubicBezTo>
                  <a:cubicBezTo>
                    <a:pt x="554206" y="198503"/>
                    <a:pt x="511565" y="153275"/>
                    <a:pt x="542925" y="188119"/>
                  </a:cubicBezTo>
                  <a:cubicBezTo>
                    <a:pt x="547430" y="193125"/>
                    <a:pt x="551608" y="198670"/>
                    <a:pt x="557212" y="202406"/>
                  </a:cubicBezTo>
                  <a:cubicBezTo>
                    <a:pt x="567158" y="209037"/>
                    <a:pt x="562332" y="205145"/>
                    <a:pt x="571500" y="214313"/>
                  </a:cubicBezTo>
                  <a:cubicBezTo>
                    <a:pt x="585398" y="242113"/>
                    <a:pt x="566513" y="206849"/>
                    <a:pt x="583406" y="230981"/>
                  </a:cubicBezTo>
                  <a:cubicBezTo>
                    <a:pt x="587076" y="236224"/>
                    <a:pt x="589495" y="242251"/>
                    <a:pt x="592931" y="247650"/>
                  </a:cubicBezTo>
                  <a:cubicBezTo>
                    <a:pt x="595062" y="250998"/>
                    <a:pt x="597694" y="254000"/>
                    <a:pt x="600075" y="257175"/>
                  </a:cubicBezTo>
                  <a:cubicBezTo>
                    <a:pt x="604619" y="270809"/>
                    <a:pt x="599862" y="257659"/>
                    <a:pt x="607219" y="273844"/>
                  </a:cubicBezTo>
                  <a:cubicBezTo>
                    <a:pt x="613689" y="288077"/>
                    <a:pt x="620463" y="302189"/>
                    <a:pt x="626269" y="316706"/>
                  </a:cubicBezTo>
                  <a:cubicBezTo>
                    <a:pt x="627856" y="320675"/>
                    <a:pt x="629119" y="324790"/>
                    <a:pt x="631031" y="328613"/>
                  </a:cubicBezTo>
                  <a:cubicBezTo>
                    <a:pt x="633101" y="332753"/>
                    <a:pt x="635794" y="336550"/>
                    <a:pt x="638175" y="340519"/>
                  </a:cubicBezTo>
                  <a:cubicBezTo>
                    <a:pt x="638969" y="345281"/>
                    <a:pt x="639692" y="350056"/>
                    <a:pt x="640556" y="354806"/>
                  </a:cubicBezTo>
                  <a:cubicBezTo>
                    <a:pt x="647228" y="391508"/>
                    <a:pt x="638282" y="338792"/>
                    <a:pt x="645319" y="381000"/>
                  </a:cubicBezTo>
                  <a:cubicBezTo>
                    <a:pt x="646113" y="411956"/>
                    <a:pt x="646633" y="442921"/>
                    <a:pt x="647700" y="473869"/>
                  </a:cubicBezTo>
                  <a:cubicBezTo>
                    <a:pt x="648220" y="488962"/>
                    <a:pt x="650661" y="504022"/>
                    <a:pt x="650081" y="519113"/>
                  </a:cubicBezTo>
                  <a:cubicBezTo>
                    <a:pt x="649859" y="524887"/>
                    <a:pt x="646839" y="530206"/>
                    <a:pt x="645319" y="535781"/>
                  </a:cubicBezTo>
                  <a:cubicBezTo>
                    <a:pt x="641771" y="548790"/>
                    <a:pt x="645165" y="541964"/>
                    <a:pt x="638175" y="552450"/>
                  </a:cubicBezTo>
                  <a:cubicBezTo>
                    <a:pt x="637381" y="556419"/>
                    <a:pt x="637469" y="560672"/>
                    <a:pt x="635794" y="564356"/>
                  </a:cubicBezTo>
                  <a:cubicBezTo>
                    <a:pt x="633425" y="569567"/>
                    <a:pt x="628080" y="573214"/>
                    <a:pt x="626269" y="578644"/>
                  </a:cubicBezTo>
                  <a:cubicBezTo>
                    <a:pt x="625475" y="581025"/>
                    <a:pt x="624876" y="583481"/>
                    <a:pt x="623887" y="585788"/>
                  </a:cubicBezTo>
                  <a:cubicBezTo>
                    <a:pt x="622489" y="589051"/>
                    <a:pt x="620371" y="591989"/>
                    <a:pt x="619125" y="595313"/>
                  </a:cubicBezTo>
                  <a:cubicBezTo>
                    <a:pt x="617976" y="598377"/>
                    <a:pt x="617538" y="601663"/>
                    <a:pt x="616744" y="604838"/>
                  </a:cubicBezTo>
                  <a:cubicBezTo>
                    <a:pt x="613078" y="637820"/>
                    <a:pt x="612959" y="628481"/>
                    <a:pt x="616744" y="673894"/>
                  </a:cubicBezTo>
                  <a:cubicBezTo>
                    <a:pt x="617016" y="677155"/>
                    <a:pt x="617976" y="680355"/>
                    <a:pt x="619125" y="683419"/>
                  </a:cubicBezTo>
                  <a:cubicBezTo>
                    <a:pt x="621071" y="688609"/>
                    <a:pt x="628431" y="700950"/>
                    <a:pt x="631031" y="704850"/>
                  </a:cubicBezTo>
                  <a:cubicBezTo>
                    <a:pt x="633233" y="708152"/>
                    <a:pt x="636274" y="710891"/>
                    <a:pt x="638175" y="714375"/>
                  </a:cubicBezTo>
                  <a:cubicBezTo>
                    <a:pt x="641070" y="719682"/>
                    <a:pt x="642786" y="725555"/>
                    <a:pt x="645319" y="731044"/>
                  </a:cubicBezTo>
                  <a:cubicBezTo>
                    <a:pt x="656262" y="754754"/>
                    <a:pt x="649680" y="735594"/>
                    <a:pt x="657225" y="762000"/>
                  </a:cubicBezTo>
                  <a:cubicBezTo>
                    <a:pt x="656431" y="781050"/>
                    <a:pt x="656950" y="800200"/>
                    <a:pt x="654844" y="819150"/>
                  </a:cubicBezTo>
                  <a:cubicBezTo>
                    <a:pt x="654528" y="821995"/>
                    <a:pt x="652936" y="826498"/>
                    <a:pt x="650081" y="826294"/>
                  </a:cubicBezTo>
                  <a:cubicBezTo>
                    <a:pt x="642141" y="825727"/>
                    <a:pt x="614858" y="814180"/>
                    <a:pt x="604837" y="809625"/>
                  </a:cubicBezTo>
                  <a:cubicBezTo>
                    <a:pt x="601605" y="808156"/>
                    <a:pt x="598625" y="806137"/>
                    <a:pt x="595312" y="804863"/>
                  </a:cubicBezTo>
                  <a:cubicBezTo>
                    <a:pt x="588284" y="802160"/>
                    <a:pt x="580872" y="800516"/>
                    <a:pt x="573881" y="797719"/>
                  </a:cubicBezTo>
                  <a:cubicBezTo>
                    <a:pt x="569912" y="796131"/>
                    <a:pt x="566166" y="793794"/>
                    <a:pt x="561975" y="792956"/>
                  </a:cubicBezTo>
                  <a:cubicBezTo>
                    <a:pt x="554153" y="791391"/>
                    <a:pt x="546095" y="791410"/>
                    <a:pt x="538162" y="790575"/>
                  </a:cubicBezTo>
                  <a:lnTo>
                    <a:pt x="516731" y="788194"/>
                  </a:lnTo>
                  <a:cubicBezTo>
                    <a:pt x="496260" y="774546"/>
                    <a:pt x="522158" y="790907"/>
                    <a:pt x="502444" y="781050"/>
                  </a:cubicBezTo>
                  <a:cubicBezTo>
                    <a:pt x="498304" y="778980"/>
                    <a:pt x="494462" y="776359"/>
                    <a:pt x="490537" y="773906"/>
                  </a:cubicBezTo>
                  <a:cubicBezTo>
                    <a:pt x="488110" y="772389"/>
                    <a:pt x="486024" y="770271"/>
                    <a:pt x="483394" y="769144"/>
                  </a:cubicBezTo>
                  <a:cubicBezTo>
                    <a:pt x="480386" y="767855"/>
                    <a:pt x="477044" y="767557"/>
                    <a:pt x="473869" y="766763"/>
                  </a:cubicBezTo>
                  <a:cubicBezTo>
                    <a:pt x="470694" y="765175"/>
                    <a:pt x="467607" y="763398"/>
                    <a:pt x="464344" y="762000"/>
                  </a:cubicBezTo>
                  <a:cubicBezTo>
                    <a:pt x="462037" y="761011"/>
                    <a:pt x="459445" y="760742"/>
                    <a:pt x="457200" y="759619"/>
                  </a:cubicBezTo>
                  <a:cubicBezTo>
                    <a:pt x="453060" y="757549"/>
                    <a:pt x="449566" y="754255"/>
                    <a:pt x="445294" y="752475"/>
                  </a:cubicBezTo>
                  <a:cubicBezTo>
                    <a:pt x="439960" y="750252"/>
                    <a:pt x="434181" y="749300"/>
                    <a:pt x="428625" y="747713"/>
                  </a:cubicBezTo>
                  <a:cubicBezTo>
                    <a:pt x="426244" y="746125"/>
                    <a:pt x="424161" y="743955"/>
                    <a:pt x="421481" y="742950"/>
                  </a:cubicBezTo>
                  <a:cubicBezTo>
                    <a:pt x="417691" y="741529"/>
                    <a:pt x="413501" y="741551"/>
                    <a:pt x="409575" y="740569"/>
                  </a:cubicBezTo>
                  <a:cubicBezTo>
                    <a:pt x="407140" y="739960"/>
                    <a:pt x="404812" y="738982"/>
                    <a:pt x="402431" y="738188"/>
                  </a:cubicBezTo>
                  <a:cubicBezTo>
                    <a:pt x="400050" y="736600"/>
                    <a:pt x="397918" y="734552"/>
                    <a:pt x="395287" y="733425"/>
                  </a:cubicBezTo>
                  <a:cubicBezTo>
                    <a:pt x="392279" y="732136"/>
                    <a:pt x="388909" y="731943"/>
                    <a:pt x="385762" y="731044"/>
                  </a:cubicBezTo>
                  <a:cubicBezTo>
                    <a:pt x="383349" y="730355"/>
                    <a:pt x="380969" y="729544"/>
                    <a:pt x="378619" y="728663"/>
                  </a:cubicBezTo>
                  <a:cubicBezTo>
                    <a:pt x="360263" y="721779"/>
                    <a:pt x="373150" y="724973"/>
                    <a:pt x="352425" y="721519"/>
                  </a:cubicBezTo>
                  <a:cubicBezTo>
                    <a:pt x="349250" y="719138"/>
                    <a:pt x="346369" y="716302"/>
                    <a:pt x="342900" y="714375"/>
                  </a:cubicBezTo>
                  <a:cubicBezTo>
                    <a:pt x="339164" y="712299"/>
                    <a:pt x="334900" y="711349"/>
                    <a:pt x="330994" y="709613"/>
                  </a:cubicBezTo>
                  <a:cubicBezTo>
                    <a:pt x="327750" y="708171"/>
                    <a:pt x="324732" y="706248"/>
                    <a:pt x="321469" y="704850"/>
                  </a:cubicBezTo>
                  <a:cubicBezTo>
                    <a:pt x="319162" y="703861"/>
                    <a:pt x="316675" y="703350"/>
                    <a:pt x="314325" y="702469"/>
                  </a:cubicBezTo>
                  <a:cubicBezTo>
                    <a:pt x="310323" y="700968"/>
                    <a:pt x="306421" y="699207"/>
                    <a:pt x="302419" y="697706"/>
                  </a:cubicBezTo>
                  <a:cubicBezTo>
                    <a:pt x="300069" y="696825"/>
                    <a:pt x="297582" y="696314"/>
                    <a:pt x="295275" y="695325"/>
                  </a:cubicBezTo>
                  <a:cubicBezTo>
                    <a:pt x="292012" y="693927"/>
                    <a:pt x="288794" y="692389"/>
                    <a:pt x="285750" y="690563"/>
                  </a:cubicBezTo>
                  <a:cubicBezTo>
                    <a:pt x="280842" y="687618"/>
                    <a:pt x="276673" y="683407"/>
                    <a:pt x="271462" y="681038"/>
                  </a:cubicBezTo>
                  <a:cubicBezTo>
                    <a:pt x="267777" y="679363"/>
                    <a:pt x="263525" y="679450"/>
                    <a:pt x="259556" y="678656"/>
                  </a:cubicBezTo>
                  <a:cubicBezTo>
                    <a:pt x="256381" y="677069"/>
                    <a:pt x="253355" y="675140"/>
                    <a:pt x="250031" y="673894"/>
                  </a:cubicBezTo>
                  <a:cubicBezTo>
                    <a:pt x="246967" y="672745"/>
                    <a:pt x="243527" y="672772"/>
                    <a:pt x="240506" y="671513"/>
                  </a:cubicBezTo>
                  <a:cubicBezTo>
                    <a:pt x="193408" y="651889"/>
                    <a:pt x="244849" y="669787"/>
                    <a:pt x="207169" y="657225"/>
                  </a:cubicBezTo>
                  <a:cubicBezTo>
                    <a:pt x="203200" y="653256"/>
                    <a:pt x="199932" y="648432"/>
                    <a:pt x="195262" y="645319"/>
                  </a:cubicBezTo>
                  <a:cubicBezTo>
                    <a:pt x="190232" y="641966"/>
                    <a:pt x="184001" y="640878"/>
                    <a:pt x="178594" y="638175"/>
                  </a:cubicBezTo>
                  <a:cubicBezTo>
                    <a:pt x="172870" y="635313"/>
                    <a:pt x="167606" y="631596"/>
                    <a:pt x="161925" y="628650"/>
                  </a:cubicBezTo>
                  <a:cubicBezTo>
                    <a:pt x="146168" y="620480"/>
                    <a:pt x="130175" y="612775"/>
                    <a:pt x="114300" y="604838"/>
                  </a:cubicBezTo>
                  <a:cubicBezTo>
                    <a:pt x="111125" y="603250"/>
                    <a:pt x="107729" y="602044"/>
                    <a:pt x="104775" y="600075"/>
                  </a:cubicBezTo>
                  <a:cubicBezTo>
                    <a:pt x="102394" y="598488"/>
                    <a:pt x="100191" y="596593"/>
                    <a:pt x="97631" y="595313"/>
                  </a:cubicBezTo>
                  <a:cubicBezTo>
                    <a:pt x="94210" y="593603"/>
                    <a:pt x="84020" y="591315"/>
                    <a:pt x="80962" y="590550"/>
                  </a:cubicBezTo>
                  <a:cubicBezTo>
                    <a:pt x="77787" y="588169"/>
                    <a:pt x="74987" y="585181"/>
                    <a:pt x="71437" y="583406"/>
                  </a:cubicBezTo>
                  <a:cubicBezTo>
                    <a:pt x="68510" y="581942"/>
                    <a:pt x="65059" y="581924"/>
                    <a:pt x="61912" y="581025"/>
                  </a:cubicBezTo>
                  <a:cubicBezTo>
                    <a:pt x="59499" y="580336"/>
                    <a:pt x="57150" y="579438"/>
                    <a:pt x="54769" y="578644"/>
                  </a:cubicBezTo>
                  <a:cubicBezTo>
                    <a:pt x="35489" y="565790"/>
                    <a:pt x="61165" y="581751"/>
                    <a:pt x="38100" y="571500"/>
                  </a:cubicBezTo>
                  <a:cubicBezTo>
                    <a:pt x="4365" y="556507"/>
                    <a:pt x="41256" y="569376"/>
                    <a:pt x="19050" y="561975"/>
                  </a:cubicBezTo>
                  <a:lnTo>
                    <a:pt x="7144" y="547688"/>
                  </a:lnTo>
                  <a:close/>
                </a:path>
              </a:pathLst>
            </a:custGeom>
            <a:solidFill>
              <a:srgbClr val="FFCC00"/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pic>
          <p:nvPicPr>
            <p:cNvPr id="51" name="Graphic 50" descr="Kaas met effen opvulling">
              <a:extLst>
                <a:ext uri="{FF2B5EF4-FFF2-40B4-BE49-F238E27FC236}">
                  <a16:creationId xmlns:a16="http://schemas.microsoft.com/office/drawing/2014/main" id="{3D71B266-CEFA-FC69-F6E8-69CF4A5F739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0269" y="1450798"/>
              <a:ext cx="1195453" cy="1195453"/>
            </a:xfrm>
            <a:prstGeom prst="rect">
              <a:avLst/>
            </a:prstGeom>
          </p:spPr>
        </p:pic>
      </p:grpSp>
      <p:grpSp>
        <p:nvGrpSpPr>
          <p:cNvPr id="86" name="Groep 85">
            <a:extLst>
              <a:ext uri="{FF2B5EF4-FFF2-40B4-BE49-F238E27FC236}">
                <a16:creationId xmlns:a16="http://schemas.microsoft.com/office/drawing/2014/main" id="{5D6F0BA1-3FD1-7BA6-98DE-383EFF1C19E7}"/>
              </a:ext>
            </a:extLst>
          </p:cNvPr>
          <p:cNvGrpSpPr/>
          <p:nvPr/>
        </p:nvGrpSpPr>
        <p:grpSpPr>
          <a:xfrm>
            <a:off x="6476455" y="4039158"/>
            <a:ext cx="1023828" cy="1534427"/>
            <a:chOff x="6476455" y="4039158"/>
            <a:chExt cx="1023828" cy="1534427"/>
          </a:xfrm>
        </p:grpSpPr>
        <p:sp>
          <p:nvSpPr>
            <p:cNvPr id="55" name="Pijl: omlaag 54">
              <a:extLst>
                <a:ext uri="{FF2B5EF4-FFF2-40B4-BE49-F238E27FC236}">
                  <a16:creationId xmlns:a16="http://schemas.microsoft.com/office/drawing/2014/main" id="{D277032E-4EE7-BB77-10DB-9372E3D3FFBB}"/>
                </a:ext>
              </a:extLst>
            </p:cNvPr>
            <p:cNvSpPr/>
            <p:nvPr/>
          </p:nvSpPr>
          <p:spPr>
            <a:xfrm flipH="1" flipV="1">
              <a:off x="6492986" y="4039158"/>
              <a:ext cx="1007296" cy="1534427"/>
            </a:xfrm>
            <a:prstGeom prst="downArrow">
              <a:avLst/>
            </a:prstGeom>
            <a:solidFill>
              <a:srgbClr val="0070C0"/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D007F101-5BAF-2B4F-F720-9ABD39122EE8}"/>
                </a:ext>
              </a:extLst>
            </p:cNvPr>
            <p:cNvSpPr txBox="1"/>
            <p:nvPr/>
          </p:nvSpPr>
          <p:spPr>
            <a:xfrm>
              <a:off x="6476455" y="4053882"/>
              <a:ext cx="1023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800" b="1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9F7277B3-7344-C85C-3DF8-07DD17787C5B}"/>
              </a:ext>
            </a:extLst>
          </p:cNvPr>
          <p:cNvGrpSpPr/>
          <p:nvPr/>
        </p:nvGrpSpPr>
        <p:grpSpPr>
          <a:xfrm>
            <a:off x="8873697" y="3903297"/>
            <a:ext cx="2597107" cy="2597107"/>
            <a:chOff x="9143191" y="4724196"/>
            <a:chExt cx="1602884" cy="1602884"/>
          </a:xfrm>
        </p:grpSpPr>
        <p:pic>
          <p:nvPicPr>
            <p:cNvPr id="62" name="Graphic 61" descr="Spaarvarken met effen opvulling">
              <a:extLst>
                <a:ext uri="{FF2B5EF4-FFF2-40B4-BE49-F238E27FC236}">
                  <a16:creationId xmlns:a16="http://schemas.microsoft.com/office/drawing/2014/main" id="{5B2DA77F-D03F-228A-6D50-1DBAB9F365B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43191" y="4724196"/>
              <a:ext cx="1602884" cy="1602884"/>
            </a:xfrm>
            <a:prstGeom prst="rect">
              <a:avLst/>
            </a:prstGeom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85615004-8125-B497-F3BD-801B5A8BC351}"/>
                </a:ext>
              </a:extLst>
            </p:cNvPr>
            <p:cNvSpPr txBox="1"/>
            <p:nvPr/>
          </p:nvSpPr>
          <p:spPr>
            <a:xfrm>
              <a:off x="9399712" y="4968614"/>
              <a:ext cx="948370" cy="11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0" b="1" dirty="0">
                  <a:solidFill>
                    <a:schemeClr val="bg1"/>
                  </a:solidFill>
                  <a:latin typeface="Effra" panose="02000506080000020004" pitchFamily="2" charset="0"/>
                </a:rPr>
                <a:t>%</a:t>
              </a:r>
            </a:p>
          </p:txBody>
        </p:sp>
      </p:grpSp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B7C4B934-5772-7F57-18D6-397D1AD44413}"/>
              </a:ext>
            </a:extLst>
          </p:cNvPr>
          <p:cNvSpPr/>
          <p:nvPr/>
        </p:nvSpPr>
        <p:spPr>
          <a:xfrm>
            <a:off x="733196" y="6236868"/>
            <a:ext cx="2814206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Export &amp; Import</a:t>
            </a:r>
          </a:p>
        </p:txBody>
      </p: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14DEB886-176D-C0B6-5ED7-FF0A588BD921}"/>
              </a:ext>
            </a:extLst>
          </p:cNvPr>
          <p:cNvSpPr/>
          <p:nvPr/>
        </p:nvSpPr>
        <p:spPr>
          <a:xfrm>
            <a:off x="4688897" y="6236868"/>
            <a:ext cx="2814206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Deflatie &amp; Inflatie</a:t>
            </a:r>
          </a:p>
        </p:txBody>
      </p:sp>
      <p:grpSp>
        <p:nvGrpSpPr>
          <p:cNvPr id="87" name="Groep 86">
            <a:extLst>
              <a:ext uri="{FF2B5EF4-FFF2-40B4-BE49-F238E27FC236}">
                <a16:creationId xmlns:a16="http://schemas.microsoft.com/office/drawing/2014/main" id="{9266C6A2-7E0A-3264-A684-5406E0BFEAA2}"/>
              </a:ext>
            </a:extLst>
          </p:cNvPr>
          <p:cNvGrpSpPr/>
          <p:nvPr/>
        </p:nvGrpSpPr>
        <p:grpSpPr>
          <a:xfrm>
            <a:off x="4762012" y="4559348"/>
            <a:ext cx="1023828" cy="1534427"/>
            <a:chOff x="4762012" y="4559348"/>
            <a:chExt cx="1023828" cy="1534427"/>
          </a:xfrm>
        </p:grpSpPr>
        <p:sp>
          <p:nvSpPr>
            <p:cNvPr id="56" name="Pijl: omlaag 55">
              <a:extLst>
                <a:ext uri="{FF2B5EF4-FFF2-40B4-BE49-F238E27FC236}">
                  <a16:creationId xmlns:a16="http://schemas.microsoft.com/office/drawing/2014/main" id="{4BC618FB-44DD-E838-1D68-5FA2063C1386}"/>
                </a:ext>
              </a:extLst>
            </p:cNvPr>
            <p:cNvSpPr/>
            <p:nvPr/>
          </p:nvSpPr>
          <p:spPr>
            <a:xfrm flipH="1">
              <a:off x="4771537" y="4559348"/>
              <a:ext cx="1007296" cy="1534427"/>
            </a:xfrm>
            <a:prstGeom prst="downArrow">
              <a:avLst/>
            </a:prstGeom>
            <a:solidFill>
              <a:srgbClr val="0070C0"/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C4C58DCE-ACAA-FF68-5009-08303300DACF}"/>
                </a:ext>
              </a:extLst>
            </p:cNvPr>
            <p:cNvSpPr txBox="1"/>
            <p:nvPr/>
          </p:nvSpPr>
          <p:spPr>
            <a:xfrm>
              <a:off x="4762012" y="5240273"/>
              <a:ext cx="1023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800" b="1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85" name="Groep 84">
            <a:extLst>
              <a:ext uri="{FF2B5EF4-FFF2-40B4-BE49-F238E27FC236}">
                <a16:creationId xmlns:a16="http://schemas.microsoft.com/office/drawing/2014/main" id="{B5D971C4-3098-382B-D937-9DF70D4D7E24}"/>
              </a:ext>
            </a:extLst>
          </p:cNvPr>
          <p:cNvGrpSpPr/>
          <p:nvPr/>
        </p:nvGrpSpPr>
        <p:grpSpPr>
          <a:xfrm>
            <a:off x="4578889" y="3573278"/>
            <a:ext cx="2868970" cy="2868970"/>
            <a:chOff x="4542542" y="3573278"/>
            <a:chExt cx="2868970" cy="2868970"/>
          </a:xfrm>
        </p:grpSpPr>
        <p:pic>
          <p:nvPicPr>
            <p:cNvPr id="7" name="Graphic 6" descr="Tag met effen opvulling">
              <a:extLst>
                <a:ext uri="{FF2B5EF4-FFF2-40B4-BE49-F238E27FC236}">
                  <a16:creationId xmlns:a16="http://schemas.microsoft.com/office/drawing/2014/main" id="{7166873E-868F-56A5-80ED-1680CC54983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9954092">
              <a:off x="4542542" y="3573278"/>
              <a:ext cx="2868970" cy="2868970"/>
            </a:xfrm>
            <a:prstGeom prst="rect">
              <a:avLst/>
            </a:prstGeom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945D40B9-A2A9-72C8-9FE9-64ADB5FFB497}"/>
                </a:ext>
              </a:extLst>
            </p:cNvPr>
            <p:cNvSpPr txBox="1"/>
            <p:nvPr/>
          </p:nvSpPr>
          <p:spPr>
            <a:xfrm rot="1027404">
              <a:off x="5216295" y="4167502"/>
              <a:ext cx="196942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0" b="1" dirty="0">
                  <a:solidFill>
                    <a:schemeClr val="bg1"/>
                  </a:solidFill>
                  <a:latin typeface="Effra" panose="02000506080000020004" pitchFamily="2" charset="0"/>
                </a:rPr>
                <a:t>P</a:t>
              </a:r>
            </a:p>
          </p:txBody>
        </p:sp>
      </p:grpSp>
      <p:sp>
        <p:nvSpPr>
          <p:cNvPr id="67" name="Rechthoek: afgeronde hoeken 66">
            <a:extLst>
              <a:ext uri="{FF2B5EF4-FFF2-40B4-BE49-F238E27FC236}">
                <a16:creationId xmlns:a16="http://schemas.microsoft.com/office/drawing/2014/main" id="{FB8454DE-9FC7-DBDC-E872-CFF07F5FB1D4}"/>
              </a:ext>
            </a:extLst>
          </p:cNvPr>
          <p:cNvSpPr/>
          <p:nvPr/>
        </p:nvSpPr>
        <p:spPr>
          <a:xfrm>
            <a:off x="8644598" y="6236868"/>
            <a:ext cx="2814206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Rente</a:t>
            </a:r>
          </a:p>
        </p:txBody>
      </p:sp>
      <p:grpSp>
        <p:nvGrpSpPr>
          <p:cNvPr id="68" name="Groep 67">
            <a:extLst>
              <a:ext uri="{FF2B5EF4-FFF2-40B4-BE49-F238E27FC236}">
                <a16:creationId xmlns:a16="http://schemas.microsoft.com/office/drawing/2014/main" id="{4E40A57F-3C25-11BB-6FA4-C790226DF1E6}"/>
              </a:ext>
            </a:extLst>
          </p:cNvPr>
          <p:cNvGrpSpPr/>
          <p:nvPr/>
        </p:nvGrpSpPr>
        <p:grpSpPr>
          <a:xfrm flipH="1">
            <a:off x="3053256" y="1166253"/>
            <a:ext cx="2029892" cy="2171924"/>
            <a:chOff x="4551675" y="3090806"/>
            <a:chExt cx="2046671" cy="2046671"/>
          </a:xfrm>
        </p:grpSpPr>
        <p:sp>
          <p:nvSpPr>
            <p:cNvPr id="69" name="Rechthoek 20">
              <a:extLst>
                <a:ext uri="{FF2B5EF4-FFF2-40B4-BE49-F238E27FC236}">
                  <a16:creationId xmlns:a16="http://schemas.microsoft.com/office/drawing/2014/main" id="{9C291255-2739-D7FF-1527-C0CF0449C655}"/>
                </a:ext>
              </a:extLst>
            </p:cNvPr>
            <p:cNvSpPr/>
            <p:nvPr/>
          </p:nvSpPr>
          <p:spPr>
            <a:xfrm>
              <a:off x="4805314" y="3456710"/>
              <a:ext cx="1608723" cy="1352656"/>
            </a:xfrm>
            <a:custGeom>
              <a:avLst/>
              <a:gdLst>
                <a:gd name="connsiteX0" fmla="*/ 0 w 1041218"/>
                <a:gd name="connsiteY0" fmla="*/ 0 h 1078345"/>
                <a:gd name="connsiteX1" fmla="*/ 1041218 w 1041218"/>
                <a:gd name="connsiteY1" fmla="*/ 0 h 1078345"/>
                <a:gd name="connsiteX2" fmla="*/ 1041218 w 1041218"/>
                <a:gd name="connsiteY2" fmla="*/ 1078345 h 1078345"/>
                <a:gd name="connsiteX3" fmla="*/ 0 w 1041218"/>
                <a:gd name="connsiteY3" fmla="*/ 1078345 h 1078345"/>
                <a:gd name="connsiteX4" fmla="*/ 0 w 1041218"/>
                <a:gd name="connsiteY4" fmla="*/ 0 h 1078345"/>
                <a:gd name="connsiteX0" fmla="*/ 0 w 1041218"/>
                <a:gd name="connsiteY0" fmla="*/ 0 h 1078345"/>
                <a:gd name="connsiteX1" fmla="*/ 1041218 w 1041218"/>
                <a:gd name="connsiteY1" fmla="*/ 0 h 1078345"/>
                <a:gd name="connsiteX2" fmla="*/ 1041218 w 1041218"/>
                <a:gd name="connsiteY2" fmla="*/ 1078345 h 1078345"/>
                <a:gd name="connsiteX3" fmla="*/ 64654 w 1041218"/>
                <a:gd name="connsiteY3" fmla="*/ 1078345 h 1078345"/>
                <a:gd name="connsiteX4" fmla="*/ 0 w 1041218"/>
                <a:gd name="connsiteY4" fmla="*/ 0 h 1078345"/>
                <a:gd name="connsiteX0" fmla="*/ 0 w 995036"/>
                <a:gd name="connsiteY0" fmla="*/ 27709 h 1078345"/>
                <a:gd name="connsiteX1" fmla="*/ 995036 w 995036"/>
                <a:gd name="connsiteY1" fmla="*/ 0 h 1078345"/>
                <a:gd name="connsiteX2" fmla="*/ 995036 w 995036"/>
                <a:gd name="connsiteY2" fmla="*/ 1078345 h 1078345"/>
                <a:gd name="connsiteX3" fmla="*/ 18472 w 995036"/>
                <a:gd name="connsiteY3" fmla="*/ 1078345 h 1078345"/>
                <a:gd name="connsiteX4" fmla="*/ 0 w 995036"/>
                <a:gd name="connsiteY4" fmla="*/ 27709 h 1078345"/>
                <a:gd name="connsiteX0" fmla="*/ 0 w 995036"/>
                <a:gd name="connsiteY0" fmla="*/ 0 h 1050636"/>
                <a:gd name="connsiteX1" fmla="*/ 958091 w 995036"/>
                <a:gd name="connsiteY1" fmla="*/ 27709 h 1050636"/>
                <a:gd name="connsiteX2" fmla="*/ 995036 w 995036"/>
                <a:gd name="connsiteY2" fmla="*/ 1050636 h 1050636"/>
                <a:gd name="connsiteX3" fmla="*/ 18472 w 995036"/>
                <a:gd name="connsiteY3" fmla="*/ 1050636 h 1050636"/>
                <a:gd name="connsiteX4" fmla="*/ 0 w 995036"/>
                <a:gd name="connsiteY4" fmla="*/ 0 h 1050636"/>
                <a:gd name="connsiteX0" fmla="*/ 0 w 1253740"/>
                <a:gd name="connsiteY0" fmla="*/ 0 h 1050636"/>
                <a:gd name="connsiteX1" fmla="*/ 958091 w 1253740"/>
                <a:gd name="connsiteY1" fmla="*/ 27709 h 1050636"/>
                <a:gd name="connsiteX2" fmla="*/ 1253740 w 1253740"/>
                <a:gd name="connsiteY2" fmla="*/ 995217 h 1050636"/>
                <a:gd name="connsiteX3" fmla="*/ 995036 w 1253740"/>
                <a:gd name="connsiteY3" fmla="*/ 1050636 h 1050636"/>
                <a:gd name="connsiteX4" fmla="*/ 18472 w 1253740"/>
                <a:gd name="connsiteY4" fmla="*/ 1050636 h 1050636"/>
                <a:gd name="connsiteX5" fmla="*/ 0 w 1253740"/>
                <a:gd name="connsiteY5" fmla="*/ 0 h 1050636"/>
                <a:gd name="connsiteX0" fmla="*/ 0 w 1273239"/>
                <a:gd name="connsiteY0" fmla="*/ 0 h 1050636"/>
                <a:gd name="connsiteX1" fmla="*/ 958091 w 1273239"/>
                <a:gd name="connsiteY1" fmla="*/ 27709 h 1050636"/>
                <a:gd name="connsiteX2" fmla="*/ 1253740 w 1273239"/>
                <a:gd name="connsiteY2" fmla="*/ 995217 h 1050636"/>
                <a:gd name="connsiteX3" fmla="*/ 995036 w 1273239"/>
                <a:gd name="connsiteY3" fmla="*/ 1050636 h 1050636"/>
                <a:gd name="connsiteX4" fmla="*/ 18472 w 1273239"/>
                <a:gd name="connsiteY4" fmla="*/ 1050636 h 1050636"/>
                <a:gd name="connsiteX5" fmla="*/ 0 w 1273239"/>
                <a:gd name="connsiteY5" fmla="*/ 0 h 1050636"/>
                <a:gd name="connsiteX0" fmla="*/ 0 w 1268704"/>
                <a:gd name="connsiteY0" fmla="*/ 0 h 1050636"/>
                <a:gd name="connsiteX1" fmla="*/ 958091 w 1268704"/>
                <a:gd name="connsiteY1" fmla="*/ 27709 h 1050636"/>
                <a:gd name="connsiteX2" fmla="*/ 1207559 w 1268704"/>
                <a:gd name="connsiteY2" fmla="*/ 681181 h 1050636"/>
                <a:gd name="connsiteX3" fmla="*/ 1253740 w 1268704"/>
                <a:gd name="connsiteY3" fmla="*/ 995217 h 1050636"/>
                <a:gd name="connsiteX4" fmla="*/ 995036 w 1268704"/>
                <a:gd name="connsiteY4" fmla="*/ 1050636 h 1050636"/>
                <a:gd name="connsiteX5" fmla="*/ 18472 w 1268704"/>
                <a:gd name="connsiteY5" fmla="*/ 1050636 h 1050636"/>
                <a:gd name="connsiteX6" fmla="*/ 0 w 1268704"/>
                <a:gd name="connsiteY6" fmla="*/ 0 h 1050636"/>
                <a:gd name="connsiteX0" fmla="*/ 0 w 1482161"/>
                <a:gd name="connsiteY0" fmla="*/ 0 h 1050636"/>
                <a:gd name="connsiteX1" fmla="*/ 958091 w 1482161"/>
                <a:gd name="connsiteY1" fmla="*/ 27709 h 1050636"/>
                <a:gd name="connsiteX2" fmla="*/ 1475413 w 1482161"/>
                <a:gd name="connsiteY2" fmla="*/ 727363 h 1050636"/>
                <a:gd name="connsiteX3" fmla="*/ 1253740 w 1482161"/>
                <a:gd name="connsiteY3" fmla="*/ 995217 h 1050636"/>
                <a:gd name="connsiteX4" fmla="*/ 995036 w 1482161"/>
                <a:gd name="connsiteY4" fmla="*/ 1050636 h 1050636"/>
                <a:gd name="connsiteX5" fmla="*/ 18472 w 1482161"/>
                <a:gd name="connsiteY5" fmla="*/ 1050636 h 1050636"/>
                <a:gd name="connsiteX6" fmla="*/ 0 w 1482161"/>
                <a:gd name="connsiteY6" fmla="*/ 0 h 1050636"/>
                <a:gd name="connsiteX0" fmla="*/ 0 w 1482161"/>
                <a:gd name="connsiteY0" fmla="*/ 0 h 1050636"/>
                <a:gd name="connsiteX1" fmla="*/ 958091 w 1482161"/>
                <a:gd name="connsiteY1" fmla="*/ 27709 h 1050636"/>
                <a:gd name="connsiteX2" fmla="*/ 1475413 w 1482161"/>
                <a:gd name="connsiteY2" fmla="*/ 727363 h 1050636"/>
                <a:gd name="connsiteX3" fmla="*/ 1253740 w 1482161"/>
                <a:gd name="connsiteY3" fmla="*/ 995217 h 1050636"/>
                <a:gd name="connsiteX4" fmla="*/ 995036 w 1482161"/>
                <a:gd name="connsiteY4" fmla="*/ 1050636 h 1050636"/>
                <a:gd name="connsiteX5" fmla="*/ 18472 w 1482161"/>
                <a:gd name="connsiteY5" fmla="*/ 1050636 h 1050636"/>
                <a:gd name="connsiteX6" fmla="*/ 0 w 1482161"/>
                <a:gd name="connsiteY6" fmla="*/ 0 h 1050636"/>
                <a:gd name="connsiteX0" fmla="*/ 0 w 1482161"/>
                <a:gd name="connsiteY0" fmla="*/ 0 h 1050636"/>
                <a:gd name="connsiteX1" fmla="*/ 958091 w 1482161"/>
                <a:gd name="connsiteY1" fmla="*/ 27709 h 1050636"/>
                <a:gd name="connsiteX2" fmla="*/ 1475413 w 1482161"/>
                <a:gd name="connsiteY2" fmla="*/ 727363 h 1050636"/>
                <a:gd name="connsiteX3" fmla="*/ 1253740 w 1482161"/>
                <a:gd name="connsiteY3" fmla="*/ 995217 h 1050636"/>
                <a:gd name="connsiteX4" fmla="*/ 995036 w 1482161"/>
                <a:gd name="connsiteY4" fmla="*/ 1050636 h 1050636"/>
                <a:gd name="connsiteX5" fmla="*/ 18472 w 1482161"/>
                <a:gd name="connsiteY5" fmla="*/ 1050636 h 1050636"/>
                <a:gd name="connsiteX6" fmla="*/ 0 w 1482161"/>
                <a:gd name="connsiteY6" fmla="*/ 0 h 1050636"/>
                <a:gd name="connsiteX0" fmla="*/ 0 w 1482161"/>
                <a:gd name="connsiteY0" fmla="*/ 0 h 1050636"/>
                <a:gd name="connsiteX1" fmla="*/ 958091 w 1482161"/>
                <a:gd name="connsiteY1" fmla="*/ 27709 h 1050636"/>
                <a:gd name="connsiteX2" fmla="*/ 1475413 w 1482161"/>
                <a:gd name="connsiteY2" fmla="*/ 727363 h 1050636"/>
                <a:gd name="connsiteX3" fmla="*/ 1253740 w 1482161"/>
                <a:gd name="connsiteY3" fmla="*/ 995217 h 1050636"/>
                <a:gd name="connsiteX4" fmla="*/ 995036 w 1482161"/>
                <a:gd name="connsiteY4" fmla="*/ 1050636 h 1050636"/>
                <a:gd name="connsiteX5" fmla="*/ 18472 w 1482161"/>
                <a:gd name="connsiteY5" fmla="*/ 1050636 h 1050636"/>
                <a:gd name="connsiteX6" fmla="*/ 0 w 1482161"/>
                <a:gd name="connsiteY6" fmla="*/ 0 h 1050636"/>
                <a:gd name="connsiteX0" fmla="*/ 0 w 1482161"/>
                <a:gd name="connsiteY0" fmla="*/ 0 h 1050636"/>
                <a:gd name="connsiteX1" fmla="*/ 958091 w 1482161"/>
                <a:gd name="connsiteY1" fmla="*/ 27709 h 1050636"/>
                <a:gd name="connsiteX2" fmla="*/ 1203229 w 1482161"/>
                <a:gd name="connsiteY2" fmla="*/ 385040 h 1050636"/>
                <a:gd name="connsiteX3" fmla="*/ 1475413 w 1482161"/>
                <a:gd name="connsiteY3" fmla="*/ 727363 h 1050636"/>
                <a:gd name="connsiteX4" fmla="*/ 1253740 w 1482161"/>
                <a:gd name="connsiteY4" fmla="*/ 995217 h 1050636"/>
                <a:gd name="connsiteX5" fmla="*/ 995036 w 1482161"/>
                <a:gd name="connsiteY5" fmla="*/ 1050636 h 1050636"/>
                <a:gd name="connsiteX6" fmla="*/ 18472 w 1482161"/>
                <a:gd name="connsiteY6" fmla="*/ 1050636 h 1050636"/>
                <a:gd name="connsiteX7" fmla="*/ 0 w 1482161"/>
                <a:gd name="connsiteY7" fmla="*/ 0 h 1050636"/>
                <a:gd name="connsiteX0" fmla="*/ 0 w 1482161"/>
                <a:gd name="connsiteY0" fmla="*/ 0 h 1050636"/>
                <a:gd name="connsiteX1" fmla="*/ 958091 w 1482161"/>
                <a:gd name="connsiteY1" fmla="*/ 27709 h 1050636"/>
                <a:gd name="connsiteX2" fmla="*/ 1098454 w 1482161"/>
                <a:gd name="connsiteY2" fmla="*/ 489815 h 1050636"/>
                <a:gd name="connsiteX3" fmla="*/ 1475413 w 1482161"/>
                <a:gd name="connsiteY3" fmla="*/ 727363 h 1050636"/>
                <a:gd name="connsiteX4" fmla="*/ 1253740 w 1482161"/>
                <a:gd name="connsiteY4" fmla="*/ 995217 h 1050636"/>
                <a:gd name="connsiteX5" fmla="*/ 995036 w 1482161"/>
                <a:gd name="connsiteY5" fmla="*/ 1050636 h 1050636"/>
                <a:gd name="connsiteX6" fmla="*/ 18472 w 1482161"/>
                <a:gd name="connsiteY6" fmla="*/ 1050636 h 1050636"/>
                <a:gd name="connsiteX7" fmla="*/ 0 w 1482161"/>
                <a:gd name="connsiteY7" fmla="*/ 0 h 1050636"/>
                <a:gd name="connsiteX0" fmla="*/ 0 w 1482161"/>
                <a:gd name="connsiteY0" fmla="*/ 0 h 1050636"/>
                <a:gd name="connsiteX1" fmla="*/ 958091 w 1482161"/>
                <a:gd name="connsiteY1" fmla="*/ 27709 h 1050636"/>
                <a:gd name="connsiteX2" fmla="*/ 1098454 w 1482161"/>
                <a:gd name="connsiteY2" fmla="*/ 489815 h 1050636"/>
                <a:gd name="connsiteX3" fmla="*/ 1475413 w 1482161"/>
                <a:gd name="connsiteY3" fmla="*/ 727363 h 1050636"/>
                <a:gd name="connsiteX4" fmla="*/ 1253740 w 1482161"/>
                <a:gd name="connsiteY4" fmla="*/ 995217 h 1050636"/>
                <a:gd name="connsiteX5" fmla="*/ 995036 w 1482161"/>
                <a:gd name="connsiteY5" fmla="*/ 1050636 h 1050636"/>
                <a:gd name="connsiteX6" fmla="*/ 18472 w 1482161"/>
                <a:gd name="connsiteY6" fmla="*/ 1050636 h 1050636"/>
                <a:gd name="connsiteX7" fmla="*/ 0 w 1482161"/>
                <a:gd name="connsiteY7" fmla="*/ 0 h 1050636"/>
                <a:gd name="connsiteX0" fmla="*/ 0 w 1562540"/>
                <a:gd name="connsiteY0" fmla="*/ 0 h 1265092"/>
                <a:gd name="connsiteX1" fmla="*/ 958091 w 1562540"/>
                <a:gd name="connsiteY1" fmla="*/ 27709 h 1265092"/>
                <a:gd name="connsiteX2" fmla="*/ 1098454 w 1562540"/>
                <a:gd name="connsiteY2" fmla="*/ 489815 h 1265092"/>
                <a:gd name="connsiteX3" fmla="*/ 1475413 w 1562540"/>
                <a:gd name="connsiteY3" fmla="*/ 727363 h 1265092"/>
                <a:gd name="connsiteX4" fmla="*/ 1552190 w 1562540"/>
                <a:gd name="connsiteY4" fmla="*/ 1265092 h 1265092"/>
                <a:gd name="connsiteX5" fmla="*/ 995036 w 1562540"/>
                <a:gd name="connsiteY5" fmla="*/ 1050636 h 1265092"/>
                <a:gd name="connsiteX6" fmla="*/ 18472 w 1562540"/>
                <a:gd name="connsiteY6" fmla="*/ 1050636 h 1265092"/>
                <a:gd name="connsiteX7" fmla="*/ 0 w 1562540"/>
                <a:gd name="connsiteY7" fmla="*/ 0 h 1265092"/>
                <a:gd name="connsiteX0" fmla="*/ 0 w 1562540"/>
                <a:gd name="connsiteY0" fmla="*/ 0 h 1265092"/>
                <a:gd name="connsiteX1" fmla="*/ 958091 w 1562540"/>
                <a:gd name="connsiteY1" fmla="*/ 27709 h 1265092"/>
                <a:gd name="connsiteX2" fmla="*/ 1098454 w 1562540"/>
                <a:gd name="connsiteY2" fmla="*/ 489815 h 1265092"/>
                <a:gd name="connsiteX3" fmla="*/ 1475413 w 1562540"/>
                <a:gd name="connsiteY3" fmla="*/ 727363 h 1265092"/>
                <a:gd name="connsiteX4" fmla="*/ 1552190 w 1562540"/>
                <a:gd name="connsiteY4" fmla="*/ 1265092 h 1265092"/>
                <a:gd name="connsiteX5" fmla="*/ 537836 w 1562540"/>
                <a:gd name="connsiteY5" fmla="*/ 1152236 h 1265092"/>
                <a:gd name="connsiteX6" fmla="*/ 18472 w 1562540"/>
                <a:gd name="connsiteY6" fmla="*/ 1050636 h 1265092"/>
                <a:gd name="connsiteX7" fmla="*/ 0 w 1562540"/>
                <a:gd name="connsiteY7" fmla="*/ 0 h 1265092"/>
                <a:gd name="connsiteX0" fmla="*/ 0 w 1562540"/>
                <a:gd name="connsiteY0" fmla="*/ 0 h 1352656"/>
                <a:gd name="connsiteX1" fmla="*/ 958091 w 1562540"/>
                <a:gd name="connsiteY1" fmla="*/ 27709 h 1352656"/>
                <a:gd name="connsiteX2" fmla="*/ 1098454 w 1562540"/>
                <a:gd name="connsiteY2" fmla="*/ 489815 h 1352656"/>
                <a:gd name="connsiteX3" fmla="*/ 1475413 w 1562540"/>
                <a:gd name="connsiteY3" fmla="*/ 727363 h 1352656"/>
                <a:gd name="connsiteX4" fmla="*/ 1552190 w 1562540"/>
                <a:gd name="connsiteY4" fmla="*/ 1265092 h 1352656"/>
                <a:gd name="connsiteX5" fmla="*/ 749203 w 1562540"/>
                <a:gd name="connsiteY5" fmla="*/ 1350240 h 1352656"/>
                <a:gd name="connsiteX6" fmla="*/ 537836 w 1562540"/>
                <a:gd name="connsiteY6" fmla="*/ 1152236 h 1352656"/>
                <a:gd name="connsiteX7" fmla="*/ 18472 w 1562540"/>
                <a:gd name="connsiteY7" fmla="*/ 1050636 h 1352656"/>
                <a:gd name="connsiteX8" fmla="*/ 0 w 1562540"/>
                <a:gd name="connsiteY8" fmla="*/ 0 h 135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2540" h="1352656">
                  <a:moveTo>
                    <a:pt x="0" y="0"/>
                  </a:moveTo>
                  <a:lnTo>
                    <a:pt x="958091" y="27709"/>
                  </a:lnTo>
                  <a:cubicBezTo>
                    <a:pt x="1158629" y="91882"/>
                    <a:pt x="936034" y="424006"/>
                    <a:pt x="1098454" y="489815"/>
                  </a:cubicBezTo>
                  <a:cubicBezTo>
                    <a:pt x="1184674" y="606424"/>
                    <a:pt x="1466995" y="625667"/>
                    <a:pt x="1475413" y="727363"/>
                  </a:cubicBezTo>
                  <a:cubicBezTo>
                    <a:pt x="1524688" y="888614"/>
                    <a:pt x="1587610" y="1203516"/>
                    <a:pt x="1552190" y="1265092"/>
                  </a:cubicBezTo>
                  <a:cubicBezTo>
                    <a:pt x="1368136" y="1243733"/>
                    <a:pt x="933257" y="1371599"/>
                    <a:pt x="749203" y="1350240"/>
                  </a:cubicBezTo>
                  <a:lnTo>
                    <a:pt x="537836" y="1152236"/>
                  </a:lnTo>
                  <a:lnTo>
                    <a:pt x="18472" y="1050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00"/>
            </a:p>
          </p:txBody>
        </p:sp>
        <p:pic>
          <p:nvPicPr>
            <p:cNvPr id="70" name="Graphic 69" descr="Munten met effen opvulling">
              <a:extLst>
                <a:ext uri="{FF2B5EF4-FFF2-40B4-BE49-F238E27FC236}">
                  <a16:creationId xmlns:a16="http://schemas.microsoft.com/office/drawing/2014/main" id="{67D06A3D-7267-93CA-8E97-BE1F9702091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51675" y="3090806"/>
              <a:ext cx="2046671" cy="2046671"/>
            </a:xfrm>
            <a:prstGeom prst="rect">
              <a:avLst/>
            </a:prstGeom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9C77D03B-588B-AA0A-4148-08475C750E05}"/>
              </a:ext>
            </a:extLst>
          </p:cNvPr>
          <p:cNvSpPr/>
          <p:nvPr/>
        </p:nvSpPr>
        <p:spPr>
          <a:xfrm>
            <a:off x="1964706" y="914421"/>
            <a:ext cx="3589354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Overheidsbestedingen</a:t>
            </a:r>
          </a:p>
        </p:txBody>
      </p:sp>
      <p:sp>
        <p:nvSpPr>
          <p:cNvPr id="75" name="Rechthoek: afgeronde hoeken 74">
            <a:extLst>
              <a:ext uri="{FF2B5EF4-FFF2-40B4-BE49-F238E27FC236}">
                <a16:creationId xmlns:a16="http://schemas.microsoft.com/office/drawing/2014/main" id="{59200FE1-44F2-1E98-36B9-C5AFB80064FB}"/>
              </a:ext>
            </a:extLst>
          </p:cNvPr>
          <p:cNvSpPr/>
          <p:nvPr/>
        </p:nvSpPr>
        <p:spPr>
          <a:xfrm>
            <a:off x="6637940" y="914421"/>
            <a:ext cx="3589354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Belastingtarieven</a:t>
            </a:r>
          </a:p>
        </p:txBody>
      </p:sp>
      <p:pic>
        <p:nvPicPr>
          <p:cNvPr id="77" name="Graphic 76" descr="Sluiten met effen opvulling">
            <a:extLst>
              <a:ext uri="{FF2B5EF4-FFF2-40B4-BE49-F238E27FC236}">
                <a16:creationId xmlns:a16="http://schemas.microsoft.com/office/drawing/2014/main" id="{E233AD48-A11C-F1C9-5604-D4EF38EFC8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7222" y="3495638"/>
            <a:ext cx="3312473" cy="3312473"/>
          </a:xfrm>
          <a:prstGeom prst="rect">
            <a:avLst/>
          </a:prstGeom>
          <a:effectLst/>
        </p:spPr>
      </p:pic>
      <p:pic>
        <p:nvPicPr>
          <p:cNvPr id="78" name="Graphic 77" descr="Sluiten met effen opvulling">
            <a:extLst>
              <a:ext uri="{FF2B5EF4-FFF2-40B4-BE49-F238E27FC236}">
                <a16:creationId xmlns:a16="http://schemas.microsoft.com/office/drawing/2014/main" id="{51815558-C3DF-5C76-FD19-A24B01C094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4277" y="3495638"/>
            <a:ext cx="3312473" cy="3312473"/>
          </a:xfrm>
          <a:prstGeom prst="rect">
            <a:avLst/>
          </a:prstGeom>
          <a:effectLst/>
        </p:spPr>
      </p:pic>
      <p:pic>
        <p:nvPicPr>
          <p:cNvPr id="79" name="Graphic 78" descr="Sluiten met effen opvulling">
            <a:extLst>
              <a:ext uri="{FF2B5EF4-FFF2-40B4-BE49-F238E27FC236}">
                <a16:creationId xmlns:a16="http://schemas.microsoft.com/office/drawing/2014/main" id="{C1226438-C3CF-4EC5-D750-885D48A0F7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6923" y="3495638"/>
            <a:ext cx="3312473" cy="3312473"/>
          </a:xfrm>
          <a:prstGeom prst="rect">
            <a:avLst/>
          </a:prstGeom>
          <a:effectLst/>
        </p:spPr>
      </p:pic>
      <p:pic>
        <p:nvPicPr>
          <p:cNvPr id="80" name="Graphic 79" descr="Vinkje met effen opvulling">
            <a:extLst>
              <a:ext uri="{FF2B5EF4-FFF2-40B4-BE49-F238E27FC236}">
                <a16:creationId xmlns:a16="http://schemas.microsoft.com/office/drawing/2014/main" id="{84EE958F-8911-A3F1-AB26-075506764A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7551" y="1007596"/>
            <a:ext cx="3180658" cy="3180658"/>
          </a:xfrm>
          <a:prstGeom prst="rect">
            <a:avLst/>
          </a:prstGeom>
          <a:effectLst/>
        </p:spPr>
      </p:pic>
      <p:pic>
        <p:nvPicPr>
          <p:cNvPr id="81" name="Graphic 80" descr="Vinkje met effen opvulling">
            <a:extLst>
              <a:ext uri="{FF2B5EF4-FFF2-40B4-BE49-F238E27FC236}">
                <a16:creationId xmlns:a16="http://schemas.microsoft.com/office/drawing/2014/main" id="{DA917327-D787-3E17-0A37-2C8A82146D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7596" y="1007596"/>
            <a:ext cx="3180658" cy="3180658"/>
          </a:xfrm>
          <a:prstGeom prst="rect">
            <a:avLst/>
          </a:prstGeom>
          <a:effectLst/>
        </p:spPr>
      </p:pic>
      <p:sp>
        <p:nvSpPr>
          <p:cNvPr id="82" name="Tekstvak 81">
            <a:extLst>
              <a:ext uri="{FF2B5EF4-FFF2-40B4-BE49-F238E27FC236}">
                <a16:creationId xmlns:a16="http://schemas.microsoft.com/office/drawing/2014/main" id="{CDC79F0F-EEE7-2AA2-2721-0649CFE5CDDF}"/>
              </a:ext>
            </a:extLst>
          </p:cNvPr>
          <p:cNvSpPr txBox="1"/>
          <p:nvPr/>
        </p:nvSpPr>
        <p:spPr>
          <a:xfrm>
            <a:off x="258618" y="4077398"/>
            <a:ext cx="11674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latin typeface="Effra" panose="02000506080000020004" pitchFamily="2" charset="0"/>
              </a:rPr>
              <a:t>De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overheid</a:t>
            </a:r>
            <a:r>
              <a:rPr lang="nl-NL" sz="4800" b="1" i="1" dirty="0">
                <a:latin typeface="Effra" panose="02000506080000020004" pitchFamily="2" charset="0"/>
              </a:rPr>
              <a:t> wordt in antwoorden vaak </a:t>
            </a:r>
          </a:p>
          <a:p>
            <a:pPr algn="ctr"/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vals beschuldigd</a:t>
            </a:r>
            <a:r>
              <a:rPr lang="nl-NL" sz="4800" b="1" i="1" dirty="0">
                <a:latin typeface="Effra" panose="02000506080000020004" pitchFamily="2" charset="0"/>
              </a:rPr>
              <a:t> van een aantal zaken!</a:t>
            </a:r>
          </a:p>
        </p:txBody>
      </p:sp>
    </p:spTree>
    <p:extLst>
      <p:ext uri="{BB962C8B-B14F-4D97-AF65-F5344CB8AC3E}">
        <p14:creationId xmlns:p14="http://schemas.microsoft.com/office/powerpoint/2010/main" val="9599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36" grpId="0"/>
      <p:bldP spid="64" grpId="0" animBg="1"/>
      <p:bldP spid="65" grpId="0" animBg="1"/>
      <p:bldP spid="67" grpId="0" animBg="1"/>
      <p:bldP spid="74" grpId="0" animBg="1"/>
      <p:bldP spid="75" grpId="0" animBg="1"/>
      <p:bldP spid="82" grpId="0"/>
      <p:bldP spid="82" grpId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B3B80-F576-1280-80ED-F87D59320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C84C92E9-6D18-B036-6F2D-904A8EDD0B4B}"/>
              </a:ext>
            </a:extLst>
          </p:cNvPr>
          <p:cNvSpPr/>
          <p:nvPr/>
        </p:nvSpPr>
        <p:spPr>
          <a:xfrm>
            <a:off x="289624" y="3722614"/>
            <a:ext cx="3701352" cy="2563549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61EEA13-9345-8EA9-3A1F-E9FC610FD438}"/>
              </a:ext>
            </a:extLst>
          </p:cNvPr>
          <p:cNvSpPr/>
          <p:nvPr/>
        </p:nvSpPr>
        <p:spPr>
          <a:xfrm>
            <a:off x="4245325" y="3722614"/>
            <a:ext cx="3701352" cy="2563549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3BA3C28-239D-06E2-A4E2-CD9111F51EC4}"/>
              </a:ext>
            </a:extLst>
          </p:cNvPr>
          <p:cNvSpPr/>
          <p:nvPr/>
        </p:nvSpPr>
        <p:spPr>
          <a:xfrm>
            <a:off x="8201026" y="3722614"/>
            <a:ext cx="3701352" cy="2563549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AEFB2223-222D-5AF3-A03C-0107438E510D}"/>
              </a:ext>
            </a:extLst>
          </p:cNvPr>
          <p:cNvGrpSpPr/>
          <p:nvPr/>
        </p:nvGrpSpPr>
        <p:grpSpPr>
          <a:xfrm>
            <a:off x="1298820" y="1117678"/>
            <a:ext cx="1954379" cy="2324016"/>
            <a:chOff x="7343002" y="1473630"/>
            <a:chExt cx="887038" cy="920396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1C37A9AC-C5D0-63DE-E9F5-F36A1EE5E372}"/>
                </a:ext>
              </a:extLst>
            </p:cNvPr>
            <p:cNvSpPr/>
            <p:nvPr/>
          </p:nvSpPr>
          <p:spPr>
            <a:xfrm>
              <a:off x="7645229" y="1473630"/>
              <a:ext cx="584811" cy="311336"/>
            </a:xfrm>
            <a:custGeom>
              <a:avLst/>
              <a:gdLst>
                <a:gd name="connsiteX0" fmla="*/ 160247 w 584811"/>
                <a:gd name="connsiteY0" fmla="*/ 148412 h 311336"/>
                <a:gd name="connsiteX1" fmla="*/ 137502 w 584811"/>
                <a:gd name="connsiteY1" fmla="*/ 184709 h 311336"/>
                <a:gd name="connsiteX2" fmla="*/ 137502 w 584811"/>
                <a:gd name="connsiteY2" fmla="*/ 221006 h 311336"/>
                <a:gd name="connsiteX3" fmla="*/ 129920 w 584811"/>
                <a:gd name="connsiteY3" fmla="*/ 242783 h 311336"/>
                <a:gd name="connsiteX4" fmla="*/ 160247 w 584811"/>
                <a:gd name="connsiteY4" fmla="*/ 279080 h 311336"/>
                <a:gd name="connsiteX5" fmla="*/ 152665 w 584811"/>
                <a:gd name="connsiteY5" fmla="*/ 279080 h 311336"/>
                <a:gd name="connsiteX6" fmla="*/ 137502 w 584811"/>
                <a:gd name="connsiteY6" fmla="*/ 293599 h 311336"/>
                <a:gd name="connsiteX7" fmla="*/ 114757 w 584811"/>
                <a:gd name="connsiteY7" fmla="*/ 293599 h 311336"/>
                <a:gd name="connsiteX8" fmla="*/ 114757 w 584811"/>
                <a:gd name="connsiteY8" fmla="*/ 300858 h 311336"/>
                <a:gd name="connsiteX9" fmla="*/ 108123 w 584811"/>
                <a:gd name="connsiteY9" fmla="*/ 305395 h 311336"/>
                <a:gd name="connsiteX10" fmla="*/ 107559 w 584811"/>
                <a:gd name="connsiteY10" fmla="*/ 311336 h 311336"/>
                <a:gd name="connsiteX11" fmla="*/ 0 w 584811"/>
                <a:gd name="connsiteY11" fmla="*/ 311336 h 311336"/>
                <a:gd name="connsiteX12" fmla="*/ 1035 w 584811"/>
                <a:gd name="connsiteY12" fmla="*/ 308117 h 311336"/>
                <a:gd name="connsiteX13" fmla="*/ 8616 w 584811"/>
                <a:gd name="connsiteY13" fmla="*/ 300858 h 311336"/>
                <a:gd name="connsiteX14" fmla="*/ 16198 w 584811"/>
                <a:gd name="connsiteY14" fmla="*/ 257302 h 311336"/>
                <a:gd name="connsiteX15" fmla="*/ 31361 w 584811"/>
                <a:gd name="connsiteY15" fmla="*/ 235524 h 311336"/>
                <a:gd name="connsiteX16" fmla="*/ 31361 w 584811"/>
                <a:gd name="connsiteY16" fmla="*/ 199228 h 311336"/>
                <a:gd name="connsiteX17" fmla="*/ 54105 w 584811"/>
                <a:gd name="connsiteY17" fmla="*/ 170190 h 311336"/>
                <a:gd name="connsiteX18" fmla="*/ 84431 w 584811"/>
                <a:gd name="connsiteY18" fmla="*/ 191968 h 311336"/>
                <a:gd name="connsiteX19" fmla="*/ 99594 w 584811"/>
                <a:gd name="connsiteY19" fmla="*/ 184709 h 311336"/>
                <a:gd name="connsiteX20" fmla="*/ 122339 w 584811"/>
                <a:gd name="connsiteY20" fmla="*/ 170190 h 311336"/>
                <a:gd name="connsiteX21" fmla="*/ 137502 w 584811"/>
                <a:gd name="connsiteY21" fmla="*/ 162931 h 311336"/>
                <a:gd name="connsiteX22" fmla="*/ 160247 w 584811"/>
                <a:gd name="connsiteY22" fmla="*/ 148412 h 311336"/>
                <a:gd name="connsiteX23" fmla="*/ 84431 w 584811"/>
                <a:gd name="connsiteY23" fmla="*/ 97597 h 311336"/>
                <a:gd name="connsiteX24" fmla="*/ 99594 w 584811"/>
                <a:gd name="connsiteY24" fmla="*/ 126635 h 311336"/>
                <a:gd name="connsiteX25" fmla="*/ 46524 w 584811"/>
                <a:gd name="connsiteY25" fmla="*/ 155672 h 311336"/>
                <a:gd name="connsiteX26" fmla="*/ 84431 w 584811"/>
                <a:gd name="connsiteY26" fmla="*/ 97597 h 311336"/>
                <a:gd name="connsiteX27" fmla="*/ 142478 w 584811"/>
                <a:gd name="connsiteY27" fmla="*/ 59373 h 311336"/>
                <a:gd name="connsiteX28" fmla="*/ 152665 w 584811"/>
                <a:gd name="connsiteY28" fmla="*/ 61301 h 311336"/>
                <a:gd name="connsiteX29" fmla="*/ 137502 w 584811"/>
                <a:gd name="connsiteY29" fmla="*/ 68560 h 311336"/>
                <a:gd name="connsiteX30" fmla="*/ 114757 w 584811"/>
                <a:gd name="connsiteY30" fmla="*/ 83079 h 311336"/>
                <a:gd name="connsiteX31" fmla="*/ 99594 w 584811"/>
                <a:gd name="connsiteY31" fmla="*/ 97597 h 311336"/>
                <a:gd name="connsiteX32" fmla="*/ 84431 w 584811"/>
                <a:gd name="connsiteY32" fmla="*/ 97597 h 311336"/>
                <a:gd name="connsiteX33" fmla="*/ 84431 w 584811"/>
                <a:gd name="connsiteY33" fmla="*/ 83079 h 311336"/>
                <a:gd name="connsiteX34" fmla="*/ 92013 w 584811"/>
                <a:gd name="connsiteY34" fmla="*/ 83079 h 311336"/>
                <a:gd name="connsiteX35" fmla="*/ 99594 w 584811"/>
                <a:gd name="connsiteY35" fmla="*/ 83079 h 311336"/>
                <a:gd name="connsiteX36" fmla="*/ 107176 w 584811"/>
                <a:gd name="connsiteY36" fmla="*/ 68560 h 311336"/>
                <a:gd name="connsiteX37" fmla="*/ 114757 w 584811"/>
                <a:gd name="connsiteY37" fmla="*/ 68560 h 311336"/>
                <a:gd name="connsiteX38" fmla="*/ 142478 w 584811"/>
                <a:gd name="connsiteY38" fmla="*/ 59373 h 311336"/>
                <a:gd name="connsiteX39" fmla="*/ 501415 w 584811"/>
                <a:gd name="connsiteY39" fmla="*/ 32264 h 311336"/>
                <a:gd name="connsiteX40" fmla="*/ 516578 w 584811"/>
                <a:gd name="connsiteY40" fmla="*/ 46782 h 311336"/>
                <a:gd name="connsiteX41" fmla="*/ 524159 w 584811"/>
                <a:gd name="connsiteY41" fmla="*/ 75819 h 311336"/>
                <a:gd name="connsiteX42" fmla="*/ 554485 w 584811"/>
                <a:gd name="connsiteY42" fmla="*/ 97597 h 311336"/>
                <a:gd name="connsiteX43" fmla="*/ 569648 w 584811"/>
                <a:gd name="connsiteY43" fmla="*/ 112116 h 311336"/>
                <a:gd name="connsiteX44" fmla="*/ 584811 w 584811"/>
                <a:gd name="connsiteY44" fmla="*/ 119375 h 311336"/>
                <a:gd name="connsiteX45" fmla="*/ 584811 w 584811"/>
                <a:gd name="connsiteY45" fmla="*/ 133894 h 311336"/>
                <a:gd name="connsiteX46" fmla="*/ 584811 w 584811"/>
                <a:gd name="connsiteY46" fmla="*/ 221006 h 311336"/>
                <a:gd name="connsiteX47" fmla="*/ 569648 w 584811"/>
                <a:gd name="connsiteY47" fmla="*/ 235524 h 311336"/>
                <a:gd name="connsiteX48" fmla="*/ 554485 w 584811"/>
                <a:gd name="connsiteY48" fmla="*/ 250043 h 311336"/>
                <a:gd name="connsiteX49" fmla="*/ 545956 w 584811"/>
                <a:gd name="connsiteY49" fmla="*/ 297001 h 311336"/>
                <a:gd name="connsiteX50" fmla="*/ 546695 w 584811"/>
                <a:gd name="connsiteY50" fmla="*/ 311336 h 311336"/>
                <a:gd name="connsiteX51" fmla="*/ 310068 w 584811"/>
                <a:gd name="connsiteY51" fmla="*/ 311336 h 311336"/>
                <a:gd name="connsiteX52" fmla="*/ 309034 w 584811"/>
                <a:gd name="connsiteY52" fmla="*/ 309025 h 311336"/>
                <a:gd name="connsiteX53" fmla="*/ 311877 w 584811"/>
                <a:gd name="connsiteY53" fmla="*/ 308117 h 311336"/>
                <a:gd name="connsiteX54" fmla="*/ 304295 w 584811"/>
                <a:gd name="connsiteY54" fmla="*/ 300858 h 311336"/>
                <a:gd name="connsiteX55" fmla="*/ 277760 w 584811"/>
                <a:gd name="connsiteY55" fmla="*/ 308117 h 311336"/>
                <a:gd name="connsiteX56" fmla="*/ 265994 w 584811"/>
                <a:gd name="connsiteY56" fmla="*/ 311336 h 311336"/>
                <a:gd name="connsiteX57" fmla="*/ 205736 w 584811"/>
                <a:gd name="connsiteY57" fmla="*/ 311336 h 311336"/>
                <a:gd name="connsiteX58" fmla="*/ 205736 w 584811"/>
                <a:gd name="connsiteY58" fmla="*/ 308117 h 311336"/>
                <a:gd name="connsiteX59" fmla="*/ 220899 w 584811"/>
                <a:gd name="connsiteY59" fmla="*/ 300858 h 311336"/>
                <a:gd name="connsiteX60" fmla="*/ 220899 w 584811"/>
                <a:gd name="connsiteY60" fmla="*/ 264561 h 311336"/>
                <a:gd name="connsiteX61" fmla="*/ 228480 w 584811"/>
                <a:gd name="connsiteY61" fmla="*/ 242783 h 311336"/>
                <a:gd name="connsiteX62" fmla="*/ 243643 w 584811"/>
                <a:gd name="connsiteY62" fmla="*/ 235524 h 311336"/>
                <a:gd name="connsiteX63" fmla="*/ 251225 w 584811"/>
                <a:gd name="connsiteY63" fmla="*/ 235524 h 311336"/>
                <a:gd name="connsiteX64" fmla="*/ 198154 w 584811"/>
                <a:gd name="connsiteY64" fmla="*/ 228265 h 311336"/>
                <a:gd name="connsiteX65" fmla="*/ 175410 w 584811"/>
                <a:gd name="connsiteY65" fmla="*/ 213746 h 311336"/>
                <a:gd name="connsiteX66" fmla="*/ 190573 w 584811"/>
                <a:gd name="connsiteY66" fmla="*/ 191968 h 311336"/>
                <a:gd name="connsiteX67" fmla="*/ 198154 w 584811"/>
                <a:gd name="connsiteY67" fmla="*/ 155672 h 311336"/>
                <a:gd name="connsiteX68" fmla="*/ 190573 w 584811"/>
                <a:gd name="connsiteY68" fmla="*/ 148412 h 311336"/>
                <a:gd name="connsiteX69" fmla="*/ 167828 w 584811"/>
                <a:gd name="connsiteY69" fmla="*/ 148412 h 311336"/>
                <a:gd name="connsiteX70" fmla="*/ 190573 w 584811"/>
                <a:gd name="connsiteY70" fmla="*/ 133894 h 311336"/>
                <a:gd name="connsiteX71" fmla="*/ 205736 w 584811"/>
                <a:gd name="connsiteY71" fmla="*/ 97597 h 311336"/>
                <a:gd name="connsiteX72" fmla="*/ 228480 w 584811"/>
                <a:gd name="connsiteY72" fmla="*/ 83079 h 311336"/>
                <a:gd name="connsiteX73" fmla="*/ 251225 w 584811"/>
                <a:gd name="connsiteY73" fmla="*/ 83079 h 311336"/>
                <a:gd name="connsiteX74" fmla="*/ 258806 w 584811"/>
                <a:gd name="connsiteY74" fmla="*/ 68560 h 311336"/>
                <a:gd name="connsiteX75" fmla="*/ 364947 w 584811"/>
                <a:gd name="connsiteY75" fmla="*/ 46782 h 311336"/>
                <a:gd name="connsiteX76" fmla="*/ 410436 w 584811"/>
                <a:gd name="connsiteY76" fmla="*/ 46782 h 311336"/>
                <a:gd name="connsiteX77" fmla="*/ 418018 w 584811"/>
                <a:gd name="connsiteY77" fmla="*/ 39523 h 311336"/>
                <a:gd name="connsiteX78" fmla="*/ 501415 w 584811"/>
                <a:gd name="connsiteY78" fmla="*/ 32264 h 311336"/>
                <a:gd name="connsiteX79" fmla="*/ 273969 w 584811"/>
                <a:gd name="connsiteY79" fmla="*/ 17745 h 311336"/>
                <a:gd name="connsiteX80" fmla="*/ 327040 w 584811"/>
                <a:gd name="connsiteY80" fmla="*/ 17745 h 311336"/>
                <a:gd name="connsiteX81" fmla="*/ 296714 w 584811"/>
                <a:gd name="connsiteY81" fmla="*/ 32264 h 311336"/>
                <a:gd name="connsiteX82" fmla="*/ 289132 w 584811"/>
                <a:gd name="connsiteY82" fmla="*/ 32264 h 311336"/>
                <a:gd name="connsiteX83" fmla="*/ 258806 w 584811"/>
                <a:gd name="connsiteY83" fmla="*/ 32264 h 311336"/>
                <a:gd name="connsiteX84" fmla="*/ 273969 w 584811"/>
                <a:gd name="connsiteY84" fmla="*/ 17745 h 311336"/>
                <a:gd name="connsiteX85" fmla="*/ 190573 w 584811"/>
                <a:gd name="connsiteY85" fmla="*/ 17745 h 311336"/>
                <a:gd name="connsiteX86" fmla="*/ 213317 w 584811"/>
                <a:gd name="connsiteY86" fmla="*/ 17745 h 311336"/>
                <a:gd name="connsiteX87" fmla="*/ 220899 w 584811"/>
                <a:gd name="connsiteY87" fmla="*/ 17745 h 311336"/>
                <a:gd name="connsiteX88" fmla="*/ 243643 w 584811"/>
                <a:gd name="connsiteY88" fmla="*/ 32264 h 311336"/>
                <a:gd name="connsiteX89" fmla="*/ 213317 w 584811"/>
                <a:gd name="connsiteY89" fmla="*/ 32264 h 311336"/>
                <a:gd name="connsiteX90" fmla="*/ 182991 w 584811"/>
                <a:gd name="connsiteY90" fmla="*/ 54042 h 311336"/>
                <a:gd name="connsiteX91" fmla="*/ 152665 w 584811"/>
                <a:gd name="connsiteY91" fmla="*/ 39523 h 311336"/>
                <a:gd name="connsiteX92" fmla="*/ 175410 w 584811"/>
                <a:gd name="connsiteY92" fmla="*/ 32264 h 311336"/>
                <a:gd name="connsiteX93" fmla="*/ 190573 w 584811"/>
                <a:gd name="connsiteY93" fmla="*/ 17745 h 311336"/>
                <a:gd name="connsiteX94" fmla="*/ 397050 w 584811"/>
                <a:gd name="connsiteY94" fmla="*/ 8557 h 311336"/>
                <a:gd name="connsiteX95" fmla="*/ 410436 w 584811"/>
                <a:gd name="connsiteY95" fmla="*/ 10486 h 311336"/>
                <a:gd name="connsiteX96" fmla="*/ 410436 w 584811"/>
                <a:gd name="connsiteY96" fmla="*/ 17745 h 311336"/>
                <a:gd name="connsiteX97" fmla="*/ 402855 w 584811"/>
                <a:gd name="connsiteY97" fmla="*/ 17745 h 311336"/>
                <a:gd name="connsiteX98" fmla="*/ 395273 w 584811"/>
                <a:gd name="connsiteY98" fmla="*/ 25004 h 311336"/>
                <a:gd name="connsiteX99" fmla="*/ 387692 w 584811"/>
                <a:gd name="connsiteY99" fmla="*/ 32264 h 311336"/>
                <a:gd name="connsiteX100" fmla="*/ 357366 w 584811"/>
                <a:gd name="connsiteY100" fmla="*/ 32264 h 311336"/>
                <a:gd name="connsiteX101" fmla="*/ 372529 w 584811"/>
                <a:gd name="connsiteY101" fmla="*/ 17745 h 311336"/>
                <a:gd name="connsiteX102" fmla="*/ 397050 w 584811"/>
                <a:gd name="connsiteY102" fmla="*/ 8557 h 311336"/>
                <a:gd name="connsiteX103" fmla="*/ 448344 w 584811"/>
                <a:gd name="connsiteY103" fmla="*/ 3226 h 311336"/>
                <a:gd name="connsiteX104" fmla="*/ 463507 w 584811"/>
                <a:gd name="connsiteY104" fmla="*/ 3226 h 311336"/>
                <a:gd name="connsiteX105" fmla="*/ 448344 w 584811"/>
                <a:gd name="connsiteY105" fmla="*/ 17745 h 311336"/>
                <a:gd name="connsiteX106" fmla="*/ 448344 w 584811"/>
                <a:gd name="connsiteY106" fmla="*/ 3226 h 311336"/>
                <a:gd name="connsiteX107" fmla="*/ 429390 w 584811"/>
                <a:gd name="connsiteY107" fmla="*/ 504 h 311336"/>
                <a:gd name="connsiteX108" fmla="*/ 433181 w 584811"/>
                <a:gd name="connsiteY108" fmla="*/ 3226 h 311336"/>
                <a:gd name="connsiteX109" fmla="*/ 440762 w 584811"/>
                <a:gd name="connsiteY109" fmla="*/ 17745 h 311336"/>
                <a:gd name="connsiteX110" fmla="*/ 418018 w 584811"/>
                <a:gd name="connsiteY110" fmla="*/ 17745 h 311336"/>
                <a:gd name="connsiteX111" fmla="*/ 425599 w 584811"/>
                <a:gd name="connsiteY111" fmla="*/ 3226 h 311336"/>
                <a:gd name="connsiteX112" fmla="*/ 429390 w 584811"/>
                <a:gd name="connsiteY112" fmla="*/ 504 h 31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84811" h="311336">
                  <a:moveTo>
                    <a:pt x="160247" y="148412"/>
                  </a:moveTo>
                  <a:cubicBezTo>
                    <a:pt x="160247" y="170190"/>
                    <a:pt x="152665" y="177450"/>
                    <a:pt x="137502" y="184709"/>
                  </a:cubicBezTo>
                  <a:cubicBezTo>
                    <a:pt x="114757" y="199228"/>
                    <a:pt x="145083" y="199228"/>
                    <a:pt x="137502" y="221006"/>
                  </a:cubicBezTo>
                  <a:cubicBezTo>
                    <a:pt x="137502" y="228265"/>
                    <a:pt x="122339" y="228265"/>
                    <a:pt x="129920" y="242783"/>
                  </a:cubicBezTo>
                  <a:cubicBezTo>
                    <a:pt x="145083" y="250043"/>
                    <a:pt x="167828" y="250043"/>
                    <a:pt x="160247" y="279080"/>
                  </a:cubicBezTo>
                  <a:cubicBezTo>
                    <a:pt x="152665" y="279080"/>
                    <a:pt x="152665" y="271821"/>
                    <a:pt x="152665" y="279080"/>
                  </a:cubicBezTo>
                  <a:cubicBezTo>
                    <a:pt x="152665" y="286339"/>
                    <a:pt x="145083" y="293599"/>
                    <a:pt x="137502" y="293599"/>
                  </a:cubicBezTo>
                  <a:cubicBezTo>
                    <a:pt x="137502" y="293599"/>
                    <a:pt x="137502" y="293599"/>
                    <a:pt x="114757" y="293599"/>
                  </a:cubicBezTo>
                  <a:cubicBezTo>
                    <a:pt x="114757" y="293599"/>
                    <a:pt x="114757" y="293599"/>
                    <a:pt x="114757" y="300858"/>
                  </a:cubicBezTo>
                  <a:cubicBezTo>
                    <a:pt x="110967" y="300858"/>
                    <a:pt x="109071" y="302673"/>
                    <a:pt x="108123" y="305395"/>
                  </a:cubicBezTo>
                  <a:lnTo>
                    <a:pt x="107559" y="311336"/>
                  </a:lnTo>
                  <a:lnTo>
                    <a:pt x="0" y="311336"/>
                  </a:lnTo>
                  <a:lnTo>
                    <a:pt x="1035" y="308117"/>
                  </a:lnTo>
                  <a:cubicBezTo>
                    <a:pt x="8616" y="308117"/>
                    <a:pt x="8616" y="308117"/>
                    <a:pt x="8616" y="300858"/>
                  </a:cubicBezTo>
                  <a:cubicBezTo>
                    <a:pt x="1035" y="286339"/>
                    <a:pt x="16198" y="279080"/>
                    <a:pt x="16198" y="257302"/>
                  </a:cubicBezTo>
                  <a:cubicBezTo>
                    <a:pt x="23779" y="257302"/>
                    <a:pt x="16198" y="235524"/>
                    <a:pt x="31361" y="235524"/>
                  </a:cubicBezTo>
                  <a:cubicBezTo>
                    <a:pt x="23779" y="221006"/>
                    <a:pt x="38942" y="213746"/>
                    <a:pt x="31361" y="199228"/>
                  </a:cubicBezTo>
                  <a:cubicBezTo>
                    <a:pt x="46524" y="199228"/>
                    <a:pt x="38942" y="170190"/>
                    <a:pt x="54105" y="170190"/>
                  </a:cubicBezTo>
                  <a:cubicBezTo>
                    <a:pt x="69268" y="177450"/>
                    <a:pt x="61687" y="199228"/>
                    <a:pt x="84431" y="191968"/>
                  </a:cubicBezTo>
                  <a:cubicBezTo>
                    <a:pt x="92013" y="191968"/>
                    <a:pt x="99594" y="184709"/>
                    <a:pt x="99594" y="184709"/>
                  </a:cubicBezTo>
                  <a:cubicBezTo>
                    <a:pt x="114757" y="184709"/>
                    <a:pt x="114757" y="170190"/>
                    <a:pt x="122339" y="170190"/>
                  </a:cubicBezTo>
                  <a:cubicBezTo>
                    <a:pt x="122339" y="162931"/>
                    <a:pt x="137502" y="162931"/>
                    <a:pt x="137502" y="162931"/>
                  </a:cubicBezTo>
                  <a:cubicBezTo>
                    <a:pt x="137502" y="155672"/>
                    <a:pt x="145083" y="148412"/>
                    <a:pt x="160247" y="148412"/>
                  </a:cubicBezTo>
                  <a:close/>
                  <a:moveTo>
                    <a:pt x="84431" y="97597"/>
                  </a:moveTo>
                  <a:cubicBezTo>
                    <a:pt x="99594" y="104857"/>
                    <a:pt x="99594" y="119375"/>
                    <a:pt x="99594" y="126635"/>
                  </a:cubicBezTo>
                  <a:cubicBezTo>
                    <a:pt x="92013" y="141153"/>
                    <a:pt x="69268" y="162931"/>
                    <a:pt x="46524" y="155672"/>
                  </a:cubicBezTo>
                  <a:cubicBezTo>
                    <a:pt x="46524" y="126635"/>
                    <a:pt x="76850" y="119375"/>
                    <a:pt x="84431" y="97597"/>
                  </a:cubicBezTo>
                  <a:close/>
                  <a:moveTo>
                    <a:pt x="142478" y="59373"/>
                  </a:moveTo>
                  <a:cubicBezTo>
                    <a:pt x="145558" y="59032"/>
                    <a:pt x="148875" y="59486"/>
                    <a:pt x="152665" y="61301"/>
                  </a:cubicBezTo>
                  <a:cubicBezTo>
                    <a:pt x="145083" y="68560"/>
                    <a:pt x="145083" y="68560"/>
                    <a:pt x="137502" y="68560"/>
                  </a:cubicBezTo>
                  <a:cubicBezTo>
                    <a:pt x="129920" y="68560"/>
                    <a:pt x="122339" y="75819"/>
                    <a:pt x="114757" y="83079"/>
                  </a:cubicBezTo>
                  <a:cubicBezTo>
                    <a:pt x="107176" y="83079"/>
                    <a:pt x="99594" y="90338"/>
                    <a:pt x="99594" y="97597"/>
                  </a:cubicBezTo>
                  <a:cubicBezTo>
                    <a:pt x="92013" y="97597"/>
                    <a:pt x="92013" y="97597"/>
                    <a:pt x="84431" y="97597"/>
                  </a:cubicBezTo>
                  <a:cubicBezTo>
                    <a:pt x="84431" y="90338"/>
                    <a:pt x="84431" y="90338"/>
                    <a:pt x="84431" y="83079"/>
                  </a:cubicBezTo>
                  <a:cubicBezTo>
                    <a:pt x="84431" y="83079"/>
                    <a:pt x="92013" y="83079"/>
                    <a:pt x="92013" y="83079"/>
                  </a:cubicBezTo>
                  <a:cubicBezTo>
                    <a:pt x="92013" y="75819"/>
                    <a:pt x="99594" y="83079"/>
                    <a:pt x="99594" y="83079"/>
                  </a:cubicBezTo>
                  <a:cubicBezTo>
                    <a:pt x="107176" y="83079"/>
                    <a:pt x="107176" y="68560"/>
                    <a:pt x="107176" y="68560"/>
                  </a:cubicBezTo>
                  <a:cubicBezTo>
                    <a:pt x="107176" y="68560"/>
                    <a:pt x="114757" y="68560"/>
                    <a:pt x="114757" y="68560"/>
                  </a:cubicBezTo>
                  <a:cubicBezTo>
                    <a:pt x="126130" y="68560"/>
                    <a:pt x="133237" y="60393"/>
                    <a:pt x="142478" y="59373"/>
                  </a:cubicBezTo>
                  <a:close/>
                  <a:moveTo>
                    <a:pt x="501415" y="32264"/>
                  </a:moveTo>
                  <a:cubicBezTo>
                    <a:pt x="501415" y="46782"/>
                    <a:pt x="501415" y="46782"/>
                    <a:pt x="516578" y="46782"/>
                  </a:cubicBezTo>
                  <a:cubicBezTo>
                    <a:pt x="508996" y="61301"/>
                    <a:pt x="524159" y="68560"/>
                    <a:pt x="524159" y="75819"/>
                  </a:cubicBezTo>
                  <a:cubicBezTo>
                    <a:pt x="531741" y="83079"/>
                    <a:pt x="539322" y="97597"/>
                    <a:pt x="554485" y="97597"/>
                  </a:cubicBezTo>
                  <a:cubicBezTo>
                    <a:pt x="554485" y="104857"/>
                    <a:pt x="562067" y="112116"/>
                    <a:pt x="569648" y="112116"/>
                  </a:cubicBezTo>
                  <a:cubicBezTo>
                    <a:pt x="577230" y="119375"/>
                    <a:pt x="577230" y="119375"/>
                    <a:pt x="584811" y="119375"/>
                  </a:cubicBezTo>
                  <a:cubicBezTo>
                    <a:pt x="584811" y="126635"/>
                    <a:pt x="584811" y="126635"/>
                    <a:pt x="584811" y="133894"/>
                  </a:cubicBezTo>
                  <a:cubicBezTo>
                    <a:pt x="584811" y="162931"/>
                    <a:pt x="584811" y="191968"/>
                    <a:pt x="584811" y="221006"/>
                  </a:cubicBezTo>
                  <a:cubicBezTo>
                    <a:pt x="577230" y="221006"/>
                    <a:pt x="584811" y="235524"/>
                    <a:pt x="569648" y="235524"/>
                  </a:cubicBezTo>
                  <a:cubicBezTo>
                    <a:pt x="569648" y="242783"/>
                    <a:pt x="569648" y="250043"/>
                    <a:pt x="554485" y="250043"/>
                  </a:cubicBezTo>
                  <a:cubicBezTo>
                    <a:pt x="560171" y="271821"/>
                    <a:pt x="548799" y="281349"/>
                    <a:pt x="545956" y="297001"/>
                  </a:cubicBezTo>
                  <a:lnTo>
                    <a:pt x="546695" y="311336"/>
                  </a:lnTo>
                  <a:lnTo>
                    <a:pt x="310068" y="311336"/>
                  </a:lnTo>
                  <a:lnTo>
                    <a:pt x="309034" y="309025"/>
                  </a:lnTo>
                  <a:cubicBezTo>
                    <a:pt x="309981" y="308117"/>
                    <a:pt x="311877" y="308117"/>
                    <a:pt x="311877" y="308117"/>
                  </a:cubicBezTo>
                  <a:cubicBezTo>
                    <a:pt x="311877" y="300858"/>
                    <a:pt x="311877" y="300858"/>
                    <a:pt x="304295" y="300858"/>
                  </a:cubicBezTo>
                  <a:cubicBezTo>
                    <a:pt x="296714" y="304488"/>
                    <a:pt x="287237" y="306302"/>
                    <a:pt x="277760" y="308117"/>
                  </a:cubicBezTo>
                  <a:lnTo>
                    <a:pt x="265994" y="311336"/>
                  </a:lnTo>
                  <a:lnTo>
                    <a:pt x="205736" y="311336"/>
                  </a:lnTo>
                  <a:lnTo>
                    <a:pt x="205736" y="308117"/>
                  </a:lnTo>
                  <a:cubicBezTo>
                    <a:pt x="213317" y="308117"/>
                    <a:pt x="220899" y="308117"/>
                    <a:pt x="220899" y="300858"/>
                  </a:cubicBezTo>
                  <a:cubicBezTo>
                    <a:pt x="220899" y="300858"/>
                    <a:pt x="220899" y="300858"/>
                    <a:pt x="220899" y="264561"/>
                  </a:cubicBezTo>
                  <a:cubicBezTo>
                    <a:pt x="228480" y="257302"/>
                    <a:pt x="228480" y="250043"/>
                    <a:pt x="228480" y="242783"/>
                  </a:cubicBezTo>
                  <a:cubicBezTo>
                    <a:pt x="236062" y="242783"/>
                    <a:pt x="236062" y="242783"/>
                    <a:pt x="243643" y="235524"/>
                  </a:cubicBezTo>
                  <a:cubicBezTo>
                    <a:pt x="243643" y="235524"/>
                    <a:pt x="251225" y="235524"/>
                    <a:pt x="251225" y="235524"/>
                  </a:cubicBezTo>
                  <a:cubicBezTo>
                    <a:pt x="236062" y="228265"/>
                    <a:pt x="220899" y="228265"/>
                    <a:pt x="198154" y="228265"/>
                  </a:cubicBezTo>
                  <a:cubicBezTo>
                    <a:pt x="198154" y="213746"/>
                    <a:pt x="175410" y="221006"/>
                    <a:pt x="175410" y="213746"/>
                  </a:cubicBezTo>
                  <a:cubicBezTo>
                    <a:pt x="190573" y="213746"/>
                    <a:pt x="182991" y="191968"/>
                    <a:pt x="190573" y="191968"/>
                  </a:cubicBezTo>
                  <a:cubicBezTo>
                    <a:pt x="198154" y="184709"/>
                    <a:pt x="198154" y="170190"/>
                    <a:pt x="198154" y="155672"/>
                  </a:cubicBezTo>
                  <a:cubicBezTo>
                    <a:pt x="190573" y="155672"/>
                    <a:pt x="190573" y="155672"/>
                    <a:pt x="190573" y="148412"/>
                  </a:cubicBezTo>
                  <a:cubicBezTo>
                    <a:pt x="182991" y="148412"/>
                    <a:pt x="175410" y="155672"/>
                    <a:pt x="167828" y="148412"/>
                  </a:cubicBezTo>
                  <a:cubicBezTo>
                    <a:pt x="175410" y="133894"/>
                    <a:pt x="182991" y="133894"/>
                    <a:pt x="190573" y="133894"/>
                  </a:cubicBezTo>
                  <a:cubicBezTo>
                    <a:pt x="190573" y="119375"/>
                    <a:pt x="205736" y="119375"/>
                    <a:pt x="205736" y="97597"/>
                  </a:cubicBezTo>
                  <a:cubicBezTo>
                    <a:pt x="220899" y="104857"/>
                    <a:pt x="213317" y="90338"/>
                    <a:pt x="228480" y="83079"/>
                  </a:cubicBezTo>
                  <a:cubicBezTo>
                    <a:pt x="236062" y="83079"/>
                    <a:pt x="236062" y="75819"/>
                    <a:pt x="251225" y="83079"/>
                  </a:cubicBezTo>
                  <a:cubicBezTo>
                    <a:pt x="251225" y="75819"/>
                    <a:pt x="258806" y="75819"/>
                    <a:pt x="258806" y="68560"/>
                  </a:cubicBezTo>
                  <a:cubicBezTo>
                    <a:pt x="296714" y="61301"/>
                    <a:pt x="319458" y="39523"/>
                    <a:pt x="364947" y="46782"/>
                  </a:cubicBezTo>
                  <a:cubicBezTo>
                    <a:pt x="380110" y="46782"/>
                    <a:pt x="395273" y="46782"/>
                    <a:pt x="410436" y="46782"/>
                  </a:cubicBezTo>
                  <a:cubicBezTo>
                    <a:pt x="418018" y="46782"/>
                    <a:pt x="418018" y="46782"/>
                    <a:pt x="418018" y="39523"/>
                  </a:cubicBezTo>
                  <a:cubicBezTo>
                    <a:pt x="448344" y="39523"/>
                    <a:pt x="478670" y="46782"/>
                    <a:pt x="501415" y="32264"/>
                  </a:cubicBezTo>
                  <a:close/>
                  <a:moveTo>
                    <a:pt x="273969" y="17745"/>
                  </a:moveTo>
                  <a:cubicBezTo>
                    <a:pt x="296714" y="17745"/>
                    <a:pt x="304295" y="25004"/>
                    <a:pt x="327040" y="17745"/>
                  </a:cubicBezTo>
                  <a:cubicBezTo>
                    <a:pt x="327040" y="39523"/>
                    <a:pt x="319458" y="39523"/>
                    <a:pt x="296714" y="32264"/>
                  </a:cubicBezTo>
                  <a:cubicBezTo>
                    <a:pt x="296714" y="32264"/>
                    <a:pt x="289132" y="32264"/>
                    <a:pt x="289132" y="32264"/>
                  </a:cubicBezTo>
                  <a:cubicBezTo>
                    <a:pt x="273969" y="32264"/>
                    <a:pt x="266388" y="32264"/>
                    <a:pt x="258806" y="32264"/>
                  </a:cubicBezTo>
                  <a:cubicBezTo>
                    <a:pt x="243643" y="10486"/>
                    <a:pt x="281551" y="25004"/>
                    <a:pt x="273969" y="17745"/>
                  </a:cubicBezTo>
                  <a:close/>
                  <a:moveTo>
                    <a:pt x="190573" y="17745"/>
                  </a:moveTo>
                  <a:cubicBezTo>
                    <a:pt x="198154" y="17745"/>
                    <a:pt x="213317" y="25004"/>
                    <a:pt x="213317" y="17745"/>
                  </a:cubicBezTo>
                  <a:cubicBezTo>
                    <a:pt x="213317" y="17745"/>
                    <a:pt x="220899" y="17745"/>
                    <a:pt x="220899" y="17745"/>
                  </a:cubicBezTo>
                  <a:cubicBezTo>
                    <a:pt x="220899" y="25004"/>
                    <a:pt x="243643" y="17745"/>
                    <a:pt x="243643" y="32264"/>
                  </a:cubicBezTo>
                  <a:cubicBezTo>
                    <a:pt x="228480" y="32264"/>
                    <a:pt x="220899" y="32264"/>
                    <a:pt x="213317" y="32264"/>
                  </a:cubicBezTo>
                  <a:cubicBezTo>
                    <a:pt x="205736" y="39523"/>
                    <a:pt x="182991" y="39523"/>
                    <a:pt x="182991" y="54042"/>
                  </a:cubicBezTo>
                  <a:cubicBezTo>
                    <a:pt x="167828" y="54042"/>
                    <a:pt x="145083" y="61301"/>
                    <a:pt x="152665" y="39523"/>
                  </a:cubicBezTo>
                  <a:cubicBezTo>
                    <a:pt x="167828" y="46782"/>
                    <a:pt x="160247" y="32264"/>
                    <a:pt x="175410" y="32264"/>
                  </a:cubicBezTo>
                  <a:cubicBezTo>
                    <a:pt x="175410" y="25004"/>
                    <a:pt x="190573" y="32264"/>
                    <a:pt x="190573" y="17745"/>
                  </a:cubicBezTo>
                  <a:close/>
                  <a:moveTo>
                    <a:pt x="397050" y="8557"/>
                  </a:moveTo>
                  <a:cubicBezTo>
                    <a:pt x="400486" y="8217"/>
                    <a:pt x="404750" y="8671"/>
                    <a:pt x="410436" y="10486"/>
                  </a:cubicBezTo>
                  <a:cubicBezTo>
                    <a:pt x="410436" y="10486"/>
                    <a:pt x="410436" y="10486"/>
                    <a:pt x="410436" y="17745"/>
                  </a:cubicBezTo>
                  <a:cubicBezTo>
                    <a:pt x="402855" y="17745"/>
                    <a:pt x="402855" y="17745"/>
                    <a:pt x="402855" y="17745"/>
                  </a:cubicBezTo>
                  <a:cubicBezTo>
                    <a:pt x="395273" y="17745"/>
                    <a:pt x="395273" y="25004"/>
                    <a:pt x="395273" y="25004"/>
                  </a:cubicBezTo>
                  <a:cubicBezTo>
                    <a:pt x="387692" y="25004"/>
                    <a:pt x="387692" y="25004"/>
                    <a:pt x="387692" y="32264"/>
                  </a:cubicBezTo>
                  <a:cubicBezTo>
                    <a:pt x="372529" y="32264"/>
                    <a:pt x="372529" y="39523"/>
                    <a:pt x="357366" y="32264"/>
                  </a:cubicBezTo>
                  <a:cubicBezTo>
                    <a:pt x="357366" y="25004"/>
                    <a:pt x="357366" y="10486"/>
                    <a:pt x="372529" y="17745"/>
                  </a:cubicBezTo>
                  <a:cubicBezTo>
                    <a:pt x="383901" y="17745"/>
                    <a:pt x="386744" y="9578"/>
                    <a:pt x="397050" y="8557"/>
                  </a:cubicBezTo>
                  <a:close/>
                  <a:moveTo>
                    <a:pt x="448344" y="3226"/>
                  </a:moveTo>
                  <a:cubicBezTo>
                    <a:pt x="455926" y="3226"/>
                    <a:pt x="455926" y="3226"/>
                    <a:pt x="463507" y="3226"/>
                  </a:cubicBezTo>
                  <a:cubicBezTo>
                    <a:pt x="463507" y="10486"/>
                    <a:pt x="463507" y="17745"/>
                    <a:pt x="448344" y="17745"/>
                  </a:cubicBezTo>
                  <a:cubicBezTo>
                    <a:pt x="448344" y="10486"/>
                    <a:pt x="448344" y="10486"/>
                    <a:pt x="448344" y="3226"/>
                  </a:cubicBezTo>
                  <a:close/>
                  <a:moveTo>
                    <a:pt x="429390" y="504"/>
                  </a:moveTo>
                  <a:cubicBezTo>
                    <a:pt x="431286" y="1412"/>
                    <a:pt x="433181" y="3226"/>
                    <a:pt x="433181" y="3226"/>
                  </a:cubicBezTo>
                  <a:cubicBezTo>
                    <a:pt x="440762" y="3226"/>
                    <a:pt x="440762" y="10486"/>
                    <a:pt x="440762" y="17745"/>
                  </a:cubicBezTo>
                  <a:cubicBezTo>
                    <a:pt x="433181" y="17745"/>
                    <a:pt x="425599" y="17745"/>
                    <a:pt x="418018" y="17745"/>
                  </a:cubicBezTo>
                  <a:cubicBezTo>
                    <a:pt x="418018" y="10486"/>
                    <a:pt x="418018" y="3226"/>
                    <a:pt x="425599" y="3226"/>
                  </a:cubicBezTo>
                  <a:cubicBezTo>
                    <a:pt x="425599" y="-403"/>
                    <a:pt x="427495" y="-403"/>
                    <a:pt x="429390" y="504"/>
                  </a:cubicBezTo>
                  <a:close/>
                </a:path>
              </a:pathLst>
            </a:cu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l"/>
              <a:endParaRPr lang="nl-NL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DBD0ABCC-7BC8-43CF-C78B-338F9E97B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477" y="1746049"/>
              <a:ext cx="798754" cy="324000"/>
            </a:xfrm>
            <a:custGeom>
              <a:avLst/>
              <a:gdLst>
                <a:gd name="connsiteX0" fmla="*/ 4966 w 794922"/>
                <a:gd name="connsiteY0" fmla="*/ 310527 h 324000"/>
                <a:gd name="connsiteX1" fmla="*/ 22025 w 794922"/>
                <a:gd name="connsiteY1" fmla="*/ 311435 h 324000"/>
                <a:gd name="connsiteX2" fmla="*/ 29606 w 794922"/>
                <a:gd name="connsiteY2" fmla="*/ 318694 h 324000"/>
                <a:gd name="connsiteX3" fmla="*/ 43822 w 794922"/>
                <a:gd name="connsiteY3" fmla="*/ 319601 h 324000"/>
                <a:gd name="connsiteX4" fmla="*/ 49728 w 794922"/>
                <a:gd name="connsiteY4" fmla="*/ 324000 h 324000"/>
                <a:gd name="connsiteX5" fmla="*/ 0 w 794922"/>
                <a:gd name="connsiteY5" fmla="*/ 324000 h 324000"/>
                <a:gd name="connsiteX6" fmla="*/ 22025 w 794922"/>
                <a:gd name="connsiteY6" fmla="*/ 267879 h 324000"/>
                <a:gd name="connsiteX7" fmla="*/ 82677 w 794922"/>
                <a:gd name="connsiteY7" fmla="*/ 282398 h 324000"/>
                <a:gd name="connsiteX8" fmla="*/ 105422 w 794922"/>
                <a:gd name="connsiteY8" fmla="*/ 304175 h 324000"/>
                <a:gd name="connsiteX9" fmla="*/ 105422 w 794922"/>
                <a:gd name="connsiteY9" fmla="*/ 311435 h 324000"/>
                <a:gd name="connsiteX10" fmla="*/ 100683 w 794922"/>
                <a:gd name="connsiteY10" fmla="*/ 322324 h 324000"/>
                <a:gd name="connsiteX11" fmla="*/ 99078 w 794922"/>
                <a:gd name="connsiteY11" fmla="*/ 324000 h 324000"/>
                <a:gd name="connsiteX12" fmla="*/ 64307 w 794922"/>
                <a:gd name="connsiteY12" fmla="*/ 324000 h 324000"/>
                <a:gd name="connsiteX13" fmla="*/ 62775 w 794922"/>
                <a:gd name="connsiteY13" fmla="*/ 319601 h 324000"/>
                <a:gd name="connsiteX14" fmla="*/ 52351 w 794922"/>
                <a:gd name="connsiteY14" fmla="*/ 311435 h 324000"/>
                <a:gd name="connsiteX15" fmla="*/ 44769 w 794922"/>
                <a:gd name="connsiteY15" fmla="*/ 304175 h 324000"/>
                <a:gd name="connsiteX16" fmla="*/ 37188 w 794922"/>
                <a:gd name="connsiteY16" fmla="*/ 296916 h 324000"/>
                <a:gd name="connsiteX17" fmla="*/ 6862 w 794922"/>
                <a:gd name="connsiteY17" fmla="*/ 289657 h 324000"/>
                <a:gd name="connsiteX18" fmla="*/ 6862 w 794922"/>
                <a:gd name="connsiteY18" fmla="*/ 282398 h 324000"/>
                <a:gd name="connsiteX19" fmla="*/ 14443 w 794922"/>
                <a:gd name="connsiteY19" fmla="*/ 275138 h 324000"/>
                <a:gd name="connsiteX20" fmla="*/ 22025 w 794922"/>
                <a:gd name="connsiteY20" fmla="*/ 267879 h 324000"/>
                <a:gd name="connsiteX21" fmla="*/ 90258 w 794922"/>
                <a:gd name="connsiteY21" fmla="*/ 253360 h 324000"/>
                <a:gd name="connsiteX22" fmla="*/ 113003 w 794922"/>
                <a:gd name="connsiteY22" fmla="*/ 267879 h 324000"/>
                <a:gd name="connsiteX23" fmla="*/ 135748 w 794922"/>
                <a:gd name="connsiteY23" fmla="*/ 282398 h 324000"/>
                <a:gd name="connsiteX24" fmla="*/ 143329 w 794922"/>
                <a:gd name="connsiteY24" fmla="*/ 282398 h 324000"/>
                <a:gd name="connsiteX25" fmla="*/ 143329 w 794922"/>
                <a:gd name="connsiteY25" fmla="*/ 289657 h 324000"/>
                <a:gd name="connsiteX26" fmla="*/ 150911 w 794922"/>
                <a:gd name="connsiteY26" fmla="*/ 289657 h 324000"/>
                <a:gd name="connsiteX27" fmla="*/ 150911 w 794922"/>
                <a:gd name="connsiteY27" fmla="*/ 296916 h 324000"/>
                <a:gd name="connsiteX28" fmla="*/ 158492 w 794922"/>
                <a:gd name="connsiteY28" fmla="*/ 296916 h 324000"/>
                <a:gd name="connsiteX29" fmla="*/ 166074 w 794922"/>
                <a:gd name="connsiteY29" fmla="*/ 304175 h 324000"/>
                <a:gd name="connsiteX30" fmla="*/ 196400 w 794922"/>
                <a:gd name="connsiteY30" fmla="*/ 311435 h 324000"/>
                <a:gd name="connsiteX31" fmla="*/ 196400 w 794922"/>
                <a:gd name="connsiteY31" fmla="*/ 318694 h 324000"/>
                <a:gd name="connsiteX32" fmla="*/ 173655 w 794922"/>
                <a:gd name="connsiteY32" fmla="*/ 318694 h 324000"/>
                <a:gd name="connsiteX33" fmla="*/ 166074 w 794922"/>
                <a:gd name="connsiteY33" fmla="*/ 318694 h 324000"/>
                <a:gd name="connsiteX34" fmla="*/ 156574 w 794922"/>
                <a:gd name="connsiteY34" fmla="*/ 324000 h 324000"/>
                <a:gd name="connsiteX35" fmla="*/ 131333 w 794922"/>
                <a:gd name="connsiteY35" fmla="*/ 324000 h 324000"/>
                <a:gd name="connsiteX36" fmla="*/ 128166 w 794922"/>
                <a:gd name="connsiteY36" fmla="*/ 318694 h 324000"/>
                <a:gd name="connsiteX37" fmla="*/ 120585 w 794922"/>
                <a:gd name="connsiteY37" fmla="*/ 318694 h 324000"/>
                <a:gd name="connsiteX38" fmla="*/ 113003 w 794922"/>
                <a:gd name="connsiteY38" fmla="*/ 311435 h 324000"/>
                <a:gd name="connsiteX39" fmla="*/ 113003 w 794922"/>
                <a:gd name="connsiteY39" fmla="*/ 304175 h 324000"/>
                <a:gd name="connsiteX40" fmla="*/ 105422 w 794922"/>
                <a:gd name="connsiteY40" fmla="*/ 304175 h 324000"/>
                <a:gd name="connsiteX41" fmla="*/ 97840 w 794922"/>
                <a:gd name="connsiteY41" fmla="*/ 282398 h 324000"/>
                <a:gd name="connsiteX42" fmla="*/ 82677 w 794922"/>
                <a:gd name="connsiteY42" fmla="*/ 282398 h 324000"/>
                <a:gd name="connsiteX43" fmla="*/ 67514 w 794922"/>
                <a:gd name="connsiteY43" fmla="*/ 275138 h 324000"/>
                <a:gd name="connsiteX44" fmla="*/ 52351 w 794922"/>
                <a:gd name="connsiteY44" fmla="*/ 267879 h 324000"/>
                <a:gd name="connsiteX45" fmla="*/ 90258 w 794922"/>
                <a:gd name="connsiteY45" fmla="*/ 253360 h 324000"/>
                <a:gd name="connsiteX46" fmla="*/ 545149 w 794922"/>
                <a:gd name="connsiteY46" fmla="*/ 28322 h 324000"/>
                <a:gd name="connsiteX47" fmla="*/ 492079 w 794922"/>
                <a:gd name="connsiteY47" fmla="*/ 42840 h 324000"/>
                <a:gd name="connsiteX48" fmla="*/ 476916 w 794922"/>
                <a:gd name="connsiteY48" fmla="*/ 42840 h 324000"/>
                <a:gd name="connsiteX49" fmla="*/ 492079 w 794922"/>
                <a:gd name="connsiteY49" fmla="*/ 57359 h 324000"/>
                <a:gd name="connsiteX50" fmla="*/ 514823 w 794922"/>
                <a:gd name="connsiteY50" fmla="*/ 50100 h 324000"/>
                <a:gd name="connsiteX51" fmla="*/ 529986 w 794922"/>
                <a:gd name="connsiteY51" fmla="*/ 42840 h 324000"/>
                <a:gd name="connsiteX52" fmla="*/ 552731 w 794922"/>
                <a:gd name="connsiteY52" fmla="*/ 42840 h 324000"/>
                <a:gd name="connsiteX53" fmla="*/ 552731 w 794922"/>
                <a:gd name="connsiteY53" fmla="*/ 35581 h 324000"/>
                <a:gd name="connsiteX54" fmla="*/ 545149 w 794922"/>
                <a:gd name="connsiteY54" fmla="*/ 28322 h 324000"/>
                <a:gd name="connsiteX55" fmla="*/ 252927 w 794922"/>
                <a:gd name="connsiteY55" fmla="*/ 0 h 324000"/>
                <a:gd name="connsiteX56" fmla="*/ 401330 w 794922"/>
                <a:gd name="connsiteY56" fmla="*/ 0 h 324000"/>
                <a:gd name="connsiteX57" fmla="*/ 401101 w 794922"/>
                <a:gd name="connsiteY57" fmla="*/ 6544 h 324000"/>
                <a:gd name="connsiteX58" fmla="*/ 393519 w 794922"/>
                <a:gd name="connsiteY58" fmla="*/ 6544 h 324000"/>
                <a:gd name="connsiteX59" fmla="*/ 378356 w 794922"/>
                <a:gd name="connsiteY59" fmla="*/ 21063 h 324000"/>
                <a:gd name="connsiteX60" fmla="*/ 355611 w 794922"/>
                <a:gd name="connsiteY60" fmla="*/ 21063 h 324000"/>
                <a:gd name="connsiteX61" fmla="*/ 355611 w 794922"/>
                <a:gd name="connsiteY61" fmla="*/ 28322 h 324000"/>
                <a:gd name="connsiteX62" fmla="*/ 348030 w 794922"/>
                <a:gd name="connsiteY62" fmla="*/ 42840 h 324000"/>
                <a:gd name="connsiteX63" fmla="*/ 355611 w 794922"/>
                <a:gd name="connsiteY63" fmla="*/ 50100 h 324000"/>
                <a:gd name="connsiteX64" fmla="*/ 355611 w 794922"/>
                <a:gd name="connsiteY64" fmla="*/ 71878 h 324000"/>
                <a:gd name="connsiteX65" fmla="*/ 348030 w 794922"/>
                <a:gd name="connsiteY65" fmla="*/ 79137 h 324000"/>
                <a:gd name="connsiteX66" fmla="*/ 340448 w 794922"/>
                <a:gd name="connsiteY66" fmla="*/ 108174 h 324000"/>
                <a:gd name="connsiteX67" fmla="*/ 378356 w 794922"/>
                <a:gd name="connsiteY67" fmla="*/ 86396 h 324000"/>
                <a:gd name="connsiteX68" fmla="*/ 378356 w 794922"/>
                <a:gd name="connsiteY68" fmla="*/ 79137 h 324000"/>
                <a:gd name="connsiteX69" fmla="*/ 385937 w 794922"/>
                <a:gd name="connsiteY69" fmla="*/ 79137 h 324000"/>
                <a:gd name="connsiteX70" fmla="*/ 431427 w 794922"/>
                <a:gd name="connsiteY70" fmla="*/ 64618 h 324000"/>
                <a:gd name="connsiteX71" fmla="*/ 446590 w 794922"/>
                <a:gd name="connsiteY71" fmla="*/ 42840 h 324000"/>
                <a:gd name="connsiteX72" fmla="*/ 446590 w 794922"/>
                <a:gd name="connsiteY72" fmla="*/ 35581 h 324000"/>
                <a:gd name="connsiteX73" fmla="*/ 461753 w 794922"/>
                <a:gd name="connsiteY73" fmla="*/ 28322 h 324000"/>
                <a:gd name="connsiteX74" fmla="*/ 461753 w 794922"/>
                <a:gd name="connsiteY74" fmla="*/ 13009 h 324000"/>
                <a:gd name="connsiteX75" fmla="*/ 461753 w 794922"/>
                <a:gd name="connsiteY75" fmla="*/ 0 h 324000"/>
                <a:gd name="connsiteX76" fmla="*/ 794922 w 794922"/>
                <a:gd name="connsiteY76" fmla="*/ 0 h 324000"/>
                <a:gd name="connsiteX77" fmla="*/ 791549 w 794922"/>
                <a:gd name="connsiteY77" fmla="*/ 10174 h 324000"/>
                <a:gd name="connsiteX78" fmla="*/ 787758 w 794922"/>
                <a:gd name="connsiteY78" fmla="*/ 42840 h 324000"/>
                <a:gd name="connsiteX79" fmla="*/ 772595 w 794922"/>
                <a:gd name="connsiteY79" fmla="*/ 64618 h 324000"/>
                <a:gd name="connsiteX80" fmla="*/ 704361 w 794922"/>
                <a:gd name="connsiteY80" fmla="*/ 57359 h 324000"/>
                <a:gd name="connsiteX81" fmla="*/ 704361 w 794922"/>
                <a:gd name="connsiteY81" fmla="*/ 64618 h 324000"/>
                <a:gd name="connsiteX82" fmla="*/ 704361 w 794922"/>
                <a:gd name="connsiteY82" fmla="*/ 71878 h 324000"/>
                <a:gd name="connsiteX83" fmla="*/ 704361 w 794922"/>
                <a:gd name="connsiteY83" fmla="*/ 79137 h 324000"/>
                <a:gd name="connsiteX84" fmla="*/ 727106 w 794922"/>
                <a:gd name="connsiteY84" fmla="*/ 93656 h 324000"/>
                <a:gd name="connsiteX85" fmla="*/ 734687 w 794922"/>
                <a:gd name="connsiteY85" fmla="*/ 93656 h 324000"/>
                <a:gd name="connsiteX86" fmla="*/ 742269 w 794922"/>
                <a:gd name="connsiteY86" fmla="*/ 93656 h 324000"/>
                <a:gd name="connsiteX87" fmla="*/ 749850 w 794922"/>
                <a:gd name="connsiteY87" fmla="*/ 100915 h 324000"/>
                <a:gd name="connsiteX88" fmla="*/ 757432 w 794922"/>
                <a:gd name="connsiteY88" fmla="*/ 108174 h 324000"/>
                <a:gd name="connsiteX89" fmla="*/ 772595 w 794922"/>
                <a:gd name="connsiteY89" fmla="*/ 129952 h 324000"/>
                <a:gd name="connsiteX90" fmla="*/ 780176 w 794922"/>
                <a:gd name="connsiteY90" fmla="*/ 129952 h 324000"/>
                <a:gd name="connsiteX91" fmla="*/ 772595 w 794922"/>
                <a:gd name="connsiteY91" fmla="*/ 173508 h 324000"/>
                <a:gd name="connsiteX92" fmla="*/ 772595 w 794922"/>
                <a:gd name="connsiteY92" fmla="*/ 180767 h 324000"/>
                <a:gd name="connsiteX93" fmla="*/ 757432 w 794922"/>
                <a:gd name="connsiteY93" fmla="*/ 180767 h 324000"/>
                <a:gd name="connsiteX94" fmla="*/ 749850 w 794922"/>
                <a:gd name="connsiteY94" fmla="*/ 180767 h 324000"/>
                <a:gd name="connsiteX95" fmla="*/ 734687 w 794922"/>
                <a:gd name="connsiteY95" fmla="*/ 188027 h 324000"/>
                <a:gd name="connsiteX96" fmla="*/ 689198 w 794922"/>
                <a:gd name="connsiteY96" fmla="*/ 217064 h 324000"/>
                <a:gd name="connsiteX97" fmla="*/ 674035 w 794922"/>
                <a:gd name="connsiteY97" fmla="*/ 238842 h 324000"/>
                <a:gd name="connsiteX98" fmla="*/ 689198 w 794922"/>
                <a:gd name="connsiteY98" fmla="*/ 260620 h 324000"/>
                <a:gd name="connsiteX99" fmla="*/ 620964 w 794922"/>
                <a:gd name="connsiteY99" fmla="*/ 289657 h 324000"/>
                <a:gd name="connsiteX100" fmla="*/ 605801 w 794922"/>
                <a:gd name="connsiteY100" fmla="*/ 289657 h 324000"/>
                <a:gd name="connsiteX101" fmla="*/ 605801 w 794922"/>
                <a:gd name="connsiteY101" fmla="*/ 282398 h 324000"/>
                <a:gd name="connsiteX102" fmla="*/ 590638 w 794922"/>
                <a:gd name="connsiteY102" fmla="*/ 282398 h 324000"/>
                <a:gd name="connsiteX103" fmla="*/ 575475 w 794922"/>
                <a:gd name="connsiteY103" fmla="*/ 275138 h 324000"/>
                <a:gd name="connsiteX104" fmla="*/ 567894 w 794922"/>
                <a:gd name="connsiteY104" fmla="*/ 275138 h 324000"/>
                <a:gd name="connsiteX105" fmla="*/ 560312 w 794922"/>
                <a:gd name="connsiteY105" fmla="*/ 282398 h 324000"/>
                <a:gd name="connsiteX106" fmla="*/ 552731 w 794922"/>
                <a:gd name="connsiteY106" fmla="*/ 289657 h 324000"/>
                <a:gd name="connsiteX107" fmla="*/ 552731 w 794922"/>
                <a:gd name="connsiteY107" fmla="*/ 296916 h 324000"/>
                <a:gd name="connsiteX108" fmla="*/ 537568 w 794922"/>
                <a:gd name="connsiteY108" fmla="*/ 304175 h 324000"/>
                <a:gd name="connsiteX109" fmla="*/ 522405 w 794922"/>
                <a:gd name="connsiteY109" fmla="*/ 311435 h 324000"/>
                <a:gd name="connsiteX110" fmla="*/ 514823 w 794922"/>
                <a:gd name="connsiteY110" fmla="*/ 311435 h 324000"/>
                <a:gd name="connsiteX111" fmla="*/ 514823 w 794922"/>
                <a:gd name="connsiteY111" fmla="*/ 318694 h 324000"/>
                <a:gd name="connsiteX112" fmla="*/ 521288 w 794922"/>
                <a:gd name="connsiteY112" fmla="*/ 324000 h 324000"/>
                <a:gd name="connsiteX113" fmla="*/ 168570 w 794922"/>
                <a:gd name="connsiteY113" fmla="*/ 324000 h 324000"/>
                <a:gd name="connsiteX114" fmla="*/ 181237 w 794922"/>
                <a:gd name="connsiteY114" fmla="*/ 318694 h 324000"/>
                <a:gd name="connsiteX115" fmla="*/ 184080 w 794922"/>
                <a:gd name="connsiteY115" fmla="*/ 318694 h 324000"/>
                <a:gd name="connsiteX116" fmla="*/ 196400 w 794922"/>
                <a:gd name="connsiteY116" fmla="*/ 318694 h 324000"/>
                <a:gd name="connsiteX117" fmla="*/ 203981 w 794922"/>
                <a:gd name="connsiteY117" fmla="*/ 318694 h 324000"/>
                <a:gd name="connsiteX118" fmla="*/ 211563 w 794922"/>
                <a:gd name="connsiteY118" fmla="*/ 311435 h 324000"/>
                <a:gd name="connsiteX119" fmla="*/ 181237 w 794922"/>
                <a:gd name="connsiteY119" fmla="*/ 304175 h 324000"/>
                <a:gd name="connsiteX120" fmla="*/ 166074 w 794922"/>
                <a:gd name="connsiteY120" fmla="*/ 289657 h 324000"/>
                <a:gd name="connsiteX121" fmla="*/ 150911 w 794922"/>
                <a:gd name="connsiteY121" fmla="*/ 282398 h 324000"/>
                <a:gd name="connsiteX122" fmla="*/ 158492 w 794922"/>
                <a:gd name="connsiteY122" fmla="*/ 282398 h 324000"/>
                <a:gd name="connsiteX123" fmla="*/ 143329 w 794922"/>
                <a:gd name="connsiteY123" fmla="*/ 275138 h 324000"/>
                <a:gd name="connsiteX124" fmla="*/ 135748 w 794922"/>
                <a:gd name="connsiteY124" fmla="*/ 275138 h 324000"/>
                <a:gd name="connsiteX125" fmla="*/ 113003 w 794922"/>
                <a:gd name="connsiteY125" fmla="*/ 260620 h 324000"/>
                <a:gd name="connsiteX126" fmla="*/ 113003 w 794922"/>
                <a:gd name="connsiteY126" fmla="*/ 253360 h 324000"/>
                <a:gd name="connsiteX127" fmla="*/ 105422 w 794922"/>
                <a:gd name="connsiteY127" fmla="*/ 253360 h 324000"/>
                <a:gd name="connsiteX128" fmla="*/ 97840 w 794922"/>
                <a:gd name="connsiteY128" fmla="*/ 238842 h 324000"/>
                <a:gd name="connsiteX129" fmla="*/ 105422 w 794922"/>
                <a:gd name="connsiteY129" fmla="*/ 231582 h 324000"/>
                <a:gd name="connsiteX130" fmla="*/ 105422 w 794922"/>
                <a:gd name="connsiteY130" fmla="*/ 224323 h 324000"/>
                <a:gd name="connsiteX131" fmla="*/ 113003 w 794922"/>
                <a:gd name="connsiteY131" fmla="*/ 224323 h 324000"/>
                <a:gd name="connsiteX132" fmla="*/ 113003 w 794922"/>
                <a:gd name="connsiteY132" fmla="*/ 217064 h 324000"/>
                <a:gd name="connsiteX133" fmla="*/ 120585 w 794922"/>
                <a:gd name="connsiteY133" fmla="*/ 209804 h 324000"/>
                <a:gd name="connsiteX134" fmla="*/ 150911 w 794922"/>
                <a:gd name="connsiteY134" fmla="*/ 180767 h 324000"/>
                <a:gd name="connsiteX135" fmla="*/ 158492 w 794922"/>
                <a:gd name="connsiteY135" fmla="*/ 180767 h 324000"/>
                <a:gd name="connsiteX136" fmla="*/ 166074 w 794922"/>
                <a:gd name="connsiteY136" fmla="*/ 166249 h 324000"/>
                <a:gd name="connsiteX137" fmla="*/ 173655 w 794922"/>
                <a:gd name="connsiteY137" fmla="*/ 158989 h 324000"/>
                <a:gd name="connsiteX138" fmla="*/ 188818 w 794922"/>
                <a:gd name="connsiteY138" fmla="*/ 144471 h 324000"/>
                <a:gd name="connsiteX139" fmla="*/ 203981 w 794922"/>
                <a:gd name="connsiteY139" fmla="*/ 122693 h 324000"/>
                <a:gd name="connsiteX140" fmla="*/ 211563 w 794922"/>
                <a:gd name="connsiteY140" fmla="*/ 115434 h 324000"/>
                <a:gd name="connsiteX141" fmla="*/ 219144 w 794922"/>
                <a:gd name="connsiteY141" fmla="*/ 108174 h 324000"/>
                <a:gd name="connsiteX142" fmla="*/ 219144 w 794922"/>
                <a:gd name="connsiteY142" fmla="*/ 93656 h 324000"/>
                <a:gd name="connsiteX143" fmla="*/ 241889 w 794922"/>
                <a:gd name="connsiteY143" fmla="*/ 71878 h 324000"/>
                <a:gd name="connsiteX144" fmla="*/ 241889 w 794922"/>
                <a:gd name="connsiteY144" fmla="*/ 64618 h 324000"/>
                <a:gd name="connsiteX145" fmla="*/ 234307 w 794922"/>
                <a:gd name="connsiteY145" fmla="*/ 64618 h 324000"/>
                <a:gd name="connsiteX146" fmla="*/ 241889 w 794922"/>
                <a:gd name="connsiteY146" fmla="*/ 35581 h 324000"/>
                <a:gd name="connsiteX147" fmla="*/ 249470 w 794922"/>
                <a:gd name="connsiteY147" fmla="*/ 28322 h 324000"/>
                <a:gd name="connsiteX148" fmla="*/ 250418 w 794922"/>
                <a:gd name="connsiteY148" fmla="*/ 9266 h 3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794922" h="324000">
                  <a:moveTo>
                    <a:pt x="4966" y="310527"/>
                  </a:moveTo>
                  <a:cubicBezTo>
                    <a:pt x="8757" y="307805"/>
                    <a:pt x="14443" y="307805"/>
                    <a:pt x="22025" y="311435"/>
                  </a:cubicBezTo>
                  <a:cubicBezTo>
                    <a:pt x="22025" y="311435"/>
                    <a:pt x="22025" y="318694"/>
                    <a:pt x="29606" y="318694"/>
                  </a:cubicBezTo>
                  <a:cubicBezTo>
                    <a:pt x="37188" y="315064"/>
                    <a:pt x="40979" y="316879"/>
                    <a:pt x="43822" y="319601"/>
                  </a:cubicBezTo>
                  <a:lnTo>
                    <a:pt x="49728" y="324000"/>
                  </a:lnTo>
                  <a:lnTo>
                    <a:pt x="0" y="324000"/>
                  </a:lnTo>
                  <a:close/>
                  <a:moveTo>
                    <a:pt x="22025" y="267879"/>
                  </a:moveTo>
                  <a:cubicBezTo>
                    <a:pt x="52351" y="267879"/>
                    <a:pt x="52351" y="289657"/>
                    <a:pt x="82677" y="282398"/>
                  </a:cubicBezTo>
                  <a:cubicBezTo>
                    <a:pt x="82677" y="296916"/>
                    <a:pt x="90258" y="304175"/>
                    <a:pt x="105422" y="304175"/>
                  </a:cubicBezTo>
                  <a:cubicBezTo>
                    <a:pt x="105422" y="304175"/>
                    <a:pt x="105422" y="311435"/>
                    <a:pt x="105422" y="311435"/>
                  </a:cubicBezTo>
                  <a:cubicBezTo>
                    <a:pt x="105422" y="315064"/>
                    <a:pt x="103526" y="318694"/>
                    <a:pt x="100683" y="322324"/>
                  </a:cubicBezTo>
                  <a:lnTo>
                    <a:pt x="99078" y="324000"/>
                  </a:lnTo>
                  <a:lnTo>
                    <a:pt x="64307" y="324000"/>
                  </a:lnTo>
                  <a:lnTo>
                    <a:pt x="62775" y="319601"/>
                  </a:lnTo>
                  <a:cubicBezTo>
                    <a:pt x="59932" y="316879"/>
                    <a:pt x="56142" y="315064"/>
                    <a:pt x="52351" y="311435"/>
                  </a:cubicBezTo>
                  <a:cubicBezTo>
                    <a:pt x="52351" y="304175"/>
                    <a:pt x="44769" y="304175"/>
                    <a:pt x="44769" y="304175"/>
                  </a:cubicBezTo>
                  <a:cubicBezTo>
                    <a:pt x="37188" y="304175"/>
                    <a:pt x="37188" y="296916"/>
                    <a:pt x="37188" y="296916"/>
                  </a:cubicBezTo>
                  <a:cubicBezTo>
                    <a:pt x="29606" y="289657"/>
                    <a:pt x="6862" y="304175"/>
                    <a:pt x="6862" y="289657"/>
                  </a:cubicBezTo>
                  <a:cubicBezTo>
                    <a:pt x="6862" y="289657"/>
                    <a:pt x="6862" y="289657"/>
                    <a:pt x="6862" y="282398"/>
                  </a:cubicBezTo>
                  <a:cubicBezTo>
                    <a:pt x="14443" y="282398"/>
                    <a:pt x="14443" y="275138"/>
                    <a:pt x="14443" y="275138"/>
                  </a:cubicBezTo>
                  <a:cubicBezTo>
                    <a:pt x="14443" y="275138"/>
                    <a:pt x="22025" y="267879"/>
                    <a:pt x="22025" y="267879"/>
                  </a:cubicBezTo>
                  <a:close/>
                  <a:moveTo>
                    <a:pt x="90258" y="253360"/>
                  </a:moveTo>
                  <a:cubicBezTo>
                    <a:pt x="105422" y="253360"/>
                    <a:pt x="105422" y="260620"/>
                    <a:pt x="113003" y="267879"/>
                  </a:cubicBezTo>
                  <a:cubicBezTo>
                    <a:pt x="120585" y="267879"/>
                    <a:pt x="128166" y="275138"/>
                    <a:pt x="135748" y="282398"/>
                  </a:cubicBezTo>
                  <a:cubicBezTo>
                    <a:pt x="135748" y="282398"/>
                    <a:pt x="143329" y="282398"/>
                    <a:pt x="143329" y="282398"/>
                  </a:cubicBezTo>
                  <a:cubicBezTo>
                    <a:pt x="143329" y="289657"/>
                    <a:pt x="143329" y="289657"/>
                    <a:pt x="143329" y="289657"/>
                  </a:cubicBezTo>
                  <a:cubicBezTo>
                    <a:pt x="143329" y="289657"/>
                    <a:pt x="143329" y="289657"/>
                    <a:pt x="150911" y="289657"/>
                  </a:cubicBezTo>
                  <a:cubicBezTo>
                    <a:pt x="150911" y="289657"/>
                    <a:pt x="150911" y="289657"/>
                    <a:pt x="150911" y="296916"/>
                  </a:cubicBezTo>
                  <a:cubicBezTo>
                    <a:pt x="150911" y="296916"/>
                    <a:pt x="150911" y="296916"/>
                    <a:pt x="158492" y="296916"/>
                  </a:cubicBezTo>
                  <a:cubicBezTo>
                    <a:pt x="158492" y="296916"/>
                    <a:pt x="158492" y="296916"/>
                    <a:pt x="166074" y="304175"/>
                  </a:cubicBezTo>
                  <a:cubicBezTo>
                    <a:pt x="181237" y="304175"/>
                    <a:pt x="181237" y="318694"/>
                    <a:pt x="196400" y="311435"/>
                  </a:cubicBezTo>
                  <a:cubicBezTo>
                    <a:pt x="196400" y="311435"/>
                    <a:pt x="196400" y="311435"/>
                    <a:pt x="196400" y="318694"/>
                  </a:cubicBezTo>
                  <a:cubicBezTo>
                    <a:pt x="188818" y="318694"/>
                    <a:pt x="181237" y="311435"/>
                    <a:pt x="173655" y="318694"/>
                  </a:cubicBezTo>
                  <a:cubicBezTo>
                    <a:pt x="173655" y="318694"/>
                    <a:pt x="166074" y="318694"/>
                    <a:pt x="166074" y="318694"/>
                  </a:cubicBezTo>
                  <a:lnTo>
                    <a:pt x="156574" y="324000"/>
                  </a:lnTo>
                  <a:lnTo>
                    <a:pt x="131333" y="324000"/>
                  </a:lnTo>
                  <a:lnTo>
                    <a:pt x="128166" y="318694"/>
                  </a:lnTo>
                  <a:cubicBezTo>
                    <a:pt x="120585" y="318694"/>
                    <a:pt x="120585" y="318694"/>
                    <a:pt x="120585" y="318694"/>
                  </a:cubicBezTo>
                  <a:cubicBezTo>
                    <a:pt x="120585" y="311435"/>
                    <a:pt x="120585" y="311435"/>
                    <a:pt x="113003" y="311435"/>
                  </a:cubicBezTo>
                  <a:cubicBezTo>
                    <a:pt x="113003" y="304175"/>
                    <a:pt x="113003" y="304175"/>
                    <a:pt x="113003" y="304175"/>
                  </a:cubicBezTo>
                  <a:cubicBezTo>
                    <a:pt x="105422" y="304175"/>
                    <a:pt x="105422" y="304175"/>
                    <a:pt x="105422" y="304175"/>
                  </a:cubicBezTo>
                  <a:cubicBezTo>
                    <a:pt x="105422" y="296916"/>
                    <a:pt x="97840" y="289657"/>
                    <a:pt x="97840" y="282398"/>
                  </a:cubicBezTo>
                  <a:cubicBezTo>
                    <a:pt x="97840" y="282398"/>
                    <a:pt x="90258" y="282398"/>
                    <a:pt x="82677" y="282398"/>
                  </a:cubicBezTo>
                  <a:cubicBezTo>
                    <a:pt x="75095" y="275138"/>
                    <a:pt x="75095" y="275138"/>
                    <a:pt x="67514" y="275138"/>
                  </a:cubicBezTo>
                  <a:cubicBezTo>
                    <a:pt x="59932" y="275138"/>
                    <a:pt x="52351" y="275138"/>
                    <a:pt x="52351" y="267879"/>
                  </a:cubicBezTo>
                  <a:cubicBezTo>
                    <a:pt x="59932" y="253360"/>
                    <a:pt x="67514" y="253360"/>
                    <a:pt x="90258" y="253360"/>
                  </a:cubicBezTo>
                  <a:close/>
                  <a:moveTo>
                    <a:pt x="545149" y="28322"/>
                  </a:moveTo>
                  <a:cubicBezTo>
                    <a:pt x="529986" y="35581"/>
                    <a:pt x="507242" y="35581"/>
                    <a:pt x="492079" y="42840"/>
                  </a:cubicBezTo>
                  <a:cubicBezTo>
                    <a:pt x="492079" y="42840"/>
                    <a:pt x="492079" y="42840"/>
                    <a:pt x="476916" y="42840"/>
                  </a:cubicBezTo>
                  <a:cubicBezTo>
                    <a:pt x="469334" y="57359"/>
                    <a:pt x="484497" y="50100"/>
                    <a:pt x="492079" y="57359"/>
                  </a:cubicBezTo>
                  <a:cubicBezTo>
                    <a:pt x="499660" y="57359"/>
                    <a:pt x="507242" y="50100"/>
                    <a:pt x="514823" y="50100"/>
                  </a:cubicBezTo>
                  <a:cubicBezTo>
                    <a:pt x="514823" y="42840"/>
                    <a:pt x="522405" y="50100"/>
                    <a:pt x="529986" y="42840"/>
                  </a:cubicBezTo>
                  <a:cubicBezTo>
                    <a:pt x="537568" y="42840"/>
                    <a:pt x="545149" y="42840"/>
                    <a:pt x="552731" y="42840"/>
                  </a:cubicBezTo>
                  <a:cubicBezTo>
                    <a:pt x="545149" y="35581"/>
                    <a:pt x="552731" y="35581"/>
                    <a:pt x="552731" y="35581"/>
                  </a:cubicBezTo>
                  <a:cubicBezTo>
                    <a:pt x="552731" y="28322"/>
                    <a:pt x="552731" y="28322"/>
                    <a:pt x="545149" y="28322"/>
                  </a:cubicBezTo>
                  <a:close/>
                  <a:moveTo>
                    <a:pt x="252927" y="0"/>
                  </a:moveTo>
                  <a:lnTo>
                    <a:pt x="401330" y="0"/>
                  </a:lnTo>
                  <a:lnTo>
                    <a:pt x="401101" y="6544"/>
                  </a:lnTo>
                  <a:cubicBezTo>
                    <a:pt x="393519" y="6544"/>
                    <a:pt x="393519" y="-715"/>
                    <a:pt x="393519" y="6544"/>
                  </a:cubicBezTo>
                  <a:cubicBezTo>
                    <a:pt x="393519" y="13803"/>
                    <a:pt x="385937" y="21063"/>
                    <a:pt x="378356" y="21063"/>
                  </a:cubicBezTo>
                  <a:cubicBezTo>
                    <a:pt x="378356" y="21063"/>
                    <a:pt x="378356" y="21063"/>
                    <a:pt x="355611" y="21063"/>
                  </a:cubicBezTo>
                  <a:cubicBezTo>
                    <a:pt x="355611" y="21063"/>
                    <a:pt x="355611" y="21063"/>
                    <a:pt x="355611" y="28322"/>
                  </a:cubicBezTo>
                  <a:cubicBezTo>
                    <a:pt x="348030" y="28322"/>
                    <a:pt x="348030" y="35581"/>
                    <a:pt x="348030" y="42840"/>
                  </a:cubicBezTo>
                  <a:cubicBezTo>
                    <a:pt x="348030" y="50100"/>
                    <a:pt x="348030" y="50100"/>
                    <a:pt x="355611" y="50100"/>
                  </a:cubicBezTo>
                  <a:cubicBezTo>
                    <a:pt x="355611" y="50100"/>
                    <a:pt x="355611" y="50100"/>
                    <a:pt x="355611" y="71878"/>
                  </a:cubicBezTo>
                  <a:cubicBezTo>
                    <a:pt x="348030" y="71878"/>
                    <a:pt x="348030" y="71878"/>
                    <a:pt x="348030" y="79137"/>
                  </a:cubicBezTo>
                  <a:cubicBezTo>
                    <a:pt x="355611" y="93656"/>
                    <a:pt x="340448" y="93656"/>
                    <a:pt x="340448" y="108174"/>
                  </a:cubicBezTo>
                  <a:cubicBezTo>
                    <a:pt x="355611" y="108174"/>
                    <a:pt x="355611" y="93656"/>
                    <a:pt x="378356" y="86396"/>
                  </a:cubicBezTo>
                  <a:cubicBezTo>
                    <a:pt x="378356" y="86396"/>
                    <a:pt x="378356" y="86396"/>
                    <a:pt x="378356" y="79137"/>
                  </a:cubicBezTo>
                  <a:cubicBezTo>
                    <a:pt x="378356" y="79137"/>
                    <a:pt x="378356" y="79137"/>
                    <a:pt x="385937" y="79137"/>
                  </a:cubicBezTo>
                  <a:cubicBezTo>
                    <a:pt x="401101" y="79137"/>
                    <a:pt x="408682" y="64618"/>
                    <a:pt x="431427" y="64618"/>
                  </a:cubicBezTo>
                  <a:cubicBezTo>
                    <a:pt x="431427" y="50100"/>
                    <a:pt x="439008" y="50100"/>
                    <a:pt x="446590" y="42840"/>
                  </a:cubicBezTo>
                  <a:cubicBezTo>
                    <a:pt x="446590" y="42840"/>
                    <a:pt x="446590" y="35581"/>
                    <a:pt x="446590" y="35581"/>
                  </a:cubicBezTo>
                  <a:cubicBezTo>
                    <a:pt x="454171" y="35581"/>
                    <a:pt x="461753" y="35581"/>
                    <a:pt x="461753" y="28322"/>
                  </a:cubicBezTo>
                  <a:cubicBezTo>
                    <a:pt x="461753" y="28322"/>
                    <a:pt x="461753" y="28322"/>
                    <a:pt x="461753" y="13009"/>
                  </a:cubicBezTo>
                  <a:lnTo>
                    <a:pt x="461753" y="0"/>
                  </a:lnTo>
                  <a:lnTo>
                    <a:pt x="794922" y="0"/>
                  </a:lnTo>
                  <a:lnTo>
                    <a:pt x="791549" y="10174"/>
                  </a:lnTo>
                  <a:cubicBezTo>
                    <a:pt x="787758" y="19248"/>
                    <a:pt x="783967" y="28322"/>
                    <a:pt x="787758" y="42840"/>
                  </a:cubicBezTo>
                  <a:cubicBezTo>
                    <a:pt x="772595" y="42840"/>
                    <a:pt x="787758" y="64618"/>
                    <a:pt x="772595" y="64618"/>
                  </a:cubicBezTo>
                  <a:cubicBezTo>
                    <a:pt x="749850" y="57359"/>
                    <a:pt x="719524" y="64618"/>
                    <a:pt x="704361" y="57359"/>
                  </a:cubicBezTo>
                  <a:cubicBezTo>
                    <a:pt x="704361" y="64618"/>
                    <a:pt x="704361" y="64618"/>
                    <a:pt x="704361" y="64618"/>
                  </a:cubicBezTo>
                  <a:cubicBezTo>
                    <a:pt x="704361" y="64618"/>
                    <a:pt x="704361" y="71878"/>
                    <a:pt x="704361" y="71878"/>
                  </a:cubicBezTo>
                  <a:cubicBezTo>
                    <a:pt x="704361" y="71878"/>
                    <a:pt x="704361" y="71878"/>
                    <a:pt x="704361" y="79137"/>
                  </a:cubicBezTo>
                  <a:cubicBezTo>
                    <a:pt x="711943" y="86396"/>
                    <a:pt x="711943" y="100915"/>
                    <a:pt x="727106" y="93656"/>
                  </a:cubicBezTo>
                  <a:cubicBezTo>
                    <a:pt x="727106" y="93656"/>
                    <a:pt x="727106" y="93656"/>
                    <a:pt x="734687" y="93656"/>
                  </a:cubicBezTo>
                  <a:cubicBezTo>
                    <a:pt x="734687" y="93656"/>
                    <a:pt x="742269" y="93656"/>
                    <a:pt x="742269" y="93656"/>
                  </a:cubicBezTo>
                  <a:cubicBezTo>
                    <a:pt x="742269" y="100915"/>
                    <a:pt x="742269" y="100915"/>
                    <a:pt x="749850" y="100915"/>
                  </a:cubicBezTo>
                  <a:cubicBezTo>
                    <a:pt x="749850" y="93656"/>
                    <a:pt x="757432" y="100915"/>
                    <a:pt x="757432" y="108174"/>
                  </a:cubicBezTo>
                  <a:cubicBezTo>
                    <a:pt x="765013" y="108174"/>
                    <a:pt x="780176" y="108174"/>
                    <a:pt x="772595" y="129952"/>
                  </a:cubicBezTo>
                  <a:cubicBezTo>
                    <a:pt x="772595" y="129952"/>
                    <a:pt x="780176" y="129952"/>
                    <a:pt x="780176" y="129952"/>
                  </a:cubicBezTo>
                  <a:cubicBezTo>
                    <a:pt x="772595" y="144471"/>
                    <a:pt x="780176" y="166249"/>
                    <a:pt x="772595" y="173508"/>
                  </a:cubicBezTo>
                  <a:cubicBezTo>
                    <a:pt x="772595" y="173508"/>
                    <a:pt x="772595" y="173508"/>
                    <a:pt x="772595" y="180767"/>
                  </a:cubicBezTo>
                  <a:cubicBezTo>
                    <a:pt x="772595" y="180767"/>
                    <a:pt x="772595" y="180767"/>
                    <a:pt x="757432" y="180767"/>
                  </a:cubicBezTo>
                  <a:cubicBezTo>
                    <a:pt x="757432" y="173508"/>
                    <a:pt x="749850" y="173508"/>
                    <a:pt x="749850" y="180767"/>
                  </a:cubicBezTo>
                  <a:cubicBezTo>
                    <a:pt x="749850" y="180767"/>
                    <a:pt x="742269" y="188027"/>
                    <a:pt x="734687" y="188027"/>
                  </a:cubicBezTo>
                  <a:cubicBezTo>
                    <a:pt x="727106" y="202545"/>
                    <a:pt x="711943" y="209804"/>
                    <a:pt x="689198" y="217064"/>
                  </a:cubicBezTo>
                  <a:cubicBezTo>
                    <a:pt x="689198" y="231582"/>
                    <a:pt x="674035" y="224323"/>
                    <a:pt x="674035" y="238842"/>
                  </a:cubicBezTo>
                  <a:cubicBezTo>
                    <a:pt x="674035" y="253360"/>
                    <a:pt x="681616" y="260620"/>
                    <a:pt x="689198" y="260620"/>
                  </a:cubicBezTo>
                  <a:cubicBezTo>
                    <a:pt x="681616" y="282398"/>
                    <a:pt x="651290" y="289657"/>
                    <a:pt x="620964" y="289657"/>
                  </a:cubicBezTo>
                  <a:cubicBezTo>
                    <a:pt x="613383" y="289657"/>
                    <a:pt x="605801" y="289657"/>
                    <a:pt x="605801" y="289657"/>
                  </a:cubicBezTo>
                  <a:cubicBezTo>
                    <a:pt x="605801" y="289657"/>
                    <a:pt x="605801" y="282398"/>
                    <a:pt x="605801" y="282398"/>
                  </a:cubicBezTo>
                  <a:cubicBezTo>
                    <a:pt x="605801" y="282398"/>
                    <a:pt x="598220" y="282398"/>
                    <a:pt x="590638" y="282398"/>
                  </a:cubicBezTo>
                  <a:cubicBezTo>
                    <a:pt x="583057" y="282398"/>
                    <a:pt x="575475" y="275138"/>
                    <a:pt x="575475" y="275138"/>
                  </a:cubicBezTo>
                  <a:cubicBezTo>
                    <a:pt x="575475" y="275138"/>
                    <a:pt x="575475" y="275138"/>
                    <a:pt x="567894" y="275138"/>
                  </a:cubicBezTo>
                  <a:cubicBezTo>
                    <a:pt x="567894" y="275138"/>
                    <a:pt x="560312" y="275138"/>
                    <a:pt x="560312" y="282398"/>
                  </a:cubicBezTo>
                  <a:cubicBezTo>
                    <a:pt x="560312" y="282398"/>
                    <a:pt x="552731" y="282398"/>
                    <a:pt x="552731" y="289657"/>
                  </a:cubicBezTo>
                  <a:cubicBezTo>
                    <a:pt x="552731" y="289657"/>
                    <a:pt x="552731" y="289657"/>
                    <a:pt x="552731" y="296916"/>
                  </a:cubicBezTo>
                  <a:cubicBezTo>
                    <a:pt x="545149" y="296916"/>
                    <a:pt x="537568" y="304175"/>
                    <a:pt x="537568" y="304175"/>
                  </a:cubicBezTo>
                  <a:cubicBezTo>
                    <a:pt x="529986" y="304175"/>
                    <a:pt x="522405" y="311435"/>
                    <a:pt x="522405" y="311435"/>
                  </a:cubicBezTo>
                  <a:cubicBezTo>
                    <a:pt x="522405" y="311435"/>
                    <a:pt x="514823" y="311435"/>
                    <a:pt x="514823" y="311435"/>
                  </a:cubicBezTo>
                  <a:cubicBezTo>
                    <a:pt x="514823" y="318694"/>
                    <a:pt x="514823" y="318694"/>
                    <a:pt x="514823" y="318694"/>
                  </a:cubicBezTo>
                  <a:lnTo>
                    <a:pt x="521288" y="324000"/>
                  </a:lnTo>
                  <a:lnTo>
                    <a:pt x="168570" y="324000"/>
                  </a:lnTo>
                  <a:lnTo>
                    <a:pt x="181237" y="318694"/>
                  </a:lnTo>
                  <a:cubicBezTo>
                    <a:pt x="181237" y="318694"/>
                    <a:pt x="181237" y="318694"/>
                    <a:pt x="184080" y="318694"/>
                  </a:cubicBezTo>
                  <a:lnTo>
                    <a:pt x="196400" y="318694"/>
                  </a:lnTo>
                  <a:lnTo>
                    <a:pt x="203981" y="318694"/>
                  </a:lnTo>
                  <a:cubicBezTo>
                    <a:pt x="203981" y="318694"/>
                    <a:pt x="211563" y="311435"/>
                    <a:pt x="211563" y="311435"/>
                  </a:cubicBezTo>
                  <a:cubicBezTo>
                    <a:pt x="203981" y="311435"/>
                    <a:pt x="196400" y="304175"/>
                    <a:pt x="181237" y="304175"/>
                  </a:cubicBezTo>
                  <a:cubicBezTo>
                    <a:pt x="181237" y="296916"/>
                    <a:pt x="158492" y="296916"/>
                    <a:pt x="166074" y="289657"/>
                  </a:cubicBezTo>
                  <a:cubicBezTo>
                    <a:pt x="158492" y="289657"/>
                    <a:pt x="158492" y="282398"/>
                    <a:pt x="150911" y="282398"/>
                  </a:cubicBezTo>
                  <a:cubicBezTo>
                    <a:pt x="150911" y="282398"/>
                    <a:pt x="150911" y="282398"/>
                    <a:pt x="158492" y="282398"/>
                  </a:cubicBezTo>
                  <a:cubicBezTo>
                    <a:pt x="150911" y="275138"/>
                    <a:pt x="150911" y="275138"/>
                    <a:pt x="143329" y="275138"/>
                  </a:cubicBezTo>
                  <a:cubicBezTo>
                    <a:pt x="143329" y="275138"/>
                    <a:pt x="143329" y="275138"/>
                    <a:pt x="135748" y="275138"/>
                  </a:cubicBezTo>
                  <a:cubicBezTo>
                    <a:pt x="135748" y="267879"/>
                    <a:pt x="120585" y="267879"/>
                    <a:pt x="113003" y="260620"/>
                  </a:cubicBezTo>
                  <a:cubicBezTo>
                    <a:pt x="113003" y="260620"/>
                    <a:pt x="113003" y="253360"/>
                    <a:pt x="113003" y="253360"/>
                  </a:cubicBezTo>
                  <a:cubicBezTo>
                    <a:pt x="113003" y="253360"/>
                    <a:pt x="105422" y="253360"/>
                    <a:pt x="105422" y="253360"/>
                  </a:cubicBezTo>
                  <a:cubicBezTo>
                    <a:pt x="105422" y="246101"/>
                    <a:pt x="97840" y="246101"/>
                    <a:pt x="97840" y="238842"/>
                  </a:cubicBezTo>
                  <a:cubicBezTo>
                    <a:pt x="97840" y="231582"/>
                    <a:pt x="97840" y="231582"/>
                    <a:pt x="105422" y="231582"/>
                  </a:cubicBezTo>
                  <a:cubicBezTo>
                    <a:pt x="105422" y="231582"/>
                    <a:pt x="105422" y="224323"/>
                    <a:pt x="105422" y="224323"/>
                  </a:cubicBezTo>
                  <a:cubicBezTo>
                    <a:pt x="105422" y="224323"/>
                    <a:pt x="105422" y="224323"/>
                    <a:pt x="113003" y="224323"/>
                  </a:cubicBezTo>
                  <a:cubicBezTo>
                    <a:pt x="113003" y="217064"/>
                    <a:pt x="113003" y="217064"/>
                    <a:pt x="113003" y="217064"/>
                  </a:cubicBezTo>
                  <a:cubicBezTo>
                    <a:pt x="113003" y="217064"/>
                    <a:pt x="120585" y="209804"/>
                    <a:pt x="120585" y="209804"/>
                  </a:cubicBezTo>
                  <a:cubicBezTo>
                    <a:pt x="128166" y="195286"/>
                    <a:pt x="135748" y="180767"/>
                    <a:pt x="150911" y="180767"/>
                  </a:cubicBezTo>
                  <a:cubicBezTo>
                    <a:pt x="150911" y="180767"/>
                    <a:pt x="150911" y="173508"/>
                    <a:pt x="158492" y="180767"/>
                  </a:cubicBezTo>
                  <a:cubicBezTo>
                    <a:pt x="158492" y="173508"/>
                    <a:pt x="158492" y="166249"/>
                    <a:pt x="166074" y="166249"/>
                  </a:cubicBezTo>
                  <a:cubicBezTo>
                    <a:pt x="166074" y="158989"/>
                    <a:pt x="173655" y="166249"/>
                    <a:pt x="173655" y="158989"/>
                  </a:cubicBezTo>
                  <a:cubicBezTo>
                    <a:pt x="181237" y="158989"/>
                    <a:pt x="181237" y="151730"/>
                    <a:pt x="188818" y="144471"/>
                  </a:cubicBezTo>
                  <a:cubicBezTo>
                    <a:pt x="196400" y="137211"/>
                    <a:pt x="203981" y="129952"/>
                    <a:pt x="203981" y="122693"/>
                  </a:cubicBezTo>
                  <a:cubicBezTo>
                    <a:pt x="211563" y="122693"/>
                    <a:pt x="211563" y="122693"/>
                    <a:pt x="211563" y="115434"/>
                  </a:cubicBezTo>
                  <a:cubicBezTo>
                    <a:pt x="211563" y="115434"/>
                    <a:pt x="219144" y="108174"/>
                    <a:pt x="219144" y="108174"/>
                  </a:cubicBezTo>
                  <a:cubicBezTo>
                    <a:pt x="219144" y="100915"/>
                    <a:pt x="219144" y="100915"/>
                    <a:pt x="219144" y="93656"/>
                  </a:cubicBezTo>
                  <a:cubicBezTo>
                    <a:pt x="226726" y="86396"/>
                    <a:pt x="226726" y="79137"/>
                    <a:pt x="241889" y="71878"/>
                  </a:cubicBezTo>
                  <a:cubicBezTo>
                    <a:pt x="241889" y="71878"/>
                    <a:pt x="241889" y="64618"/>
                    <a:pt x="241889" y="64618"/>
                  </a:cubicBezTo>
                  <a:cubicBezTo>
                    <a:pt x="241889" y="64618"/>
                    <a:pt x="241889" y="64618"/>
                    <a:pt x="234307" y="64618"/>
                  </a:cubicBezTo>
                  <a:cubicBezTo>
                    <a:pt x="234307" y="50100"/>
                    <a:pt x="241889" y="42840"/>
                    <a:pt x="241889" y="35581"/>
                  </a:cubicBezTo>
                  <a:cubicBezTo>
                    <a:pt x="249470" y="35581"/>
                    <a:pt x="249470" y="35581"/>
                    <a:pt x="249470" y="28322"/>
                  </a:cubicBezTo>
                  <a:cubicBezTo>
                    <a:pt x="245680" y="21063"/>
                    <a:pt x="247575" y="15618"/>
                    <a:pt x="250418" y="9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09710" tIns="54840" rIns="109710" bIns="54840">
              <a:noAutofit/>
            </a:bodyPr>
            <a:lstStyle/>
            <a:p>
              <a:endParaRPr lang="nl-NL" dirty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74CC2D5A-58D8-B738-C2CB-E3EF03588EA7}"/>
                </a:ext>
              </a:extLst>
            </p:cNvPr>
            <p:cNvSpPr/>
            <p:nvPr/>
          </p:nvSpPr>
          <p:spPr>
            <a:xfrm>
              <a:off x="7343002" y="2070026"/>
              <a:ext cx="629266" cy="324000"/>
            </a:xfrm>
            <a:custGeom>
              <a:avLst/>
              <a:gdLst>
                <a:gd name="connsiteX0" fmla="*/ 22745 w 629266"/>
                <a:gd name="connsiteY0" fmla="*/ 69596 h 324000"/>
                <a:gd name="connsiteX1" fmla="*/ 45489 w 629266"/>
                <a:gd name="connsiteY1" fmla="*/ 69596 h 324000"/>
                <a:gd name="connsiteX2" fmla="*/ 68234 w 629266"/>
                <a:gd name="connsiteY2" fmla="*/ 76855 h 324000"/>
                <a:gd name="connsiteX3" fmla="*/ 90978 w 629266"/>
                <a:gd name="connsiteY3" fmla="*/ 91374 h 324000"/>
                <a:gd name="connsiteX4" fmla="*/ 106141 w 629266"/>
                <a:gd name="connsiteY4" fmla="*/ 91374 h 324000"/>
                <a:gd name="connsiteX5" fmla="*/ 128886 w 629266"/>
                <a:gd name="connsiteY5" fmla="*/ 91374 h 324000"/>
                <a:gd name="connsiteX6" fmla="*/ 151630 w 629266"/>
                <a:gd name="connsiteY6" fmla="*/ 91374 h 324000"/>
                <a:gd name="connsiteX7" fmla="*/ 159212 w 629266"/>
                <a:gd name="connsiteY7" fmla="*/ 105893 h 324000"/>
                <a:gd name="connsiteX8" fmla="*/ 174375 w 629266"/>
                <a:gd name="connsiteY8" fmla="*/ 105893 h 324000"/>
                <a:gd name="connsiteX9" fmla="*/ 174375 w 629266"/>
                <a:gd name="connsiteY9" fmla="*/ 113152 h 324000"/>
                <a:gd name="connsiteX10" fmla="*/ 121304 w 629266"/>
                <a:gd name="connsiteY10" fmla="*/ 134930 h 324000"/>
                <a:gd name="connsiteX11" fmla="*/ 98560 w 629266"/>
                <a:gd name="connsiteY11" fmla="*/ 127671 h 324000"/>
                <a:gd name="connsiteX12" fmla="*/ 90978 w 629266"/>
                <a:gd name="connsiteY12" fmla="*/ 113152 h 324000"/>
                <a:gd name="connsiteX13" fmla="*/ 83397 w 629266"/>
                <a:gd name="connsiteY13" fmla="*/ 105893 h 324000"/>
                <a:gd name="connsiteX14" fmla="*/ 37908 w 629266"/>
                <a:gd name="connsiteY14" fmla="*/ 105893 h 324000"/>
                <a:gd name="connsiteX15" fmla="*/ 30326 w 629266"/>
                <a:gd name="connsiteY15" fmla="*/ 120411 h 324000"/>
                <a:gd name="connsiteX16" fmla="*/ 22745 w 629266"/>
                <a:gd name="connsiteY16" fmla="*/ 105893 h 324000"/>
                <a:gd name="connsiteX17" fmla="*/ 0 w 629266"/>
                <a:gd name="connsiteY17" fmla="*/ 105893 h 324000"/>
                <a:gd name="connsiteX18" fmla="*/ 0 w 629266"/>
                <a:gd name="connsiteY18" fmla="*/ 98633 h 324000"/>
                <a:gd name="connsiteX19" fmla="*/ 0 w 629266"/>
                <a:gd name="connsiteY19" fmla="*/ 91374 h 324000"/>
                <a:gd name="connsiteX20" fmla="*/ 0 w 629266"/>
                <a:gd name="connsiteY20" fmla="*/ 76855 h 324000"/>
                <a:gd name="connsiteX21" fmla="*/ 22745 w 629266"/>
                <a:gd name="connsiteY21" fmla="*/ 69596 h 324000"/>
                <a:gd name="connsiteX22" fmla="*/ 235454 w 629266"/>
                <a:gd name="connsiteY22" fmla="*/ 0 h 324000"/>
                <a:gd name="connsiteX23" fmla="*/ 579847 w 629266"/>
                <a:gd name="connsiteY23" fmla="*/ 0 h 324000"/>
                <a:gd name="connsiteX24" fmla="*/ 582829 w 629266"/>
                <a:gd name="connsiteY24" fmla="*/ 2448 h 324000"/>
                <a:gd name="connsiteX25" fmla="*/ 583777 w 629266"/>
                <a:gd name="connsiteY25" fmla="*/ 18781 h 324000"/>
                <a:gd name="connsiteX26" fmla="*/ 591358 w 629266"/>
                <a:gd name="connsiteY26" fmla="*/ 40559 h 324000"/>
                <a:gd name="connsiteX27" fmla="*/ 591358 w 629266"/>
                <a:gd name="connsiteY27" fmla="*/ 55078 h 324000"/>
                <a:gd name="connsiteX28" fmla="*/ 598940 w 629266"/>
                <a:gd name="connsiteY28" fmla="*/ 62337 h 324000"/>
                <a:gd name="connsiteX29" fmla="*/ 606521 w 629266"/>
                <a:gd name="connsiteY29" fmla="*/ 62337 h 324000"/>
                <a:gd name="connsiteX30" fmla="*/ 606521 w 629266"/>
                <a:gd name="connsiteY30" fmla="*/ 76855 h 324000"/>
                <a:gd name="connsiteX31" fmla="*/ 614103 w 629266"/>
                <a:gd name="connsiteY31" fmla="*/ 76855 h 324000"/>
                <a:gd name="connsiteX32" fmla="*/ 614103 w 629266"/>
                <a:gd name="connsiteY32" fmla="*/ 91374 h 324000"/>
                <a:gd name="connsiteX33" fmla="*/ 614103 w 629266"/>
                <a:gd name="connsiteY33" fmla="*/ 105893 h 324000"/>
                <a:gd name="connsiteX34" fmla="*/ 629266 w 629266"/>
                <a:gd name="connsiteY34" fmla="*/ 120411 h 324000"/>
                <a:gd name="connsiteX35" fmla="*/ 629266 w 629266"/>
                <a:gd name="connsiteY35" fmla="*/ 142189 h 324000"/>
                <a:gd name="connsiteX36" fmla="*/ 591358 w 629266"/>
                <a:gd name="connsiteY36" fmla="*/ 193004 h 324000"/>
                <a:gd name="connsiteX37" fmla="*/ 606521 w 629266"/>
                <a:gd name="connsiteY37" fmla="*/ 193004 h 324000"/>
                <a:gd name="connsiteX38" fmla="*/ 614103 w 629266"/>
                <a:gd name="connsiteY38" fmla="*/ 207523 h 324000"/>
                <a:gd name="connsiteX39" fmla="*/ 591358 w 629266"/>
                <a:gd name="connsiteY39" fmla="*/ 214782 h 324000"/>
                <a:gd name="connsiteX40" fmla="*/ 576195 w 629266"/>
                <a:gd name="connsiteY40" fmla="*/ 222042 h 324000"/>
                <a:gd name="connsiteX41" fmla="*/ 545869 w 629266"/>
                <a:gd name="connsiteY41" fmla="*/ 236560 h 324000"/>
                <a:gd name="connsiteX42" fmla="*/ 553451 w 629266"/>
                <a:gd name="connsiteY42" fmla="*/ 272857 h 324000"/>
                <a:gd name="connsiteX43" fmla="*/ 561032 w 629266"/>
                <a:gd name="connsiteY43" fmla="*/ 272857 h 324000"/>
                <a:gd name="connsiteX44" fmla="*/ 568614 w 629266"/>
                <a:gd name="connsiteY44" fmla="*/ 287375 h 324000"/>
                <a:gd name="connsiteX45" fmla="*/ 576195 w 629266"/>
                <a:gd name="connsiteY45" fmla="*/ 309153 h 324000"/>
                <a:gd name="connsiteX46" fmla="*/ 561032 w 629266"/>
                <a:gd name="connsiteY46" fmla="*/ 309153 h 324000"/>
                <a:gd name="connsiteX47" fmla="*/ 561032 w 629266"/>
                <a:gd name="connsiteY47" fmla="*/ 316413 h 324000"/>
                <a:gd name="connsiteX48" fmla="*/ 553451 w 629266"/>
                <a:gd name="connsiteY48" fmla="*/ 323672 h 324000"/>
                <a:gd name="connsiteX49" fmla="*/ 553451 w 629266"/>
                <a:gd name="connsiteY49" fmla="*/ 324000 h 324000"/>
                <a:gd name="connsiteX50" fmla="*/ 497090 w 629266"/>
                <a:gd name="connsiteY50" fmla="*/ 324000 h 324000"/>
                <a:gd name="connsiteX51" fmla="*/ 495642 w 629266"/>
                <a:gd name="connsiteY51" fmla="*/ 320950 h 324000"/>
                <a:gd name="connsiteX52" fmla="*/ 485217 w 629266"/>
                <a:gd name="connsiteY52" fmla="*/ 316413 h 324000"/>
                <a:gd name="connsiteX53" fmla="*/ 492799 w 629266"/>
                <a:gd name="connsiteY53" fmla="*/ 294635 h 324000"/>
                <a:gd name="connsiteX54" fmla="*/ 507962 w 629266"/>
                <a:gd name="connsiteY54" fmla="*/ 265597 h 324000"/>
                <a:gd name="connsiteX55" fmla="*/ 507962 w 629266"/>
                <a:gd name="connsiteY55" fmla="*/ 243820 h 324000"/>
                <a:gd name="connsiteX56" fmla="*/ 530706 w 629266"/>
                <a:gd name="connsiteY56" fmla="*/ 222042 h 324000"/>
                <a:gd name="connsiteX57" fmla="*/ 538288 w 629266"/>
                <a:gd name="connsiteY57" fmla="*/ 214782 h 324000"/>
                <a:gd name="connsiteX58" fmla="*/ 538288 w 629266"/>
                <a:gd name="connsiteY58" fmla="*/ 207523 h 324000"/>
                <a:gd name="connsiteX59" fmla="*/ 530706 w 629266"/>
                <a:gd name="connsiteY59" fmla="*/ 200264 h 324000"/>
                <a:gd name="connsiteX60" fmla="*/ 523125 w 629266"/>
                <a:gd name="connsiteY60" fmla="*/ 193004 h 324000"/>
                <a:gd name="connsiteX61" fmla="*/ 507962 w 629266"/>
                <a:gd name="connsiteY61" fmla="*/ 193004 h 324000"/>
                <a:gd name="connsiteX62" fmla="*/ 492799 w 629266"/>
                <a:gd name="connsiteY62" fmla="*/ 178486 h 324000"/>
                <a:gd name="connsiteX63" fmla="*/ 485217 w 629266"/>
                <a:gd name="connsiteY63" fmla="*/ 171226 h 324000"/>
                <a:gd name="connsiteX64" fmla="*/ 485217 w 629266"/>
                <a:gd name="connsiteY64" fmla="*/ 156708 h 324000"/>
                <a:gd name="connsiteX65" fmla="*/ 477636 w 629266"/>
                <a:gd name="connsiteY65" fmla="*/ 149449 h 324000"/>
                <a:gd name="connsiteX66" fmla="*/ 470054 w 629266"/>
                <a:gd name="connsiteY66" fmla="*/ 142189 h 324000"/>
                <a:gd name="connsiteX67" fmla="*/ 454891 w 629266"/>
                <a:gd name="connsiteY67" fmla="*/ 142189 h 324000"/>
                <a:gd name="connsiteX68" fmla="*/ 416983 w 629266"/>
                <a:gd name="connsiteY68" fmla="*/ 156708 h 324000"/>
                <a:gd name="connsiteX69" fmla="*/ 409402 w 629266"/>
                <a:gd name="connsiteY69" fmla="*/ 149449 h 324000"/>
                <a:gd name="connsiteX70" fmla="*/ 394239 w 629266"/>
                <a:gd name="connsiteY70" fmla="*/ 127671 h 324000"/>
                <a:gd name="connsiteX71" fmla="*/ 386657 w 629266"/>
                <a:gd name="connsiteY71" fmla="*/ 113152 h 324000"/>
                <a:gd name="connsiteX72" fmla="*/ 394239 w 629266"/>
                <a:gd name="connsiteY72" fmla="*/ 91374 h 324000"/>
                <a:gd name="connsiteX73" fmla="*/ 386657 w 629266"/>
                <a:gd name="connsiteY73" fmla="*/ 76855 h 324000"/>
                <a:gd name="connsiteX74" fmla="*/ 371494 w 629266"/>
                <a:gd name="connsiteY74" fmla="*/ 69596 h 324000"/>
                <a:gd name="connsiteX75" fmla="*/ 356331 w 629266"/>
                <a:gd name="connsiteY75" fmla="*/ 84115 h 324000"/>
                <a:gd name="connsiteX76" fmla="*/ 333587 w 629266"/>
                <a:gd name="connsiteY76" fmla="*/ 91374 h 324000"/>
                <a:gd name="connsiteX77" fmla="*/ 333587 w 629266"/>
                <a:gd name="connsiteY77" fmla="*/ 69596 h 324000"/>
                <a:gd name="connsiteX78" fmla="*/ 318424 w 629266"/>
                <a:gd name="connsiteY78" fmla="*/ 55078 h 324000"/>
                <a:gd name="connsiteX79" fmla="*/ 288098 w 629266"/>
                <a:gd name="connsiteY79" fmla="*/ 76855 h 324000"/>
                <a:gd name="connsiteX80" fmla="*/ 235027 w 629266"/>
                <a:gd name="connsiteY80" fmla="*/ 76855 h 324000"/>
                <a:gd name="connsiteX81" fmla="*/ 227446 w 629266"/>
                <a:gd name="connsiteY81" fmla="*/ 76855 h 324000"/>
                <a:gd name="connsiteX82" fmla="*/ 219864 w 629266"/>
                <a:gd name="connsiteY82" fmla="*/ 84115 h 324000"/>
                <a:gd name="connsiteX83" fmla="*/ 204701 w 629266"/>
                <a:gd name="connsiteY83" fmla="*/ 91374 h 324000"/>
                <a:gd name="connsiteX84" fmla="*/ 197120 w 629266"/>
                <a:gd name="connsiteY84" fmla="*/ 91374 h 324000"/>
                <a:gd name="connsiteX85" fmla="*/ 166794 w 629266"/>
                <a:gd name="connsiteY85" fmla="*/ 76855 h 324000"/>
                <a:gd name="connsiteX86" fmla="*/ 136467 w 629266"/>
                <a:gd name="connsiteY86" fmla="*/ 69596 h 324000"/>
                <a:gd name="connsiteX87" fmla="*/ 113723 w 629266"/>
                <a:gd name="connsiteY87" fmla="*/ 84115 h 324000"/>
                <a:gd name="connsiteX88" fmla="*/ 98560 w 629266"/>
                <a:gd name="connsiteY88" fmla="*/ 76855 h 324000"/>
                <a:gd name="connsiteX89" fmla="*/ 98560 w 629266"/>
                <a:gd name="connsiteY89" fmla="*/ 69596 h 324000"/>
                <a:gd name="connsiteX90" fmla="*/ 90978 w 629266"/>
                <a:gd name="connsiteY90" fmla="*/ 62337 h 324000"/>
                <a:gd name="connsiteX91" fmla="*/ 68234 w 629266"/>
                <a:gd name="connsiteY91" fmla="*/ 55078 h 324000"/>
                <a:gd name="connsiteX92" fmla="*/ 60652 w 629266"/>
                <a:gd name="connsiteY92" fmla="*/ 55078 h 324000"/>
                <a:gd name="connsiteX93" fmla="*/ 30326 w 629266"/>
                <a:gd name="connsiteY93" fmla="*/ 40559 h 324000"/>
                <a:gd name="connsiteX94" fmla="*/ 22745 w 629266"/>
                <a:gd name="connsiteY94" fmla="*/ 26040 h 324000"/>
                <a:gd name="connsiteX95" fmla="*/ 37908 w 629266"/>
                <a:gd name="connsiteY95" fmla="*/ 4262 h 324000"/>
                <a:gd name="connsiteX96" fmla="*/ 45489 w 629266"/>
                <a:gd name="connsiteY96" fmla="*/ 4262 h 324000"/>
                <a:gd name="connsiteX97" fmla="*/ 53071 w 629266"/>
                <a:gd name="connsiteY97" fmla="*/ 4262 h 324000"/>
                <a:gd name="connsiteX98" fmla="*/ 60652 w 629266"/>
                <a:gd name="connsiteY98" fmla="*/ 4262 h 324000"/>
                <a:gd name="connsiteX99" fmla="*/ 68234 w 629266"/>
                <a:gd name="connsiteY99" fmla="*/ 18781 h 324000"/>
                <a:gd name="connsiteX100" fmla="*/ 98560 w 629266"/>
                <a:gd name="connsiteY100" fmla="*/ 26040 h 324000"/>
                <a:gd name="connsiteX101" fmla="*/ 113723 w 629266"/>
                <a:gd name="connsiteY101" fmla="*/ 18781 h 324000"/>
                <a:gd name="connsiteX102" fmla="*/ 121304 w 629266"/>
                <a:gd name="connsiteY102" fmla="*/ 18781 h 324000"/>
                <a:gd name="connsiteX103" fmla="*/ 128886 w 629266"/>
                <a:gd name="connsiteY103" fmla="*/ 18781 h 324000"/>
                <a:gd name="connsiteX104" fmla="*/ 128886 w 629266"/>
                <a:gd name="connsiteY104" fmla="*/ 26040 h 324000"/>
                <a:gd name="connsiteX105" fmla="*/ 136467 w 629266"/>
                <a:gd name="connsiteY105" fmla="*/ 26040 h 324000"/>
                <a:gd name="connsiteX106" fmla="*/ 144049 w 629266"/>
                <a:gd name="connsiteY106" fmla="*/ 40559 h 324000"/>
                <a:gd name="connsiteX107" fmla="*/ 159212 w 629266"/>
                <a:gd name="connsiteY107" fmla="*/ 47818 h 324000"/>
                <a:gd name="connsiteX108" fmla="*/ 159212 w 629266"/>
                <a:gd name="connsiteY108" fmla="*/ 55078 h 324000"/>
                <a:gd name="connsiteX109" fmla="*/ 189538 w 629266"/>
                <a:gd name="connsiteY109" fmla="*/ 62337 h 324000"/>
                <a:gd name="connsiteX110" fmla="*/ 181957 w 629266"/>
                <a:gd name="connsiteY110" fmla="*/ 55078 h 324000"/>
                <a:gd name="connsiteX111" fmla="*/ 159212 w 629266"/>
                <a:gd name="connsiteY111" fmla="*/ 40559 h 324000"/>
                <a:gd name="connsiteX112" fmla="*/ 151630 w 629266"/>
                <a:gd name="connsiteY112" fmla="*/ 26040 h 324000"/>
                <a:gd name="connsiteX113" fmla="*/ 144049 w 629266"/>
                <a:gd name="connsiteY113" fmla="*/ 26040 h 324000"/>
                <a:gd name="connsiteX114" fmla="*/ 151630 w 629266"/>
                <a:gd name="connsiteY114" fmla="*/ 18781 h 324000"/>
                <a:gd name="connsiteX115" fmla="*/ 174375 w 629266"/>
                <a:gd name="connsiteY115" fmla="*/ 26040 h 324000"/>
                <a:gd name="connsiteX116" fmla="*/ 181957 w 629266"/>
                <a:gd name="connsiteY116" fmla="*/ 26040 h 324000"/>
                <a:gd name="connsiteX117" fmla="*/ 189538 w 629266"/>
                <a:gd name="connsiteY117" fmla="*/ 26040 h 324000"/>
                <a:gd name="connsiteX118" fmla="*/ 181957 w 629266"/>
                <a:gd name="connsiteY118" fmla="*/ 18781 h 324000"/>
                <a:gd name="connsiteX119" fmla="*/ 181957 w 629266"/>
                <a:gd name="connsiteY119" fmla="*/ 11522 h 324000"/>
                <a:gd name="connsiteX120" fmla="*/ 181957 w 629266"/>
                <a:gd name="connsiteY120" fmla="*/ 4262 h 324000"/>
                <a:gd name="connsiteX121" fmla="*/ 189538 w 629266"/>
                <a:gd name="connsiteY121" fmla="*/ 11522 h 324000"/>
                <a:gd name="connsiteX122" fmla="*/ 197120 w 629266"/>
                <a:gd name="connsiteY122" fmla="*/ 18781 h 324000"/>
                <a:gd name="connsiteX123" fmla="*/ 197120 w 629266"/>
                <a:gd name="connsiteY123" fmla="*/ 11522 h 324000"/>
                <a:gd name="connsiteX124" fmla="*/ 201858 w 629266"/>
                <a:gd name="connsiteY124" fmla="*/ 7892 h 324000"/>
                <a:gd name="connsiteX125" fmla="*/ 208542 w 629266"/>
                <a:gd name="connsiteY125" fmla="*/ 5565 h 324000"/>
                <a:gd name="connsiteX126" fmla="*/ 210387 w 629266"/>
                <a:gd name="connsiteY126" fmla="*/ 6191 h 324000"/>
                <a:gd name="connsiteX127" fmla="*/ 213662 w 629266"/>
                <a:gd name="connsiteY127" fmla="*/ 4558 h 324000"/>
                <a:gd name="connsiteX128" fmla="*/ 221286 w 629266"/>
                <a:gd name="connsiteY128" fmla="*/ 6191 h 324000"/>
                <a:gd name="connsiteX129" fmla="*/ 227446 w 629266"/>
                <a:gd name="connsiteY129" fmla="*/ 3355 h 324000"/>
                <a:gd name="connsiteX130" fmla="*/ 191327 w 629266"/>
                <a:gd name="connsiteY130" fmla="*/ 0 h 324000"/>
                <a:gd name="connsiteX131" fmla="*/ 222080 w 629266"/>
                <a:gd name="connsiteY131" fmla="*/ 0 h 324000"/>
                <a:gd name="connsiteX132" fmla="*/ 216074 w 629266"/>
                <a:gd name="connsiteY132" fmla="*/ 3355 h 324000"/>
                <a:gd name="connsiteX133" fmla="*/ 213662 w 629266"/>
                <a:gd name="connsiteY133" fmla="*/ 4558 h 324000"/>
                <a:gd name="connsiteX134" fmla="*/ 212283 w 629266"/>
                <a:gd name="connsiteY134" fmla="*/ 4262 h 324000"/>
                <a:gd name="connsiteX135" fmla="*/ 208542 w 629266"/>
                <a:gd name="connsiteY135" fmla="*/ 5565 h 324000"/>
                <a:gd name="connsiteX136" fmla="*/ 204701 w 629266"/>
                <a:gd name="connsiteY136" fmla="*/ 4262 h 324000"/>
                <a:gd name="connsiteX137" fmla="*/ 197120 w 629266"/>
                <a:gd name="connsiteY137" fmla="*/ 4262 h 324000"/>
                <a:gd name="connsiteX138" fmla="*/ 193329 w 629266"/>
                <a:gd name="connsiteY138" fmla="*/ 3355 h 324000"/>
                <a:gd name="connsiteX139" fmla="*/ 124875 w 629266"/>
                <a:gd name="connsiteY139" fmla="*/ 0 h 324000"/>
                <a:gd name="connsiteX140" fmla="*/ 162331 w 629266"/>
                <a:gd name="connsiteY140" fmla="*/ 0 h 324000"/>
                <a:gd name="connsiteX141" fmla="*/ 162055 w 629266"/>
                <a:gd name="connsiteY141" fmla="*/ 633 h 324000"/>
                <a:gd name="connsiteX142" fmla="*/ 151630 w 629266"/>
                <a:gd name="connsiteY142" fmla="*/ 11522 h 324000"/>
                <a:gd name="connsiteX143" fmla="*/ 136467 w 629266"/>
                <a:gd name="connsiteY143" fmla="*/ 11522 h 324000"/>
                <a:gd name="connsiteX144" fmla="*/ 128886 w 629266"/>
                <a:gd name="connsiteY144" fmla="*/ 11522 h 324000"/>
                <a:gd name="connsiteX145" fmla="*/ 62223 w 629266"/>
                <a:gd name="connsiteY145" fmla="*/ 0 h 324000"/>
                <a:gd name="connsiteX146" fmla="*/ 107999 w 629266"/>
                <a:gd name="connsiteY146" fmla="*/ 0 h 324000"/>
                <a:gd name="connsiteX147" fmla="*/ 113723 w 629266"/>
                <a:gd name="connsiteY147" fmla="*/ 4262 h 324000"/>
                <a:gd name="connsiteX148" fmla="*/ 121304 w 629266"/>
                <a:gd name="connsiteY148" fmla="*/ 11522 h 324000"/>
                <a:gd name="connsiteX149" fmla="*/ 98560 w 629266"/>
                <a:gd name="connsiteY149" fmla="*/ 18781 h 324000"/>
                <a:gd name="connsiteX150" fmla="*/ 60652 w 629266"/>
                <a:gd name="connsiteY150" fmla="*/ 4262 h 3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29266" h="324000">
                  <a:moveTo>
                    <a:pt x="22745" y="69596"/>
                  </a:moveTo>
                  <a:cubicBezTo>
                    <a:pt x="30326" y="69596"/>
                    <a:pt x="37908" y="69596"/>
                    <a:pt x="45489" y="69596"/>
                  </a:cubicBezTo>
                  <a:cubicBezTo>
                    <a:pt x="53071" y="69596"/>
                    <a:pt x="60652" y="76855"/>
                    <a:pt x="68234" y="76855"/>
                  </a:cubicBezTo>
                  <a:cubicBezTo>
                    <a:pt x="75815" y="84115"/>
                    <a:pt x="83397" y="76855"/>
                    <a:pt x="90978" y="91374"/>
                  </a:cubicBezTo>
                  <a:cubicBezTo>
                    <a:pt x="98560" y="91374"/>
                    <a:pt x="98560" y="91374"/>
                    <a:pt x="106141" y="91374"/>
                  </a:cubicBezTo>
                  <a:cubicBezTo>
                    <a:pt x="121304" y="91374"/>
                    <a:pt x="121304" y="91374"/>
                    <a:pt x="128886" y="91374"/>
                  </a:cubicBezTo>
                  <a:cubicBezTo>
                    <a:pt x="136467" y="91374"/>
                    <a:pt x="136467" y="84115"/>
                    <a:pt x="151630" y="91374"/>
                  </a:cubicBezTo>
                  <a:cubicBezTo>
                    <a:pt x="159212" y="84115"/>
                    <a:pt x="159212" y="98633"/>
                    <a:pt x="159212" y="105893"/>
                  </a:cubicBezTo>
                  <a:cubicBezTo>
                    <a:pt x="166794" y="105893"/>
                    <a:pt x="174375" y="105893"/>
                    <a:pt x="174375" y="105893"/>
                  </a:cubicBezTo>
                  <a:cubicBezTo>
                    <a:pt x="174375" y="113152"/>
                    <a:pt x="174375" y="113152"/>
                    <a:pt x="174375" y="113152"/>
                  </a:cubicBezTo>
                  <a:cubicBezTo>
                    <a:pt x="151630" y="113152"/>
                    <a:pt x="144049" y="134930"/>
                    <a:pt x="121304" y="134930"/>
                  </a:cubicBezTo>
                  <a:cubicBezTo>
                    <a:pt x="113723" y="134930"/>
                    <a:pt x="113723" y="127671"/>
                    <a:pt x="98560" y="127671"/>
                  </a:cubicBezTo>
                  <a:cubicBezTo>
                    <a:pt x="98560" y="127671"/>
                    <a:pt x="90978" y="120411"/>
                    <a:pt x="90978" y="113152"/>
                  </a:cubicBezTo>
                  <a:cubicBezTo>
                    <a:pt x="83397" y="113152"/>
                    <a:pt x="83397" y="113152"/>
                    <a:pt x="83397" y="105893"/>
                  </a:cubicBezTo>
                  <a:cubicBezTo>
                    <a:pt x="68234" y="105893"/>
                    <a:pt x="53071" y="105893"/>
                    <a:pt x="37908" y="105893"/>
                  </a:cubicBezTo>
                  <a:cubicBezTo>
                    <a:pt x="30326" y="105893"/>
                    <a:pt x="30326" y="113152"/>
                    <a:pt x="30326" y="120411"/>
                  </a:cubicBezTo>
                  <a:cubicBezTo>
                    <a:pt x="22745" y="120411"/>
                    <a:pt x="22745" y="105893"/>
                    <a:pt x="22745" y="105893"/>
                  </a:cubicBezTo>
                  <a:cubicBezTo>
                    <a:pt x="15163" y="105893"/>
                    <a:pt x="7582" y="105893"/>
                    <a:pt x="0" y="105893"/>
                  </a:cubicBezTo>
                  <a:cubicBezTo>
                    <a:pt x="0" y="98633"/>
                    <a:pt x="0" y="98633"/>
                    <a:pt x="0" y="98633"/>
                  </a:cubicBezTo>
                  <a:cubicBezTo>
                    <a:pt x="0" y="98633"/>
                    <a:pt x="0" y="98633"/>
                    <a:pt x="0" y="91374"/>
                  </a:cubicBezTo>
                  <a:cubicBezTo>
                    <a:pt x="0" y="91374"/>
                    <a:pt x="0" y="84115"/>
                    <a:pt x="0" y="76855"/>
                  </a:cubicBezTo>
                  <a:cubicBezTo>
                    <a:pt x="7582" y="69596"/>
                    <a:pt x="15163" y="69596"/>
                    <a:pt x="22745" y="69596"/>
                  </a:cubicBezTo>
                  <a:close/>
                  <a:moveTo>
                    <a:pt x="235454" y="0"/>
                  </a:moveTo>
                  <a:lnTo>
                    <a:pt x="579847" y="0"/>
                  </a:lnTo>
                  <a:lnTo>
                    <a:pt x="582829" y="2448"/>
                  </a:lnTo>
                  <a:cubicBezTo>
                    <a:pt x="583777" y="6077"/>
                    <a:pt x="583777" y="11522"/>
                    <a:pt x="583777" y="18781"/>
                  </a:cubicBezTo>
                  <a:cubicBezTo>
                    <a:pt x="583777" y="26040"/>
                    <a:pt x="591358" y="33300"/>
                    <a:pt x="591358" y="40559"/>
                  </a:cubicBezTo>
                  <a:cubicBezTo>
                    <a:pt x="591358" y="40559"/>
                    <a:pt x="591358" y="40559"/>
                    <a:pt x="591358" y="55078"/>
                  </a:cubicBezTo>
                  <a:cubicBezTo>
                    <a:pt x="598940" y="55078"/>
                    <a:pt x="598940" y="62337"/>
                    <a:pt x="598940" y="62337"/>
                  </a:cubicBezTo>
                  <a:cubicBezTo>
                    <a:pt x="598940" y="62337"/>
                    <a:pt x="606521" y="62337"/>
                    <a:pt x="606521" y="62337"/>
                  </a:cubicBezTo>
                  <a:cubicBezTo>
                    <a:pt x="606521" y="69596"/>
                    <a:pt x="606521" y="76855"/>
                    <a:pt x="606521" y="76855"/>
                  </a:cubicBezTo>
                  <a:cubicBezTo>
                    <a:pt x="606521" y="76855"/>
                    <a:pt x="606521" y="76855"/>
                    <a:pt x="614103" y="76855"/>
                  </a:cubicBezTo>
                  <a:cubicBezTo>
                    <a:pt x="614103" y="76855"/>
                    <a:pt x="606521" y="84115"/>
                    <a:pt x="614103" y="91374"/>
                  </a:cubicBezTo>
                  <a:cubicBezTo>
                    <a:pt x="614103" y="98633"/>
                    <a:pt x="614103" y="98633"/>
                    <a:pt x="614103" y="105893"/>
                  </a:cubicBezTo>
                  <a:cubicBezTo>
                    <a:pt x="621684" y="105893"/>
                    <a:pt x="629266" y="113152"/>
                    <a:pt x="629266" y="120411"/>
                  </a:cubicBezTo>
                  <a:cubicBezTo>
                    <a:pt x="629266" y="120411"/>
                    <a:pt x="629266" y="120411"/>
                    <a:pt x="629266" y="142189"/>
                  </a:cubicBezTo>
                  <a:cubicBezTo>
                    <a:pt x="621684" y="163967"/>
                    <a:pt x="598940" y="163967"/>
                    <a:pt x="591358" y="193004"/>
                  </a:cubicBezTo>
                  <a:cubicBezTo>
                    <a:pt x="598940" y="193004"/>
                    <a:pt x="598940" y="193004"/>
                    <a:pt x="606521" y="193004"/>
                  </a:cubicBezTo>
                  <a:cubicBezTo>
                    <a:pt x="606521" y="193004"/>
                    <a:pt x="614103" y="200264"/>
                    <a:pt x="614103" y="207523"/>
                  </a:cubicBezTo>
                  <a:cubicBezTo>
                    <a:pt x="598940" y="200264"/>
                    <a:pt x="591358" y="207523"/>
                    <a:pt x="591358" y="214782"/>
                  </a:cubicBezTo>
                  <a:cubicBezTo>
                    <a:pt x="583777" y="214782"/>
                    <a:pt x="576195" y="214782"/>
                    <a:pt x="576195" y="222042"/>
                  </a:cubicBezTo>
                  <a:cubicBezTo>
                    <a:pt x="561032" y="222042"/>
                    <a:pt x="553451" y="229301"/>
                    <a:pt x="545869" y="236560"/>
                  </a:cubicBezTo>
                  <a:cubicBezTo>
                    <a:pt x="538288" y="258338"/>
                    <a:pt x="545869" y="265597"/>
                    <a:pt x="553451" y="272857"/>
                  </a:cubicBezTo>
                  <a:cubicBezTo>
                    <a:pt x="553451" y="272857"/>
                    <a:pt x="553451" y="272857"/>
                    <a:pt x="561032" y="272857"/>
                  </a:cubicBezTo>
                  <a:cubicBezTo>
                    <a:pt x="561032" y="280116"/>
                    <a:pt x="561032" y="287375"/>
                    <a:pt x="568614" y="287375"/>
                  </a:cubicBezTo>
                  <a:cubicBezTo>
                    <a:pt x="568614" y="294635"/>
                    <a:pt x="576195" y="294635"/>
                    <a:pt x="576195" y="309153"/>
                  </a:cubicBezTo>
                  <a:cubicBezTo>
                    <a:pt x="576195" y="309153"/>
                    <a:pt x="568614" y="309153"/>
                    <a:pt x="561032" y="309153"/>
                  </a:cubicBezTo>
                  <a:cubicBezTo>
                    <a:pt x="561032" y="316413"/>
                    <a:pt x="561032" y="309153"/>
                    <a:pt x="561032" y="316413"/>
                  </a:cubicBezTo>
                  <a:cubicBezTo>
                    <a:pt x="553451" y="316413"/>
                    <a:pt x="561032" y="323672"/>
                    <a:pt x="553451" y="323672"/>
                  </a:cubicBezTo>
                  <a:lnTo>
                    <a:pt x="553451" y="324000"/>
                  </a:lnTo>
                  <a:lnTo>
                    <a:pt x="497090" y="324000"/>
                  </a:lnTo>
                  <a:lnTo>
                    <a:pt x="495642" y="320950"/>
                  </a:lnTo>
                  <a:cubicBezTo>
                    <a:pt x="492799" y="318227"/>
                    <a:pt x="489008" y="316413"/>
                    <a:pt x="485217" y="316413"/>
                  </a:cubicBezTo>
                  <a:cubicBezTo>
                    <a:pt x="485217" y="309153"/>
                    <a:pt x="485217" y="294635"/>
                    <a:pt x="492799" y="294635"/>
                  </a:cubicBezTo>
                  <a:cubicBezTo>
                    <a:pt x="492799" y="280116"/>
                    <a:pt x="500380" y="272857"/>
                    <a:pt x="507962" y="265597"/>
                  </a:cubicBezTo>
                  <a:cubicBezTo>
                    <a:pt x="507962" y="265597"/>
                    <a:pt x="507962" y="265597"/>
                    <a:pt x="507962" y="243820"/>
                  </a:cubicBezTo>
                  <a:cubicBezTo>
                    <a:pt x="523125" y="243820"/>
                    <a:pt x="523125" y="229301"/>
                    <a:pt x="530706" y="222042"/>
                  </a:cubicBezTo>
                  <a:cubicBezTo>
                    <a:pt x="530706" y="214782"/>
                    <a:pt x="538288" y="222042"/>
                    <a:pt x="538288" y="214782"/>
                  </a:cubicBezTo>
                  <a:cubicBezTo>
                    <a:pt x="538288" y="214782"/>
                    <a:pt x="538288" y="214782"/>
                    <a:pt x="538288" y="207523"/>
                  </a:cubicBezTo>
                  <a:cubicBezTo>
                    <a:pt x="538288" y="207523"/>
                    <a:pt x="538288" y="200264"/>
                    <a:pt x="530706" y="200264"/>
                  </a:cubicBezTo>
                  <a:cubicBezTo>
                    <a:pt x="530706" y="200264"/>
                    <a:pt x="523125" y="200264"/>
                    <a:pt x="523125" y="193004"/>
                  </a:cubicBezTo>
                  <a:cubicBezTo>
                    <a:pt x="523125" y="193004"/>
                    <a:pt x="515543" y="193004"/>
                    <a:pt x="507962" y="193004"/>
                  </a:cubicBezTo>
                  <a:cubicBezTo>
                    <a:pt x="507962" y="185745"/>
                    <a:pt x="500380" y="178486"/>
                    <a:pt x="492799" y="178486"/>
                  </a:cubicBezTo>
                  <a:cubicBezTo>
                    <a:pt x="492799" y="171226"/>
                    <a:pt x="492799" y="171226"/>
                    <a:pt x="485217" y="171226"/>
                  </a:cubicBezTo>
                  <a:cubicBezTo>
                    <a:pt x="485217" y="171226"/>
                    <a:pt x="485217" y="171226"/>
                    <a:pt x="485217" y="156708"/>
                  </a:cubicBezTo>
                  <a:cubicBezTo>
                    <a:pt x="477636" y="156708"/>
                    <a:pt x="477636" y="156708"/>
                    <a:pt x="477636" y="149449"/>
                  </a:cubicBezTo>
                  <a:cubicBezTo>
                    <a:pt x="477636" y="149449"/>
                    <a:pt x="470054" y="149449"/>
                    <a:pt x="470054" y="142189"/>
                  </a:cubicBezTo>
                  <a:cubicBezTo>
                    <a:pt x="462473" y="142189"/>
                    <a:pt x="462473" y="142189"/>
                    <a:pt x="454891" y="142189"/>
                  </a:cubicBezTo>
                  <a:cubicBezTo>
                    <a:pt x="432146" y="134930"/>
                    <a:pt x="439728" y="156708"/>
                    <a:pt x="416983" y="156708"/>
                  </a:cubicBezTo>
                  <a:cubicBezTo>
                    <a:pt x="416983" y="149449"/>
                    <a:pt x="416983" y="149449"/>
                    <a:pt x="409402" y="149449"/>
                  </a:cubicBezTo>
                  <a:cubicBezTo>
                    <a:pt x="401820" y="142189"/>
                    <a:pt x="401820" y="127671"/>
                    <a:pt x="394239" y="127671"/>
                  </a:cubicBezTo>
                  <a:cubicBezTo>
                    <a:pt x="394239" y="120411"/>
                    <a:pt x="394239" y="113152"/>
                    <a:pt x="386657" y="113152"/>
                  </a:cubicBezTo>
                  <a:cubicBezTo>
                    <a:pt x="386657" y="98633"/>
                    <a:pt x="386657" y="91374"/>
                    <a:pt x="394239" y="91374"/>
                  </a:cubicBezTo>
                  <a:cubicBezTo>
                    <a:pt x="394239" y="84115"/>
                    <a:pt x="386657" y="84115"/>
                    <a:pt x="386657" y="76855"/>
                  </a:cubicBezTo>
                  <a:cubicBezTo>
                    <a:pt x="386657" y="76855"/>
                    <a:pt x="371494" y="76855"/>
                    <a:pt x="371494" y="69596"/>
                  </a:cubicBezTo>
                  <a:cubicBezTo>
                    <a:pt x="371494" y="76855"/>
                    <a:pt x="356331" y="69596"/>
                    <a:pt x="356331" y="84115"/>
                  </a:cubicBezTo>
                  <a:cubicBezTo>
                    <a:pt x="348750" y="84115"/>
                    <a:pt x="348750" y="98633"/>
                    <a:pt x="333587" y="91374"/>
                  </a:cubicBezTo>
                  <a:cubicBezTo>
                    <a:pt x="333587" y="91374"/>
                    <a:pt x="333587" y="91374"/>
                    <a:pt x="333587" y="69596"/>
                  </a:cubicBezTo>
                  <a:cubicBezTo>
                    <a:pt x="333587" y="62337"/>
                    <a:pt x="318424" y="62337"/>
                    <a:pt x="318424" y="55078"/>
                  </a:cubicBezTo>
                  <a:cubicBezTo>
                    <a:pt x="303261" y="55078"/>
                    <a:pt x="303261" y="69596"/>
                    <a:pt x="288098" y="76855"/>
                  </a:cubicBezTo>
                  <a:cubicBezTo>
                    <a:pt x="288098" y="76855"/>
                    <a:pt x="288098" y="76855"/>
                    <a:pt x="235027" y="76855"/>
                  </a:cubicBezTo>
                  <a:cubicBezTo>
                    <a:pt x="227446" y="69596"/>
                    <a:pt x="227446" y="76855"/>
                    <a:pt x="227446" y="76855"/>
                  </a:cubicBezTo>
                  <a:cubicBezTo>
                    <a:pt x="227446" y="84115"/>
                    <a:pt x="219864" y="84115"/>
                    <a:pt x="219864" y="84115"/>
                  </a:cubicBezTo>
                  <a:cubicBezTo>
                    <a:pt x="219864" y="91374"/>
                    <a:pt x="212283" y="84115"/>
                    <a:pt x="204701" y="91374"/>
                  </a:cubicBezTo>
                  <a:cubicBezTo>
                    <a:pt x="204701" y="91374"/>
                    <a:pt x="197120" y="91374"/>
                    <a:pt x="197120" y="91374"/>
                  </a:cubicBezTo>
                  <a:cubicBezTo>
                    <a:pt x="174375" y="98633"/>
                    <a:pt x="181957" y="76855"/>
                    <a:pt x="166794" y="76855"/>
                  </a:cubicBezTo>
                  <a:cubicBezTo>
                    <a:pt x="151630" y="76855"/>
                    <a:pt x="151630" y="69596"/>
                    <a:pt x="136467" y="69596"/>
                  </a:cubicBezTo>
                  <a:cubicBezTo>
                    <a:pt x="121304" y="69596"/>
                    <a:pt x="121304" y="84115"/>
                    <a:pt x="113723" y="84115"/>
                  </a:cubicBezTo>
                  <a:cubicBezTo>
                    <a:pt x="113723" y="76855"/>
                    <a:pt x="106141" y="76855"/>
                    <a:pt x="98560" y="76855"/>
                  </a:cubicBezTo>
                  <a:cubicBezTo>
                    <a:pt x="98560" y="69596"/>
                    <a:pt x="98560" y="69596"/>
                    <a:pt x="98560" y="69596"/>
                  </a:cubicBezTo>
                  <a:cubicBezTo>
                    <a:pt x="98560" y="69596"/>
                    <a:pt x="90978" y="69596"/>
                    <a:pt x="90978" y="62337"/>
                  </a:cubicBezTo>
                  <a:cubicBezTo>
                    <a:pt x="83397" y="69596"/>
                    <a:pt x="83397" y="55078"/>
                    <a:pt x="68234" y="55078"/>
                  </a:cubicBezTo>
                  <a:cubicBezTo>
                    <a:pt x="60652" y="62337"/>
                    <a:pt x="60652" y="62337"/>
                    <a:pt x="60652" y="55078"/>
                  </a:cubicBezTo>
                  <a:cubicBezTo>
                    <a:pt x="53071" y="40559"/>
                    <a:pt x="30326" y="62337"/>
                    <a:pt x="30326" y="40559"/>
                  </a:cubicBezTo>
                  <a:cubicBezTo>
                    <a:pt x="22745" y="33300"/>
                    <a:pt x="22745" y="33300"/>
                    <a:pt x="22745" y="26040"/>
                  </a:cubicBezTo>
                  <a:cubicBezTo>
                    <a:pt x="30326" y="18781"/>
                    <a:pt x="30326" y="11522"/>
                    <a:pt x="37908" y="4262"/>
                  </a:cubicBezTo>
                  <a:cubicBezTo>
                    <a:pt x="37908" y="4262"/>
                    <a:pt x="45489" y="4262"/>
                    <a:pt x="45489" y="4262"/>
                  </a:cubicBezTo>
                  <a:cubicBezTo>
                    <a:pt x="45489" y="4262"/>
                    <a:pt x="45489" y="4262"/>
                    <a:pt x="53071" y="4262"/>
                  </a:cubicBezTo>
                  <a:cubicBezTo>
                    <a:pt x="53071" y="4262"/>
                    <a:pt x="53071" y="4262"/>
                    <a:pt x="60652" y="4262"/>
                  </a:cubicBezTo>
                  <a:cubicBezTo>
                    <a:pt x="68234" y="4262"/>
                    <a:pt x="60652" y="18781"/>
                    <a:pt x="68234" y="18781"/>
                  </a:cubicBezTo>
                  <a:cubicBezTo>
                    <a:pt x="83397" y="18781"/>
                    <a:pt x="83397" y="26040"/>
                    <a:pt x="98560" y="26040"/>
                  </a:cubicBezTo>
                  <a:cubicBezTo>
                    <a:pt x="106141" y="18781"/>
                    <a:pt x="106141" y="18781"/>
                    <a:pt x="113723" y="18781"/>
                  </a:cubicBezTo>
                  <a:cubicBezTo>
                    <a:pt x="113723" y="18781"/>
                    <a:pt x="113723" y="18781"/>
                    <a:pt x="121304" y="18781"/>
                  </a:cubicBezTo>
                  <a:cubicBezTo>
                    <a:pt x="121304" y="18781"/>
                    <a:pt x="128886" y="18781"/>
                    <a:pt x="128886" y="18781"/>
                  </a:cubicBezTo>
                  <a:cubicBezTo>
                    <a:pt x="128886" y="26040"/>
                    <a:pt x="128886" y="26040"/>
                    <a:pt x="128886" y="26040"/>
                  </a:cubicBezTo>
                  <a:cubicBezTo>
                    <a:pt x="128886" y="26040"/>
                    <a:pt x="128886" y="26040"/>
                    <a:pt x="136467" y="26040"/>
                  </a:cubicBezTo>
                  <a:cubicBezTo>
                    <a:pt x="136467" y="26040"/>
                    <a:pt x="144049" y="33300"/>
                    <a:pt x="144049" y="40559"/>
                  </a:cubicBezTo>
                  <a:cubicBezTo>
                    <a:pt x="151630" y="47818"/>
                    <a:pt x="151630" y="47818"/>
                    <a:pt x="159212" y="47818"/>
                  </a:cubicBezTo>
                  <a:cubicBezTo>
                    <a:pt x="159212" y="47818"/>
                    <a:pt x="159212" y="47818"/>
                    <a:pt x="159212" y="55078"/>
                  </a:cubicBezTo>
                  <a:cubicBezTo>
                    <a:pt x="166794" y="62337"/>
                    <a:pt x="181957" y="76855"/>
                    <a:pt x="189538" y="62337"/>
                  </a:cubicBezTo>
                  <a:cubicBezTo>
                    <a:pt x="181957" y="62337"/>
                    <a:pt x="181957" y="62337"/>
                    <a:pt x="181957" y="55078"/>
                  </a:cubicBezTo>
                  <a:cubicBezTo>
                    <a:pt x="174375" y="55078"/>
                    <a:pt x="166794" y="47818"/>
                    <a:pt x="159212" y="40559"/>
                  </a:cubicBezTo>
                  <a:cubicBezTo>
                    <a:pt x="159212" y="26040"/>
                    <a:pt x="151630" y="26040"/>
                    <a:pt x="151630" y="26040"/>
                  </a:cubicBezTo>
                  <a:cubicBezTo>
                    <a:pt x="151630" y="26040"/>
                    <a:pt x="151630" y="26040"/>
                    <a:pt x="144049" y="26040"/>
                  </a:cubicBezTo>
                  <a:cubicBezTo>
                    <a:pt x="144049" y="18781"/>
                    <a:pt x="151630" y="18781"/>
                    <a:pt x="151630" y="18781"/>
                  </a:cubicBezTo>
                  <a:cubicBezTo>
                    <a:pt x="159212" y="26040"/>
                    <a:pt x="174375" y="26040"/>
                    <a:pt x="174375" y="26040"/>
                  </a:cubicBezTo>
                  <a:cubicBezTo>
                    <a:pt x="174375" y="26040"/>
                    <a:pt x="181957" y="26040"/>
                    <a:pt x="181957" y="26040"/>
                  </a:cubicBezTo>
                  <a:cubicBezTo>
                    <a:pt x="181957" y="26040"/>
                    <a:pt x="181957" y="26040"/>
                    <a:pt x="189538" y="26040"/>
                  </a:cubicBezTo>
                  <a:cubicBezTo>
                    <a:pt x="181957" y="26040"/>
                    <a:pt x="189538" y="18781"/>
                    <a:pt x="181957" y="18781"/>
                  </a:cubicBezTo>
                  <a:cubicBezTo>
                    <a:pt x="181957" y="18781"/>
                    <a:pt x="181957" y="11522"/>
                    <a:pt x="181957" y="11522"/>
                  </a:cubicBezTo>
                  <a:cubicBezTo>
                    <a:pt x="181957" y="11522"/>
                    <a:pt x="181957" y="4262"/>
                    <a:pt x="181957" y="4262"/>
                  </a:cubicBezTo>
                  <a:cubicBezTo>
                    <a:pt x="189538" y="4262"/>
                    <a:pt x="189538" y="4262"/>
                    <a:pt x="189538" y="11522"/>
                  </a:cubicBezTo>
                  <a:cubicBezTo>
                    <a:pt x="197120" y="11522"/>
                    <a:pt x="197120" y="11522"/>
                    <a:pt x="197120" y="18781"/>
                  </a:cubicBezTo>
                  <a:cubicBezTo>
                    <a:pt x="197120" y="18781"/>
                    <a:pt x="197120" y="11522"/>
                    <a:pt x="197120" y="11522"/>
                  </a:cubicBezTo>
                  <a:cubicBezTo>
                    <a:pt x="197120" y="11522"/>
                    <a:pt x="199015" y="9707"/>
                    <a:pt x="201858" y="7892"/>
                  </a:cubicBezTo>
                  <a:lnTo>
                    <a:pt x="208542" y="5565"/>
                  </a:lnTo>
                  <a:lnTo>
                    <a:pt x="210387" y="6191"/>
                  </a:lnTo>
                  <a:lnTo>
                    <a:pt x="213662" y="4558"/>
                  </a:lnTo>
                  <a:lnTo>
                    <a:pt x="221286" y="6191"/>
                  </a:lnTo>
                  <a:cubicBezTo>
                    <a:pt x="223655" y="5850"/>
                    <a:pt x="225550" y="4716"/>
                    <a:pt x="227446" y="3355"/>
                  </a:cubicBezTo>
                  <a:close/>
                  <a:moveTo>
                    <a:pt x="191327" y="0"/>
                  </a:moveTo>
                  <a:lnTo>
                    <a:pt x="222080" y="0"/>
                  </a:lnTo>
                  <a:lnTo>
                    <a:pt x="216074" y="3355"/>
                  </a:lnTo>
                  <a:lnTo>
                    <a:pt x="213662" y="4558"/>
                  </a:lnTo>
                  <a:lnTo>
                    <a:pt x="212283" y="4262"/>
                  </a:lnTo>
                  <a:lnTo>
                    <a:pt x="208542" y="5565"/>
                  </a:lnTo>
                  <a:lnTo>
                    <a:pt x="204701" y="4262"/>
                  </a:lnTo>
                  <a:cubicBezTo>
                    <a:pt x="204701" y="4262"/>
                    <a:pt x="204701" y="4262"/>
                    <a:pt x="197120" y="4262"/>
                  </a:cubicBezTo>
                  <a:cubicBezTo>
                    <a:pt x="197120" y="4262"/>
                    <a:pt x="195224" y="4262"/>
                    <a:pt x="193329" y="3355"/>
                  </a:cubicBezTo>
                  <a:close/>
                  <a:moveTo>
                    <a:pt x="124875" y="0"/>
                  </a:moveTo>
                  <a:lnTo>
                    <a:pt x="162331" y="0"/>
                  </a:lnTo>
                  <a:lnTo>
                    <a:pt x="162055" y="633"/>
                  </a:lnTo>
                  <a:cubicBezTo>
                    <a:pt x="159212" y="4262"/>
                    <a:pt x="155421" y="7892"/>
                    <a:pt x="151630" y="11522"/>
                  </a:cubicBezTo>
                  <a:cubicBezTo>
                    <a:pt x="144049" y="18781"/>
                    <a:pt x="144049" y="18781"/>
                    <a:pt x="136467" y="11522"/>
                  </a:cubicBezTo>
                  <a:cubicBezTo>
                    <a:pt x="128886" y="11522"/>
                    <a:pt x="128886" y="11522"/>
                    <a:pt x="128886" y="11522"/>
                  </a:cubicBezTo>
                  <a:close/>
                  <a:moveTo>
                    <a:pt x="62223" y="0"/>
                  </a:moveTo>
                  <a:lnTo>
                    <a:pt x="107999" y="0"/>
                  </a:lnTo>
                  <a:lnTo>
                    <a:pt x="113723" y="4262"/>
                  </a:lnTo>
                  <a:cubicBezTo>
                    <a:pt x="113723" y="4262"/>
                    <a:pt x="121304" y="11522"/>
                    <a:pt x="121304" y="11522"/>
                  </a:cubicBezTo>
                  <a:cubicBezTo>
                    <a:pt x="106141" y="11522"/>
                    <a:pt x="106141" y="18781"/>
                    <a:pt x="98560" y="18781"/>
                  </a:cubicBezTo>
                  <a:cubicBezTo>
                    <a:pt x="83397" y="18781"/>
                    <a:pt x="68234" y="18781"/>
                    <a:pt x="60652" y="4262"/>
                  </a:cubicBezTo>
                  <a:close/>
                </a:path>
              </a:pathLst>
            </a:custGeom>
            <a:solidFill>
              <a:srgbClr val="0070C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l"/>
              <a:endParaRPr lang="nl-NL" dirty="0"/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9E9A4CF7-4B57-D0C1-8E41-FF84B45DE94F}"/>
              </a:ext>
            </a:extLst>
          </p:cNvPr>
          <p:cNvGrpSpPr/>
          <p:nvPr/>
        </p:nvGrpSpPr>
        <p:grpSpPr>
          <a:xfrm>
            <a:off x="1096711" y="1387930"/>
            <a:ext cx="1166121" cy="1007296"/>
            <a:chOff x="1096711" y="4261930"/>
            <a:chExt cx="1166121" cy="1007296"/>
          </a:xfrm>
        </p:grpSpPr>
        <p:sp>
          <p:nvSpPr>
            <p:cNvPr id="39" name="Pijl: omlaag 38">
              <a:extLst>
                <a:ext uri="{FF2B5EF4-FFF2-40B4-BE49-F238E27FC236}">
                  <a16:creationId xmlns:a16="http://schemas.microsoft.com/office/drawing/2014/main" id="{5832CD2E-1247-6F1C-5DA7-C1B925F11308}"/>
                </a:ext>
              </a:extLst>
            </p:cNvPr>
            <p:cNvSpPr/>
            <p:nvPr/>
          </p:nvSpPr>
          <p:spPr>
            <a:xfrm rot="16200000" flipH="1" flipV="1">
              <a:off x="1176124" y="4182517"/>
              <a:ext cx="1007296" cy="1166121"/>
            </a:xfrm>
            <a:prstGeom prst="downArrow">
              <a:avLst/>
            </a:prstGeom>
            <a:solidFill>
              <a:srgbClr val="652EA3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A054C2FD-2F84-71C0-B697-A364806552DF}"/>
                </a:ext>
              </a:extLst>
            </p:cNvPr>
            <p:cNvSpPr txBox="1"/>
            <p:nvPr/>
          </p:nvSpPr>
          <p:spPr>
            <a:xfrm>
              <a:off x="1149336" y="4299320"/>
              <a:ext cx="7512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5400" b="1" dirty="0">
                  <a:solidFill>
                    <a:schemeClr val="bg1"/>
                  </a:solidFill>
                  <a:latin typeface="Effra" panose="02000506080000020004" pitchFamily="2" charset="0"/>
                </a:rPr>
                <a:t>E</a:t>
              </a:r>
            </a:p>
          </p:txBody>
        </p:sp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DFF7DF35-C3A6-4998-4949-1AD0EF3C751B}"/>
              </a:ext>
            </a:extLst>
          </p:cNvPr>
          <p:cNvGrpSpPr/>
          <p:nvPr/>
        </p:nvGrpSpPr>
        <p:grpSpPr>
          <a:xfrm>
            <a:off x="1627474" y="2406647"/>
            <a:ext cx="917803" cy="1007296"/>
            <a:chOff x="1627474" y="5280647"/>
            <a:chExt cx="917803" cy="1007296"/>
          </a:xfrm>
        </p:grpSpPr>
        <p:sp>
          <p:nvSpPr>
            <p:cNvPr id="42" name="Pijl: omlaag 41">
              <a:extLst>
                <a:ext uri="{FF2B5EF4-FFF2-40B4-BE49-F238E27FC236}">
                  <a16:creationId xmlns:a16="http://schemas.microsoft.com/office/drawing/2014/main" id="{2A4AB420-57D0-875A-C8DA-1EDD8407043B}"/>
                </a:ext>
              </a:extLst>
            </p:cNvPr>
            <p:cNvSpPr/>
            <p:nvPr/>
          </p:nvSpPr>
          <p:spPr>
            <a:xfrm rot="5400000" flipV="1">
              <a:off x="1582728" y="5325393"/>
              <a:ext cx="1007296" cy="917803"/>
            </a:xfrm>
            <a:prstGeom prst="downArrow">
              <a:avLst/>
            </a:prstGeom>
            <a:solidFill>
              <a:srgbClr val="652EA3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3EA01437-0CF9-D365-573C-8880E4D02767}"/>
                </a:ext>
              </a:extLst>
            </p:cNvPr>
            <p:cNvSpPr txBox="1"/>
            <p:nvPr/>
          </p:nvSpPr>
          <p:spPr>
            <a:xfrm>
              <a:off x="1690808" y="5316142"/>
              <a:ext cx="7512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5400" b="1" dirty="0">
                  <a:solidFill>
                    <a:schemeClr val="bg1"/>
                  </a:solidFill>
                  <a:latin typeface="Effra" panose="02000506080000020004" pitchFamily="2" charset="0"/>
                </a:rPr>
                <a:t>M</a:t>
              </a:r>
            </a:p>
          </p:txBody>
        </p:sp>
      </p:grpSp>
      <p:sp>
        <p:nvSpPr>
          <p:cNvPr id="36" name="Tekstvak 35">
            <a:extLst>
              <a:ext uri="{FF2B5EF4-FFF2-40B4-BE49-F238E27FC236}">
                <a16:creationId xmlns:a16="http://schemas.microsoft.com/office/drawing/2014/main" id="{ED07D621-68BC-D188-5EC3-438AC1D7051E}"/>
              </a:ext>
            </a:extLst>
          </p:cNvPr>
          <p:cNvSpPr txBox="1"/>
          <p:nvPr/>
        </p:nvSpPr>
        <p:spPr>
          <a:xfrm>
            <a:off x="8179835" y="-143859"/>
            <a:ext cx="196942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3900" b="1" dirty="0">
                <a:solidFill>
                  <a:srgbClr val="652EA3"/>
                </a:solidFill>
                <a:latin typeface="Effra" panose="02000506080000020004" pitchFamily="2" charset="0"/>
              </a:rPr>
              <a:t>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D43EC2-2959-D177-A228-A80A52C91DEF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Macro-economie </a:t>
            </a: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(Andere sectoren)</a:t>
            </a: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8073B2C-7D01-5AE3-2221-4B94CE40972B}"/>
              </a:ext>
            </a:extLst>
          </p:cNvPr>
          <p:cNvGrpSpPr/>
          <p:nvPr/>
        </p:nvGrpSpPr>
        <p:grpSpPr>
          <a:xfrm>
            <a:off x="778575" y="2180597"/>
            <a:ext cx="1166120" cy="1114978"/>
            <a:chOff x="5890542" y="4682186"/>
            <a:chExt cx="1166120" cy="1114978"/>
          </a:xfrm>
        </p:grpSpPr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E90661D1-127E-FACD-5510-BADF45C6970C}"/>
                </a:ext>
              </a:extLst>
            </p:cNvPr>
            <p:cNvSpPr/>
            <p:nvPr/>
          </p:nvSpPr>
          <p:spPr>
            <a:xfrm>
              <a:off x="6200272" y="4759662"/>
              <a:ext cx="549743" cy="911717"/>
            </a:xfrm>
            <a:prstGeom prst="rect">
              <a:avLst/>
            </a:prstGeom>
            <a:solidFill>
              <a:schemeClr val="bg1"/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5203C787-5506-2768-4D0B-4EC6083D224D}"/>
                </a:ext>
              </a:extLst>
            </p:cNvPr>
            <p:cNvGrpSpPr/>
            <p:nvPr/>
          </p:nvGrpSpPr>
          <p:grpSpPr>
            <a:xfrm>
              <a:off x="5890542" y="4682186"/>
              <a:ext cx="1166120" cy="1114978"/>
              <a:chOff x="9283164" y="4376404"/>
              <a:chExt cx="1855693" cy="1855693"/>
            </a:xfrm>
          </p:grpSpPr>
          <p:pic>
            <p:nvPicPr>
              <p:cNvPr id="47" name="Graphic 46" descr="Smartphone">
                <a:extLst>
                  <a:ext uri="{FF2B5EF4-FFF2-40B4-BE49-F238E27FC236}">
                    <a16:creationId xmlns:a16="http://schemas.microsoft.com/office/drawing/2014/main" id="{6ED6D335-6D48-2CFC-B567-1D7DD2EDF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9283164" y="4376404"/>
                <a:ext cx="1855693" cy="1855693"/>
              </a:xfrm>
              <a:prstGeom prst="rect">
                <a:avLst/>
              </a:prstGeom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8" name="Graphic 47" descr="Appel">
                <a:extLst>
                  <a:ext uri="{FF2B5EF4-FFF2-40B4-BE49-F238E27FC236}">
                    <a16:creationId xmlns:a16="http://schemas.microsoft.com/office/drawing/2014/main" id="{EBBE1EA6-6C5E-1D0D-7564-B0A532CAD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50547" y="480685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74E31384-E609-887D-9528-8407B9874B44}"/>
              </a:ext>
            </a:extLst>
          </p:cNvPr>
          <p:cNvGrpSpPr/>
          <p:nvPr/>
        </p:nvGrpSpPr>
        <p:grpSpPr>
          <a:xfrm>
            <a:off x="1587787" y="1312254"/>
            <a:ext cx="1195453" cy="1195453"/>
            <a:chOff x="8180269" y="1450798"/>
            <a:chExt cx="1195453" cy="1195453"/>
          </a:xfr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E62D3C7B-5F0C-94F0-D528-439E310950E4}"/>
                </a:ext>
              </a:extLst>
            </p:cNvPr>
            <p:cNvSpPr/>
            <p:nvPr/>
          </p:nvSpPr>
          <p:spPr>
            <a:xfrm>
              <a:off x="8417719" y="1619250"/>
              <a:ext cx="657225" cy="826300"/>
            </a:xfrm>
            <a:custGeom>
              <a:avLst/>
              <a:gdLst>
                <a:gd name="connsiteX0" fmla="*/ 7144 w 657225"/>
                <a:gd name="connsiteY0" fmla="*/ 547688 h 826300"/>
                <a:gd name="connsiteX1" fmla="*/ 4762 w 657225"/>
                <a:gd name="connsiteY1" fmla="*/ 504825 h 826300"/>
                <a:gd name="connsiteX2" fmla="*/ 9525 w 657225"/>
                <a:gd name="connsiteY2" fmla="*/ 378619 h 826300"/>
                <a:gd name="connsiteX3" fmla="*/ 4762 w 657225"/>
                <a:gd name="connsiteY3" fmla="*/ 278606 h 826300"/>
                <a:gd name="connsiteX4" fmla="*/ 0 w 657225"/>
                <a:gd name="connsiteY4" fmla="*/ 240506 h 826300"/>
                <a:gd name="connsiteX5" fmla="*/ 2381 w 657225"/>
                <a:gd name="connsiteY5" fmla="*/ 121444 h 826300"/>
                <a:gd name="connsiteX6" fmla="*/ 11906 w 657225"/>
                <a:gd name="connsiteY6" fmla="*/ 102394 h 826300"/>
                <a:gd name="connsiteX7" fmla="*/ 14287 w 657225"/>
                <a:gd name="connsiteY7" fmla="*/ 95250 h 826300"/>
                <a:gd name="connsiteX8" fmla="*/ 21431 w 657225"/>
                <a:gd name="connsiteY8" fmla="*/ 90488 h 826300"/>
                <a:gd name="connsiteX9" fmla="*/ 35719 w 657225"/>
                <a:gd name="connsiteY9" fmla="*/ 76200 h 826300"/>
                <a:gd name="connsiteX10" fmla="*/ 61912 w 657225"/>
                <a:gd name="connsiteY10" fmla="*/ 64294 h 826300"/>
                <a:gd name="connsiteX11" fmla="*/ 76200 w 657225"/>
                <a:gd name="connsiteY11" fmla="*/ 61913 h 826300"/>
                <a:gd name="connsiteX12" fmla="*/ 90487 w 657225"/>
                <a:gd name="connsiteY12" fmla="*/ 57150 h 826300"/>
                <a:gd name="connsiteX13" fmla="*/ 119062 w 657225"/>
                <a:gd name="connsiteY13" fmla="*/ 50006 h 826300"/>
                <a:gd name="connsiteX14" fmla="*/ 138112 w 657225"/>
                <a:gd name="connsiteY14" fmla="*/ 45244 h 826300"/>
                <a:gd name="connsiteX15" fmla="*/ 147637 w 657225"/>
                <a:gd name="connsiteY15" fmla="*/ 40481 h 826300"/>
                <a:gd name="connsiteX16" fmla="*/ 173831 w 657225"/>
                <a:gd name="connsiteY16" fmla="*/ 33338 h 826300"/>
                <a:gd name="connsiteX17" fmla="*/ 211931 w 657225"/>
                <a:gd name="connsiteY17" fmla="*/ 19050 h 826300"/>
                <a:gd name="connsiteX18" fmla="*/ 242887 w 657225"/>
                <a:gd name="connsiteY18" fmla="*/ 11906 h 826300"/>
                <a:gd name="connsiteX19" fmla="*/ 254794 w 657225"/>
                <a:gd name="connsiteY19" fmla="*/ 9525 h 826300"/>
                <a:gd name="connsiteX20" fmla="*/ 283369 w 657225"/>
                <a:gd name="connsiteY20" fmla="*/ 4763 h 826300"/>
                <a:gd name="connsiteX21" fmla="*/ 319087 w 657225"/>
                <a:gd name="connsiteY21" fmla="*/ 0 h 826300"/>
                <a:gd name="connsiteX22" fmla="*/ 450056 w 657225"/>
                <a:gd name="connsiteY22" fmla="*/ 2381 h 826300"/>
                <a:gd name="connsiteX23" fmla="*/ 481012 w 657225"/>
                <a:gd name="connsiteY23" fmla="*/ 7144 h 826300"/>
                <a:gd name="connsiteX24" fmla="*/ 500062 w 657225"/>
                <a:gd name="connsiteY24" fmla="*/ 16669 h 826300"/>
                <a:gd name="connsiteX25" fmla="*/ 514350 w 657225"/>
                <a:gd name="connsiteY25" fmla="*/ 33338 h 826300"/>
                <a:gd name="connsiteX26" fmla="*/ 519112 w 657225"/>
                <a:gd name="connsiteY26" fmla="*/ 152400 h 826300"/>
                <a:gd name="connsiteX27" fmla="*/ 531019 w 657225"/>
                <a:gd name="connsiteY27" fmla="*/ 171450 h 826300"/>
                <a:gd name="connsiteX28" fmla="*/ 542925 w 657225"/>
                <a:gd name="connsiteY28" fmla="*/ 188119 h 826300"/>
                <a:gd name="connsiteX29" fmla="*/ 557212 w 657225"/>
                <a:gd name="connsiteY29" fmla="*/ 202406 h 826300"/>
                <a:gd name="connsiteX30" fmla="*/ 571500 w 657225"/>
                <a:gd name="connsiteY30" fmla="*/ 214313 h 826300"/>
                <a:gd name="connsiteX31" fmla="*/ 583406 w 657225"/>
                <a:gd name="connsiteY31" fmla="*/ 230981 h 826300"/>
                <a:gd name="connsiteX32" fmla="*/ 592931 w 657225"/>
                <a:gd name="connsiteY32" fmla="*/ 247650 h 826300"/>
                <a:gd name="connsiteX33" fmla="*/ 600075 w 657225"/>
                <a:gd name="connsiteY33" fmla="*/ 257175 h 826300"/>
                <a:gd name="connsiteX34" fmla="*/ 607219 w 657225"/>
                <a:gd name="connsiteY34" fmla="*/ 273844 h 826300"/>
                <a:gd name="connsiteX35" fmla="*/ 626269 w 657225"/>
                <a:gd name="connsiteY35" fmla="*/ 316706 h 826300"/>
                <a:gd name="connsiteX36" fmla="*/ 631031 w 657225"/>
                <a:gd name="connsiteY36" fmla="*/ 328613 h 826300"/>
                <a:gd name="connsiteX37" fmla="*/ 638175 w 657225"/>
                <a:gd name="connsiteY37" fmla="*/ 340519 h 826300"/>
                <a:gd name="connsiteX38" fmla="*/ 640556 w 657225"/>
                <a:gd name="connsiteY38" fmla="*/ 354806 h 826300"/>
                <a:gd name="connsiteX39" fmla="*/ 645319 w 657225"/>
                <a:gd name="connsiteY39" fmla="*/ 381000 h 826300"/>
                <a:gd name="connsiteX40" fmla="*/ 647700 w 657225"/>
                <a:gd name="connsiteY40" fmla="*/ 473869 h 826300"/>
                <a:gd name="connsiteX41" fmla="*/ 650081 w 657225"/>
                <a:gd name="connsiteY41" fmla="*/ 519113 h 826300"/>
                <a:gd name="connsiteX42" fmla="*/ 645319 w 657225"/>
                <a:gd name="connsiteY42" fmla="*/ 535781 h 826300"/>
                <a:gd name="connsiteX43" fmla="*/ 638175 w 657225"/>
                <a:gd name="connsiteY43" fmla="*/ 552450 h 826300"/>
                <a:gd name="connsiteX44" fmla="*/ 635794 w 657225"/>
                <a:gd name="connsiteY44" fmla="*/ 564356 h 826300"/>
                <a:gd name="connsiteX45" fmla="*/ 626269 w 657225"/>
                <a:gd name="connsiteY45" fmla="*/ 578644 h 826300"/>
                <a:gd name="connsiteX46" fmla="*/ 623887 w 657225"/>
                <a:gd name="connsiteY46" fmla="*/ 585788 h 826300"/>
                <a:gd name="connsiteX47" fmla="*/ 619125 w 657225"/>
                <a:gd name="connsiteY47" fmla="*/ 595313 h 826300"/>
                <a:gd name="connsiteX48" fmla="*/ 616744 w 657225"/>
                <a:gd name="connsiteY48" fmla="*/ 604838 h 826300"/>
                <a:gd name="connsiteX49" fmla="*/ 616744 w 657225"/>
                <a:gd name="connsiteY49" fmla="*/ 673894 h 826300"/>
                <a:gd name="connsiteX50" fmla="*/ 619125 w 657225"/>
                <a:gd name="connsiteY50" fmla="*/ 683419 h 826300"/>
                <a:gd name="connsiteX51" fmla="*/ 631031 w 657225"/>
                <a:gd name="connsiteY51" fmla="*/ 704850 h 826300"/>
                <a:gd name="connsiteX52" fmla="*/ 638175 w 657225"/>
                <a:gd name="connsiteY52" fmla="*/ 714375 h 826300"/>
                <a:gd name="connsiteX53" fmla="*/ 645319 w 657225"/>
                <a:gd name="connsiteY53" fmla="*/ 731044 h 826300"/>
                <a:gd name="connsiteX54" fmla="*/ 657225 w 657225"/>
                <a:gd name="connsiteY54" fmla="*/ 762000 h 826300"/>
                <a:gd name="connsiteX55" fmla="*/ 654844 w 657225"/>
                <a:gd name="connsiteY55" fmla="*/ 819150 h 826300"/>
                <a:gd name="connsiteX56" fmla="*/ 650081 w 657225"/>
                <a:gd name="connsiteY56" fmla="*/ 826294 h 826300"/>
                <a:gd name="connsiteX57" fmla="*/ 604837 w 657225"/>
                <a:gd name="connsiteY57" fmla="*/ 809625 h 826300"/>
                <a:gd name="connsiteX58" fmla="*/ 595312 w 657225"/>
                <a:gd name="connsiteY58" fmla="*/ 804863 h 826300"/>
                <a:gd name="connsiteX59" fmla="*/ 573881 w 657225"/>
                <a:gd name="connsiteY59" fmla="*/ 797719 h 826300"/>
                <a:gd name="connsiteX60" fmla="*/ 561975 w 657225"/>
                <a:gd name="connsiteY60" fmla="*/ 792956 h 826300"/>
                <a:gd name="connsiteX61" fmla="*/ 538162 w 657225"/>
                <a:gd name="connsiteY61" fmla="*/ 790575 h 826300"/>
                <a:gd name="connsiteX62" fmla="*/ 516731 w 657225"/>
                <a:gd name="connsiteY62" fmla="*/ 788194 h 826300"/>
                <a:gd name="connsiteX63" fmla="*/ 502444 w 657225"/>
                <a:gd name="connsiteY63" fmla="*/ 781050 h 826300"/>
                <a:gd name="connsiteX64" fmla="*/ 490537 w 657225"/>
                <a:gd name="connsiteY64" fmla="*/ 773906 h 826300"/>
                <a:gd name="connsiteX65" fmla="*/ 483394 w 657225"/>
                <a:gd name="connsiteY65" fmla="*/ 769144 h 826300"/>
                <a:gd name="connsiteX66" fmla="*/ 473869 w 657225"/>
                <a:gd name="connsiteY66" fmla="*/ 766763 h 826300"/>
                <a:gd name="connsiteX67" fmla="*/ 464344 w 657225"/>
                <a:gd name="connsiteY67" fmla="*/ 762000 h 826300"/>
                <a:gd name="connsiteX68" fmla="*/ 457200 w 657225"/>
                <a:gd name="connsiteY68" fmla="*/ 759619 h 826300"/>
                <a:gd name="connsiteX69" fmla="*/ 445294 w 657225"/>
                <a:gd name="connsiteY69" fmla="*/ 752475 h 826300"/>
                <a:gd name="connsiteX70" fmla="*/ 428625 w 657225"/>
                <a:gd name="connsiteY70" fmla="*/ 747713 h 826300"/>
                <a:gd name="connsiteX71" fmla="*/ 421481 w 657225"/>
                <a:gd name="connsiteY71" fmla="*/ 742950 h 826300"/>
                <a:gd name="connsiteX72" fmla="*/ 409575 w 657225"/>
                <a:gd name="connsiteY72" fmla="*/ 740569 h 826300"/>
                <a:gd name="connsiteX73" fmla="*/ 402431 w 657225"/>
                <a:gd name="connsiteY73" fmla="*/ 738188 h 826300"/>
                <a:gd name="connsiteX74" fmla="*/ 395287 w 657225"/>
                <a:gd name="connsiteY74" fmla="*/ 733425 h 826300"/>
                <a:gd name="connsiteX75" fmla="*/ 385762 w 657225"/>
                <a:gd name="connsiteY75" fmla="*/ 731044 h 826300"/>
                <a:gd name="connsiteX76" fmla="*/ 378619 w 657225"/>
                <a:gd name="connsiteY76" fmla="*/ 728663 h 826300"/>
                <a:gd name="connsiteX77" fmla="*/ 352425 w 657225"/>
                <a:gd name="connsiteY77" fmla="*/ 721519 h 826300"/>
                <a:gd name="connsiteX78" fmla="*/ 342900 w 657225"/>
                <a:gd name="connsiteY78" fmla="*/ 714375 h 826300"/>
                <a:gd name="connsiteX79" fmla="*/ 330994 w 657225"/>
                <a:gd name="connsiteY79" fmla="*/ 709613 h 826300"/>
                <a:gd name="connsiteX80" fmla="*/ 321469 w 657225"/>
                <a:gd name="connsiteY80" fmla="*/ 704850 h 826300"/>
                <a:gd name="connsiteX81" fmla="*/ 314325 w 657225"/>
                <a:gd name="connsiteY81" fmla="*/ 702469 h 826300"/>
                <a:gd name="connsiteX82" fmla="*/ 302419 w 657225"/>
                <a:gd name="connsiteY82" fmla="*/ 697706 h 826300"/>
                <a:gd name="connsiteX83" fmla="*/ 295275 w 657225"/>
                <a:gd name="connsiteY83" fmla="*/ 695325 h 826300"/>
                <a:gd name="connsiteX84" fmla="*/ 285750 w 657225"/>
                <a:gd name="connsiteY84" fmla="*/ 690563 h 826300"/>
                <a:gd name="connsiteX85" fmla="*/ 271462 w 657225"/>
                <a:gd name="connsiteY85" fmla="*/ 681038 h 826300"/>
                <a:gd name="connsiteX86" fmla="*/ 259556 w 657225"/>
                <a:gd name="connsiteY86" fmla="*/ 678656 h 826300"/>
                <a:gd name="connsiteX87" fmla="*/ 250031 w 657225"/>
                <a:gd name="connsiteY87" fmla="*/ 673894 h 826300"/>
                <a:gd name="connsiteX88" fmla="*/ 240506 w 657225"/>
                <a:gd name="connsiteY88" fmla="*/ 671513 h 826300"/>
                <a:gd name="connsiteX89" fmla="*/ 207169 w 657225"/>
                <a:gd name="connsiteY89" fmla="*/ 657225 h 826300"/>
                <a:gd name="connsiteX90" fmla="*/ 195262 w 657225"/>
                <a:gd name="connsiteY90" fmla="*/ 645319 h 826300"/>
                <a:gd name="connsiteX91" fmla="*/ 178594 w 657225"/>
                <a:gd name="connsiteY91" fmla="*/ 638175 h 826300"/>
                <a:gd name="connsiteX92" fmla="*/ 161925 w 657225"/>
                <a:gd name="connsiteY92" fmla="*/ 628650 h 826300"/>
                <a:gd name="connsiteX93" fmla="*/ 114300 w 657225"/>
                <a:gd name="connsiteY93" fmla="*/ 604838 h 826300"/>
                <a:gd name="connsiteX94" fmla="*/ 104775 w 657225"/>
                <a:gd name="connsiteY94" fmla="*/ 600075 h 826300"/>
                <a:gd name="connsiteX95" fmla="*/ 97631 w 657225"/>
                <a:gd name="connsiteY95" fmla="*/ 595313 h 826300"/>
                <a:gd name="connsiteX96" fmla="*/ 80962 w 657225"/>
                <a:gd name="connsiteY96" fmla="*/ 590550 h 826300"/>
                <a:gd name="connsiteX97" fmla="*/ 71437 w 657225"/>
                <a:gd name="connsiteY97" fmla="*/ 583406 h 826300"/>
                <a:gd name="connsiteX98" fmla="*/ 61912 w 657225"/>
                <a:gd name="connsiteY98" fmla="*/ 581025 h 826300"/>
                <a:gd name="connsiteX99" fmla="*/ 54769 w 657225"/>
                <a:gd name="connsiteY99" fmla="*/ 578644 h 826300"/>
                <a:gd name="connsiteX100" fmla="*/ 38100 w 657225"/>
                <a:gd name="connsiteY100" fmla="*/ 571500 h 826300"/>
                <a:gd name="connsiteX101" fmla="*/ 19050 w 657225"/>
                <a:gd name="connsiteY101" fmla="*/ 561975 h 826300"/>
                <a:gd name="connsiteX102" fmla="*/ 7144 w 657225"/>
                <a:gd name="connsiteY102" fmla="*/ 547688 h 82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57225" h="826300">
                  <a:moveTo>
                    <a:pt x="7144" y="547688"/>
                  </a:moveTo>
                  <a:cubicBezTo>
                    <a:pt x="6350" y="533400"/>
                    <a:pt x="4762" y="519135"/>
                    <a:pt x="4762" y="504825"/>
                  </a:cubicBezTo>
                  <a:cubicBezTo>
                    <a:pt x="4762" y="483925"/>
                    <a:pt x="8403" y="404423"/>
                    <a:pt x="9525" y="378619"/>
                  </a:cubicBezTo>
                  <a:cubicBezTo>
                    <a:pt x="7461" y="322889"/>
                    <a:pt x="8149" y="324324"/>
                    <a:pt x="4762" y="278606"/>
                  </a:cubicBezTo>
                  <a:cubicBezTo>
                    <a:pt x="2527" y="248443"/>
                    <a:pt x="4556" y="258731"/>
                    <a:pt x="0" y="240506"/>
                  </a:cubicBezTo>
                  <a:cubicBezTo>
                    <a:pt x="794" y="200819"/>
                    <a:pt x="884" y="161111"/>
                    <a:pt x="2381" y="121444"/>
                  </a:cubicBezTo>
                  <a:cubicBezTo>
                    <a:pt x="2600" y="115634"/>
                    <a:pt x="10155" y="105896"/>
                    <a:pt x="11906" y="102394"/>
                  </a:cubicBezTo>
                  <a:cubicBezTo>
                    <a:pt x="13029" y="100149"/>
                    <a:pt x="12719" y="97210"/>
                    <a:pt x="14287" y="95250"/>
                  </a:cubicBezTo>
                  <a:cubicBezTo>
                    <a:pt x="16075" y="93015"/>
                    <a:pt x="19292" y="92389"/>
                    <a:pt x="21431" y="90488"/>
                  </a:cubicBezTo>
                  <a:cubicBezTo>
                    <a:pt x="26465" y="86013"/>
                    <a:pt x="29695" y="79212"/>
                    <a:pt x="35719" y="76200"/>
                  </a:cubicBezTo>
                  <a:cubicBezTo>
                    <a:pt x="42078" y="73020"/>
                    <a:pt x="54495" y="66317"/>
                    <a:pt x="61912" y="64294"/>
                  </a:cubicBezTo>
                  <a:cubicBezTo>
                    <a:pt x="66570" y="63024"/>
                    <a:pt x="71437" y="62707"/>
                    <a:pt x="76200" y="61913"/>
                  </a:cubicBezTo>
                  <a:cubicBezTo>
                    <a:pt x="80962" y="60325"/>
                    <a:pt x="85650" y="58494"/>
                    <a:pt x="90487" y="57150"/>
                  </a:cubicBezTo>
                  <a:cubicBezTo>
                    <a:pt x="99947" y="54522"/>
                    <a:pt x="109748" y="53110"/>
                    <a:pt x="119062" y="50006"/>
                  </a:cubicBezTo>
                  <a:cubicBezTo>
                    <a:pt x="130046" y="46345"/>
                    <a:pt x="123745" y="48117"/>
                    <a:pt x="138112" y="45244"/>
                  </a:cubicBezTo>
                  <a:cubicBezTo>
                    <a:pt x="141287" y="43656"/>
                    <a:pt x="144269" y="41604"/>
                    <a:pt x="147637" y="40481"/>
                  </a:cubicBezTo>
                  <a:cubicBezTo>
                    <a:pt x="148258" y="40274"/>
                    <a:pt x="168479" y="35808"/>
                    <a:pt x="173831" y="33338"/>
                  </a:cubicBezTo>
                  <a:cubicBezTo>
                    <a:pt x="205633" y="18660"/>
                    <a:pt x="186893" y="23223"/>
                    <a:pt x="211931" y="19050"/>
                  </a:cubicBezTo>
                  <a:cubicBezTo>
                    <a:pt x="226310" y="9465"/>
                    <a:pt x="214562" y="15683"/>
                    <a:pt x="242887" y="11906"/>
                  </a:cubicBezTo>
                  <a:cubicBezTo>
                    <a:pt x="246899" y="11371"/>
                    <a:pt x="250808" y="10228"/>
                    <a:pt x="254794" y="9525"/>
                  </a:cubicBezTo>
                  <a:cubicBezTo>
                    <a:pt x="264303" y="7847"/>
                    <a:pt x="273810" y="6129"/>
                    <a:pt x="283369" y="4763"/>
                  </a:cubicBezTo>
                  <a:cubicBezTo>
                    <a:pt x="306372" y="1476"/>
                    <a:pt x="294468" y="3077"/>
                    <a:pt x="319087" y="0"/>
                  </a:cubicBezTo>
                  <a:lnTo>
                    <a:pt x="450056" y="2381"/>
                  </a:lnTo>
                  <a:cubicBezTo>
                    <a:pt x="458216" y="2636"/>
                    <a:pt x="472038" y="4153"/>
                    <a:pt x="481012" y="7144"/>
                  </a:cubicBezTo>
                  <a:cubicBezTo>
                    <a:pt x="488311" y="9577"/>
                    <a:pt x="494226" y="11805"/>
                    <a:pt x="500062" y="16669"/>
                  </a:cubicBezTo>
                  <a:cubicBezTo>
                    <a:pt x="506696" y="22198"/>
                    <a:pt x="509093" y="26329"/>
                    <a:pt x="514350" y="33338"/>
                  </a:cubicBezTo>
                  <a:cubicBezTo>
                    <a:pt x="528688" y="76351"/>
                    <a:pt x="514350" y="30990"/>
                    <a:pt x="519112" y="152400"/>
                  </a:cubicBezTo>
                  <a:cubicBezTo>
                    <a:pt x="519575" y="164210"/>
                    <a:pt x="523307" y="162452"/>
                    <a:pt x="531019" y="171450"/>
                  </a:cubicBezTo>
                  <a:cubicBezTo>
                    <a:pt x="554206" y="198503"/>
                    <a:pt x="511565" y="153275"/>
                    <a:pt x="542925" y="188119"/>
                  </a:cubicBezTo>
                  <a:cubicBezTo>
                    <a:pt x="547430" y="193125"/>
                    <a:pt x="551608" y="198670"/>
                    <a:pt x="557212" y="202406"/>
                  </a:cubicBezTo>
                  <a:cubicBezTo>
                    <a:pt x="567158" y="209037"/>
                    <a:pt x="562332" y="205145"/>
                    <a:pt x="571500" y="214313"/>
                  </a:cubicBezTo>
                  <a:cubicBezTo>
                    <a:pt x="585398" y="242113"/>
                    <a:pt x="566513" y="206849"/>
                    <a:pt x="583406" y="230981"/>
                  </a:cubicBezTo>
                  <a:cubicBezTo>
                    <a:pt x="587076" y="236224"/>
                    <a:pt x="589495" y="242251"/>
                    <a:pt x="592931" y="247650"/>
                  </a:cubicBezTo>
                  <a:cubicBezTo>
                    <a:pt x="595062" y="250998"/>
                    <a:pt x="597694" y="254000"/>
                    <a:pt x="600075" y="257175"/>
                  </a:cubicBezTo>
                  <a:cubicBezTo>
                    <a:pt x="604619" y="270809"/>
                    <a:pt x="599862" y="257659"/>
                    <a:pt x="607219" y="273844"/>
                  </a:cubicBezTo>
                  <a:cubicBezTo>
                    <a:pt x="613689" y="288077"/>
                    <a:pt x="620463" y="302189"/>
                    <a:pt x="626269" y="316706"/>
                  </a:cubicBezTo>
                  <a:cubicBezTo>
                    <a:pt x="627856" y="320675"/>
                    <a:pt x="629119" y="324790"/>
                    <a:pt x="631031" y="328613"/>
                  </a:cubicBezTo>
                  <a:cubicBezTo>
                    <a:pt x="633101" y="332753"/>
                    <a:pt x="635794" y="336550"/>
                    <a:pt x="638175" y="340519"/>
                  </a:cubicBezTo>
                  <a:cubicBezTo>
                    <a:pt x="638969" y="345281"/>
                    <a:pt x="639692" y="350056"/>
                    <a:pt x="640556" y="354806"/>
                  </a:cubicBezTo>
                  <a:cubicBezTo>
                    <a:pt x="647228" y="391508"/>
                    <a:pt x="638282" y="338792"/>
                    <a:pt x="645319" y="381000"/>
                  </a:cubicBezTo>
                  <a:cubicBezTo>
                    <a:pt x="646113" y="411956"/>
                    <a:pt x="646633" y="442921"/>
                    <a:pt x="647700" y="473869"/>
                  </a:cubicBezTo>
                  <a:cubicBezTo>
                    <a:pt x="648220" y="488962"/>
                    <a:pt x="650661" y="504022"/>
                    <a:pt x="650081" y="519113"/>
                  </a:cubicBezTo>
                  <a:cubicBezTo>
                    <a:pt x="649859" y="524887"/>
                    <a:pt x="646839" y="530206"/>
                    <a:pt x="645319" y="535781"/>
                  </a:cubicBezTo>
                  <a:cubicBezTo>
                    <a:pt x="641771" y="548790"/>
                    <a:pt x="645165" y="541964"/>
                    <a:pt x="638175" y="552450"/>
                  </a:cubicBezTo>
                  <a:cubicBezTo>
                    <a:pt x="637381" y="556419"/>
                    <a:pt x="637469" y="560672"/>
                    <a:pt x="635794" y="564356"/>
                  </a:cubicBezTo>
                  <a:cubicBezTo>
                    <a:pt x="633425" y="569567"/>
                    <a:pt x="628080" y="573214"/>
                    <a:pt x="626269" y="578644"/>
                  </a:cubicBezTo>
                  <a:cubicBezTo>
                    <a:pt x="625475" y="581025"/>
                    <a:pt x="624876" y="583481"/>
                    <a:pt x="623887" y="585788"/>
                  </a:cubicBezTo>
                  <a:cubicBezTo>
                    <a:pt x="622489" y="589051"/>
                    <a:pt x="620371" y="591989"/>
                    <a:pt x="619125" y="595313"/>
                  </a:cubicBezTo>
                  <a:cubicBezTo>
                    <a:pt x="617976" y="598377"/>
                    <a:pt x="617538" y="601663"/>
                    <a:pt x="616744" y="604838"/>
                  </a:cubicBezTo>
                  <a:cubicBezTo>
                    <a:pt x="613078" y="637820"/>
                    <a:pt x="612959" y="628481"/>
                    <a:pt x="616744" y="673894"/>
                  </a:cubicBezTo>
                  <a:cubicBezTo>
                    <a:pt x="617016" y="677155"/>
                    <a:pt x="617976" y="680355"/>
                    <a:pt x="619125" y="683419"/>
                  </a:cubicBezTo>
                  <a:cubicBezTo>
                    <a:pt x="621071" y="688609"/>
                    <a:pt x="628431" y="700950"/>
                    <a:pt x="631031" y="704850"/>
                  </a:cubicBezTo>
                  <a:cubicBezTo>
                    <a:pt x="633233" y="708152"/>
                    <a:pt x="636274" y="710891"/>
                    <a:pt x="638175" y="714375"/>
                  </a:cubicBezTo>
                  <a:cubicBezTo>
                    <a:pt x="641070" y="719682"/>
                    <a:pt x="642786" y="725555"/>
                    <a:pt x="645319" y="731044"/>
                  </a:cubicBezTo>
                  <a:cubicBezTo>
                    <a:pt x="656262" y="754754"/>
                    <a:pt x="649680" y="735594"/>
                    <a:pt x="657225" y="762000"/>
                  </a:cubicBezTo>
                  <a:cubicBezTo>
                    <a:pt x="656431" y="781050"/>
                    <a:pt x="656950" y="800200"/>
                    <a:pt x="654844" y="819150"/>
                  </a:cubicBezTo>
                  <a:cubicBezTo>
                    <a:pt x="654528" y="821995"/>
                    <a:pt x="652936" y="826498"/>
                    <a:pt x="650081" y="826294"/>
                  </a:cubicBezTo>
                  <a:cubicBezTo>
                    <a:pt x="642141" y="825727"/>
                    <a:pt x="614858" y="814180"/>
                    <a:pt x="604837" y="809625"/>
                  </a:cubicBezTo>
                  <a:cubicBezTo>
                    <a:pt x="601605" y="808156"/>
                    <a:pt x="598625" y="806137"/>
                    <a:pt x="595312" y="804863"/>
                  </a:cubicBezTo>
                  <a:cubicBezTo>
                    <a:pt x="588284" y="802160"/>
                    <a:pt x="580872" y="800516"/>
                    <a:pt x="573881" y="797719"/>
                  </a:cubicBezTo>
                  <a:cubicBezTo>
                    <a:pt x="569912" y="796131"/>
                    <a:pt x="566166" y="793794"/>
                    <a:pt x="561975" y="792956"/>
                  </a:cubicBezTo>
                  <a:cubicBezTo>
                    <a:pt x="554153" y="791391"/>
                    <a:pt x="546095" y="791410"/>
                    <a:pt x="538162" y="790575"/>
                  </a:cubicBezTo>
                  <a:lnTo>
                    <a:pt x="516731" y="788194"/>
                  </a:lnTo>
                  <a:cubicBezTo>
                    <a:pt x="496260" y="774546"/>
                    <a:pt x="522158" y="790907"/>
                    <a:pt x="502444" y="781050"/>
                  </a:cubicBezTo>
                  <a:cubicBezTo>
                    <a:pt x="498304" y="778980"/>
                    <a:pt x="494462" y="776359"/>
                    <a:pt x="490537" y="773906"/>
                  </a:cubicBezTo>
                  <a:cubicBezTo>
                    <a:pt x="488110" y="772389"/>
                    <a:pt x="486024" y="770271"/>
                    <a:pt x="483394" y="769144"/>
                  </a:cubicBezTo>
                  <a:cubicBezTo>
                    <a:pt x="480386" y="767855"/>
                    <a:pt x="477044" y="767557"/>
                    <a:pt x="473869" y="766763"/>
                  </a:cubicBezTo>
                  <a:cubicBezTo>
                    <a:pt x="470694" y="765175"/>
                    <a:pt x="467607" y="763398"/>
                    <a:pt x="464344" y="762000"/>
                  </a:cubicBezTo>
                  <a:cubicBezTo>
                    <a:pt x="462037" y="761011"/>
                    <a:pt x="459445" y="760742"/>
                    <a:pt x="457200" y="759619"/>
                  </a:cubicBezTo>
                  <a:cubicBezTo>
                    <a:pt x="453060" y="757549"/>
                    <a:pt x="449566" y="754255"/>
                    <a:pt x="445294" y="752475"/>
                  </a:cubicBezTo>
                  <a:cubicBezTo>
                    <a:pt x="439960" y="750252"/>
                    <a:pt x="434181" y="749300"/>
                    <a:pt x="428625" y="747713"/>
                  </a:cubicBezTo>
                  <a:cubicBezTo>
                    <a:pt x="426244" y="746125"/>
                    <a:pt x="424161" y="743955"/>
                    <a:pt x="421481" y="742950"/>
                  </a:cubicBezTo>
                  <a:cubicBezTo>
                    <a:pt x="417691" y="741529"/>
                    <a:pt x="413501" y="741551"/>
                    <a:pt x="409575" y="740569"/>
                  </a:cubicBezTo>
                  <a:cubicBezTo>
                    <a:pt x="407140" y="739960"/>
                    <a:pt x="404812" y="738982"/>
                    <a:pt x="402431" y="738188"/>
                  </a:cubicBezTo>
                  <a:cubicBezTo>
                    <a:pt x="400050" y="736600"/>
                    <a:pt x="397918" y="734552"/>
                    <a:pt x="395287" y="733425"/>
                  </a:cubicBezTo>
                  <a:cubicBezTo>
                    <a:pt x="392279" y="732136"/>
                    <a:pt x="388909" y="731943"/>
                    <a:pt x="385762" y="731044"/>
                  </a:cubicBezTo>
                  <a:cubicBezTo>
                    <a:pt x="383349" y="730355"/>
                    <a:pt x="380969" y="729544"/>
                    <a:pt x="378619" y="728663"/>
                  </a:cubicBezTo>
                  <a:cubicBezTo>
                    <a:pt x="360263" y="721779"/>
                    <a:pt x="373150" y="724973"/>
                    <a:pt x="352425" y="721519"/>
                  </a:cubicBezTo>
                  <a:cubicBezTo>
                    <a:pt x="349250" y="719138"/>
                    <a:pt x="346369" y="716302"/>
                    <a:pt x="342900" y="714375"/>
                  </a:cubicBezTo>
                  <a:cubicBezTo>
                    <a:pt x="339164" y="712299"/>
                    <a:pt x="334900" y="711349"/>
                    <a:pt x="330994" y="709613"/>
                  </a:cubicBezTo>
                  <a:cubicBezTo>
                    <a:pt x="327750" y="708171"/>
                    <a:pt x="324732" y="706248"/>
                    <a:pt x="321469" y="704850"/>
                  </a:cubicBezTo>
                  <a:cubicBezTo>
                    <a:pt x="319162" y="703861"/>
                    <a:pt x="316675" y="703350"/>
                    <a:pt x="314325" y="702469"/>
                  </a:cubicBezTo>
                  <a:cubicBezTo>
                    <a:pt x="310323" y="700968"/>
                    <a:pt x="306421" y="699207"/>
                    <a:pt x="302419" y="697706"/>
                  </a:cubicBezTo>
                  <a:cubicBezTo>
                    <a:pt x="300069" y="696825"/>
                    <a:pt x="297582" y="696314"/>
                    <a:pt x="295275" y="695325"/>
                  </a:cubicBezTo>
                  <a:cubicBezTo>
                    <a:pt x="292012" y="693927"/>
                    <a:pt x="288794" y="692389"/>
                    <a:pt x="285750" y="690563"/>
                  </a:cubicBezTo>
                  <a:cubicBezTo>
                    <a:pt x="280842" y="687618"/>
                    <a:pt x="276673" y="683407"/>
                    <a:pt x="271462" y="681038"/>
                  </a:cubicBezTo>
                  <a:cubicBezTo>
                    <a:pt x="267777" y="679363"/>
                    <a:pt x="263525" y="679450"/>
                    <a:pt x="259556" y="678656"/>
                  </a:cubicBezTo>
                  <a:cubicBezTo>
                    <a:pt x="256381" y="677069"/>
                    <a:pt x="253355" y="675140"/>
                    <a:pt x="250031" y="673894"/>
                  </a:cubicBezTo>
                  <a:cubicBezTo>
                    <a:pt x="246967" y="672745"/>
                    <a:pt x="243527" y="672772"/>
                    <a:pt x="240506" y="671513"/>
                  </a:cubicBezTo>
                  <a:cubicBezTo>
                    <a:pt x="193408" y="651889"/>
                    <a:pt x="244849" y="669787"/>
                    <a:pt x="207169" y="657225"/>
                  </a:cubicBezTo>
                  <a:cubicBezTo>
                    <a:pt x="203200" y="653256"/>
                    <a:pt x="199932" y="648432"/>
                    <a:pt x="195262" y="645319"/>
                  </a:cubicBezTo>
                  <a:cubicBezTo>
                    <a:pt x="190232" y="641966"/>
                    <a:pt x="184001" y="640878"/>
                    <a:pt x="178594" y="638175"/>
                  </a:cubicBezTo>
                  <a:cubicBezTo>
                    <a:pt x="172870" y="635313"/>
                    <a:pt x="167606" y="631596"/>
                    <a:pt x="161925" y="628650"/>
                  </a:cubicBezTo>
                  <a:cubicBezTo>
                    <a:pt x="146168" y="620480"/>
                    <a:pt x="130175" y="612775"/>
                    <a:pt x="114300" y="604838"/>
                  </a:cubicBezTo>
                  <a:cubicBezTo>
                    <a:pt x="111125" y="603250"/>
                    <a:pt x="107729" y="602044"/>
                    <a:pt x="104775" y="600075"/>
                  </a:cubicBezTo>
                  <a:cubicBezTo>
                    <a:pt x="102394" y="598488"/>
                    <a:pt x="100191" y="596593"/>
                    <a:pt x="97631" y="595313"/>
                  </a:cubicBezTo>
                  <a:cubicBezTo>
                    <a:pt x="94210" y="593603"/>
                    <a:pt x="84020" y="591315"/>
                    <a:pt x="80962" y="590550"/>
                  </a:cubicBezTo>
                  <a:cubicBezTo>
                    <a:pt x="77787" y="588169"/>
                    <a:pt x="74987" y="585181"/>
                    <a:pt x="71437" y="583406"/>
                  </a:cubicBezTo>
                  <a:cubicBezTo>
                    <a:pt x="68510" y="581942"/>
                    <a:pt x="65059" y="581924"/>
                    <a:pt x="61912" y="581025"/>
                  </a:cubicBezTo>
                  <a:cubicBezTo>
                    <a:pt x="59499" y="580336"/>
                    <a:pt x="57150" y="579438"/>
                    <a:pt x="54769" y="578644"/>
                  </a:cubicBezTo>
                  <a:cubicBezTo>
                    <a:pt x="35489" y="565790"/>
                    <a:pt x="61165" y="581751"/>
                    <a:pt x="38100" y="571500"/>
                  </a:cubicBezTo>
                  <a:cubicBezTo>
                    <a:pt x="4365" y="556507"/>
                    <a:pt x="41256" y="569376"/>
                    <a:pt x="19050" y="561975"/>
                  </a:cubicBezTo>
                  <a:lnTo>
                    <a:pt x="7144" y="547688"/>
                  </a:lnTo>
                  <a:close/>
                </a:path>
              </a:pathLst>
            </a:custGeom>
            <a:solidFill>
              <a:srgbClr val="FFCC00"/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pic>
          <p:nvPicPr>
            <p:cNvPr id="51" name="Graphic 50" descr="Kaas met effen opvulling">
              <a:extLst>
                <a:ext uri="{FF2B5EF4-FFF2-40B4-BE49-F238E27FC236}">
                  <a16:creationId xmlns:a16="http://schemas.microsoft.com/office/drawing/2014/main" id="{CA35D7B5-127A-CD23-3B9C-859A5D61C14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80269" y="1450798"/>
              <a:ext cx="1195453" cy="1195453"/>
            </a:xfrm>
            <a:prstGeom prst="rect">
              <a:avLst/>
            </a:prstGeom>
          </p:spPr>
        </p:pic>
      </p:grpSp>
      <p:grpSp>
        <p:nvGrpSpPr>
          <p:cNvPr id="86" name="Groep 85">
            <a:extLst>
              <a:ext uri="{FF2B5EF4-FFF2-40B4-BE49-F238E27FC236}">
                <a16:creationId xmlns:a16="http://schemas.microsoft.com/office/drawing/2014/main" id="{EC86F3E1-5A43-772E-F537-B9E19EE960AD}"/>
              </a:ext>
            </a:extLst>
          </p:cNvPr>
          <p:cNvGrpSpPr/>
          <p:nvPr/>
        </p:nvGrpSpPr>
        <p:grpSpPr>
          <a:xfrm>
            <a:off x="6476455" y="1165158"/>
            <a:ext cx="1023828" cy="1534427"/>
            <a:chOff x="6476455" y="4039158"/>
            <a:chExt cx="1023828" cy="1534427"/>
          </a:xfrm>
        </p:grpSpPr>
        <p:sp>
          <p:nvSpPr>
            <p:cNvPr id="55" name="Pijl: omlaag 54">
              <a:extLst>
                <a:ext uri="{FF2B5EF4-FFF2-40B4-BE49-F238E27FC236}">
                  <a16:creationId xmlns:a16="http://schemas.microsoft.com/office/drawing/2014/main" id="{38855962-8C23-9A89-A126-48B5973D14AF}"/>
                </a:ext>
              </a:extLst>
            </p:cNvPr>
            <p:cNvSpPr/>
            <p:nvPr/>
          </p:nvSpPr>
          <p:spPr>
            <a:xfrm flipH="1" flipV="1">
              <a:off x="6492986" y="4039158"/>
              <a:ext cx="1007296" cy="1534427"/>
            </a:xfrm>
            <a:prstGeom prst="downArrow">
              <a:avLst/>
            </a:prstGeom>
            <a:solidFill>
              <a:srgbClr val="0070C0"/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3807ECB6-4835-2313-818E-34707F1958FF}"/>
                </a:ext>
              </a:extLst>
            </p:cNvPr>
            <p:cNvSpPr txBox="1"/>
            <p:nvPr/>
          </p:nvSpPr>
          <p:spPr>
            <a:xfrm>
              <a:off x="6476455" y="4053882"/>
              <a:ext cx="1023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800" b="1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E6E3728D-0F9E-FDCD-73D4-CB233F5365D7}"/>
              </a:ext>
            </a:extLst>
          </p:cNvPr>
          <p:cNvGrpSpPr/>
          <p:nvPr/>
        </p:nvGrpSpPr>
        <p:grpSpPr>
          <a:xfrm>
            <a:off x="8873697" y="1029297"/>
            <a:ext cx="2597107" cy="2597107"/>
            <a:chOff x="9143191" y="4724196"/>
            <a:chExt cx="1602884" cy="1602884"/>
          </a:xfrm>
        </p:grpSpPr>
        <p:pic>
          <p:nvPicPr>
            <p:cNvPr id="62" name="Graphic 61" descr="Spaarvarken met effen opvulling">
              <a:extLst>
                <a:ext uri="{FF2B5EF4-FFF2-40B4-BE49-F238E27FC236}">
                  <a16:creationId xmlns:a16="http://schemas.microsoft.com/office/drawing/2014/main" id="{DEFF3827-A40E-7E6D-B260-E09856C9E69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43191" y="4724196"/>
              <a:ext cx="1602884" cy="1602884"/>
            </a:xfrm>
            <a:prstGeom prst="rect">
              <a:avLst/>
            </a:prstGeom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014C8C53-6048-1D74-201B-0D07C4EF8993}"/>
                </a:ext>
              </a:extLst>
            </p:cNvPr>
            <p:cNvSpPr txBox="1"/>
            <p:nvPr/>
          </p:nvSpPr>
          <p:spPr>
            <a:xfrm>
              <a:off x="9399712" y="4968614"/>
              <a:ext cx="948370" cy="11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0" b="1" dirty="0">
                  <a:solidFill>
                    <a:schemeClr val="bg1"/>
                  </a:solidFill>
                  <a:latin typeface="Effra" panose="02000506080000020004" pitchFamily="2" charset="0"/>
                </a:rPr>
                <a:t>%</a:t>
              </a:r>
            </a:p>
          </p:txBody>
        </p:sp>
      </p:grpSp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670DABEC-4645-953D-8299-C178C9E4B75A}"/>
              </a:ext>
            </a:extLst>
          </p:cNvPr>
          <p:cNvSpPr/>
          <p:nvPr/>
        </p:nvSpPr>
        <p:spPr>
          <a:xfrm>
            <a:off x="733196" y="3362868"/>
            <a:ext cx="2814206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Export &amp; Import</a:t>
            </a:r>
          </a:p>
        </p:txBody>
      </p: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0BC5FF89-77AB-F974-4279-B12CF71F0593}"/>
              </a:ext>
            </a:extLst>
          </p:cNvPr>
          <p:cNvSpPr/>
          <p:nvPr/>
        </p:nvSpPr>
        <p:spPr>
          <a:xfrm>
            <a:off x="4688897" y="3362868"/>
            <a:ext cx="2814206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Deflatie &amp; Inflatie</a:t>
            </a:r>
          </a:p>
        </p:txBody>
      </p:sp>
      <p:grpSp>
        <p:nvGrpSpPr>
          <p:cNvPr id="87" name="Groep 86">
            <a:extLst>
              <a:ext uri="{FF2B5EF4-FFF2-40B4-BE49-F238E27FC236}">
                <a16:creationId xmlns:a16="http://schemas.microsoft.com/office/drawing/2014/main" id="{19D01662-315A-B8C8-C53C-35751C4599C9}"/>
              </a:ext>
            </a:extLst>
          </p:cNvPr>
          <p:cNvGrpSpPr/>
          <p:nvPr/>
        </p:nvGrpSpPr>
        <p:grpSpPr>
          <a:xfrm>
            <a:off x="4762012" y="1685348"/>
            <a:ext cx="1023828" cy="1534427"/>
            <a:chOff x="4762012" y="4559348"/>
            <a:chExt cx="1023828" cy="1534427"/>
          </a:xfrm>
        </p:grpSpPr>
        <p:sp>
          <p:nvSpPr>
            <p:cNvPr id="56" name="Pijl: omlaag 55">
              <a:extLst>
                <a:ext uri="{FF2B5EF4-FFF2-40B4-BE49-F238E27FC236}">
                  <a16:creationId xmlns:a16="http://schemas.microsoft.com/office/drawing/2014/main" id="{0BCBCA77-FB40-CFCE-8082-1A51DD7C8159}"/>
                </a:ext>
              </a:extLst>
            </p:cNvPr>
            <p:cNvSpPr/>
            <p:nvPr/>
          </p:nvSpPr>
          <p:spPr>
            <a:xfrm flipH="1">
              <a:off x="4771537" y="4559348"/>
              <a:ext cx="1007296" cy="1534427"/>
            </a:xfrm>
            <a:prstGeom prst="downArrow">
              <a:avLst/>
            </a:prstGeom>
            <a:solidFill>
              <a:srgbClr val="0070C0"/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 b="1" i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C61133F7-326C-43C1-CE3C-8278B06C9EE8}"/>
                </a:ext>
              </a:extLst>
            </p:cNvPr>
            <p:cNvSpPr txBox="1"/>
            <p:nvPr/>
          </p:nvSpPr>
          <p:spPr>
            <a:xfrm>
              <a:off x="4762012" y="5240273"/>
              <a:ext cx="1023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800" b="1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85" name="Groep 84">
            <a:extLst>
              <a:ext uri="{FF2B5EF4-FFF2-40B4-BE49-F238E27FC236}">
                <a16:creationId xmlns:a16="http://schemas.microsoft.com/office/drawing/2014/main" id="{2E91C966-BA55-95BD-1592-D4B437A7E601}"/>
              </a:ext>
            </a:extLst>
          </p:cNvPr>
          <p:cNvGrpSpPr/>
          <p:nvPr/>
        </p:nvGrpSpPr>
        <p:grpSpPr>
          <a:xfrm>
            <a:off x="4578889" y="699278"/>
            <a:ext cx="2868970" cy="2868970"/>
            <a:chOff x="4542542" y="3573278"/>
            <a:chExt cx="2868970" cy="2868970"/>
          </a:xfrm>
        </p:grpSpPr>
        <p:pic>
          <p:nvPicPr>
            <p:cNvPr id="7" name="Graphic 6" descr="Tag met effen opvulling">
              <a:extLst>
                <a:ext uri="{FF2B5EF4-FFF2-40B4-BE49-F238E27FC236}">
                  <a16:creationId xmlns:a16="http://schemas.microsoft.com/office/drawing/2014/main" id="{CB746196-BD38-E401-5A6C-AC0E2A6D13E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54092">
              <a:off x="4542542" y="3573278"/>
              <a:ext cx="2868970" cy="2868970"/>
            </a:xfrm>
            <a:prstGeom prst="rect">
              <a:avLst/>
            </a:prstGeom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510379E1-4BF9-E0B1-9E62-40919DA3FAC3}"/>
                </a:ext>
              </a:extLst>
            </p:cNvPr>
            <p:cNvSpPr txBox="1"/>
            <p:nvPr/>
          </p:nvSpPr>
          <p:spPr>
            <a:xfrm rot="1027404">
              <a:off x="5216295" y="4167502"/>
              <a:ext cx="196942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0" b="1" dirty="0">
                  <a:solidFill>
                    <a:schemeClr val="bg1"/>
                  </a:solidFill>
                  <a:latin typeface="Effra" panose="02000506080000020004" pitchFamily="2" charset="0"/>
                </a:rPr>
                <a:t>P</a:t>
              </a:r>
            </a:p>
          </p:txBody>
        </p:sp>
      </p:grpSp>
      <p:sp>
        <p:nvSpPr>
          <p:cNvPr id="67" name="Rechthoek: afgeronde hoeken 66">
            <a:extLst>
              <a:ext uri="{FF2B5EF4-FFF2-40B4-BE49-F238E27FC236}">
                <a16:creationId xmlns:a16="http://schemas.microsoft.com/office/drawing/2014/main" id="{0C7BC9F6-C50E-9971-9CB1-29A0572D2900}"/>
              </a:ext>
            </a:extLst>
          </p:cNvPr>
          <p:cNvSpPr/>
          <p:nvPr/>
        </p:nvSpPr>
        <p:spPr>
          <a:xfrm>
            <a:off x="8644598" y="3362868"/>
            <a:ext cx="2814206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Rente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7AA8C6CF-C30D-748C-DB49-1EBE1F35A4C7}"/>
              </a:ext>
            </a:extLst>
          </p:cNvPr>
          <p:cNvSpPr txBox="1"/>
          <p:nvPr/>
        </p:nvSpPr>
        <p:spPr>
          <a:xfrm>
            <a:off x="258618" y="4272691"/>
            <a:ext cx="11674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latin typeface="Effra" panose="02000506080000020004" pitchFamily="2" charset="0"/>
              </a:rPr>
              <a:t>Maar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wie</a:t>
            </a:r>
            <a:r>
              <a:rPr lang="nl-NL" sz="4800" b="1" i="1" dirty="0">
                <a:latin typeface="Effra" panose="02000506080000020004" pitchFamily="2" charset="0"/>
              </a:rPr>
              <a:t> hebben er dan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wél invloed </a:t>
            </a:r>
            <a:r>
              <a:rPr lang="nl-NL" sz="4800" b="1" i="1" dirty="0">
                <a:latin typeface="Effra" panose="02000506080000020004" pitchFamily="2" charset="0"/>
              </a:rPr>
              <a:t>op deze zaken?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45E9AC6-A78C-ECD9-CE09-B6999636E2A8}"/>
              </a:ext>
            </a:extLst>
          </p:cNvPr>
          <p:cNvSpPr txBox="1"/>
          <p:nvPr/>
        </p:nvSpPr>
        <p:spPr>
          <a:xfrm>
            <a:off x="289622" y="4272691"/>
            <a:ext cx="3701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latin typeface="Effra" panose="02000506080000020004" pitchFamily="2" charset="0"/>
              </a:rPr>
              <a:t>Binnenlandse (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M</a:t>
            </a:r>
            <a:r>
              <a:rPr lang="nl-NL" sz="3200" b="1" i="1" dirty="0">
                <a:latin typeface="Effra" panose="02000506080000020004" pitchFamily="2" charset="0"/>
              </a:rPr>
              <a:t>) en buitenlandse (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E</a:t>
            </a:r>
            <a:r>
              <a:rPr lang="nl-NL" sz="3200" b="1" i="1" dirty="0">
                <a:latin typeface="Effra" panose="02000506080000020004" pitchFamily="2" charset="0"/>
              </a:rPr>
              <a:t>)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bedrijven</a:t>
            </a:r>
            <a:r>
              <a:rPr lang="nl-NL" sz="32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151B5A-70CA-89BF-08D3-938B9B773640}"/>
              </a:ext>
            </a:extLst>
          </p:cNvPr>
          <p:cNvSpPr txBox="1"/>
          <p:nvPr/>
        </p:nvSpPr>
        <p:spPr>
          <a:xfrm>
            <a:off x="4244579" y="3793725"/>
            <a:ext cx="37013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latin typeface="Effra" panose="02000506080000020004" pitchFamily="2" charset="0"/>
              </a:rPr>
              <a:t>Door veranderende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bestedingen</a:t>
            </a:r>
            <a:r>
              <a:rPr lang="nl-NL" sz="3200" b="1" i="1" dirty="0">
                <a:latin typeface="Effra" panose="02000506080000020004" pitchFamily="2" charset="0"/>
              </a:rPr>
              <a:t> </a:t>
            </a:r>
            <a:r>
              <a:rPr lang="nl-NL" sz="2800" b="1" i="1" dirty="0">
                <a:latin typeface="Effra" panose="02000506080000020004" pitchFamily="2" charset="0"/>
              </a:rPr>
              <a:t>(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bestedingsinflatie</a:t>
            </a:r>
            <a:r>
              <a:rPr lang="nl-NL" sz="2800" b="1" i="1" dirty="0">
                <a:latin typeface="Effra" panose="02000506080000020004" pitchFamily="2" charset="0"/>
              </a:rPr>
              <a:t>) </a:t>
            </a:r>
          </a:p>
          <a:p>
            <a:pPr algn="ctr"/>
            <a:r>
              <a:rPr lang="nl-NL" sz="3200" b="1" i="1" dirty="0">
                <a:latin typeface="Effra" panose="02000506080000020004" pitchFamily="2" charset="0"/>
              </a:rPr>
              <a:t>en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kosten</a:t>
            </a:r>
          </a:p>
          <a:p>
            <a:pPr algn="ctr"/>
            <a:r>
              <a:rPr lang="nl-NL" sz="2800" b="1" i="1" dirty="0">
                <a:latin typeface="Effra" panose="02000506080000020004" pitchFamily="2" charset="0"/>
              </a:rPr>
              <a:t>(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kosteninflatie</a:t>
            </a:r>
            <a:r>
              <a:rPr lang="nl-NL" sz="2800" b="1" i="1" dirty="0">
                <a:latin typeface="Effra" panose="02000506080000020004" pitchFamily="2" charset="0"/>
              </a:rPr>
              <a:t>).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DC23D06-742F-4830-614B-DA00FFDBD216}"/>
              </a:ext>
            </a:extLst>
          </p:cNvPr>
          <p:cNvSpPr txBox="1"/>
          <p:nvPr/>
        </p:nvSpPr>
        <p:spPr>
          <a:xfrm>
            <a:off x="8199535" y="3793725"/>
            <a:ext cx="3701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latin typeface="Effra" panose="02000506080000020004" pitchFamily="2" charset="0"/>
              </a:rPr>
              <a:t>De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centrale bank </a:t>
            </a:r>
            <a:r>
              <a:rPr lang="nl-NL" sz="3200" b="1" i="1" dirty="0">
                <a:latin typeface="Effra" panose="02000506080000020004" pitchFamily="2" charset="0"/>
              </a:rPr>
              <a:t>kan met haar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monetaire beleid</a:t>
            </a:r>
            <a:r>
              <a:rPr lang="nl-NL" sz="3200" b="1" i="1" dirty="0">
                <a:latin typeface="Effra" panose="02000506080000020004" pitchFamily="2" charset="0"/>
              </a:rPr>
              <a:t> de rente op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sparen</a:t>
            </a:r>
            <a:r>
              <a:rPr lang="nl-NL" sz="3200" b="1" i="1" dirty="0">
                <a:latin typeface="Effra" panose="02000506080000020004" pitchFamily="2" charset="0"/>
              </a:rPr>
              <a:t> en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lenen</a:t>
            </a:r>
            <a:r>
              <a:rPr lang="nl-NL" sz="3200" b="1" i="1" dirty="0">
                <a:latin typeface="Effra" panose="02000506080000020004" pitchFamily="2" charset="0"/>
              </a:rPr>
              <a:t> aanpassen.</a:t>
            </a:r>
            <a:endParaRPr lang="nl-NL" sz="2800" b="1" i="1" dirty="0">
              <a:latin typeface="Effra" panose="02000506080000020004" pitchFamily="2" charset="0"/>
            </a:endParaRPr>
          </a:p>
        </p:txBody>
      </p:sp>
      <p:sp>
        <p:nvSpPr>
          <p:cNvPr id="9" name="Bijschrift: pijl-omlaag 8">
            <a:extLst>
              <a:ext uri="{FF2B5EF4-FFF2-40B4-BE49-F238E27FC236}">
                <a16:creationId xmlns:a16="http://schemas.microsoft.com/office/drawing/2014/main" id="{FE5268B2-48D4-2C1D-0458-4411FE03ABCC}"/>
              </a:ext>
            </a:extLst>
          </p:cNvPr>
          <p:cNvSpPr/>
          <p:nvPr/>
        </p:nvSpPr>
        <p:spPr>
          <a:xfrm>
            <a:off x="4649700" y="2294039"/>
            <a:ext cx="2885280" cy="213760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866"/>
            </a:avLst>
          </a:prstGeom>
          <a:solidFill>
            <a:srgbClr val="00B050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>
                <a:latin typeface="Effra" panose="02000506080000020004" pitchFamily="2" charset="0"/>
              </a:rPr>
              <a:t>En daar heeft de overheid </a:t>
            </a:r>
            <a:r>
              <a:rPr lang="nl-NL" sz="3000" b="1" i="1" dirty="0">
                <a:latin typeface="Effra" panose="02000506080000020004" pitchFamily="2" charset="0"/>
              </a:rPr>
              <a:t>wel</a:t>
            </a:r>
            <a:r>
              <a:rPr lang="nl-NL" sz="3000" dirty="0">
                <a:latin typeface="Effra" panose="02000506080000020004" pitchFamily="2" charset="0"/>
              </a:rPr>
              <a:t> </a:t>
            </a:r>
          </a:p>
          <a:p>
            <a:pPr algn="ctr"/>
            <a:r>
              <a:rPr lang="nl-NL" sz="3000" dirty="0">
                <a:latin typeface="Effra" panose="02000506080000020004" pitchFamily="2" charset="0"/>
              </a:rPr>
              <a:t>invloed op.</a:t>
            </a:r>
          </a:p>
        </p:txBody>
      </p:sp>
    </p:spTree>
    <p:extLst>
      <p:ext uri="{BB962C8B-B14F-4D97-AF65-F5344CB8AC3E}">
        <p14:creationId xmlns:p14="http://schemas.microsoft.com/office/powerpoint/2010/main" val="79287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2" grpId="0"/>
      <p:bldP spid="6" grpId="0"/>
      <p:bldP spid="8" grpId="0"/>
      <p:bldP spid="38" grpId="0"/>
      <p:bldP spid="9" grpId="0" animBg="1"/>
      <p:bldP spid="9" grpId="1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2B9A3-AC80-B8ED-F0EB-AEA722D35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F1D9FCA-AA93-83BA-235C-75A41FCCB38A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Het buitenland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5A757DC-57BA-48B0-56BB-6E495FB9BDA5}"/>
              </a:ext>
            </a:extLst>
          </p:cNvPr>
          <p:cNvGrpSpPr/>
          <p:nvPr/>
        </p:nvGrpSpPr>
        <p:grpSpPr>
          <a:xfrm>
            <a:off x="2695820" y="1205985"/>
            <a:ext cx="3951554" cy="4698922"/>
            <a:chOff x="7343002" y="1473630"/>
            <a:chExt cx="887038" cy="920396"/>
          </a:xfrm>
        </p:grpSpPr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0C595748-651A-AE64-7F9C-6DFB2BAD75DA}"/>
                </a:ext>
              </a:extLst>
            </p:cNvPr>
            <p:cNvSpPr/>
            <p:nvPr/>
          </p:nvSpPr>
          <p:spPr>
            <a:xfrm>
              <a:off x="7645229" y="1473630"/>
              <a:ext cx="584811" cy="311336"/>
            </a:xfrm>
            <a:custGeom>
              <a:avLst/>
              <a:gdLst>
                <a:gd name="connsiteX0" fmla="*/ 160247 w 584811"/>
                <a:gd name="connsiteY0" fmla="*/ 148412 h 311336"/>
                <a:gd name="connsiteX1" fmla="*/ 137502 w 584811"/>
                <a:gd name="connsiteY1" fmla="*/ 184709 h 311336"/>
                <a:gd name="connsiteX2" fmla="*/ 137502 w 584811"/>
                <a:gd name="connsiteY2" fmla="*/ 221006 h 311336"/>
                <a:gd name="connsiteX3" fmla="*/ 129920 w 584811"/>
                <a:gd name="connsiteY3" fmla="*/ 242783 h 311336"/>
                <a:gd name="connsiteX4" fmla="*/ 160247 w 584811"/>
                <a:gd name="connsiteY4" fmla="*/ 279080 h 311336"/>
                <a:gd name="connsiteX5" fmla="*/ 152665 w 584811"/>
                <a:gd name="connsiteY5" fmla="*/ 279080 h 311336"/>
                <a:gd name="connsiteX6" fmla="*/ 137502 w 584811"/>
                <a:gd name="connsiteY6" fmla="*/ 293599 h 311336"/>
                <a:gd name="connsiteX7" fmla="*/ 114757 w 584811"/>
                <a:gd name="connsiteY7" fmla="*/ 293599 h 311336"/>
                <a:gd name="connsiteX8" fmla="*/ 114757 w 584811"/>
                <a:gd name="connsiteY8" fmla="*/ 300858 h 311336"/>
                <a:gd name="connsiteX9" fmla="*/ 108123 w 584811"/>
                <a:gd name="connsiteY9" fmla="*/ 305395 h 311336"/>
                <a:gd name="connsiteX10" fmla="*/ 107559 w 584811"/>
                <a:gd name="connsiteY10" fmla="*/ 311336 h 311336"/>
                <a:gd name="connsiteX11" fmla="*/ 0 w 584811"/>
                <a:gd name="connsiteY11" fmla="*/ 311336 h 311336"/>
                <a:gd name="connsiteX12" fmla="*/ 1035 w 584811"/>
                <a:gd name="connsiteY12" fmla="*/ 308117 h 311336"/>
                <a:gd name="connsiteX13" fmla="*/ 8616 w 584811"/>
                <a:gd name="connsiteY13" fmla="*/ 300858 h 311336"/>
                <a:gd name="connsiteX14" fmla="*/ 16198 w 584811"/>
                <a:gd name="connsiteY14" fmla="*/ 257302 h 311336"/>
                <a:gd name="connsiteX15" fmla="*/ 31361 w 584811"/>
                <a:gd name="connsiteY15" fmla="*/ 235524 h 311336"/>
                <a:gd name="connsiteX16" fmla="*/ 31361 w 584811"/>
                <a:gd name="connsiteY16" fmla="*/ 199228 h 311336"/>
                <a:gd name="connsiteX17" fmla="*/ 54105 w 584811"/>
                <a:gd name="connsiteY17" fmla="*/ 170190 h 311336"/>
                <a:gd name="connsiteX18" fmla="*/ 84431 w 584811"/>
                <a:gd name="connsiteY18" fmla="*/ 191968 h 311336"/>
                <a:gd name="connsiteX19" fmla="*/ 99594 w 584811"/>
                <a:gd name="connsiteY19" fmla="*/ 184709 h 311336"/>
                <a:gd name="connsiteX20" fmla="*/ 122339 w 584811"/>
                <a:gd name="connsiteY20" fmla="*/ 170190 h 311336"/>
                <a:gd name="connsiteX21" fmla="*/ 137502 w 584811"/>
                <a:gd name="connsiteY21" fmla="*/ 162931 h 311336"/>
                <a:gd name="connsiteX22" fmla="*/ 160247 w 584811"/>
                <a:gd name="connsiteY22" fmla="*/ 148412 h 311336"/>
                <a:gd name="connsiteX23" fmla="*/ 84431 w 584811"/>
                <a:gd name="connsiteY23" fmla="*/ 97597 h 311336"/>
                <a:gd name="connsiteX24" fmla="*/ 99594 w 584811"/>
                <a:gd name="connsiteY24" fmla="*/ 126635 h 311336"/>
                <a:gd name="connsiteX25" fmla="*/ 46524 w 584811"/>
                <a:gd name="connsiteY25" fmla="*/ 155672 h 311336"/>
                <a:gd name="connsiteX26" fmla="*/ 84431 w 584811"/>
                <a:gd name="connsiteY26" fmla="*/ 97597 h 311336"/>
                <a:gd name="connsiteX27" fmla="*/ 142478 w 584811"/>
                <a:gd name="connsiteY27" fmla="*/ 59373 h 311336"/>
                <a:gd name="connsiteX28" fmla="*/ 152665 w 584811"/>
                <a:gd name="connsiteY28" fmla="*/ 61301 h 311336"/>
                <a:gd name="connsiteX29" fmla="*/ 137502 w 584811"/>
                <a:gd name="connsiteY29" fmla="*/ 68560 h 311336"/>
                <a:gd name="connsiteX30" fmla="*/ 114757 w 584811"/>
                <a:gd name="connsiteY30" fmla="*/ 83079 h 311336"/>
                <a:gd name="connsiteX31" fmla="*/ 99594 w 584811"/>
                <a:gd name="connsiteY31" fmla="*/ 97597 h 311336"/>
                <a:gd name="connsiteX32" fmla="*/ 84431 w 584811"/>
                <a:gd name="connsiteY32" fmla="*/ 97597 h 311336"/>
                <a:gd name="connsiteX33" fmla="*/ 84431 w 584811"/>
                <a:gd name="connsiteY33" fmla="*/ 83079 h 311336"/>
                <a:gd name="connsiteX34" fmla="*/ 92013 w 584811"/>
                <a:gd name="connsiteY34" fmla="*/ 83079 h 311336"/>
                <a:gd name="connsiteX35" fmla="*/ 99594 w 584811"/>
                <a:gd name="connsiteY35" fmla="*/ 83079 h 311336"/>
                <a:gd name="connsiteX36" fmla="*/ 107176 w 584811"/>
                <a:gd name="connsiteY36" fmla="*/ 68560 h 311336"/>
                <a:gd name="connsiteX37" fmla="*/ 114757 w 584811"/>
                <a:gd name="connsiteY37" fmla="*/ 68560 h 311336"/>
                <a:gd name="connsiteX38" fmla="*/ 142478 w 584811"/>
                <a:gd name="connsiteY38" fmla="*/ 59373 h 311336"/>
                <a:gd name="connsiteX39" fmla="*/ 501415 w 584811"/>
                <a:gd name="connsiteY39" fmla="*/ 32264 h 311336"/>
                <a:gd name="connsiteX40" fmla="*/ 516578 w 584811"/>
                <a:gd name="connsiteY40" fmla="*/ 46782 h 311336"/>
                <a:gd name="connsiteX41" fmla="*/ 524159 w 584811"/>
                <a:gd name="connsiteY41" fmla="*/ 75819 h 311336"/>
                <a:gd name="connsiteX42" fmla="*/ 554485 w 584811"/>
                <a:gd name="connsiteY42" fmla="*/ 97597 h 311336"/>
                <a:gd name="connsiteX43" fmla="*/ 569648 w 584811"/>
                <a:gd name="connsiteY43" fmla="*/ 112116 h 311336"/>
                <a:gd name="connsiteX44" fmla="*/ 584811 w 584811"/>
                <a:gd name="connsiteY44" fmla="*/ 119375 h 311336"/>
                <a:gd name="connsiteX45" fmla="*/ 584811 w 584811"/>
                <a:gd name="connsiteY45" fmla="*/ 133894 h 311336"/>
                <a:gd name="connsiteX46" fmla="*/ 584811 w 584811"/>
                <a:gd name="connsiteY46" fmla="*/ 221006 h 311336"/>
                <a:gd name="connsiteX47" fmla="*/ 569648 w 584811"/>
                <a:gd name="connsiteY47" fmla="*/ 235524 h 311336"/>
                <a:gd name="connsiteX48" fmla="*/ 554485 w 584811"/>
                <a:gd name="connsiteY48" fmla="*/ 250043 h 311336"/>
                <a:gd name="connsiteX49" fmla="*/ 545956 w 584811"/>
                <a:gd name="connsiteY49" fmla="*/ 297001 h 311336"/>
                <a:gd name="connsiteX50" fmla="*/ 546695 w 584811"/>
                <a:gd name="connsiteY50" fmla="*/ 311336 h 311336"/>
                <a:gd name="connsiteX51" fmla="*/ 310068 w 584811"/>
                <a:gd name="connsiteY51" fmla="*/ 311336 h 311336"/>
                <a:gd name="connsiteX52" fmla="*/ 309034 w 584811"/>
                <a:gd name="connsiteY52" fmla="*/ 309025 h 311336"/>
                <a:gd name="connsiteX53" fmla="*/ 311877 w 584811"/>
                <a:gd name="connsiteY53" fmla="*/ 308117 h 311336"/>
                <a:gd name="connsiteX54" fmla="*/ 304295 w 584811"/>
                <a:gd name="connsiteY54" fmla="*/ 300858 h 311336"/>
                <a:gd name="connsiteX55" fmla="*/ 277760 w 584811"/>
                <a:gd name="connsiteY55" fmla="*/ 308117 h 311336"/>
                <a:gd name="connsiteX56" fmla="*/ 265994 w 584811"/>
                <a:gd name="connsiteY56" fmla="*/ 311336 h 311336"/>
                <a:gd name="connsiteX57" fmla="*/ 205736 w 584811"/>
                <a:gd name="connsiteY57" fmla="*/ 311336 h 311336"/>
                <a:gd name="connsiteX58" fmla="*/ 205736 w 584811"/>
                <a:gd name="connsiteY58" fmla="*/ 308117 h 311336"/>
                <a:gd name="connsiteX59" fmla="*/ 220899 w 584811"/>
                <a:gd name="connsiteY59" fmla="*/ 300858 h 311336"/>
                <a:gd name="connsiteX60" fmla="*/ 220899 w 584811"/>
                <a:gd name="connsiteY60" fmla="*/ 264561 h 311336"/>
                <a:gd name="connsiteX61" fmla="*/ 228480 w 584811"/>
                <a:gd name="connsiteY61" fmla="*/ 242783 h 311336"/>
                <a:gd name="connsiteX62" fmla="*/ 243643 w 584811"/>
                <a:gd name="connsiteY62" fmla="*/ 235524 h 311336"/>
                <a:gd name="connsiteX63" fmla="*/ 251225 w 584811"/>
                <a:gd name="connsiteY63" fmla="*/ 235524 h 311336"/>
                <a:gd name="connsiteX64" fmla="*/ 198154 w 584811"/>
                <a:gd name="connsiteY64" fmla="*/ 228265 h 311336"/>
                <a:gd name="connsiteX65" fmla="*/ 175410 w 584811"/>
                <a:gd name="connsiteY65" fmla="*/ 213746 h 311336"/>
                <a:gd name="connsiteX66" fmla="*/ 190573 w 584811"/>
                <a:gd name="connsiteY66" fmla="*/ 191968 h 311336"/>
                <a:gd name="connsiteX67" fmla="*/ 198154 w 584811"/>
                <a:gd name="connsiteY67" fmla="*/ 155672 h 311336"/>
                <a:gd name="connsiteX68" fmla="*/ 190573 w 584811"/>
                <a:gd name="connsiteY68" fmla="*/ 148412 h 311336"/>
                <a:gd name="connsiteX69" fmla="*/ 167828 w 584811"/>
                <a:gd name="connsiteY69" fmla="*/ 148412 h 311336"/>
                <a:gd name="connsiteX70" fmla="*/ 190573 w 584811"/>
                <a:gd name="connsiteY70" fmla="*/ 133894 h 311336"/>
                <a:gd name="connsiteX71" fmla="*/ 205736 w 584811"/>
                <a:gd name="connsiteY71" fmla="*/ 97597 h 311336"/>
                <a:gd name="connsiteX72" fmla="*/ 228480 w 584811"/>
                <a:gd name="connsiteY72" fmla="*/ 83079 h 311336"/>
                <a:gd name="connsiteX73" fmla="*/ 251225 w 584811"/>
                <a:gd name="connsiteY73" fmla="*/ 83079 h 311336"/>
                <a:gd name="connsiteX74" fmla="*/ 258806 w 584811"/>
                <a:gd name="connsiteY74" fmla="*/ 68560 h 311336"/>
                <a:gd name="connsiteX75" fmla="*/ 364947 w 584811"/>
                <a:gd name="connsiteY75" fmla="*/ 46782 h 311336"/>
                <a:gd name="connsiteX76" fmla="*/ 410436 w 584811"/>
                <a:gd name="connsiteY76" fmla="*/ 46782 h 311336"/>
                <a:gd name="connsiteX77" fmla="*/ 418018 w 584811"/>
                <a:gd name="connsiteY77" fmla="*/ 39523 h 311336"/>
                <a:gd name="connsiteX78" fmla="*/ 501415 w 584811"/>
                <a:gd name="connsiteY78" fmla="*/ 32264 h 311336"/>
                <a:gd name="connsiteX79" fmla="*/ 273969 w 584811"/>
                <a:gd name="connsiteY79" fmla="*/ 17745 h 311336"/>
                <a:gd name="connsiteX80" fmla="*/ 327040 w 584811"/>
                <a:gd name="connsiteY80" fmla="*/ 17745 h 311336"/>
                <a:gd name="connsiteX81" fmla="*/ 296714 w 584811"/>
                <a:gd name="connsiteY81" fmla="*/ 32264 h 311336"/>
                <a:gd name="connsiteX82" fmla="*/ 289132 w 584811"/>
                <a:gd name="connsiteY82" fmla="*/ 32264 h 311336"/>
                <a:gd name="connsiteX83" fmla="*/ 258806 w 584811"/>
                <a:gd name="connsiteY83" fmla="*/ 32264 h 311336"/>
                <a:gd name="connsiteX84" fmla="*/ 273969 w 584811"/>
                <a:gd name="connsiteY84" fmla="*/ 17745 h 311336"/>
                <a:gd name="connsiteX85" fmla="*/ 190573 w 584811"/>
                <a:gd name="connsiteY85" fmla="*/ 17745 h 311336"/>
                <a:gd name="connsiteX86" fmla="*/ 213317 w 584811"/>
                <a:gd name="connsiteY86" fmla="*/ 17745 h 311336"/>
                <a:gd name="connsiteX87" fmla="*/ 220899 w 584811"/>
                <a:gd name="connsiteY87" fmla="*/ 17745 h 311336"/>
                <a:gd name="connsiteX88" fmla="*/ 243643 w 584811"/>
                <a:gd name="connsiteY88" fmla="*/ 32264 h 311336"/>
                <a:gd name="connsiteX89" fmla="*/ 213317 w 584811"/>
                <a:gd name="connsiteY89" fmla="*/ 32264 h 311336"/>
                <a:gd name="connsiteX90" fmla="*/ 182991 w 584811"/>
                <a:gd name="connsiteY90" fmla="*/ 54042 h 311336"/>
                <a:gd name="connsiteX91" fmla="*/ 152665 w 584811"/>
                <a:gd name="connsiteY91" fmla="*/ 39523 h 311336"/>
                <a:gd name="connsiteX92" fmla="*/ 175410 w 584811"/>
                <a:gd name="connsiteY92" fmla="*/ 32264 h 311336"/>
                <a:gd name="connsiteX93" fmla="*/ 190573 w 584811"/>
                <a:gd name="connsiteY93" fmla="*/ 17745 h 311336"/>
                <a:gd name="connsiteX94" fmla="*/ 397050 w 584811"/>
                <a:gd name="connsiteY94" fmla="*/ 8557 h 311336"/>
                <a:gd name="connsiteX95" fmla="*/ 410436 w 584811"/>
                <a:gd name="connsiteY95" fmla="*/ 10486 h 311336"/>
                <a:gd name="connsiteX96" fmla="*/ 410436 w 584811"/>
                <a:gd name="connsiteY96" fmla="*/ 17745 h 311336"/>
                <a:gd name="connsiteX97" fmla="*/ 402855 w 584811"/>
                <a:gd name="connsiteY97" fmla="*/ 17745 h 311336"/>
                <a:gd name="connsiteX98" fmla="*/ 395273 w 584811"/>
                <a:gd name="connsiteY98" fmla="*/ 25004 h 311336"/>
                <a:gd name="connsiteX99" fmla="*/ 387692 w 584811"/>
                <a:gd name="connsiteY99" fmla="*/ 32264 h 311336"/>
                <a:gd name="connsiteX100" fmla="*/ 357366 w 584811"/>
                <a:gd name="connsiteY100" fmla="*/ 32264 h 311336"/>
                <a:gd name="connsiteX101" fmla="*/ 372529 w 584811"/>
                <a:gd name="connsiteY101" fmla="*/ 17745 h 311336"/>
                <a:gd name="connsiteX102" fmla="*/ 397050 w 584811"/>
                <a:gd name="connsiteY102" fmla="*/ 8557 h 311336"/>
                <a:gd name="connsiteX103" fmla="*/ 448344 w 584811"/>
                <a:gd name="connsiteY103" fmla="*/ 3226 h 311336"/>
                <a:gd name="connsiteX104" fmla="*/ 463507 w 584811"/>
                <a:gd name="connsiteY104" fmla="*/ 3226 h 311336"/>
                <a:gd name="connsiteX105" fmla="*/ 448344 w 584811"/>
                <a:gd name="connsiteY105" fmla="*/ 17745 h 311336"/>
                <a:gd name="connsiteX106" fmla="*/ 448344 w 584811"/>
                <a:gd name="connsiteY106" fmla="*/ 3226 h 311336"/>
                <a:gd name="connsiteX107" fmla="*/ 429390 w 584811"/>
                <a:gd name="connsiteY107" fmla="*/ 504 h 311336"/>
                <a:gd name="connsiteX108" fmla="*/ 433181 w 584811"/>
                <a:gd name="connsiteY108" fmla="*/ 3226 h 311336"/>
                <a:gd name="connsiteX109" fmla="*/ 440762 w 584811"/>
                <a:gd name="connsiteY109" fmla="*/ 17745 h 311336"/>
                <a:gd name="connsiteX110" fmla="*/ 418018 w 584811"/>
                <a:gd name="connsiteY110" fmla="*/ 17745 h 311336"/>
                <a:gd name="connsiteX111" fmla="*/ 425599 w 584811"/>
                <a:gd name="connsiteY111" fmla="*/ 3226 h 311336"/>
                <a:gd name="connsiteX112" fmla="*/ 429390 w 584811"/>
                <a:gd name="connsiteY112" fmla="*/ 504 h 31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84811" h="311336">
                  <a:moveTo>
                    <a:pt x="160247" y="148412"/>
                  </a:moveTo>
                  <a:cubicBezTo>
                    <a:pt x="160247" y="170190"/>
                    <a:pt x="152665" y="177450"/>
                    <a:pt x="137502" y="184709"/>
                  </a:cubicBezTo>
                  <a:cubicBezTo>
                    <a:pt x="114757" y="199228"/>
                    <a:pt x="145083" y="199228"/>
                    <a:pt x="137502" y="221006"/>
                  </a:cubicBezTo>
                  <a:cubicBezTo>
                    <a:pt x="137502" y="228265"/>
                    <a:pt x="122339" y="228265"/>
                    <a:pt x="129920" y="242783"/>
                  </a:cubicBezTo>
                  <a:cubicBezTo>
                    <a:pt x="145083" y="250043"/>
                    <a:pt x="167828" y="250043"/>
                    <a:pt x="160247" y="279080"/>
                  </a:cubicBezTo>
                  <a:cubicBezTo>
                    <a:pt x="152665" y="279080"/>
                    <a:pt x="152665" y="271821"/>
                    <a:pt x="152665" y="279080"/>
                  </a:cubicBezTo>
                  <a:cubicBezTo>
                    <a:pt x="152665" y="286339"/>
                    <a:pt x="145083" y="293599"/>
                    <a:pt x="137502" y="293599"/>
                  </a:cubicBezTo>
                  <a:cubicBezTo>
                    <a:pt x="137502" y="293599"/>
                    <a:pt x="137502" y="293599"/>
                    <a:pt x="114757" y="293599"/>
                  </a:cubicBezTo>
                  <a:cubicBezTo>
                    <a:pt x="114757" y="293599"/>
                    <a:pt x="114757" y="293599"/>
                    <a:pt x="114757" y="300858"/>
                  </a:cubicBezTo>
                  <a:cubicBezTo>
                    <a:pt x="110967" y="300858"/>
                    <a:pt x="109071" y="302673"/>
                    <a:pt x="108123" y="305395"/>
                  </a:cubicBezTo>
                  <a:lnTo>
                    <a:pt x="107559" y="311336"/>
                  </a:lnTo>
                  <a:lnTo>
                    <a:pt x="0" y="311336"/>
                  </a:lnTo>
                  <a:lnTo>
                    <a:pt x="1035" y="308117"/>
                  </a:lnTo>
                  <a:cubicBezTo>
                    <a:pt x="8616" y="308117"/>
                    <a:pt x="8616" y="308117"/>
                    <a:pt x="8616" y="300858"/>
                  </a:cubicBezTo>
                  <a:cubicBezTo>
                    <a:pt x="1035" y="286339"/>
                    <a:pt x="16198" y="279080"/>
                    <a:pt x="16198" y="257302"/>
                  </a:cubicBezTo>
                  <a:cubicBezTo>
                    <a:pt x="23779" y="257302"/>
                    <a:pt x="16198" y="235524"/>
                    <a:pt x="31361" y="235524"/>
                  </a:cubicBezTo>
                  <a:cubicBezTo>
                    <a:pt x="23779" y="221006"/>
                    <a:pt x="38942" y="213746"/>
                    <a:pt x="31361" y="199228"/>
                  </a:cubicBezTo>
                  <a:cubicBezTo>
                    <a:pt x="46524" y="199228"/>
                    <a:pt x="38942" y="170190"/>
                    <a:pt x="54105" y="170190"/>
                  </a:cubicBezTo>
                  <a:cubicBezTo>
                    <a:pt x="69268" y="177450"/>
                    <a:pt x="61687" y="199228"/>
                    <a:pt x="84431" y="191968"/>
                  </a:cubicBezTo>
                  <a:cubicBezTo>
                    <a:pt x="92013" y="191968"/>
                    <a:pt x="99594" y="184709"/>
                    <a:pt x="99594" y="184709"/>
                  </a:cubicBezTo>
                  <a:cubicBezTo>
                    <a:pt x="114757" y="184709"/>
                    <a:pt x="114757" y="170190"/>
                    <a:pt x="122339" y="170190"/>
                  </a:cubicBezTo>
                  <a:cubicBezTo>
                    <a:pt x="122339" y="162931"/>
                    <a:pt x="137502" y="162931"/>
                    <a:pt x="137502" y="162931"/>
                  </a:cubicBezTo>
                  <a:cubicBezTo>
                    <a:pt x="137502" y="155672"/>
                    <a:pt x="145083" y="148412"/>
                    <a:pt x="160247" y="148412"/>
                  </a:cubicBezTo>
                  <a:close/>
                  <a:moveTo>
                    <a:pt x="84431" y="97597"/>
                  </a:moveTo>
                  <a:cubicBezTo>
                    <a:pt x="99594" y="104857"/>
                    <a:pt x="99594" y="119375"/>
                    <a:pt x="99594" y="126635"/>
                  </a:cubicBezTo>
                  <a:cubicBezTo>
                    <a:pt x="92013" y="141153"/>
                    <a:pt x="69268" y="162931"/>
                    <a:pt x="46524" y="155672"/>
                  </a:cubicBezTo>
                  <a:cubicBezTo>
                    <a:pt x="46524" y="126635"/>
                    <a:pt x="76850" y="119375"/>
                    <a:pt x="84431" y="97597"/>
                  </a:cubicBezTo>
                  <a:close/>
                  <a:moveTo>
                    <a:pt x="142478" y="59373"/>
                  </a:moveTo>
                  <a:cubicBezTo>
                    <a:pt x="145558" y="59032"/>
                    <a:pt x="148875" y="59486"/>
                    <a:pt x="152665" y="61301"/>
                  </a:cubicBezTo>
                  <a:cubicBezTo>
                    <a:pt x="145083" y="68560"/>
                    <a:pt x="145083" y="68560"/>
                    <a:pt x="137502" y="68560"/>
                  </a:cubicBezTo>
                  <a:cubicBezTo>
                    <a:pt x="129920" y="68560"/>
                    <a:pt x="122339" y="75819"/>
                    <a:pt x="114757" y="83079"/>
                  </a:cubicBezTo>
                  <a:cubicBezTo>
                    <a:pt x="107176" y="83079"/>
                    <a:pt x="99594" y="90338"/>
                    <a:pt x="99594" y="97597"/>
                  </a:cubicBezTo>
                  <a:cubicBezTo>
                    <a:pt x="92013" y="97597"/>
                    <a:pt x="92013" y="97597"/>
                    <a:pt x="84431" y="97597"/>
                  </a:cubicBezTo>
                  <a:cubicBezTo>
                    <a:pt x="84431" y="90338"/>
                    <a:pt x="84431" y="90338"/>
                    <a:pt x="84431" y="83079"/>
                  </a:cubicBezTo>
                  <a:cubicBezTo>
                    <a:pt x="84431" y="83079"/>
                    <a:pt x="92013" y="83079"/>
                    <a:pt x="92013" y="83079"/>
                  </a:cubicBezTo>
                  <a:cubicBezTo>
                    <a:pt x="92013" y="75819"/>
                    <a:pt x="99594" y="83079"/>
                    <a:pt x="99594" y="83079"/>
                  </a:cubicBezTo>
                  <a:cubicBezTo>
                    <a:pt x="107176" y="83079"/>
                    <a:pt x="107176" y="68560"/>
                    <a:pt x="107176" y="68560"/>
                  </a:cubicBezTo>
                  <a:cubicBezTo>
                    <a:pt x="107176" y="68560"/>
                    <a:pt x="114757" y="68560"/>
                    <a:pt x="114757" y="68560"/>
                  </a:cubicBezTo>
                  <a:cubicBezTo>
                    <a:pt x="126130" y="68560"/>
                    <a:pt x="133237" y="60393"/>
                    <a:pt x="142478" y="59373"/>
                  </a:cubicBezTo>
                  <a:close/>
                  <a:moveTo>
                    <a:pt x="501415" y="32264"/>
                  </a:moveTo>
                  <a:cubicBezTo>
                    <a:pt x="501415" y="46782"/>
                    <a:pt x="501415" y="46782"/>
                    <a:pt x="516578" y="46782"/>
                  </a:cubicBezTo>
                  <a:cubicBezTo>
                    <a:pt x="508996" y="61301"/>
                    <a:pt x="524159" y="68560"/>
                    <a:pt x="524159" y="75819"/>
                  </a:cubicBezTo>
                  <a:cubicBezTo>
                    <a:pt x="531741" y="83079"/>
                    <a:pt x="539322" y="97597"/>
                    <a:pt x="554485" y="97597"/>
                  </a:cubicBezTo>
                  <a:cubicBezTo>
                    <a:pt x="554485" y="104857"/>
                    <a:pt x="562067" y="112116"/>
                    <a:pt x="569648" y="112116"/>
                  </a:cubicBezTo>
                  <a:cubicBezTo>
                    <a:pt x="577230" y="119375"/>
                    <a:pt x="577230" y="119375"/>
                    <a:pt x="584811" y="119375"/>
                  </a:cubicBezTo>
                  <a:cubicBezTo>
                    <a:pt x="584811" y="126635"/>
                    <a:pt x="584811" y="126635"/>
                    <a:pt x="584811" y="133894"/>
                  </a:cubicBezTo>
                  <a:cubicBezTo>
                    <a:pt x="584811" y="162931"/>
                    <a:pt x="584811" y="191968"/>
                    <a:pt x="584811" y="221006"/>
                  </a:cubicBezTo>
                  <a:cubicBezTo>
                    <a:pt x="577230" y="221006"/>
                    <a:pt x="584811" y="235524"/>
                    <a:pt x="569648" y="235524"/>
                  </a:cubicBezTo>
                  <a:cubicBezTo>
                    <a:pt x="569648" y="242783"/>
                    <a:pt x="569648" y="250043"/>
                    <a:pt x="554485" y="250043"/>
                  </a:cubicBezTo>
                  <a:cubicBezTo>
                    <a:pt x="560171" y="271821"/>
                    <a:pt x="548799" y="281349"/>
                    <a:pt x="545956" y="297001"/>
                  </a:cubicBezTo>
                  <a:lnTo>
                    <a:pt x="546695" y="311336"/>
                  </a:lnTo>
                  <a:lnTo>
                    <a:pt x="310068" y="311336"/>
                  </a:lnTo>
                  <a:lnTo>
                    <a:pt x="309034" y="309025"/>
                  </a:lnTo>
                  <a:cubicBezTo>
                    <a:pt x="309981" y="308117"/>
                    <a:pt x="311877" y="308117"/>
                    <a:pt x="311877" y="308117"/>
                  </a:cubicBezTo>
                  <a:cubicBezTo>
                    <a:pt x="311877" y="300858"/>
                    <a:pt x="311877" y="300858"/>
                    <a:pt x="304295" y="300858"/>
                  </a:cubicBezTo>
                  <a:cubicBezTo>
                    <a:pt x="296714" y="304488"/>
                    <a:pt x="287237" y="306302"/>
                    <a:pt x="277760" y="308117"/>
                  </a:cubicBezTo>
                  <a:lnTo>
                    <a:pt x="265994" y="311336"/>
                  </a:lnTo>
                  <a:lnTo>
                    <a:pt x="205736" y="311336"/>
                  </a:lnTo>
                  <a:lnTo>
                    <a:pt x="205736" y="308117"/>
                  </a:lnTo>
                  <a:cubicBezTo>
                    <a:pt x="213317" y="308117"/>
                    <a:pt x="220899" y="308117"/>
                    <a:pt x="220899" y="300858"/>
                  </a:cubicBezTo>
                  <a:cubicBezTo>
                    <a:pt x="220899" y="300858"/>
                    <a:pt x="220899" y="300858"/>
                    <a:pt x="220899" y="264561"/>
                  </a:cubicBezTo>
                  <a:cubicBezTo>
                    <a:pt x="228480" y="257302"/>
                    <a:pt x="228480" y="250043"/>
                    <a:pt x="228480" y="242783"/>
                  </a:cubicBezTo>
                  <a:cubicBezTo>
                    <a:pt x="236062" y="242783"/>
                    <a:pt x="236062" y="242783"/>
                    <a:pt x="243643" y="235524"/>
                  </a:cubicBezTo>
                  <a:cubicBezTo>
                    <a:pt x="243643" y="235524"/>
                    <a:pt x="251225" y="235524"/>
                    <a:pt x="251225" y="235524"/>
                  </a:cubicBezTo>
                  <a:cubicBezTo>
                    <a:pt x="236062" y="228265"/>
                    <a:pt x="220899" y="228265"/>
                    <a:pt x="198154" y="228265"/>
                  </a:cubicBezTo>
                  <a:cubicBezTo>
                    <a:pt x="198154" y="213746"/>
                    <a:pt x="175410" y="221006"/>
                    <a:pt x="175410" y="213746"/>
                  </a:cubicBezTo>
                  <a:cubicBezTo>
                    <a:pt x="190573" y="213746"/>
                    <a:pt x="182991" y="191968"/>
                    <a:pt x="190573" y="191968"/>
                  </a:cubicBezTo>
                  <a:cubicBezTo>
                    <a:pt x="198154" y="184709"/>
                    <a:pt x="198154" y="170190"/>
                    <a:pt x="198154" y="155672"/>
                  </a:cubicBezTo>
                  <a:cubicBezTo>
                    <a:pt x="190573" y="155672"/>
                    <a:pt x="190573" y="155672"/>
                    <a:pt x="190573" y="148412"/>
                  </a:cubicBezTo>
                  <a:cubicBezTo>
                    <a:pt x="182991" y="148412"/>
                    <a:pt x="175410" y="155672"/>
                    <a:pt x="167828" y="148412"/>
                  </a:cubicBezTo>
                  <a:cubicBezTo>
                    <a:pt x="175410" y="133894"/>
                    <a:pt x="182991" y="133894"/>
                    <a:pt x="190573" y="133894"/>
                  </a:cubicBezTo>
                  <a:cubicBezTo>
                    <a:pt x="190573" y="119375"/>
                    <a:pt x="205736" y="119375"/>
                    <a:pt x="205736" y="97597"/>
                  </a:cubicBezTo>
                  <a:cubicBezTo>
                    <a:pt x="220899" y="104857"/>
                    <a:pt x="213317" y="90338"/>
                    <a:pt x="228480" y="83079"/>
                  </a:cubicBezTo>
                  <a:cubicBezTo>
                    <a:pt x="236062" y="83079"/>
                    <a:pt x="236062" y="75819"/>
                    <a:pt x="251225" y="83079"/>
                  </a:cubicBezTo>
                  <a:cubicBezTo>
                    <a:pt x="251225" y="75819"/>
                    <a:pt x="258806" y="75819"/>
                    <a:pt x="258806" y="68560"/>
                  </a:cubicBezTo>
                  <a:cubicBezTo>
                    <a:pt x="296714" y="61301"/>
                    <a:pt x="319458" y="39523"/>
                    <a:pt x="364947" y="46782"/>
                  </a:cubicBezTo>
                  <a:cubicBezTo>
                    <a:pt x="380110" y="46782"/>
                    <a:pt x="395273" y="46782"/>
                    <a:pt x="410436" y="46782"/>
                  </a:cubicBezTo>
                  <a:cubicBezTo>
                    <a:pt x="418018" y="46782"/>
                    <a:pt x="418018" y="46782"/>
                    <a:pt x="418018" y="39523"/>
                  </a:cubicBezTo>
                  <a:cubicBezTo>
                    <a:pt x="448344" y="39523"/>
                    <a:pt x="478670" y="46782"/>
                    <a:pt x="501415" y="32264"/>
                  </a:cubicBezTo>
                  <a:close/>
                  <a:moveTo>
                    <a:pt x="273969" y="17745"/>
                  </a:moveTo>
                  <a:cubicBezTo>
                    <a:pt x="296714" y="17745"/>
                    <a:pt x="304295" y="25004"/>
                    <a:pt x="327040" y="17745"/>
                  </a:cubicBezTo>
                  <a:cubicBezTo>
                    <a:pt x="327040" y="39523"/>
                    <a:pt x="319458" y="39523"/>
                    <a:pt x="296714" y="32264"/>
                  </a:cubicBezTo>
                  <a:cubicBezTo>
                    <a:pt x="296714" y="32264"/>
                    <a:pt x="289132" y="32264"/>
                    <a:pt x="289132" y="32264"/>
                  </a:cubicBezTo>
                  <a:cubicBezTo>
                    <a:pt x="273969" y="32264"/>
                    <a:pt x="266388" y="32264"/>
                    <a:pt x="258806" y="32264"/>
                  </a:cubicBezTo>
                  <a:cubicBezTo>
                    <a:pt x="243643" y="10486"/>
                    <a:pt x="281551" y="25004"/>
                    <a:pt x="273969" y="17745"/>
                  </a:cubicBezTo>
                  <a:close/>
                  <a:moveTo>
                    <a:pt x="190573" y="17745"/>
                  </a:moveTo>
                  <a:cubicBezTo>
                    <a:pt x="198154" y="17745"/>
                    <a:pt x="213317" y="25004"/>
                    <a:pt x="213317" y="17745"/>
                  </a:cubicBezTo>
                  <a:cubicBezTo>
                    <a:pt x="213317" y="17745"/>
                    <a:pt x="220899" y="17745"/>
                    <a:pt x="220899" y="17745"/>
                  </a:cubicBezTo>
                  <a:cubicBezTo>
                    <a:pt x="220899" y="25004"/>
                    <a:pt x="243643" y="17745"/>
                    <a:pt x="243643" y="32264"/>
                  </a:cubicBezTo>
                  <a:cubicBezTo>
                    <a:pt x="228480" y="32264"/>
                    <a:pt x="220899" y="32264"/>
                    <a:pt x="213317" y="32264"/>
                  </a:cubicBezTo>
                  <a:cubicBezTo>
                    <a:pt x="205736" y="39523"/>
                    <a:pt x="182991" y="39523"/>
                    <a:pt x="182991" y="54042"/>
                  </a:cubicBezTo>
                  <a:cubicBezTo>
                    <a:pt x="167828" y="54042"/>
                    <a:pt x="145083" y="61301"/>
                    <a:pt x="152665" y="39523"/>
                  </a:cubicBezTo>
                  <a:cubicBezTo>
                    <a:pt x="167828" y="46782"/>
                    <a:pt x="160247" y="32264"/>
                    <a:pt x="175410" y="32264"/>
                  </a:cubicBezTo>
                  <a:cubicBezTo>
                    <a:pt x="175410" y="25004"/>
                    <a:pt x="190573" y="32264"/>
                    <a:pt x="190573" y="17745"/>
                  </a:cubicBezTo>
                  <a:close/>
                  <a:moveTo>
                    <a:pt x="397050" y="8557"/>
                  </a:moveTo>
                  <a:cubicBezTo>
                    <a:pt x="400486" y="8217"/>
                    <a:pt x="404750" y="8671"/>
                    <a:pt x="410436" y="10486"/>
                  </a:cubicBezTo>
                  <a:cubicBezTo>
                    <a:pt x="410436" y="10486"/>
                    <a:pt x="410436" y="10486"/>
                    <a:pt x="410436" y="17745"/>
                  </a:cubicBezTo>
                  <a:cubicBezTo>
                    <a:pt x="402855" y="17745"/>
                    <a:pt x="402855" y="17745"/>
                    <a:pt x="402855" y="17745"/>
                  </a:cubicBezTo>
                  <a:cubicBezTo>
                    <a:pt x="395273" y="17745"/>
                    <a:pt x="395273" y="25004"/>
                    <a:pt x="395273" y="25004"/>
                  </a:cubicBezTo>
                  <a:cubicBezTo>
                    <a:pt x="387692" y="25004"/>
                    <a:pt x="387692" y="25004"/>
                    <a:pt x="387692" y="32264"/>
                  </a:cubicBezTo>
                  <a:cubicBezTo>
                    <a:pt x="372529" y="32264"/>
                    <a:pt x="372529" y="39523"/>
                    <a:pt x="357366" y="32264"/>
                  </a:cubicBezTo>
                  <a:cubicBezTo>
                    <a:pt x="357366" y="25004"/>
                    <a:pt x="357366" y="10486"/>
                    <a:pt x="372529" y="17745"/>
                  </a:cubicBezTo>
                  <a:cubicBezTo>
                    <a:pt x="383901" y="17745"/>
                    <a:pt x="386744" y="9578"/>
                    <a:pt x="397050" y="8557"/>
                  </a:cubicBezTo>
                  <a:close/>
                  <a:moveTo>
                    <a:pt x="448344" y="3226"/>
                  </a:moveTo>
                  <a:cubicBezTo>
                    <a:pt x="455926" y="3226"/>
                    <a:pt x="455926" y="3226"/>
                    <a:pt x="463507" y="3226"/>
                  </a:cubicBezTo>
                  <a:cubicBezTo>
                    <a:pt x="463507" y="10486"/>
                    <a:pt x="463507" y="17745"/>
                    <a:pt x="448344" y="17745"/>
                  </a:cubicBezTo>
                  <a:cubicBezTo>
                    <a:pt x="448344" y="10486"/>
                    <a:pt x="448344" y="10486"/>
                    <a:pt x="448344" y="3226"/>
                  </a:cubicBezTo>
                  <a:close/>
                  <a:moveTo>
                    <a:pt x="429390" y="504"/>
                  </a:moveTo>
                  <a:cubicBezTo>
                    <a:pt x="431286" y="1412"/>
                    <a:pt x="433181" y="3226"/>
                    <a:pt x="433181" y="3226"/>
                  </a:cubicBezTo>
                  <a:cubicBezTo>
                    <a:pt x="440762" y="3226"/>
                    <a:pt x="440762" y="10486"/>
                    <a:pt x="440762" y="17745"/>
                  </a:cubicBezTo>
                  <a:cubicBezTo>
                    <a:pt x="433181" y="17745"/>
                    <a:pt x="425599" y="17745"/>
                    <a:pt x="418018" y="17745"/>
                  </a:cubicBezTo>
                  <a:cubicBezTo>
                    <a:pt x="418018" y="10486"/>
                    <a:pt x="418018" y="3226"/>
                    <a:pt x="425599" y="3226"/>
                  </a:cubicBezTo>
                  <a:cubicBezTo>
                    <a:pt x="425599" y="-403"/>
                    <a:pt x="427495" y="-403"/>
                    <a:pt x="429390" y="504"/>
                  </a:cubicBezTo>
                  <a:close/>
                </a:path>
              </a:pathLst>
            </a:cu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l"/>
              <a:endParaRPr lang="nl-NL" dirty="0"/>
            </a:p>
          </p:txBody>
        </p:sp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1C87E2B2-E42B-84F7-355B-93B3D2B8B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477" y="1746049"/>
              <a:ext cx="798754" cy="324000"/>
            </a:xfrm>
            <a:custGeom>
              <a:avLst/>
              <a:gdLst>
                <a:gd name="connsiteX0" fmla="*/ 4966 w 794922"/>
                <a:gd name="connsiteY0" fmla="*/ 310527 h 324000"/>
                <a:gd name="connsiteX1" fmla="*/ 22025 w 794922"/>
                <a:gd name="connsiteY1" fmla="*/ 311435 h 324000"/>
                <a:gd name="connsiteX2" fmla="*/ 29606 w 794922"/>
                <a:gd name="connsiteY2" fmla="*/ 318694 h 324000"/>
                <a:gd name="connsiteX3" fmla="*/ 43822 w 794922"/>
                <a:gd name="connsiteY3" fmla="*/ 319601 h 324000"/>
                <a:gd name="connsiteX4" fmla="*/ 49728 w 794922"/>
                <a:gd name="connsiteY4" fmla="*/ 324000 h 324000"/>
                <a:gd name="connsiteX5" fmla="*/ 0 w 794922"/>
                <a:gd name="connsiteY5" fmla="*/ 324000 h 324000"/>
                <a:gd name="connsiteX6" fmla="*/ 22025 w 794922"/>
                <a:gd name="connsiteY6" fmla="*/ 267879 h 324000"/>
                <a:gd name="connsiteX7" fmla="*/ 82677 w 794922"/>
                <a:gd name="connsiteY7" fmla="*/ 282398 h 324000"/>
                <a:gd name="connsiteX8" fmla="*/ 105422 w 794922"/>
                <a:gd name="connsiteY8" fmla="*/ 304175 h 324000"/>
                <a:gd name="connsiteX9" fmla="*/ 105422 w 794922"/>
                <a:gd name="connsiteY9" fmla="*/ 311435 h 324000"/>
                <a:gd name="connsiteX10" fmla="*/ 100683 w 794922"/>
                <a:gd name="connsiteY10" fmla="*/ 322324 h 324000"/>
                <a:gd name="connsiteX11" fmla="*/ 99078 w 794922"/>
                <a:gd name="connsiteY11" fmla="*/ 324000 h 324000"/>
                <a:gd name="connsiteX12" fmla="*/ 64307 w 794922"/>
                <a:gd name="connsiteY12" fmla="*/ 324000 h 324000"/>
                <a:gd name="connsiteX13" fmla="*/ 62775 w 794922"/>
                <a:gd name="connsiteY13" fmla="*/ 319601 h 324000"/>
                <a:gd name="connsiteX14" fmla="*/ 52351 w 794922"/>
                <a:gd name="connsiteY14" fmla="*/ 311435 h 324000"/>
                <a:gd name="connsiteX15" fmla="*/ 44769 w 794922"/>
                <a:gd name="connsiteY15" fmla="*/ 304175 h 324000"/>
                <a:gd name="connsiteX16" fmla="*/ 37188 w 794922"/>
                <a:gd name="connsiteY16" fmla="*/ 296916 h 324000"/>
                <a:gd name="connsiteX17" fmla="*/ 6862 w 794922"/>
                <a:gd name="connsiteY17" fmla="*/ 289657 h 324000"/>
                <a:gd name="connsiteX18" fmla="*/ 6862 w 794922"/>
                <a:gd name="connsiteY18" fmla="*/ 282398 h 324000"/>
                <a:gd name="connsiteX19" fmla="*/ 14443 w 794922"/>
                <a:gd name="connsiteY19" fmla="*/ 275138 h 324000"/>
                <a:gd name="connsiteX20" fmla="*/ 22025 w 794922"/>
                <a:gd name="connsiteY20" fmla="*/ 267879 h 324000"/>
                <a:gd name="connsiteX21" fmla="*/ 90258 w 794922"/>
                <a:gd name="connsiteY21" fmla="*/ 253360 h 324000"/>
                <a:gd name="connsiteX22" fmla="*/ 113003 w 794922"/>
                <a:gd name="connsiteY22" fmla="*/ 267879 h 324000"/>
                <a:gd name="connsiteX23" fmla="*/ 135748 w 794922"/>
                <a:gd name="connsiteY23" fmla="*/ 282398 h 324000"/>
                <a:gd name="connsiteX24" fmla="*/ 143329 w 794922"/>
                <a:gd name="connsiteY24" fmla="*/ 282398 h 324000"/>
                <a:gd name="connsiteX25" fmla="*/ 143329 w 794922"/>
                <a:gd name="connsiteY25" fmla="*/ 289657 h 324000"/>
                <a:gd name="connsiteX26" fmla="*/ 150911 w 794922"/>
                <a:gd name="connsiteY26" fmla="*/ 289657 h 324000"/>
                <a:gd name="connsiteX27" fmla="*/ 150911 w 794922"/>
                <a:gd name="connsiteY27" fmla="*/ 296916 h 324000"/>
                <a:gd name="connsiteX28" fmla="*/ 158492 w 794922"/>
                <a:gd name="connsiteY28" fmla="*/ 296916 h 324000"/>
                <a:gd name="connsiteX29" fmla="*/ 166074 w 794922"/>
                <a:gd name="connsiteY29" fmla="*/ 304175 h 324000"/>
                <a:gd name="connsiteX30" fmla="*/ 196400 w 794922"/>
                <a:gd name="connsiteY30" fmla="*/ 311435 h 324000"/>
                <a:gd name="connsiteX31" fmla="*/ 196400 w 794922"/>
                <a:gd name="connsiteY31" fmla="*/ 318694 h 324000"/>
                <a:gd name="connsiteX32" fmla="*/ 173655 w 794922"/>
                <a:gd name="connsiteY32" fmla="*/ 318694 h 324000"/>
                <a:gd name="connsiteX33" fmla="*/ 166074 w 794922"/>
                <a:gd name="connsiteY33" fmla="*/ 318694 h 324000"/>
                <a:gd name="connsiteX34" fmla="*/ 156574 w 794922"/>
                <a:gd name="connsiteY34" fmla="*/ 324000 h 324000"/>
                <a:gd name="connsiteX35" fmla="*/ 131333 w 794922"/>
                <a:gd name="connsiteY35" fmla="*/ 324000 h 324000"/>
                <a:gd name="connsiteX36" fmla="*/ 128166 w 794922"/>
                <a:gd name="connsiteY36" fmla="*/ 318694 h 324000"/>
                <a:gd name="connsiteX37" fmla="*/ 120585 w 794922"/>
                <a:gd name="connsiteY37" fmla="*/ 318694 h 324000"/>
                <a:gd name="connsiteX38" fmla="*/ 113003 w 794922"/>
                <a:gd name="connsiteY38" fmla="*/ 311435 h 324000"/>
                <a:gd name="connsiteX39" fmla="*/ 113003 w 794922"/>
                <a:gd name="connsiteY39" fmla="*/ 304175 h 324000"/>
                <a:gd name="connsiteX40" fmla="*/ 105422 w 794922"/>
                <a:gd name="connsiteY40" fmla="*/ 304175 h 324000"/>
                <a:gd name="connsiteX41" fmla="*/ 97840 w 794922"/>
                <a:gd name="connsiteY41" fmla="*/ 282398 h 324000"/>
                <a:gd name="connsiteX42" fmla="*/ 82677 w 794922"/>
                <a:gd name="connsiteY42" fmla="*/ 282398 h 324000"/>
                <a:gd name="connsiteX43" fmla="*/ 67514 w 794922"/>
                <a:gd name="connsiteY43" fmla="*/ 275138 h 324000"/>
                <a:gd name="connsiteX44" fmla="*/ 52351 w 794922"/>
                <a:gd name="connsiteY44" fmla="*/ 267879 h 324000"/>
                <a:gd name="connsiteX45" fmla="*/ 90258 w 794922"/>
                <a:gd name="connsiteY45" fmla="*/ 253360 h 324000"/>
                <a:gd name="connsiteX46" fmla="*/ 545149 w 794922"/>
                <a:gd name="connsiteY46" fmla="*/ 28322 h 324000"/>
                <a:gd name="connsiteX47" fmla="*/ 492079 w 794922"/>
                <a:gd name="connsiteY47" fmla="*/ 42840 h 324000"/>
                <a:gd name="connsiteX48" fmla="*/ 476916 w 794922"/>
                <a:gd name="connsiteY48" fmla="*/ 42840 h 324000"/>
                <a:gd name="connsiteX49" fmla="*/ 492079 w 794922"/>
                <a:gd name="connsiteY49" fmla="*/ 57359 h 324000"/>
                <a:gd name="connsiteX50" fmla="*/ 514823 w 794922"/>
                <a:gd name="connsiteY50" fmla="*/ 50100 h 324000"/>
                <a:gd name="connsiteX51" fmla="*/ 529986 w 794922"/>
                <a:gd name="connsiteY51" fmla="*/ 42840 h 324000"/>
                <a:gd name="connsiteX52" fmla="*/ 552731 w 794922"/>
                <a:gd name="connsiteY52" fmla="*/ 42840 h 324000"/>
                <a:gd name="connsiteX53" fmla="*/ 552731 w 794922"/>
                <a:gd name="connsiteY53" fmla="*/ 35581 h 324000"/>
                <a:gd name="connsiteX54" fmla="*/ 545149 w 794922"/>
                <a:gd name="connsiteY54" fmla="*/ 28322 h 324000"/>
                <a:gd name="connsiteX55" fmla="*/ 252927 w 794922"/>
                <a:gd name="connsiteY55" fmla="*/ 0 h 324000"/>
                <a:gd name="connsiteX56" fmla="*/ 401330 w 794922"/>
                <a:gd name="connsiteY56" fmla="*/ 0 h 324000"/>
                <a:gd name="connsiteX57" fmla="*/ 401101 w 794922"/>
                <a:gd name="connsiteY57" fmla="*/ 6544 h 324000"/>
                <a:gd name="connsiteX58" fmla="*/ 393519 w 794922"/>
                <a:gd name="connsiteY58" fmla="*/ 6544 h 324000"/>
                <a:gd name="connsiteX59" fmla="*/ 378356 w 794922"/>
                <a:gd name="connsiteY59" fmla="*/ 21063 h 324000"/>
                <a:gd name="connsiteX60" fmla="*/ 355611 w 794922"/>
                <a:gd name="connsiteY60" fmla="*/ 21063 h 324000"/>
                <a:gd name="connsiteX61" fmla="*/ 355611 w 794922"/>
                <a:gd name="connsiteY61" fmla="*/ 28322 h 324000"/>
                <a:gd name="connsiteX62" fmla="*/ 348030 w 794922"/>
                <a:gd name="connsiteY62" fmla="*/ 42840 h 324000"/>
                <a:gd name="connsiteX63" fmla="*/ 355611 w 794922"/>
                <a:gd name="connsiteY63" fmla="*/ 50100 h 324000"/>
                <a:gd name="connsiteX64" fmla="*/ 355611 w 794922"/>
                <a:gd name="connsiteY64" fmla="*/ 71878 h 324000"/>
                <a:gd name="connsiteX65" fmla="*/ 348030 w 794922"/>
                <a:gd name="connsiteY65" fmla="*/ 79137 h 324000"/>
                <a:gd name="connsiteX66" fmla="*/ 340448 w 794922"/>
                <a:gd name="connsiteY66" fmla="*/ 108174 h 324000"/>
                <a:gd name="connsiteX67" fmla="*/ 378356 w 794922"/>
                <a:gd name="connsiteY67" fmla="*/ 86396 h 324000"/>
                <a:gd name="connsiteX68" fmla="*/ 378356 w 794922"/>
                <a:gd name="connsiteY68" fmla="*/ 79137 h 324000"/>
                <a:gd name="connsiteX69" fmla="*/ 385937 w 794922"/>
                <a:gd name="connsiteY69" fmla="*/ 79137 h 324000"/>
                <a:gd name="connsiteX70" fmla="*/ 431427 w 794922"/>
                <a:gd name="connsiteY70" fmla="*/ 64618 h 324000"/>
                <a:gd name="connsiteX71" fmla="*/ 446590 w 794922"/>
                <a:gd name="connsiteY71" fmla="*/ 42840 h 324000"/>
                <a:gd name="connsiteX72" fmla="*/ 446590 w 794922"/>
                <a:gd name="connsiteY72" fmla="*/ 35581 h 324000"/>
                <a:gd name="connsiteX73" fmla="*/ 461753 w 794922"/>
                <a:gd name="connsiteY73" fmla="*/ 28322 h 324000"/>
                <a:gd name="connsiteX74" fmla="*/ 461753 w 794922"/>
                <a:gd name="connsiteY74" fmla="*/ 13009 h 324000"/>
                <a:gd name="connsiteX75" fmla="*/ 461753 w 794922"/>
                <a:gd name="connsiteY75" fmla="*/ 0 h 324000"/>
                <a:gd name="connsiteX76" fmla="*/ 794922 w 794922"/>
                <a:gd name="connsiteY76" fmla="*/ 0 h 324000"/>
                <a:gd name="connsiteX77" fmla="*/ 791549 w 794922"/>
                <a:gd name="connsiteY77" fmla="*/ 10174 h 324000"/>
                <a:gd name="connsiteX78" fmla="*/ 787758 w 794922"/>
                <a:gd name="connsiteY78" fmla="*/ 42840 h 324000"/>
                <a:gd name="connsiteX79" fmla="*/ 772595 w 794922"/>
                <a:gd name="connsiteY79" fmla="*/ 64618 h 324000"/>
                <a:gd name="connsiteX80" fmla="*/ 704361 w 794922"/>
                <a:gd name="connsiteY80" fmla="*/ 57359 h 324000"/>
                <a:gd name="connsiteX81" fmla="*/ 704361 w 794922"/>
                <a:gd name="connsiteY81" fmla="*/ 64618 h 324000"/>
                <a:gd name="connsiteX82" fmla="*/ 704361 w 794922"/>
                <a:gd name="connsiteY82" fmla="*/ 71878 h 324000"/>
                <a:gd name="connsiteX83" fmla="*/ 704361 w 794922"/>
                <a:gd name="connsiteY83" fmla="*/ 79137 h 324000"/>
                <a:gd name="connsiteX84" fmla="*/ 727106 w 794922"/>
                <a:gd name="connsiteY84" fmla="*/ 93656 h 324000"/>
                <a:gd name="connsiteX85" fmla="*/ 734687 w 794922"/>
                <a:gd name="connsiteY85" fmla="*/ 93656 h 324000"/>
                <a:gd name="connsiteX86" fmla="*/ 742269 w 794922"/>
                <a:gd name="connsiteY86" fmla="*/ 93656 h 324000"/>
                <a:gd name="connsiteX87" fmla="*/ 749850 w 794922"/>
                <a:gd name="connsiteY87" fmla="*/ 100915 h 324000"/>
                <a:gd name="connsiteX88" fmla="*/ 757432 w 794922"/>
                <a:gd name="connsiteY88" fmla="*/ 108174 h 324000"/>
                <a:gd name="connsiteX89" fmla="*/ 772595 w 794922"/>
                <a:gd name="connsiteY89" fmla="*/ 129952 h 324000"/>
                <a:gd name="connsiteX90" fmla="*/ 780176 w 794922"/>
                <a:gd name="connsiteY90" fmla="*/ 129952 h 324000"/>
                <a:gd name="connsiteX91" fmla="*/ 772595 w 794922"/>
                <a:gd name="connsiteY91" fmla="*/ 173508 h 324000"/>
                <a:gd name="connsiteX92" fmla="*/ 772595 w 794922"/>
                <a:gd name="connsiteY92" fmla="*/ 180767 h 324000"/>
                <a:gd name="connsiteX93" fmla="*/ 757432 w 794922"/>
                <a:gd name="connsiteY93" fmla="*/ 180767 h 324000"/>
                <a:gd name="connsiteX94" fmla="*/ 749850 w 794922"/>
                <a:gd name="connsiteY94" fmla="*/ 180767 h 324000"/>
                <a:gd name="connsiteX95" fmla="*/ 734687 w 794922"/>
                <a:gd name="connsiteY95" fmla="*/ 188027 h 324000"/>
                <a:gd name="connsiteX96" fmla="*/ 689198 w 794922"/>
                <a:gd name="connsiteY96" fmla="*/ 217064 h 324000"/>
                <a:gd name="connsiteX97" fmla="*/ 674035 w 794922"/>
                <a:gd name="connsiteY97" fmla="*/ 238842 h 324000"/>
                <a:gd name="connsiteX98" fmla="*/ 689198 w 794922"/>
                <a:gd name="connsiteY98" fmla="*/ 260620 h 324000"/>
                <a:gd name="connsiteX99" fmla="*/ 620964 w 794922"/>
                <a:gd name="connsiteY99" fmla="*/ 289657 h 324000"/>
                <a:gd name="connsiteX100" fmla="*/ 605801 w 794922"/>
                <a:gd name="connsiteY100" fmla="*/ 289657 h 324000"/>
                <a:gd name="connsiteX101" fmla="*/ 605801 w 794922"/>
                <a:gd name="connsiteY101" fmla="*/ 282398 h 324000"/>
                <a:gd name="connsiteX102" fmla="*/ 590638 w 794922"/>
                <a:gd name="connsiteY102" fmla="*/ 282398 h 324000"/>
                <a:gd name="connsiteX103" fmla="*/ 575475 w 794922"/>
                <a:gd name="connsiteY103" fmla="*/ 275138 h 324000"/>
                <a:gd name="connsiteX104" fmla="*/ 567894 w 794922"/>
                <a:gd name="connsiteY104" fmla="*/ 275138 h 324000"/>
                <a:gd name="connsiteX105" fmla="*/ 560312 w 794922"/>
                <a:gd name="connsiteY105" fmla="*/ 282398 h 324000"/>
                <a:gd name="connsiteX106" fmla="*/ 552731 w 794922"/>
                <a:gd name="connsiteY106" fmla="*/ 289657 h 324000"/>
                <a:gd name="connsiteX107" fmla="*/ 552731 w 794922"/>
                <a:gd name="connsiteY107" fmla="*/ 296916 h 324000"/>
                <a:gd name="connsiteX108" fmla="*/ 537568 w 794922"/>
                <a:gd name="connsiteY108" fmla="*/ 304175 h 324000"/>
                <a:gd name="connsiteX109" fmla="*/ 522405 w 794922"/>
                <a:gd name="connsiteY109" fmla="*/ 311435 h 324000"/>
                <a:gd name="connsiteX110" fmla="*/ 514823 w 794922"/>
                <a:gd name="connsiteY110" fmla="*/ 311435 h 324000"/>
                <a:gd name="connsiteX111" fmla="*/ 514823 w 794922"/>
                <a:gd name="connsiteY111" fmla="*/ 318694 h 324000"/>
                <a:gd name="connsiteX112" fmla="*/ 521288 w 794922"/>
                <a:gd name="connsiteY112" fmla="*/ 324000 h 324000"/>
                <a:gd name="connsiteX113" fmla="*/ 168570 w 794922"/>
                <a:gd name="connsiteY113" fmla="*/ 324000 h 324000"/>
                <a:gd name="connsiteX114" fmla="*/ 181237 w 794922"/>
                <a:gd name="connsiteY114" fmla="*/ 318694 h 324000"/>
                <a:gd name="connsiteX115" fmla="*/ 184080 w 794922"/>
                <a:gd name="connsiteY115" fmla="*/ 318694 h 324000"/>
                <a:gd name="connsiteX116" fmla="*/ 196400 w 794922"/>
                <a:gd name="connsiteY116" fmla="*/ 318694 h 324000"/>
                <a:gd name="connsiteX117" fmla="*/ 203981 w 794922"/>
                <a:gd name="connsiteY117" fmla="*/ 318694 h 324000"/>
                <a:gd name="connsiteX118" fmla="*/ 211563 w 794922"/>
                <a:gd name="connsiteY118" fmla="*/ 311435 h 324000"/>
                <a:gd name="connsiteX119" fmla="*/ 181237 w 794922"/>
                <a:gd name="connsiteY119" fmla="*/ 304175 h 324000"/>
                <a:gd name="connsiteX120" fmla="*/ 166074 w 794922"/>
                <a:gd name="connsiteY120" fmla="*/ 289657 h 324000"/>
                <a:gd name="connsiteX121" fmla="*/ 150911 w 794922"/>
                <a:gd name="connsiteY121" fmla="*/ 282398 h 324000"/>
                <a:gd name="connsiteX122" fmla="*/ 158492 w 794922"/>
                <a:gd name="connsiteY122" fmla="*/ 282398 h 324000"/>
                <a:gd name="connsiteX123" fmla="*/ 143329 w 794922"/>
                <a:gd name="connsiteY123" fmla="*/ 275138 h 324000"/>
                <a:gd name="connsiteX124" fmla="*/ 135748 w 794922"/>
                <a:gd name="connsiteY124" fmla="*/ 275138 h 324000"/>
                <a:gd name="connsiteX125" fmla="*/ 113003 w 794922"/>
                <a:gd name="connsiteY125" fmla="*/ 260620 h 324000"/>
                <a:gd name="connsiteX126" fmla="*/ 113003 w 794922"/>
                <a:gd name="connsiteY126" fmla="*/ 253360 h 324000"/>
                <a:gd name="connsiteX127" fmla="*/ 105422 w 794922"/>
                <a:gd name="connsiteY127" fmla="*/ 253360 h 324000"/>
                <a:gd name="connsiteX128" fmla="*/ 97840 w 794922"/>
                <a:gd name="connsiteY128" fmla="*/ 238842 h 324000"/>
                <a:gd name="connsiteX129" fmla="*/ 105422 w 794922"/>
                <a:gd name="connsiteY129" fmla="*/ 231582 h 324000"/>
                <a:gd name="connsiteX130" fmla="*/ 105422 w 794922"/>
                <a:gd name="connsiteY130" fmla="*/ 224323 h 324000"/>
                <a:gd name="connsiteX131" fmla="*/ 113003 w 794922"/>
                <a:gd name="connsiteY131" fmla="*/ 224323 h 324000"/>
                <a:gd name="connsiteX132" fmla="*/ 113003 w 794922"/>
                <a:gd name="connsiteY132" fmla="*/ 217064 h 324000"/>
                <a:gd name="connsiteX133" fmla="*/ 120585 w 794922"/>
                <a:gd name="connsiteY133" fmla="*/ 209804 h 324000"/>
                <a:gd name="connsiteX134" fmla="*/ 150911 w 794922"/>
                <a:gd name="connsiteY134" fmla="*/ 180767 h 324000"/>
                <a:gd name="connsiteX135" fmla="*/ 158492 w 794922"/>
                <a:gd name="connsiteY135" fmla="*/ 180767 h 324000"/>
                <a:gd name="connsiteX136" fmla="*/ 166074 w 794922"/>
                <a:gd name="connsiteY136" fmla="*/ 166249 h 324000"/>
                <a:gd name="connsiteX137" fmla="*/ 173655 w 794922"/>
                <a:gd name="connsiteY137" fmla="*/ 158989 h 324000"/>
                <a:gd name="connsiteX138" fmla="*/ 188818 w 794922"/>
                <a:gd name="connsiteY138" fmla="*/ 144471 h 324000"/>
                <a:gd name="connsiteX139" fmla="*/ 203981 w 794922"/>
                <a:gd name="connsiteY139" fmla="*/ 122693 h 324000"/>
                <a:gd name="connsiteX140" fmla="*/ 211563 w 794922"/>
                <a:gd name="connsiteY140" fmla="*/ 115434 h 324000"/>
                <a:gd name="connsiteX141" fmla="*/ 219144 w 794922"/>
                <a:gd name="connsiteY141" fmla="*/ 108174 h 324000"/>
                <a:gd name="connsiteX142" fmla="*/ 219144 w 794922"/>
                <a:gd name="connsiteY142" fmla="*/ 93656 h 324000"/>
                <a:gd name="connsiteX143" fmla="*/ 241889 w 794922"/>
                <a:gd name="connsiteY143" fmla="*/ 71878 h 324000"/>
                <a:gd name="connsiteX144" fmla="*/ 241889 w 794922"/>
                <a:gd name="connsiteY144" fmla="*/ 64618 h 324000"/>
                <a:gd name="connsiteX145" fmla="*/ 234307 w 794922"/>
                <a:gd name="connsiteY145" fmla="*/ 64618 h 324000"/>
                <a:gd name="connsiteX146" fmla="*/ 241889 w 794922"/>
                <a:gd name="connsiteY146" fmla="*/ 35581 h 324000"/>
                <a:gd name="connsiteX147" fmla="*/ 249470 w 794922"/>
                <a:gd name="connsiteY147" fmla="*/ 28322 h 324000"/>
                <a:gd name="connsiteX148" fmla="*/ 250418 w 794922"/>
                <a:gd name="connsiteY148" fmla="*/ 9266 h 3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794922" h="324000">
                  <a:moveTo>
                    <a:pt x="4966" y="310527"/>
                  </a:moveTo>
                  <a:cubicBezTo>
                    <a:pt x="8757" y="307805"/>
                    <a:pt x="14443" y="307805"/>
                    <a:pt x="22025" y="311435"/>
                  </a:cubicBezTo>
                  <a:cubicBezTo>
                    <a:pt x="22025" y="311435"/>
                    <a:pt x="22025" y="318694"/>
                    <a:pt x="29606" y="318694"/>
                  </a:cubicBezTo>
                  <a:cubicBezTo>
                    <a:pt x="37188" y="315064"/>
                    <a:pt x="40979" y="316879"/>
                    <a:pt x="43822" y="319601"/>
                  </a:cubicBezTo>
                  <a:lnTo>
                    <a:pt x="49728" y="324000"/>
                  </a:lnTo>
                  <a:lnTo>
                    <a:pt x="0" y="324000"/>
                  </a:lnTo>
                  <a:close/>
                  <a:moveTo>
                    <a:pt x="22025" y="267879"/>
                  </a:moveTo>
                  <a:cubicBezTo>
                    <a:pt x="52351" y="267879"/>
                    <a:pt x="52351" y="289657"/>
                    <a:pt x="82677" y="282398"/>
                  </a:cubicBezTo>
                  <a:cubicBezTo>
                    <a:pt x="82677" y="296916"/>
                    <a:pt x="90258" y="304175"/>
                    <a:pt x="105422" y="304175"/>
                  </a:cubicBezTo>
                  <a:cubicBezTo>
                    <a:pt x="105422" y="304175"/>
                    <a:pt x="105422" y="311435"/>
                    <a:pt x="105422" y="311435"/>
                  </a:cubicBezTo>
                  <a:cubicBezTo>
                    <a:pt x="105422" y="315064"/>
                    <a:pt x="103526" y="318694"/>
                    <a:pt x="100683" y="322324"/>
                  </a:cubicBezTo>
                  <a:lnTo>
                    <a:pt x="99078" y="324000"/>
                  </a:lnTo>
                  <a:lnTo>
                    <a:pt x="64307" y="324000"/>
                  </a:lnTo>
                  <a:lnTo>
                    <a:pt x="62775" y="319601"/>
                  </a:lnTo>
                  <a:cubicBezTo>
                    <a:pt x="59932" y="316879"/>
                    <a:pt x="56142" y="315064"/>
                    <a:pt x="52351" y="311435"/>
                  </a:cubicBezTo>
                  <a:cubicBezTo>
                    <a:pt x="52351" y="304175"/>
                    <a:pt x="44769" y="304175"/>
                    <a:pt x="44769" y="304175"/>
                  </a:cubicBezTo>
                  <a:cubicBezTo>
                    <a:pt x="37188" y="304175"/>
                    <a:pt x="37188" y="296916"/>
                    <a:pt x="37188" y="296916"/>
                  </a:cubicBezTo>
                  <a:cubicBezTo>
                    <a:pt x="29606" y="289657"/>
                    <a:pt x="6862" y="304175"/>
                    <a:pt x="6862" y="289657"/>
                  </a:cubicBezTo>
                  <a:cubicBezTo>
                    <a:pt x="6862" y="289657"/>
                    <a:pt x="6862" y="289657"/>
                    <a:pt x="6862" y="282398"/>
                  </a:cubicBezTo>
                  <a:cubicBezTo>
                    <a:pt x="14443" y="282398"/>
                    <a:pt x="14443" y="275138"/>
                    <a:pt x="14443" y="275138"/>
                  </a:cubicBezTo>
                  <a:cubicBezTo>
                    <a:pt x="14443" y="275138"/>
                    <a:pt x="22025" y="267879"/>
                    <a:pt x="22025" y="267879"/>
                  </a:cubicBezTo>
                  <a:close/>
                  <a:moveTo>
                    <a:pt x="90258" y="253360"/>
                  </a:moveTo>
                  <a:cubicBezTo>
                    <a:pt x="105422" y="253360"/>
                    <a:pt x="105422" y="260620"/>
                    <a:pt x="113003" y="267879"/>
                  </a:cubicBezTo>
                  <a:cubicBezTo>
                    <a:pt x="120585" y="267879"/>
                    <a:pt x="128166" y="275138"/>
                    <a:pt x="135748" y="282398"/>
                  </a:cubicBezTo>
                  <a:cubicBezTo>
                    <a:pt x="135748" y="282398"/>
                    <a:pt x="143329" y="282398"/>
                    <a:pt x="143329" y="282398"/>
                  </a:cubicBezTo>
                  <a:cubicBezTo>
                    <a:pt x="143329" y="289657"/>
                    <a:pt x="143329" y="289657"/>
                    <a:pt x="143329" y="289657"/>
                  </a:cubicBezTo>
                  <a:cubicBezTo>
                    <a:pt x="143329" y="289657"/>
                    <a:pt x="143329" y="289657"/>
                    <a:pt x="150911" y="289657"/>
                  </a:cubicBezTo>
                  <a:cubicBezTo>
                    <a:pt x="150911" y="289657"/>
                    <a:pt x="150911" y="289657"/>
                    <a:pt x="150911" y="296916"/>
                  </a:cubicBezTo>
                  <a:cubicBezTo>
                    <a:pt x="150911" y="296916"/>
                    <a:pt x="150911" y="296916"/>
                    <a:pt x="158492" y="296916"/>
                  </a:cubicBezTo>
                  <a:cubicBezTo>
                    <a:pt x="158492" y="296916"/>
                    <a:pt x="158492" y="296916"/>
                    <a:pt x="166074" y="304175"/>
                  </a:cubicBezTo>
                  <a:cubicBezTo>
                    <a:pt x="181237" y="304175"/>
                    <a:pt x="181237" y="318694"/>
                    <a:pt x="196400" y="311435"/>
                  </a:cubicBezTo>
                  <a:cubicBezTo>
                    <a:pt x="196400" y="311435"/>
                    <a:pt x="196400" y="311435"/>
                    <a:pt x="196400" y="318694"/>
                  </a:cubicBezTo>
                  <a:cubicBezTo>
                    <a:pt x="188818" y="318694"/>
                    <a:pt x="181237" y="311435"/>
                    <a:pt x="173655" y="318694"/>
                  </a:cubicBezTo>
                  <a:cubicBezTo>
                    <a:pt x="173655" y="318694"/>
                    <a:pt x="166074" y="318694"/>
                    <a:pt x="166074" y="318694"/>
                  </a:cubicBezTo>
                  <a:lnTo>
                    <a:pt x="156574" y="324000"/>
                  </a:lnTo>
                  <a:lnTo>
                    <a:pt x="131333" y="324000"/>
                  </a:lnTo>
                  <a:lnTo>
                    <a:pt x="128166" y="318694"/>
                  </a:lnTo>
                  <a:cubicBezTo>
                    <a:pt x="120585" y="318694"/>
                    <a:pt x="120585" y="318694"/>
                    <a:pt x="120585" y="318694"/>
                  </a:cubicBezTo>
                  <a:cubicBezTo>
                    <a:pt x="120585" y="311435"/>
                    <a:pt x="120585" y="311435"/>
                    <a:pt x="113003" y="311435"/>
                  </a:cubicBezTo>
                  <a:cubicBezTo>
                    <a:pt x="113003" y="304175"/>
                    <a:pt x="113003" y="304175"/>
                    <a:pt x="113003" y="304175"/>
                  </a:cubicBezTo>
                  <a:cubicBezTo>
                    <a:pt x="105422" y="304175"/>
                    <a:pt x="105422" y="304175"/>
                    <a:pt x="105422" y="304175"/>
                  </a:cubicBezTo>
                  <a:cubicBezTo>
                    <a:pt x="105422" y="296916"/>
                    <a:pt x="97840" y="289657"/>
                    <a:pt x="97840" y="282398"/>
                  </a:cubicBezTo>
                  <a:cubicBezTo>
                    <a:pt x="97840" y="282398"/>
                    <a:pt x="90258" y="282398"/>
                    <a:pt x="82677" y="282398"/>
                  </a:cubicBezTo>
                  <a:cubicBezTo>
                    <a:pt x="75095" y="275138"/>
                    <a:pt x="75095" y="275138"/>
                    <a:pt x="67514" y="275138"/>
                  </a:cubicBezTo>
                  <a:cubicBezTo>
                    <a:pt x="59932" y="275138"/>
                    <a:pt x="52351" y="275138"/>
                    <a:pt x="52351" y="267879"/>
                  </a:cubicBezTo>
                  <a:cubicBezTo>
                    <a:pt x="59932" y="253360"/>
                    <a:pt x="67514" y="253360"/>
                    <a:pt x="90258" y="253360"/>
                  </a:cubicBezTo>
                  <a:close/>
                  <a:moveTo>
                    <a:pt x="545149" y="28322"/>
                  </a:moveTo>
                  <a:cubicBezTo>
                    <a:pt x="529986" y="35581"/>
                    <a:pt x="507242" y="35581"/>
                    <a:pt x="492079" y="42840"/>
                  </a:cubicBezTo>
                  <a:cubicBezTo>
                    <a:pt x="492079" y="42840"/>
                    <a:pt x="492079" y="42840"/>
                    <a:pt x="476916" y="42840"/>
                  </a:cubicBezTo>
                  <a:cubicBezTo>
                    <a:pt x="469334" y="57359"/>
                    <a:pt x="484497" y="50100"/>
                    <a:pt x="492079" y="57359"/>
                  </a:cubicBezTo>
                  <a:cubicBezTo>
                    <a:pt x="499660" y="57359"/>
                    <a:pt x="507242" y="50100"/>
                    <a:pt x="514823" y="50100"/>
                  </a:cubicBezTo>
                  <a:cubicBezTo>
                    <a:pt x="514823" y="42840"/>
                    <a:pt x="522405" y="50100"/>
                    <a:pt x="529986" y="42840"/>
                  </a:cubicBezTo>
                  <a:cubicBezTo>
                    <a:pt x="537568" y="42840"/>
                    <a:pt x="545149" y="42840"/>
                    <a:pt x="552731" y="42840"/>
                  </a:cubicBezTo>
                  <a:cubicBezTo>
                    <a:pt x="545149" y="35581"/>
                    <a:pt x="552731" y="35581"/>
                    <a:pt x="552731" y="35581"/>
                  </a:cubicBezTo>
                  <a:cubicBezTo>
                    <a:pt x="552731" y="28322"/>
                    <a:pt x="552731" y="28322"/>
                    <a:pt x="545149" y="28322"/>
                  </a:cubicBezTo>
                  <a:close/>
                  <a:moveTo>
                    <a:pt x="252927" y="0"/>
                  </a:moveTo>
                  <a:lnTo>
                    <a:pt x="401330" y="0"/>
                  </a:lnTo>
                  <a:lnTo>
                    <a:pt x="401101" y="6544"/>
                  </a:lnTo>
                  <a:cubicBezTo>
                    <a:pt x="393519" y="6544"/>
                    <a:pt x="393519" y="-715"/>
                    <a:pt x="393519" y="6544"/>
                  </a:cubicBezTo>
                  <a:cubicBezTo>
                    <a:pt x="393519" y="13803"/>
                    <a:pt x="385937" y="21063"/>
                    <a:pt x="378356" y="21063"/>
                  </a:cubicBezTo>
                  <a:cubicBezTo>
                    <a:pt x="378356" y="21063"/>
                    <a:pt x="378356" y="21063"/>
                    <a:pt x="355611" y="21063"/>
                  </a:cubicBezTo>
                  <a:cubicBezTo>
                    <a:pt x="355611" y="21063"/>
                    <a:pt x="355611" y="21063"/>
                    <a:pt x="355611" y="28322"/>
                  </a:cubicBezTo>
                  <a:cubicBezTo>
                    <a:pt x="348030" y="28322"/>
                    <a:pt x="348030" y="35581"/>
                    <a:pt x="348030" y="42840"/>
                  </a:cubicBezTo>
                  <a:cubicBezTo>
                    <a:pt x="348030" y="50100"/>
                    <a:pt x="348030" y="50100"/>
                    <a:pt x="355611" y="50100"/>
                  </a:cubicBezTo>
                  <a:cubicBezTo>
                    <a:pt x="355611" y="50100"/>
                    <a:pt x="355611" y="50100"/>
                    <a:pt x="355611" y="71878"/>
                  </a:cubicBezTo>
                  <a:cubicBezTo>
                    <a:pt x="348030" y="71878"/>
                    <a:pt x="348030" y="71878"/>
                    <a:pt x="348030" y="79137"/>
                  </a:cubicBezTo>
                  <a:cubicBezTo>
                    <a:pt x="355611" y="93656"/>
                    <a:pt x="340448" y="93656"/>
                    <a:pt x="340448" y="108174"/>
                  </a:cubicBezTo>
                  <a:cubicBezTo>
                    <a:pt x="355611" y="108174"/>
                    <a:pt x="355611" y="93656"/>
                    <a:pt x="378356" y="86396"/>
                  </a:cubicBezTo>
                  <a:cubicBezTo>
                    <a:pt x="378356" y="86396"/>
                    <a:pt x="378356" y="86396"/>
                    <a:pt x="378356" y="79137"/>
                  </a:cubicBezTo>
                  <a:cubicBezTo>
                    <a:pt x="378356" y="79137"/>
                    <a:pt x="378356" y="79137"/>
                    <a:pt x="385937" y="79137"/>
                  </a:cubicBezTo>
                  <a:cubicBezTo>
                    <a:pt x="401101" y="79137"/>
                    <a:pt x="408682" y="64618"/>
                    <a:pt x="431427" y="64618"/>
                  </a:cubicBezTo>
                  <a:cubicBezTo>
                    <a:pt x="431427" y="50100"/>
                    <a:pt x="439008" y="50100"/>
                    <a:pt x="446590" y="42840"/>
                  </a:cubicBezTo>
                  <a:cubicBezTo>
                    <a:pt x="446590" y="42840"/>
                    <a:pt x="446590" y="35581"/>
                    <a:pt x="446590" y="35581"/>
                  </a:cubicBezTo>
                  <a:cubicBezTo>
                    <a:pt x="454171" y="35581"/>
                    <a:pt x="461753" y="35581"/>
                    <a:pt x="461753" y="28322"/>
                  </a:cubicBezTo>
                  <a:cubicBezTo>
                    <a:pt x="461753" y="28322"/>
                    <a:pt x="461753" y="28322"/>
                    <a:pt x="461753" y="13009"/>
                  </a:cubicBezTo>
                  <a:lnTo>
                    <a:pt x="461753" y="0"/>
                  </a:lnTo>
                  <a:lnTo>
                    <a:pt x="794922" y="0"/>
                  </a:lnTo>
                  <a:lnTo>
                    <a:pt x="791549" y="10174"/>
                  </a:lnTo>
                  <a:cubicBezTo>
                    <a:pt x="787758" y="19248"/>
                    <a:pt x="783967" y="28322"/>
                    <a:pt x="787758" y="42840"/>
                  </a:cubicBezTo>
                  <a:cubicBezTo>
                    <a:pt x="772595" y="42840"/>
                    <a:pt x="787758" y="64618"/>
                    <a:pt x="772595" y="64618"/>
                  </a:cubicBezTo>
                  <a:cubicBezTo>
                    <a:pt x="749850" y="57359"/>
                    <a:pt x="719524" y="64618"/>
                    <a:pt x="704361" y="57359"/>
                  </a:cubicBezTo>
                  <a:cubicBezTo>
                    <a:pt x="704361" y="64618"/>
                    <a:pt x="704361" y="64618"/>
                    <a:pt x="704361" y="64618"/>
                  </a:cubicBezTo>
                  <a:cubicBezTo>
                    <a:pt x="704361" y="64618"/>
                    <a:pt x="704361" y="71878"/>
                    <a:pt x="704361" y="71878"/>
                  </a:cubicBezTo>
                  <a:cubicBezTo>
                    <a:pt x="704361" y="71878"/>
                    <a:pt x="704361" y="71878"/>
                    <a:pt x="704361" y="79137"/>
                  </a:cubicBezTo>
                  <a:cubicBezTo>
                    <a:pt x="711943" y="86396"/>
                    <a:pt x="711943" y="100915"/>
                    <a:pt x="727106" y="93656"/>
                  </a:cubicBezTo>
                  <a:cubicBezTo>
                    <a:pt x="727106" y="93656"/>
                    <a:pt x="727106" y="93656"/>
                    <a:pt x="734687" y="93656"/>
                  </a:cubicBezTo>
                  <a:cubicBezTo>
                    <a:pt x="734687" y="93656"/>
                    <a:pt x="742269" y="93656"/>
                    <a:pt x="742269" y="93656"/>
                  </a:cubicBezTo>
                  <a:cubicBezTo>
                    <a:pt x="742269" y="100915"/>
                    <a:pt x="742269" y="100915"/>
                    <a:pt x="749850" y="100915"/>
                  </a:cubicBezTo>
                  <a:cubicBezTo>
                    <a:pt x="749850" y="93656"/>
                    <a:pt x="757432" y="100915"/>
                    <a:pt x="757432" y="108174"/>
                  </a:cubicBezTo>
                  <a:cubicBezTo>
                    <a:pt x="765013" y="108174"/>
                    <a:pt x="780176" y="108174"/>
                    <a:pt x="772595" y="129952"/>
                  </a:cubicBezTo>
                  <a:cubicBezTo>
                    <a:pt x="772595" y="129952"/>
                    <a:pt x="780176" y="129952"/>
                    <a:pt x="780176" y="129952"/>
                  </a:cubicBezTo>
                  <a:cubicBezTo>
                    <a:pt x="772595" y="144471"/>
                    <a:pt x="780176" y="166249"/>
                    <a:pt x="772595" y="173508"/>
                  </a:cubicBezTo>
                  <a:cubicBezTo>
                    <a:pt x="772595" y="173508"/>
                    <a:pt x="772595" y="173508"/>
                    <a:pt x="772595" y="180767"/>
                  </a:cubicBezTo>
                  <a:cubicBezTo>
                    <a:pt x="772595" y="180767"/>
                    <a:pt x="772595" y="180767"/>
                    <a:pt x="757432" y="180767"/>
                  </a:cubicBezTo>
                  <a:cubicBezTo>
                    <a:pt x="757432" y="173508"/>
                    <a:pt x="749850" y="173508"/>
                    <a:pt x="749850" y="180767"/>
                  </a:cubicBezTo>
                  <a:cubicBezTo>
                    <a:pt x="749850" y="180767"/>
                    <a:pt x="742269" y="188027"/>
                    <a:pt x="734687" y="188027"/>
                  </a:cubicBezTo>
                  <a:cubicBezTo>
                    <a:pt x="727106" y="202545"/>
                    <a:pt x="711943" y="209804"/>
                    <a:pt x="689198" y="217064"/>
                  </a:cubicBezTo>
                  <a:cubicBezTo>
                    <a:pt x="689198" y="231582"/>
                    <a:pt x="674035" y="224323"/>
                    <a:pt x="674035" y="238842"/>
                  </a:cubicBezTo>
                  <a:cubicBezTo>
                    <a:pt x="674035" y="253360"/>
                    <a:pt x="681616" y="260620"/>
                    <a:pt x="689198" y="260620"/>
                  </a:cubicBezTo>
                  <a:cubicBezTo>
                    <a:pt x="681616" y="282398"/>
                    <a:pt x="651290" y="289657"/>
                    <a:pt x="620964" y="289657"/>
                  </a:cubicBezTo>
                  <a:cubicBezTo>
                    <a:pt x="613383" y="289657"/>
                    <a:pt x="605801" y="289657"/>
                    <a:pt x="605801" y="289657"/>
                  </a:cubicBezTo>
                  <a:cubicBezTo>
                    <a:pt x="605801" y="289657"/>
                    <a:pt x="605801" y="282398"/>
                    <a:pt x="605801" y="282398"/>
                  </a:cubicBezTo>
                  <a:cubicBezTo>
                    <a:pt x="605801" y="282398"/>
                    <a:pt x="598220" y="282398"/>
                    <a:pt x="590638" y="282398"/>
                  </a:cubicBezTo>
                  <a:cubicBezTo>
                    <a:pt x="583057" y="282398"/>
                    <a:pt x="575475" y="275138"/>
                    <a:pt x="575475" y="275138"/>
                  </a:cubicBezTo>
                  <a:cubicBezTo>
                    <a:pt x="575475" y="275138"/>
                    <a:pt x="575475" y="275138"/>
                    <a:pt x="567894" y="275138"/>
                  </a:cubicBezTo>
                  <a:cubicBezTo>
                    <a:pt x="567894" y="275138"/>
                    <a:pt x="560312" y="275138"/>
                    <a:pt x="560312" y="282398"/>
                  </a:cubicBezTo>
                  <a:cubicBezTo>
                    <a:pt x="560312" y="282398"/>
                    <a:pt x="552731" y="282398"/>
                    <a:pt x="552731" y="289657"/>
                  </a:cubicBezTo>
                  <a:cubicBezTo>
                    <a:pt x="552731" y="289657"/>
                    <a:pt x="552731" y="289657"/>
                    <a:pt x="552731" y="296916"/>
                  </a:cubicBezTo>
                  <a:cubicBezTo>
                    <a:pt x="545149" y="296916"/>
                    <a:pt x="537568" y="304175"/>
                    <a:pt x="537568" y="304175"/>
                  </a:cubicBezTo>
                  <a:cubicBezTo>
                    <a:pt x="529986" y="304175"/>
                    <a:pt x="522405" y="311435"/>
                    <a:pt x="522405" y="311435"/>
                  </a:cubicBezTo>
                  <a:cubicBezTo>
                    <a:pt x="522405" y="311435"/>
                    <a:pt x="514823" y="311435"/>
                    <a:pt x="514823" y="311435"/>
                  </a:cubicBezTo>
                  <a:cubicBezTo>
                    <a:pt x="514823" y="318694"/>
                    <a:pt x="514823" y="318694"/>
                    <a:pt x="514823" y="318694"/>
                  </a:cubicBezTo>
                  <a:lnTo>
                    <a:pt x="521288" y="324000"/>
                  </a:lnTo>
                  <a:lnTo>
                    <a:pt x="168570" y="324000"/>
                  </a:lnTo>
                  <a:lnTo>
                    <a:pt x="181237" y="318694"/>
                  </a:lnTo>
                  <a:cubicBezTo>
                    <a:pt x="181237" y="318694"/>
                    <a:pt x="181237" y="318694"/>
                    <a:pt x="184080" y="318694"/>
                  </a:cubicBezTo>
                  <a:lnTo>
                    <a:pt x="196400" y="318694"/>
                  </a:lnTo>
                  <a:lnTo>
                    <a:pt x="203981" y="318694"/>
                  </a:lnTo>
                  <a:cubicBezTo>
                    <a:pt x="203981" y="318694"/>
                    <a:pt x="211563" y="311435"/>
                    <a:pt x="211563" y="311435"/>
                  </a:cubicBezTo>
                  <a:cubicBezTo>
                    <a:pt x="203981" y="311435"/>
                    <a:pt x="196400" y="304175"/>
                    <a:pt x="181237" y="304175"/>
                  </a:cubicBezTo>
                  <a:cubicBezTo>
                    <a:pt x="181237" y="296916"/>
                    <a:pt x="158492" y="296916"/>
                    <a:pt x="166074" y="289657"/>
                  </a:cubicBezTo>
                  <a:cubicBezTo>
                    <a:pt x="158492" y="289657"/>
                    <a:pt x="158492" y="282398"/>
                    <a:pt x="150911" y="282398"/>
                  </a:cubicBezTo>
                  <a:cubicBezTo>
                    <a:pt x="150911" y="282398"/>
                    <a:pt x="150911" y="282398"/>
                    <a:pt x="158492" y="282398"/>
                  </a:cubicBezTo>
                  <a:cubicBezTo>
                    <a:pt x="150911" y="275138"/>
                    <a:pt x="150911" y="275138"/>
                    <a:pt x="143329" y="275138"/>
                  </a:cubicBezTo>
                  <a:cubicBezTo>
                    <a:pt x="143329" y="275138"/>
                    <a:pt x="143329" y="275138"/>
                    <a:pt x="135748" y="275138"/>
                  </a:cubicBezTo>
                  <a:cubicBezTo>
                    <a:pt x="135748" y="267879"/>
                    <a:pt x="120585" y="267879"/>
                    <a:pt x="113003" y="260620"/>
                  </a:cubicBezTo>
                  <a:cubicBezTo>
                    <a:pt x="113003" y="260620"/>
                    <a:pt x="113003" y="253360"/>
                    <a:pt x="113003" y="253360"/>
                  </a:cubicBezTo>
                  <a:cubicBezTo>
                    <a:pt x="113003" y="253360"/>
                    <a:pt x="105422" y="253360"/>
                    <a:pt x="105422" y="253360"/>
                  </a:cubicBezTo>
                  <a:cubicBezTo>
                    <a:pt x="105422" y="246101"/>
                    <a:pt x="97840" y="246101"/>
                    <a:pt x="97840" y="238842"/>
                  </a:cubicBezTo>
                  <a:cubicBezTo>
                    <a:pt x="97840" y="231582"/>
                    <a:pt x="97840" y="231582"/>
                    <a:pt x="105422" y="231582"/>
                  </a:cubicBezTo>
                  <a:cubicBezTo>
                    <a:pt x="105422" y="231582"/>
                    <a:pt x="105422" y="224323"/>
                    <a:pt x="105422" y="224323"/>
                  </a:cubicBezTo>
                  <a:cubicBezTo>
                    <a:pt x="105422" y="224323"/>
                    <a:pt x="105422" y="224323"/>
                    <a:pt x="113003" y="224323"/>
                  </a:cubicBezTo>
                  <a:cubicBezTo>
                    <a:pt x="113003" y="217064"/>
                    <a:pt x="113003" y="217064"/>
                    <a:pt x="113003" y="217064"/>
                  </a:cubicBezTo>
                  <a:cubicBezTo>
                    <a:pt x="113003" y="217064"/>
                    <a:pt x="120585" y="209804"/>
                    <a:pt x="120585" y="209804"/>
                  </a:cubicBezTo>
                  <a:cubicBezTo>
                    <a:pt x="128166" y="195286"/>
                    <a:pt x="135748" y="180767"/>
                    <a:pt x="150911" y="180767"/>
                  </a:cubicBezTo>
                  <a:cubicBezTo>
                    <a:pt x="150911" y="180767"/>
                    <a:pt x="150911" y="173508"/>
                    <a:pt x="158492" y="180767"/>
                  </a:cubicBezTo>
                  <a:cubicBezTo>
                    <a:pt x="158492" y="173508"/>
                    <a:pt x="158492" y="166249"/>
                    <a:pt x="166074" y="166249"/>
                  </a:cubicBezTo>
                  <a:cubicBezTo>
                    <a:pt x="166074" y="158989"/>
                    <a:pt x="173655" y="166249"/>
                    <a:pt x="173655" y="158989"/>
                  </a:cubicBezTo>
                  <a:cubicBezTo>
                    <a:pt x="181237" y="158989"/>
                    <a:pt x="181237" y="151730"/>
                    <a:pt x="188818" y="144471"/>
                  </a:cubicBezTo>
                  <a:cubicBezTo>
                    <a:pt x="196400" y="137211"/>
                    <a:pt x="203981" y="129952"/>
                    <a:pt x="203981" y="122693"/>
                  </a:cubicBezTo>
                  <a:cubicBezTo>
                    <a:pt x="211563" y="122693"/>
                    <a:pt x="211563" y="122693"/>
                    <a:pt x="211563" y="115434"/>
                  </a:cubicBezTo>
                  <a:cubicBezTo>
                    <a:pt x="211563" y="115434"/>
                    <a:pt x="219144" y="108174"/>
                    <a:pt x="219144" y="108174"/>
                  </a:cubicBezTo>
                  <a:cubicBezTo>
                    <a:pt x="219144" y="100915"/>
                    <a:pt x="219144" y="100915"/>
                    <a:pt x="219144" y="93656"/>
                  </a:cubicBezTo>
                  <a:cubicBezTo>
                    <a:pt x="226726" y="86396"/>
                    <a:pt x="226726" y="79137"/>
                    <a:pt x="241889" y="71878"/>
                  </a:cubicBezTo>
                  <a:cubicBezTo>
                    <a:pt x="241889" y="71878"/>
                    <a:pt x="241889" y="64618"/>
                    <a:pt x="241889" y="64618"/>
                  </a:cubicBezTo>
                  <a:cubicBezTo>
                    <a:pt x="241889" y="64618"/>
                    <a:pt x="241889" y="64618"/>
                    <a:pt x="234307" y="64618"/>
                  </a:cubicBezTo>
                  <a:cubicBezTo>
                    <a:pt x="234307" y="50100"/>
                    <a:pt x="241889" y="42840"/>
                    <a:pt x="241889" y="35581"/>
                  </a:cubicBezTo>
                  <a:cubicBezTo>
                    <a:pt x="249470" y="35581"/>
                    <a:pt x="249470" y="35581"/>
                    <a:pt x="249470" y="28322"/>
                  </a:cubicBezTo>
                  <a:cubicBezTo>
                    <a:pt x="245680" y="21063"/>
                    <a:pt x="247575" y="15618"/>
                    <a:pt x="250418" y="9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09710" tIns="54840" rIns="109710" bIns="54840">
              <a:noAutofit/>
            </a:bodyPr>
            <a:lstStyle/>
            <a:p>
              <a:endParaRPr lang="nl-NL" dirty="0"/>
            </a:p>
          </p:txBody>
        </p:sp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BA938E94-B3C5-0F72-3710-E942398E7802}"/>
                </a:ext>
              </a:extLst>
            </p:cNvPr>
            <p:cNvSpPr/>
            <p:nvPr/>
          </p:nvSpPr>
          <p:spPr>
            <a:xfrm>
              <a:off x="7343002" y="2070026"/>
              <a:ext cx="629266" cy="324000"/>
            </a:xfrm>
            <a:custGeom>
              <a:avLst/>
              <a:gdLst>
                <a:gd name="connsiteX0" fmla="*/ 22745 w 629266"/>
                <a:gd name="connsiteY0" fmla="*/ 69596 h 324000"/>
                <a:gd name="connsiteX1" fmla="*/ 45489 w 629266"/>
                <a:gd name="connsiteY1" fmla="*/ 69596 h 324000"/>
                <a:gd name="connsiteX2" fmla="*/ 68234 w 629266"/>
                <a:gd name="connsiteY2" fmla="*/ 76855 h 324000"/>
                <a:gd name="connsiteX3" fmla="*/ 90978 w 629266"/>
                <a:gd name="connsiteY3" fmla="*/ 91374 h 324000"/>
                <a:gd name="connsiteX4" fmla="*/ 106141 w 629266"/>
                <a:gd name="connsiteY4" fmla="*/ 91374 h 324000"/>
                <a:gd name="connsiteX5" fmla="*/ 128886 w 629266"/>
                <a:gd name="connsiteY5" fmla="*/ 91374 h 324000"/>
                <a:gd name="connsiteX6" fmla="*/ 151630 w 629266"/>
                <a:gd name="connsiteY6" fmla="*/ 91374 h 324000"/>
                <a:gd name="connsiteX7" fmla="*/ 159212 w 629266"/>
                <a:gd name="connsiteY7" fmla="*/ 105893 h 324000"/>
                <a:gd name="connsiteX8" fmla="*/ 174375 w 629266"/>
                <a:gd name="connsiteY8" fmla="*/ 105893 h 324000"/>
                <a:gd name="connsiteX9" fmla="*/ 174375 w 629266"/>
                <a:gd name="connsiteY9" fmla="*/ 113152 h 324000"/>
                <a:gd name="connsiteX10" fmla="*/ 121304 w 629266"/>
                <a:gd name="connsiteY10" fmla="*/ 134930 h 324000"/>
                <a:gd name="connsiteX11" fmla="*/ 98560 w 629266"/>
                <a:gd name="connsiteY11" fmla="*/ 127671 h 324000"/>
                <a:gd name="connsiteX12" fmla="*/ 90978 w 629266"/>
                <a:gd name="connsiteY12" fmla="*/ 113152 h 324000"/>
                <a:gd name="connsiteX13" fmla="*/ 83397 w 629266"/>
                <a:gd name="connsiteY13" fmla="*/ 105893 h 324000"/>
                <a:gd name="connsiteX14" fmla="*/ 37908 w 629266"/>
                <a:gd name="connsiteY14" fmla="*/ 105893 h 324000"/>
                <a:gd name="connsiteX15" fmla="*/ 30326 w 629266"/>
                <a:gd name="connsiteY15" fmla="*/ 120411 h 324000"/>
                <a:gd name="connsiteX16" fmla="*/ 22745 w 629266"/>
                <a:gd name="connsiteY16" fmla="*/ 105893 h 324000"/>
                <a:gd name="connsiteX17" fmla="*/ 0 w 629266"/>
                <a:gd name="connsiteY17" fmla="*/ 105893 h 324000"/>
                <a:gd name="connsiteX18" fmla="*/ 0 w 629266"/>
                <a:gd name="connsiteY18" fmla="*/ 98633 h 324000"/>
                <a:gd name="connsiteX19" fmla="*/ 0 w 629266"/>
                <a:gd name="connsiteY19" fmla="*/ 91374 h 324000"/>
                <a:gd name="connsiteX20" fmla="*/ 0 w 629266"/>
                <a:gd name="connsiteY20" fmla="*/ 76855 h 324000"/>
                <a:gd name="connsiteX21" fmla="*/ 22745 w 629266"/>
                <a:gd name="connsiteY21" fmla="*/ 69596 h 324000"/>
                <a:gd name="connsiteX22" fmla="*/ 235454 w 629266"/>
                <a:gd name="connsiteY22" fmla="*/ 0 h 324000"/>
                <a:gd name="connsiteX23" fmla="*/ 579847 w 629266"/>
                <a:gd name="connsiteY23" fmla="*/ 0 h 324000"/>
                <a:gd name="connsiteX24" fmla="*/ 582829 w 629266"/>
                <a:gd name="connsiteY24" fmla="*/ 2448 h 324000"/>
                <a:gd name="connsiteX25" fmla="*/ 583777 w 629266"/>
                <a:gd name="connsiteY25" fmla="*/ 18781 h 324000"/>
                <a:gd name="connsiteX26" fmla="*/ 591358 w 629266"/>
                <a:gd name="connsiteY26" fmla="*/ 40559 h 324000"/>
                <a:gd name="connsiteX27" fmla="*/ 591358 w 629266"/>
                <a:gd name="connsiteY27" fmla="*/ 55078 h 324000"/>
                <a:gd name="connsiteX28" fmla="*/ 598940 w 629266"/>
                <a:gd name="connsiteY28" fmla="*/ 62337 h 324000"/>
                <a:gd name="connsiteX29" fmla="*/ 606521 w 629266"/>
                <a:gd name="connsiteY29" fmla="*/ 62337 h 324000"/>
                <a:gd name="connsiteX30" fmla="*/ 606521 w 629266"/>
                <a:gd name="connsiteY30" fmla="*/ 76855 h 324000"/>
                <a:gd name="connsiteX31" fmla="*/ 614103 w 629266"/>
                <a:gd name="connsiteY31" fmla="*/ 76855 h 324000"/>
                <a:gd name="connsiteX32" fmla="*/ 614103 w 629266"/>
                <a:gd name="connsiteY32" fmla="*/ 91374 h 324000"/>
                <a:gd name="connsiteX33" fmla="*/ 614103 w 629266"/>
                <a:gd name="connsiteY33" fmla="*/ 105893 h 324000"/>
                <a:gd name="connsiteX34" fmla="*/ 629266 w 629266"/>
                <a:gd name="connsiteY34" fmla="*/ 120411 h 324000"/>
                <a:gd name="connsiteX35" fmla="*/ 629266 w 629266"/>
                <a:gd name="connsiteY35" fmla="*/ 142189 h 324000"/>
                <a:gd name="connsiteX36" fmla="*/ 591358 w 629266"/>
                <a:gd name="connsiteY36" fmla="*/ 193004 h 324000"/>
                <a:gd name="connsiteX37" fmla="*/ 606521 w 629266"/>
                <a:gd name="connsiteY37" fmla="*/ 193004 h 324000"/>
                <a:gd name="connsiteX38" fmla="*/ 614103 w 629266"/>
                <a:gd name="connsiteY38" fmla="*/ 207523 h 324000"/>
                <a:gd name="connsiteX39" fmla="*/ 591358 w 629266"/>
                <a:gd name="connsiteY39" fmla="*/ 214782 h 324000"/>
                <a:gd name="connsiteX40" fmla="*/ 576195 w 629266"/>
                <a:gd name="connsiteY40" fmla="*/ 222042 h 324000"/>
                <a:gd name="connsiteX41" fmla="*/ 545869 w 629266"/>
                <a:gd name="connsiteY41" fmla="*/ 236560 h 324000"/>
                <a:gd name="connsiteX42" fmla="*/ 553451 w 629266"/>
                <a:gd name="connsiteY42" fmla="*/ 272857 h 324000"/>
                <a:gd name="connsiteX43" fmla="*/ 561032 w 629266"/>
                <a:gd name="connsiteY43" fmla="*/ 272857 h 324000"/>
                <a:gd name="connsiteX44" fmla="*/ 568614 w 629266"/>
                <a:gd name="connsiteY44" fmla="*/ 287375 h 324000"/>
                <a:gd name="connsiteX45" fmla="*/ 576195 w 629266"/>
                <a:gd name="connsiteY45" fmla="*/ 309153 h 324000"/>
                <a:gd name="connsiteX46" fmla="*/ 561032 w 629266"/>
                <a:gd name="connsiteY46" fmla="*/ 309153 h 324000"/>
                <a:gd name="connsiteX47" fmla="*/ 561032 w 629266"/>
                <a:gd name="connsiteY47" fmla="*/ 316413 h 324000"/>
                <a:gd name="connsiteX48" fmla="*/ 553451 w 629266"/>
                <a:gd name="connsiteY48" fmla="*/ 323672 h 324000"/>
                <a:gd name="connsiteX49" fmla="*/ 553451 w 629266"/>
                <a:gd name="connsiteY49" fmla="*/ 324000 h 324000"/>
                <a:gd name="connsiteX50" fmla="*/ 497090 w 629266"/>
                <a:gd name="connsiteY50" fmla="*/ 324000 h 324000"/>
                <a:gd name="connsiteX51" fmla="*/ 495642 w 629266"/>
                <a:gd name="connsiteY51" fmla="*/ 320950 h 324000"/>
                <a:gd name="connsiteX52" fmla="*/ 485217 w 629266"/>
                <a:gd name="connsiteY52" fmla="*/ 316413 h 324000"/>
                <a:gd name="connsiteX53" fmla="*/ 492799 w 629266"/>
                <a:gd name="connsiteY53" fmla="*/ 294635 h 324000"/>
                <a:gd name="connsiteX54" fmla="*/ 507962 w 629266"/>
                <a:gd name="connsiteY54" fmla="*/ 265597 h 324000"/>
                <a:gd name="connsiteX55" fmla="*/ 507962 w 629266"/>
                <a:gd name="connsiteY55" fmla="*/ 243820 h 324000"/>
                <a:gd name="connsiteX56" fmla="*/ 530706 w 629266"/>
                <a:gd name="connsiteY56" fmla="*/ 222042 h 324000"/>
                <a:gd name="connsiteX57" fmla="*/ 538288 w 629266"/>
                <a:gd name="connsiteY57" fmla="*/ 214782 h 324000"/>
                <a:gd name="connsiteX58" fmla="*/ 538288 w 629266"/>
                <a:gd name="connsiteY58" fmla="*/ 207523 h 324000"/>
                <a:gd name="connsiteX59" fmla="*/ 530706 w 629266"/>
                <a:gd name="connsiteY59" fmla="*/ 200264 h 324000"/>
                <a:gd name="connsiteX60" fmla="*/ 523125 w 629266"/>
                <a:gd name="connsiteY60" fmla="*/ 193004 h 324000"/>
                <a:gd name="connsiteX61" fmla="*/ 507962 w 629266"/>
                <a:gd name="connsiteY61" fmla="*/ 193004 h 324000"/>
                <a:gd name="connsiteX62" fmla="*/ 492799 w 629266"/>
                <a:gd name="connsiteY62" fmla="*/ 178486 h 324000"/>
                <a:gd name="connsiteX63" fmla="*/ 485217 w 629266"/>
                <a:gd name="connsiteY63" fmla="*/ 171226 h 324000"/>
                <a:gd name="connsiteX64" fmla="*/ 485217 w 629266"/>
                <a:gd name="connsiteY64" fmla="*/ 156708 h 324000"/>
                <a:gd name="connsiteX65" fmla="*/ 477636 w 629266"/>
                <a:gd name="connsiteY65" fmla="*/ 149449 h 324000"/>
                <a:gd name="connsiteX66" fmla="*/ 470054 w 629266"/>
                <a:gd name="connsiteY66" fmla="*/ 142189 h 324000"/>
                <a:gd name="connsiteX67" fmla="*/ 454891 w 629266"/>
                <a:gd name="connsiteY67" fmla="*/ 142189 h 324000"/>
                <a:gd name="connsiteX68" fmla="*/ 416983 w 629266"/>
                <a:gd name="connsiteY68" fmla="*/ 156708 h 324000"/>
                <a:gd name="connsiteX69" fmla="*/ 409402 w 629266"/>
                <a:gd name="connsiteY69" fmla="*/ 149449 h 324000"/>
                <a:gd name="connsiteX70" fmla="*/ 394239 w 629266"/>
                <a:gd name="connsiteY70" fmla="*/ 127671 h 324000"/>
                <a:gd name="connsiteX71" fmla="*/ 386657 w 629266"/>
                <a:gd name="connsiteY71" fmla="*/ 113152 h 324000"/>
                <a:gd name="connsiteX72" fmla="*/ 394239 w 629266"/>
                <a:gd name="connsiteY72" fmla="*/ 91374 h 324000"/>
                <a:gd name="connsiteX73" fmla="*/ 386657 w 629266"/>
                <a:gd name="connsiteY73" fmla="*/ 76855 h 324000"/>
                <a:gd name="connsiteX74" fmla="*/ 371494 w 629266"/>
                <a:gd name="connsiteY74" fmla="*/ 69596 h 324000"/>
                <a:gd name="connsiteX75" fmla="*/ 356331 w 629266"/>
                <a:gd name="connsiteY75" fmla="*/ 84115 h 324000"/>
                <a:gd name="connsiteX76" fmla="*/ 333587 w 629266"/>
                <a:gd name="connsiteY76" fmla="*/ 91374 h 324000"/>
                <a:gd name="connsiteX77" fmla="*/ 333587 w 629266"/>
                <a:gd name="connsiteY77" fmla="*/ 69596 h 324000"/>
                <a:gd name="connsiteX78" fmla="*/ 318424 w 629266"/>
                <a:gd name="connsiteY78" fmla="*/ 55078 h 324000"/>
                <a:gd name="connsiteX79" fmla="*/ 288098 w 629266"/>
                <a:gd name="connsiteY79" fmla="*/ 76855 h 324000"/>
                <a:gd name="connsiteX80" fmla="*/ 235027 w 629266"/>
                <a:gd name="connsiteY80" fmla="*/ 76855 h 324000"/>
                <a:gd name="connsiteX81" fmla="*/ 227446 w 629266"/>
                <a:gd name="connsiteY81" fmla="*/ 76855 h 324000"/>
                <a:gd name="connsiteX82" fmla="*/ 219864 w 629266"/>
                <a:gd name="connsiteY82" fmla="*/ 84115 h 324000"/>
                <a:gd name="connsiteX83" fmla="*/ 204701 w 629266"/>
                <a:gd name="connsiteY83" fmla="*/ 91374 h 324000"/>
                <a:gd name="connsiteX84" fmla="*/ 197120 w 629266"/>
                <a:gd name="connsiteY84" fmla="*/ 91374 h 324000"/>
                <a:gd name="connsiteX85" fmla="*/ 166794 w 629266"/>
                <a:gd name="connsiteY85" fmla="*/ 76855 h 324000"/>
                <a:gd name="connsiteX86" fmla="*/ 136467 w 629266"/>
                <a:gd name="connsiteY86" fmla="*/ 69596 h 324000"/>
                <a:gd name="connsiteX87" fmla="*/ 113723 w 629266"/>
                <a:gd name="connsiteY87" fmla="*/ 84115 h 324000"/>
                <a:gd name="connsiteX88" fmla="*/ 98560 w 629266"/>
                <a:gd name="connsiteY88" fmla="*/ 76855 h 324000"/>
                <a:gd name="connsiteX89" fmla="*/ 98560 w 629266"/>
                <a:gd name="connsiteY89" fmla="*/ 69596 h 324000"/>
                <a:gd name="connsiteX90" fmla="*/ 90978 w 629266"/>
                <a:gd name="connsiteY90" fmla="*/ 62337 h 324000"/>
                <a:gd name="connsiteX91" fmla="*/ 68234 w 629266"/>
                <a:gd name="connsiteY91" fmla="*/ 55078 h 324000"/>
                <a:gd name="connsiteX92" fmla="*/ 60652 w 629266"/>
                <a:gd name="connsiteY92" fmla="*/ 55078 h 324000"/>
                <a:gd name="connsiteX93" fmla="*/ 30326 w 629266"/>
                <a:gd name="connsiteY93" fmla="*/ 40559 h 324000"/>
                <a:gd name="connsiteX94" fmla="*/ 22745 w 629266"/>
                <a:gd name="connsiteY94" fmla="*/ 26040 h 324000"/>
                <a:gd name="connsiteX95" fmla="*/ 37908 w 629266"/>
                <a:gd name="connsiteY95" fmla="*/ 4262 h 324000"/>
                <a:gd name="connsiteX96" fmla="*/ 45489 w 629266"/>
                <a:gd name="connsiteY96" fmla="*/ 4262 h 324000"/>
                <a:gd name="connsiteX97" fmla="*/ 53071 w 629266"/>
                <a:gd name="connsiteY97" fmla="*/ 4262 h 324000"/>
                <a:gd name="connsiteX98" fmla="*/ 60652 w 629266"/>
                <a:gd name="connsiteY98" fmla="*/ 4262 h 324000"/>
                <a:gd name="connsiteX99" fmla="*/ 68234 w 629266"/>
                <a:gd name="connsiteY99" fmla="*/ 18781 h 324000"/>
                <a:gd name="connsiteX100" fmla="*/ 98560 w 629266"/>
                <a:gd name="connsiteY100" fmla="*/ 26040 h 324000"/>
                <a:gd name="connsiteX101" fmla="*/ 113723 w 629266"/>
                <a:gd name="connsiteY101" fmla="*/ 18781 h 324000"/>
                <a:gd name="connsiteX102" fmla="*/ 121304 w 629266"/>
                <a:gd name="connsiteY102" fmla="*/ 18781 h 324000"/>
                <a:gd name="connsiteX103" fmla="*/ 128886 w 629266"/>
                <a:gd name="connsiteY103" fmla="*/ 18781 h 324000"/>
                <a:gd name="connsiteX104" fmla="*/ 128886 w 629266"/>
                <a:gd name="connsiteY104" fmla="*/ 26040 h 324000"/>
                <a:gd name="connsiteX105" fmla="*/ 136467 w 629266"/>
                <a:gd name="connsiteY105" fmla="*/ 26040 h 324000"/>
                <a:gd name="connsiteX106" fmla="*/ 144049 w 629266"/>
                <a:gd name="connsiteY106" fmla="*/ 40559 h 324000"/>
                <a:gd name="connsiteX107" fmla="*/ 159212 w 629266"/>
                <a:gd name="connsiteY107" fmla="*/ 47818 h 324000"/>
                <a:gd name="connsiteX108" fmla="*/ 159212 w 629266"/>
                <a:gd name="connsiteY108" fmla="*/ 55078 h 324000"/>
                <a:gd name="connsiteX109" fmla="*/ 189538 w 629266"/>
                <a:gd name="connsiteY109" fmla="*/ 62337 h 324000"/>
                <a:gd name="connsiteX110" fmla="*/ 181957 w 629266"/>
                <a:gd name="connsiteY110" fmla="*/ 55078 h 324000"/>
                <a:gd name="connsiteX111" fmla="*/ 159212 w 629266"/>
                <a:gd name="connsiteY111" fmla="*/ 40559 h 324000"/>
                <a:gd name="connsiteX112" fmla="*/ 151630 w 629266"/>
                <a:gd name="connsiteY112" fmla="*/ 26040 h 324000"/>
                <a:gd name="connsiteX113" fmla="*/ 144049 w 629266"/>
                <a:gd name="connsiteY113" fmla="*/ 26040 h 324000"/>
                <a:gd name="connsiteX114" fmla="*/ 151630 w 629266"/>
                <a:gd name="connsiteY114" fmla="*/ 18781 h 324000"/>
                <a:gd name="connsiteX115" fmla="*/ 174375 w 629266"/>
                <a:gd name="connsiteY115" fmla="*/ 26040 h 324000"/>
                <a:gd name="connsiteX116" fmla="*/ 181957 w 629266"/>
                <a:gd name="connsiteY116" fmla="*/ 26040 h 324000"/>
                <a:gd name="connsiteX117" fmla="*/ 189538 w 629266"/>
                <a:gd name="connsiteY117" fmla="*/ 26040 h 324000"/>
                <a:gd name="connsiteX118" fmla="*/ 181957 w 629266"/>
                <a:gd name="connsiteY118" fmla="*/ 18781 h 324000"/>
                <a:gd name="connsiteX119" fmla="*/ 181957 w 629266"/>
                <a:gd name="connsiteY119" fmla="*/ 11522 h 324000"/>
                <a:gd name="connsiteX120" fmla="*/ 181957 w 629266"/>
                <a:gd name="connsiteY120" fmla="*/ 4262 h 324000"/>
                <a:gd name="connsiteX121" fmla="*/ 189538 w 629266"/>
                <a:gd name="connsiteY121" fmla="*/ 11522 h 324000"/>
                <a:gd name="connsiteX122" fmla="*/ 197120 w 629266"/>
                <a:gd name="connsiteY122" fmla="*/ 18781 h 324000"/>
                <a:gd name="connsiteX123" fmla="*/ 197120 w 629266"/>
                <a:gd name="connsiteY123" fmla="*/ 11522 h 324000"/>
                <a:gd name="connsiteX124" fmla="*/ 201858 w 629266"/>
                <a:gd name="connsiteY124" fmla="*/ 7892 h 324000"/>
                <a:gd name="connsiteX125" fmla="*/ 208542 w 629266"/>
                <a:gd name="connsiteY125" fmla="*/ 5565 h 324000"/>
                <a:gd name="connsiteX126" fmla="*/ 210387 w 629266"/>
                <a:gd name="connsiteY126" fmla="*/ 6191 h 324000"/>
                <a:gd name="connsiteX127" fmla="*/ 213662 w 629266"/>
                <a:gd name="connsiteY127" fmla="*/ 4558 h 324000"/>
                <a:gd name="connsiteX128" fmla="*/ 221286 w 629266"/>
                <a:gd name="connsiteY128" fmla="*/ 6191 h 324000"/>
                <a:gd name="connsiteX129" fmla="*/ 227446 w 629266"/>
                <a:gd name="connsiteY129" fmla="*/ 3355 h 324000"/>
                <a:gd name="connsiteX130" fmla="*/ 191327 w 629266"/>
                <a:gd name="connsiteY130" fmla="*/ 0 h 324000"/>
                <a:gd name="connsiteX131" fmla="*/ 222080 w 629266"/>
                <a:gd name="connsiteY131" fmla="*/ 0 h 324000"/>
                <a:gd name="connsiteX132" fmla="*/ 216074 w 629266"/>
                <a:gd name="connsiteY132" fmla="*/ 3355 h 324000"/>
                <a:gd name="connsiteX133" fmla="*/ 213662 w 629266"/>
                <a:gd name="connsiteY133" fmla="*/ 4558 h 324000"/>
                <a:gd name="connsiteX134" fmla="*/ 212283 w 629266"/>
                <a:gd name="connsiteY134" fmla="*/ 4262 h 324000"/>
                <a:gd name="connsiteX135" fmla="*/ 208542 w 629266"/>
                <a:gd name="connsiteY135" fmla="*/ 5565 h 324000"/>
                <a:gd name="connsiteX136" fmla="*/ 204701 w 629266"/>
                <a:gd name="connsiteY136" fmla="*/ 4262 h 324000"/>
                <a:gd name="connsiteX137" fmla="*/ 197120 w 629266"/>
                <a:gd name="connsiteY137" fmla="*/ 4262 h 324000"/>
                <a:gd name="connsiteX138" fmla="*/ 193329 w 629266"/>
                <a:gd name="connsiteY138" fmla="*/ 3355 h 324000"/>
                <a:gd name="connsiteX139" fmla="*/ 124875 w 629266"/>
                <a:gd name="connsiteY139" fmla="*/ 0 h 324000"/>
                <a:gd name="connsiteX140" fmla="*/ 162331 w 629266"/>
                <a:gd name="connsiteY140" fmla="*/ 0 h 324000"/>
                <a:gd name="connsiteX141" fmla="*/ 162055 w 629266"/>
                <a:gd name="connsiteY141" fmla="*/ 633 h 324000"/>
                <a:gd name="connsiteX142" fmla="*/ 151630 w 629266"/>
                <a:gd name="connsiteY142" fmla="*/ 11522 h 324000"/>
                <a:gd name="connsiteX143" fmla="*/ 136467 w 629266"/>
                <a:gd name="connsiteY143" fmla="*/ 11522 h 324000"/>
                <a:gd name="connsiteX144" fmla="*/ 128886 w 629266"/>
                <a:gd name="connsiteY144" fmla="*/ 11522 h 324000"/>
                <a:gd name="connsiteX145" fmla="*/ 62223 w 629266"/>
                <a:gd name="connsiteY145" fmla="*/ 0 h 324000"/>
                <a:gd name="connsiteX146" fmla="*/ 107999 w 629266"/>
                <a:gd name="connsiteY146" fmla="*/ 0 h 324000"/>
                <a:gd name="connsiteX147" fmla="*/ 113723 w 629266"/>
                <a:gd name="connsiteY147" fmla="*/ 4262 h 324000"/>
                <a:gd name="connsiteX148" fmla="*/ 121304 w 629266"/>
                <a:gd name="connsiteY148" fmla="*/ 11522 h 324000"/>
                <a:gd name="connsiteX149" fmla="*/ 98560 w 629266"/>
                <a:gd name="connsiteY149" fmla="*/ 18781 h 324000"/>
                <a:gd name="connsiteX150" fmla="*/ 60652 w 629266"/>
                <a:gd name="connsiteY150" fmla="*/ 4262 h 3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29266" h="324000">
                  <a:moveTo>
                    <a:pt x="22745" y="69596"/>
                  </a:moveTo>
                  <a:cubicBezTo>
                    <a:pt x="30326" y="69596"/>
                    <a:pt x="37908" y="69596"/>
                    <a:pt x="45489" y="69596"/>
                  </a:cubicBezTo>
                  <a:cubicBezTo>
                    <a:pt x="53071" y="69596"/>
                    <a:pt x="60652" y="76855"/>
                    <a:pt x="68234" y="76855"/>
                  </a:cubicBezTo>
                  <a:cubicBezTo>
                    <a:pt x="75815" y="84115"/>
                    <a:pt x="83397" y="76855"/>
                    <a:pt x="90978" y="91374"/>
                  </a:cubicBezTo>
                  <a:cubicBezTo>
                    <a:pt x="98560" y="91374"/>
                    <a:pt x="98560" y="91374"/>
                    <a:pt x="106141" y="91374"/>
                  </a:cubicBezTo>
                  <a:cubicBezTo>
                    <a:pt x="121304" y="91374"/>
                    <a:pt x="121304" y="91374"/>
                    <a:pt x="128886" y="91374"/>
                  </a:cubicBezTo>
                  <a:cubicBezTo>
                    <a:pt x="136467" y="91374"/>
                    <a:pt x="136467" y="84115"/>
                    <a:pt x="151630" y="91374"/>
                  </a:cubicBezTo>
                  <a:cubicBezTo>
                    <a:pt x="159212" y="84115"/>
                    <a:pt x="159212" y="98633"/>
                    <a:pt x="159212" y="105893"/>
                  </a:cubicBezTo>
                  <a:cubicBezTo>
                    <a:pt x="166794" y="105893"/>
                    <a:pt x="174375" y="105893"/>
                    <a:pt x="174375" y="105893"/>
                  </a:cubicBezTo>
                  <a:cubicBezTo>
                    <a:pt x="174375" y="113152"/>
                    <a:pt x="174375" y="113152"/>
                    <a:pt x="174375" y="113152"/>
                  </a:cubicBezTo>
                  <a:cubicBezTo>
                    <a:pt x="151630" y="113152"/>
                    <a:pt x="144049" y="134930"/>
                    <a:pt x="121304" y="134930"/>
                  </a:cubicBezTo>
                  <a:cubicBezTo>
                    <a:pt x="113723" y="134930"/>
                    <a:pt x="113723" y="127671"/>
                    <a:pt x="98560" y="127671"/>
                  </a:cubicBezTo>
                  <a:cubicBezTo>
                    <a:pt x="98560" y="127671"/>
                    <a:pt x="90978" y="120411"/>
                    <a:pt x="90978" y="113152"/>
                  </a:cubicBezTo>
                  <a:cubicBezTo>
                    <a:pt x="83397" y="113152"/>
                    <a:pt x="83397" y="113152"/>
                    <a:pt x="83397" y="105893"/>
                  </a:cubicBezTo>
                  <a:cubicBezTo>
                    <a:pt x="68234" y="105893"/>
                    <a:pt x="53071" y="105893"/>
                    <a:pt x="37908" y="105893"/>
                  </a:cubicBezTo>
                  <a:cubicBezTo>
                    <a:pt x="30326" y="105893"/>
                    <a:pt x="30326" y="113152"/>
                    <a:pt x="30326" y="120411"/>
                  </a:cubicBezTo>
                  <a:cubicBezTo>
                    <a:pt x="22745" y="120411"/>
                    <a:pt x="22745" y="105893"/>
                    <a:pt x="22745" y="105893"/>
                  </a:cubicBezTo>
                  <a:cubicBezTo>
                    <a:pt x="15163" y="105893"/>
                    <a:pt x="7582" y="105893"/>
                    <a:pt x="0" y="105893"/>
                  </a:cubicBezTo>
                  <a:cubicBezTo>
                    <a:pt x="0" y="98633"/>
                    <a:pt x="0" y="98633"/>
                    <a:pt x="0" y="98633"/>
                  </a:cubicBezTo>
                  <a:cubicBezTo>
                    <a:pt x="0" y="98633"/>
                    <a:pt x="0" y="98633"/>
                    <a:pt x="0" y="91374"/>
                  </a:cubicBezTo>
                  <a:cubicBezTo>
                    <a:pt x="0" y="91374"/>
                    <a:pt x="0" y="84115"/>
                    <a:pt x="0" y="76855"/>
                  </a:cubicBezTo>
                  <a:cubicBezTo>
                    <a:pt x="7582" y="69596"/>
                    <a:pt x="15163" y="69596"/>
                    <a:pt x="22745" y="69596"/>
                  </a:cubicBezTo>
                  <a:close/>
                  <a:moveTo>
                    <a:pt x="235454" y="0"/>
                  </a:moveTo>
                  <a:lnTo>
                    <a:pt x="579847" y="0"/>
                  </a:lnTo>
                  <a:lnTo>
                    <a:pt x="582829" y="2448"/>
                  </a:lnTo>
                  <a:cubicBezTo>
                    <a:pt x="583777" y="6077"/>
                    <a:pt x="583777" y="11522"/>
                    <a:pt x="583777" y="18781"/>
                  </a:cubicBezTo>
                  <a:cubicBezTo>
                    <a:pt x="583777" y="26040"/>
                    <a:pt x="591358" y="33300"/>
                    <a:pt x="591358" y="40559"/>
                  </a:cubicBezTo>
                  <a:cubicBezTo>
                    <a:pt x="591358" y="40559"/>
                    <a:pt x="591358" y="40559"/>
                    <a:pt x="591358" y="55078"/>
                  </a:cubicBezTo>
                  <a:cubicBezTo>
                    <a:pt x="598940" y="55078"/>
                    <a:pt x="598940" y="62337"/>
                    <a:pt x="598940" y="62337"/>
                  </a:cubicBezTo>
                  <a:cubicBezTo>
                    <a:pt x="598940" y="62337"/>
                    <a:pt x="606521" y="62337"/>
                    <a:pt x="606521" y="62337"/>
                  </a:cubicBezTo>
                  <a:cubicBezTo>
                    <a:pt x="606521" y="69596"/>
                    <a:pt x="606521" y="76855"/>
                    <a:pt x="606521" y="76855"/>
                  </a:cubicBezTo>
                  <a:cubicBezTo>
                    <a:pt x="606521" y="76855"/>
                    <a:pt x="606521" y="76855"/>
                    <a:pt x="614103" y="76855"/>
                  </a:cubicBezTo>
                  <a:cubicBezTo>
                    <a:pt x="614103" y="76855"/>
                    <a:pt x="606521" y="84115"/>
                    <a:pt x="614103" y="91374"/>
                  </a:cubicBezTo>
                  <a:cubicBezTo>
                    <a:pt x="614103" y="98633"/>
                    <a:pt x="614103" y="98633"/>
                    <a:pt x="614103" y="105893"/>
                  </a:cubicBezTo>
                  <a:cubicBezTo>
                    <a:pt x="621684" y="105893"/>
                    <a:pt x="629266" y="113152"/>
                    <a:pt x="629266" y="120411"/>
                  </a:cubicBezTo>
                  <a:cubicBezTo>
                    <a:pt x="629266" y="120411"/>
                    <a:pt x="629266" y="120411"/>
                    <a:pt x="629266" y="142189"/>
                  </a:cubicBezTo>
                  <a:cubicBezTo>
                    <a:pt x="621684" y="163967"/>
                    <a:pt x="598940" y="163967"/>
                    <a:pt x="591358" y="193004"/>
                  </a:cubicBezTo>
                  <a:cubicBezTo>
                    <a:pt x="598940" y="193004"/>
                    <a:pt x="598940" y="193004"/>
                    <a:pt x="606521" y="193004"/>
                  </a:cubicBezTo>
                  <a:cubicBezTo>
                    <a:pt x="606521" y="193004"/>
                    <a:pt x="614103" y="200264"/>
                    <a:pt x="614103" y="207523"/>
                  </a:cubicBezTo>
                  <a:cubicBezTo>
                    <a:pt x="598940" y="200264"/>
                    <a:pt x="591358" y="207523"/>
                    <a:pt x="591358" y="214782"/>
                  </a:cubicBezTo>
                  <a:cubicBezTo>
                    <a:pt x="583777" y="214782"/>
                    <a:pt x="576195" y="214782"/>
                    <a:pt x="576195" y="222042"/>
                  </a:cubicBezTo>
                  <a:cubicBezTo>
                    <a:pt x="561032" y="222042"/>
                    <a:pt x="553451" y="229301"/>
                    <a:pt x="545869" y="236560"/>
                  </a:cubicBezTo>
                  <a:cubicBezTo>
                    <a:pt x="538288" y="258338"/>
                    <a:pt x="545869" y="265597"/>
                    <a:pt x="553451" y="272857"/>
                  </a:cubicBezTo>
                  <a:cubicBezTo>
                    <a:pt x="553451" y="272857"/>
                    <a:pt x="553451" y="272857"/>
                    <a:pt x="561032" y="272857"/>
                  </a:cubicBezTo>
                  <a:cubicBezTo>
                    <a:pt x="561032" y="280116"/>
                    <a:pt x="561032" y="287375"/>
                    <a:pt x="568614" y="287375"/>
                  </a:cubicBezTo>
                  <a:cubicBezTo>
                    <a:pt x="568614" y="294635"/>
                    <a:pt x="576195" y="294635"/>
                    <a:pt x="576195" y="309153"/>
                  </a:cubicBezTo>
                  <a:cubicBezTo>
                    <a:pt x="576195" y="309153"/>
                    <a:pt x="568614" y="309153"/>
                    <a:pt x="561032" y="309153"/>
                  </a:cubicBezTo>
                  <a:cubicBezTo>
                    <a:pt x="561032" y="316413"/>
                    <a:pt x="561032" y="309153"/>
                    <a:pt x="561032" y="316413"/>
                  </a:cubicBezTo>
                  <a:cubicBezTo>
                    <a:pt x="553451" y="316413"/>
                    <a:pt x="561032" y="323672"/>
                    <a:pt x="553451" y="323672"/>
                  </a:cubicBezTo>
                  <a:lnTo>
                    <a:pt x="553451" y="324000"/>
                  </a:lnTo>
                  <a:lnTo>
                    <a:pt x="497090" y="324000"/>
                  </a:lnTo>
                  <a:lnTo>
                    <a:pt x="495642" y="320950"/>
                  </a:lnTo>
                  <a:cubicBezTo>
                    <a:pt x="492799" y="318227"/>
                    <a:pt x="489008" y="316413"/>
                    <a:pt x="485217" y="316413"/>
                  </a:cubicBezTo>
                  <a:cubicBezTo>
                    <a:pt x="485217" y="309153"/>
                    <a:pt x="485217" y="294635"/>
                    <a:pt x="492799" y="294635"/>
                  </a:cubicBezTo>
                  <a:cubicBezTo>
                    <a:pt x="492799" y="280116"/>
                    <a:pt x="500380" y="272857"/>
                    <a:pt x="507962" y="265597"/>
                  </a:cubicBezTo>
                  <a:cubicBezTo>
                    <a:pt x="507962" y="265597"/>
                    <a:pt x="507962" y="265597"/>
                    <a:pt x="507962" y="243820"/>
                  </a:cubicBezTo>
                  <a:cubicBezTo>
                    <a:pt x="523125" y="243820"/>
                    <a:pt x="523125" y="229301"/>
                    <a:pt x="530706" y="222042"/>
                  </a:cubicBezTo>
                  <a:cubicBezTo>
                    <a:pt x="530706" y="214782"/>
                    <a:pt x="538288" y="222042"/>
                    <a:pt x="538288" y="214782"/>
                  </a:cubicBezTo>
                  <a:cubicBezTo>
                    <a:pt x="538288" y="214782"/>
                    <a:pt x="538288" y="214782"/>
                    <a:pt x="538288" y="207523"/>
                  </a:cubicBezTo>
                  <a:cubicBezTo>
                    <a:pt x="538288" y="207523"/>
                    <a:pt x="538288" y="200264"/>
                    <a:pt x="530706" y="200264"/>
                  </a:cubicBezTo>
                  <a:cubicBezTo>
                    <a:pt x="530706" y="200264"/>
                    <a:pt x="523125" y="200264"/>
                    <a:pt x="523125" y="193004"/>
                  </a:cubicBezTo>
                  <a:cubicBezTo>
                    <a:pt x="523125" y="193004"/>
                    <a:pt x="515543" y="193004"/>
                    <a:pt x="507962" y="193004"/>
                  </a:cubicBezTo>
                  <a:cubicBezTo>
                    <a:pt x="507962" y="185745"/>
                    <a:pt x="500380" y="178486"/>
                    <a:pt x="492799" y="178486"/>
                  </a:cubicBezTo>
                  <a:cubicBezTo>
                    <a:pt x="492799" y="171226"/>
                    <a:pt x="492799" y="171226"/>
                    <a:pt x="485217" y="171226"/>
                  </a:cubicBezTo>
                  <a:cubicBezTo>
                    <a:pt x="485217" y="171226"/>
                    <a:pt x="485217" y="171226"/>
                    <a:pt x="485217" y="156708"/>
                  </a:cubicBezTo>
                  <a:cubicBezTo>
                    <a:pt x="477636" y="156708"/>
                    <a:pt x="477636" y="156708"/>
                    <a:pt x="477636" y="149449"/>
                  </a:cubicBezTo>
                  <a:cubicBezTo>
                    <a:pt x="477636" y="149449"/>
                    <a:pt x="470054" y="149449"/>
                    <a:pt x="470054" y="142189"/>
                  </a:cubicBezTo>
                  <a:cubicBezTo>
                    <a:pt x="462473" y="142189"/>
                    <a:pt x="462473" y="142189"/>
                    <a:pt x="454891" y="142189"/>
                  </a:cubicBezTo>
                  <a:cubicBezTo>
                    <a:pt x="432146" y="134930"/>
                    <a:pt x="439728" y="156708"/>
                    <a:pt x="416983" y="156708"/>
                  </a:cubicBezTo>
                  <a:cubicBezTo>
                    <a:pt x="416983" y="149449"/>
                    <a:pt x="416983" y="149449"/>
                    <a:pt x="409402" y="149449"/>
                  </a:cubicBezTo>
                  <a:cubicBezTo>
                    <a:pt x="401820" y="142189"/>
                    <a:pt x="401820" y="127671"/>
                    <a:pt x="394239" y="127671"/>
                  </a:cubicBezTo>
                  <a:cubicBezTo>
                    <a:pt x="394239" y="120411"/>
                    <a:pt x="394239" y="113152"/>
                    <a:pt x="386657" y="113152"/>
                  </a:cubicBezTo>
                  <a:cubicBezTo>
                    <a:pt x="386657" y="98633"/>
                    <a:pt x="386657" y="91374"/>
                    <a:pt x="394239" y="91374"/>
                  </a:cubicBezTo>
                  <a:cubicBezTo>
                    <a:pt x="394239" y="84115"/>
                    <a:pt x="386657" y="84115"/>
                    <a:pt x="386657" y="76855"/>
                  </a:cubicBezTo>
                  <a:cubicBezTo>
                    <a:pt x="386657" y="76855"/>
                    <a:pt x="371494" y="76855"/>
                    <a:pt x="371494" y="69596"/>
                  </a:cubicBezTo>
                  <a:cubicBezTo>
                    <a:pt x="371494" y="76855"/>
                    <a:pt x="356331" y="69596"/>
                    <a:pt x="356331" y="84115"/>
                  </a:cubicBezTo>
                  <a:cubicBezTo>
                    <a:pt x="348750" y="84115"/>
                    <a:pt x="348750" y="98633"/>
                    <a:pt x="333587" y="91374"/>
                  </a:cubicBezTo>
                  <a:cubicBezTo>
                    <a:pt x="333587" y="91374"/>
                    <a:pt x="333587" y="91374"/>
                    <a:pt x="333587" y="69596"/>
                  </a:cubicBezTo>
                  <a:cubicBezTo>
                    <a:pt x="333587" y="62337"/>
                    <a:pt x="318424" y="62337"/>
                    <a:pt x="318424" y="55078"/>
                  </a:cubicBezTo>
                  <a:cubicBezTo>
                    <a:pt x="303261" y="55078"/>
                    <a:pt x="303261" y="69596"/>
                    <a:pt x="288098" y="76855"/>
                  </a:cubicBezTo>
                  <a:cubicBezTo>
                    <a:pt x="288098" y="76855"/>
                    <a:pt x="288098" y="76855"/>
                    <a:pt x="235027" y="76855"/>
                  </a:cubicBezTo>
                  <a:cubicBezTo>
                    <a:pt x="227446" y="69596"/>
                    <a:pt x="227446" y="76855"/>
                    <a:pt x="227446" y="76855"/>
                  </a:cubicBezTo>
                  <a:cubicBezTo>
                    <a:pt x="227446" y="84115"/>
                    <a:pt x="219864" y="84115"/>
                    <a:pt x="219864" y="84115"/>
                  </a:cubicBezTo>
                  <a:cubicBezTo>
                    <a:pt x="219864" y="91374"/>
                    <a:pt x="212283" y="84115"/>
                    <a:pt x="204701" y="91374"/>
                  </a:cubicBezTo>
                  <a:cubicBezTo>
                    <a:pt x="204701" y="91374"/>
                    <a:pt x="197120" y="91374"/>
                    <a:pt x="197120" y="91374"/>
                  </a:cubicBezTo>
                  <a:cubicBezTo>
                    <a:pt x="174375" y="98633"/>
                    <a:pt x="181957" y="76855"/>
                    <a:pt x="166794" y="76855"/>
                  </a:cubicBezTo>
                  <a:cubicBezTo>
                    <a:pt x="151630" y="76855"/>
                    <a:pt x="151630" y="69596"/>
                    <a:pt x="136467" y="69596"/>
                  </a:cubicBezTo>
                  <a:cubicBezTo>
                    <a:pt x="121304" y="69596"/>
                    <a:pt x="121304" y="84115"/>
                    <a:pt x="113723" y="84115"/>
                  </a:cubicBezTo>
                  <a:cubicBezTo>
                    <a:pt x="113723" y="76855"/>
                    <a:pt x="106141" y="76855"/>
                    <a:pt x="98560" y="76855"/>
                  </a:cubicBezTo>
                  <a:cubicBezTo>
                    <a:pt x="98560" y="69596"/>
                    <a:pt x="98560" y="69596"/>
                    <a:pt x="98560" y="69596"/>
                  </a:cubicBezTo>
                  <a:cubicBezTo>
                    <a:pt x="98560" y="69596"/>
                    <a:pt x="90978" y="69596"/>
                    <a:pt x="90978" y="62337"/>
                  </a:cubicBezTo>
                  <a:cubicBezTo>
                    <a:pt x="83397" y="69596"/>
                    <a:pt x="83397" y="55078"/>
                    <a:pt x="68234" y="55078"/>
                  </a:cubicBezTo>
                  <a:cubicBezTo>
                    <a:pt x="60652" y="62337"/>
                    <a:pt x="60652" y="62337"/>
                    <a:pt x="60652" y="55078"/>
                  </a:cubicBezTo>
                  <a:cubicBezTo>
                    <a:pt x="53071" y="40559"/>
                    <a:pt x="30326" y="62337"/>
                    <a:pt x="30326" y="40559"/>
                  </a:cubicBezTo>
                  <a:cubicBezTo>
                    <a:pt x="22745" y="33300"/>
                    <a:pt x="22745" y="33300"/>
                    <a:pt x="22745" y="26040"/>
                  </a:cubicBezTo>
                  <a:cubicBezTo>
                    <a:pt x="30326" y="18781"/>
                    <a:pt x="30326" y="11522"/>
                    <a:pt x="37908" y="4262"/>
                  </a:cubicBezTo>
                  <a:cubicBezTo>
                    <a:pt x="37908" y="4262"/>
                    <a:pt x="45489" y="4262"/>
                    <a:pt x="45489" y="4262"/>
                  </a:cubicBezTo>
                  <a:cubicBezTo>
                    <a:pt x="45489" y="4262"/>
                    <a:pt x="45489" y="4262"/>
                    <a:pt x="53071" y="4262"/>
                  </a:cubicBezTo>
                  <a:cubicBezTo>
                    <a:pt x="53071" y="4262"/>
                    <a:pt x="53071" y="4262"/>
                    <a:pt x="60652" y="4262"/>
                  </a:cubicBezTo>
                  <a:cubicBezTo>
                    <a:pt x="68234" y="4262"/>
                    <a:pt x="60652" y="18781"/>
                    <a:pt x="68234" y="18781"/>
                  </a:cubicBezTo>
                  <a:cubicBezTo>
                    <a:pt x="83397" y="18781"/>
                    <a:pt x="83397" y="26040"/>
                    <a:pt x="98560" y="26040"/>
                  </a:cubicBezTo>
                  <a:cubicBezTo>
                    <a:pt x="106141" y="18781"/>
                    <a:pt x="106141" y="18781"/>
                    <a:pt x="113723" y="18781"/>
                  </a:cubicBezTo>
                  <a:cubicBezTo>
                    <a:pt x="113723" y="18781"/>
                    <a:pt x="113723" y="18781"/>
                    <a:pt x="121304" y="18781"/>
                  </a:cubicBezTo>
                  <a:cubicBezTo>
                    <a:pt x="121304" y="18781"/>
                    <a:pt x="128886" y="18781"/>
                    <a:pt x="128886" y="18781"/>
                  </a:cubicBezTo>
                  <a:cubicBezTo>
                    <a:pt x="128886" y="26040"/>
                    <a:pt x="128886" y="26040"/>
                    <a:pt x="128886" y="26040"/>
                  </a:cubicBezTo>
                  <a:cubicBezTo>
                    <a:pt x="128886" y="26040"/>
                    <a:pt x="128886" y="26040"/>
                    <a:pt x="136467" y="26040"/>
                  </a:cubicBezTo>
                  <a:cubicBezTo>
                    <a:pt x="136467" y="26040"/>
                    <a:pt x="144049" y="33300"/>
                    <a:pt x="144049" y="40559"/>
                  </a:cubicBezTo>
                  <a:cubicBezTo>
                    <a:pt x="151630" y="47818"/>
                    <a:pt x="151630" y="47818"/>
                    <a:pt x="159212" y="47818"/>
                  </a:cubicBezTo>
                  <a:cubicBezTo>
                    <a:pt x="159212" y="47818"/>
                    <a:pt x="159212" y="47818"/>
                    <a:pt x="159212" y="55078"/>
                  </a:cubicBezTo>
                  <a:cubicBezTo>
                    <a:pt x="166794" y="62337"/>
                    <a:pt x="181957" y="76855"/>
                    <a:pt x="189538" y="62337"/>
                  </a:cubicBezTo>
                  <a:cubicBezTo>
                    <a:pt x="181957" y="62337"/>
                    <a:pt x="181957" y="62337"/>
                    <a:pt x="181957" y="55078"/>
                  </a:cubicBezTo>
                  <a:cubicBezTo>
                    <a:pt x="174375" y="55078"/>
                    <a:pt x="166794" y="47818"/>
                    <a:pt x="159212" y="40559"/>
                  </a:cubicBezTo>
                  <a:cubicBezTo>
                    <a:pt x="159212" y="26040"/>
                    <a:pt x="151630" y="26040"/>
                    <a:pt x="151630" y="26040"/>
                  </a:cubicBezTo>
                  <a:cubicBezTo>
                    <a:pt x="151630" y="26040"/>
                    <a:pt x="151630" y="26040"/>
                    <a:pt x="144049" y="26040"/>
                  </a:cubicBezTo>
                  <a:cubicBezTo>
                    <a:pt x="144049" y="18781"/>
                    <a:pt x="151630" y="18781"/>
                    <a:pt x="151630" y="18781"/>
                  </a:cubicBezTo>
                  <a:cubicBezTo>
                    <a:pt x="159212" y="26040"/>
                    <a:pt x="174375" y="26040"/>
                    <a:pt x="174375" y="26040"/>
                  </a:cubicBezTo>
                  <a:cubicBezTo>
                    <a:pt x="174375" y="26040"/>
                    <a:pt x="181957" y="26040"/>
                    <a:pt x="181957" y="26040"/>
                  </a:cubicBezTo>
                  <a:cubicBezTo>
                    <a:pt x="181957" y="26040"/>
                    <a:pt x="181957" y="26040"/>
                    <a:pt x="189538" y="26040"/>
                  </a:cubicBezTo>
                  <a:cubicBezTo>
                    <a:pt x="181957" y="26040"/>
                    <a:pt x="189538" y="18781"/>
                    <a:pt x="181957" y="18781"/>
                  </a:cubicBezTo>
                  <a:cubicBezTo>
                    <a:pt x="181957" y="18781"/>
                    <a:pt x="181957" y="11522"/>
                    <a:pt x="181957" y="11522"/>
                  </a:cubicBezTo>
                  <a:cubicBezTo>
                    <a:pt x="181957" y="11522"/>
                    <a:pt x="181957" y="4262"/>
                    <a:pt x="181957" y="4262"/>
                  </a:cubicBezTo>
                  <a:cubicBezTo>
                    <a:pt x="189538" y="4262"/>
                    <a:pt x="189538" y="4262"/>
                    <a:pt x="189538" y="11522"/>
                  </a:cubicBezTo>
                  <a:cubicBezTo>
                    <a:pt x="197120" y="11522"/>
                    <a:pt x="197120" y="11522"/>
                    <a:pt x="197120" y="18781"/>
                  </a:cubicBezTo>
                  <a:cubicBezTo>
                    <a:pt x="197120" y="18781"/>
                    <a:pt x="197120" y="11522"/>
                    <a:pt x="197120" y="11522"/>
                  </a:cubicBezTo>
                  <a:cubicBezTo>
                    <a:pt x="197120" y="11522"/>
                    <a:pt x="199015" y="9707"/>
                    <a:pt x="201858" y="7892"/>
                  </a:cubicBezTo>
                  <a:lnTo>
                    <a:pt x="208542" y="5565"/>
                  </a:lnTo>
                  <a:lnTo>
                    <a:pt x="210387" y="6191"/>
                  </a:lnTo>
                  <a:lnTo>
                    <a:pt x="213662" y="4558"/>
                  </a:lnTo>
                  <a:lnTo>
                    <a:pt x="221286" y="6191"/>
                  </a:lnTo>
                  <a:cubicBezTo>
                    <a:pt x="223655" y="5850"/>
                    <a:pt x="225550" y="4716"/>
                    <a:pt x="227446" y="3355"/>
                  </a:cubicBezTo>
                  <a:close/>
                  <a:moveTo>
                    <a:pt x="191327" y="0"/>
                  </a:moveTo>
                  <a:lnTo>
                    <a:pt x="222080" y="0"/>
                  </a:lnTo>
                  <a:lnTo>
                    <a:pt x="216074" y="3355"/>
                  </a:lnTo>
                  <a:lnTo>
                    <a:pt x="213662" y="4558"/>
                  </a:lnTo>
                  <a:lnTo>
                    <a:pt x="212283" y="4262"/>
                  </a:lnTo>
                  <a:lnTo>
                    <a:pt x="208542" y="5565"/>
                  </a:lnTo>
                  <a:lnTo>
                    <a:pt x="204701" y="4262"/>
                  </a:lnTo>
                  <a:cubicBezTo>
                    <a:pt x="204701" y="4262"/>
                    <a:pt x="204701" y="4262"/>
                    <a:pt x="197120" y="4262"/>
                  </a:cubicBezTo>
                  <a:cubicBezTo>
                    <a:pt x="197120" y="4262"/>
                    <a:pt x="195224" y="4262"/>
                    <a:pt x="193329" y="3355"/>
                  </a:cubicBezTo>
                  <a:close/>
                  <a:moveTo>
                    <a:pt x="124875" y="0"/>
                  </a:moveTo>
                  <a:lnTo>
                    <a:pt x="162331" y="0"/>
                  </a:lnTo>
                  <a:lnTo>
                    <a:pt x="162055" y="633"/>
                  </a:lnTo>
                  <a:cubicBezTo>
                    <a:pt x="159212" y="4262"/>
                    <a:pt x="155421" y="7892"/>
                    <a:pt x="151630" y="11522"/>
                  </a:cubicBezTo>
                  <a:cubicBezTo>
                    <a:pt x="144049" y="18781"/>
                    <a:pt x="144049" y="18781"/>
                    <a:pt x="136467" y="11522"/>
                  </a:cubicBezTo>
                  <a:cubicBezTo>
                    <a:pt x="128886" y="11522"/>
                    <a:pt x="128886" y="11522"/>
                    <a:pt x="128886" y="11522"/>
                  </a:cubicBezTo>
                  <a:close/>
                  <a:moveTo>
                    <a:pt x="62223" y="0"/>
                  </a:moveTo>
                  <a:lnTo>
                    <a:pt x="107999" y="0"/>
                  </a:lnTo>
                  <a:lnTo>
                    <a:pt x="113723" y="4262"/>
                  </a:lnTo>
                  <a:cubicBezTo>
                    <a:pt x="113723" y="4262"/>
                    <a:pt x="121304" y="11522"/>
                    <a:pt x="121304" y="11522"/>
                  </a:cubicBezTo>
                  <a:cubicBezTo>
                    <a:pt x="106141" y="11522"/>
                    <a:pt x="106141" y="18781"/>
                    <a:pt x="98560" y="18781"/>
                  </a:cubicBezTo>
                  <a:cubicBezTo>
                    <a:pt x="83397" y="18781"/>
                    <a:pt x="68234" y="18781"/>
                    <a:pt x="60652" y="4262"/>
                  </a:cubicBezTo>
                  <a:close/>
                </a:path>
              </a:pathLst>
            </a:custGeom>
            <a:solidFill>
              <a:srgbClr val="0070C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l"/>
              <a:endParaRPr lang="nl-NL" dirty="0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515AA6D6-7E05-A7F3-5274-7D9DEB9D2D53}"/>
              </a:ext>
            </a:extLst>
          </p:cNvPr>
          <p:cNvSpPr txBox="1"/>
          <p:nvPr/>
        </p:nvSpPr>
        <p:spPr>
          <a:xfrm>
            <a:off x="67172" y="953093"/>
            <a:ext cx="4225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latin typeface="Effra" panose="02000506080000020004" pitchFamily="2" charset="0"/>
              </a:rPr>
              <a:t>Bij vragen over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het buitenland</a:t>
            </a:r>
            <a:r>
              <a:rPr lang="nl-NL" sz="4800" b="1" i="1" dirty="0">
                <a:latin typeface="Effra" panose="02000506080000020004" pitchFamily="2" charset="0"/>
              </a:rPr>
              <a:t>,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E06DDC-75D7-6ED4-0571-D640667AF9E2}"/>
              </a:ext>
            </a:extLst>
          </p:cNvPr>
          <p:cNvSpPr txBox="1"/>
          <p:nvPr/>
        </p:nvSpPr>
        <p:spPr>
          <a:xfrm>
            <a:off x="5556044" y="1055238"/>
            <a:ext cx="7342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latin typeface="Effra" panose="02000506080000020004" pitchFamily="2" charset="0"/>
              </a:rPr>
              <a:t>Ga met je antwoord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92ABB45-7D64-CD10-F5FE-334AF5509A0E}"/>
              </a:ext>
            </a:extLst>
          </p:cNvPr>
          <p:cNvSpPr txBox="1"/>
          <p:nvPr/>
        </p:nvSpPr>
        <p:spPr>
          <a:xfrm>
            <a:off x="5587958" y="1482984"/>
            <a:ext cx="73420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i="1" dirty="0">
                <a:latin typeface="Effra" panose="02000506080000020004" pitchFamily="2" charset="0"/>
              </a:rPr>
              <a:t>De </a:t>
            </a:r>
            <a:r>
              <a:rPr lang="nl-NL" sz="6600" b="1" i="1" dirty="0">
                <a:solidFill>
                  <a:srgbClr val="945DE8"/>
                </a:solidFill>
                <a:latin typeface="Effra" panose="02000506080000020004" pitchFamily="2" charset="0"/>
              </a:rPr>
              <a:t>grens</a:t>
            </a:r>
            <a:r>
              <a:rPr lang="nl-NL" sz="6600" b="1" i="1" dirty="0">
                <a:latin typeface="Effra" panose="02000506080000020004" pitchFamily="2" charset="0"/>
              </a:rPr>
              <a:t> over!</a:t>
            </a:r>
          </a:p>
        </p:txBody>
      </p:sp>
      <p:pic>
        <p:nvPicPr>
          <p:cNvPr id="14" name="Graphic 13" descr="Pijl: Curve in tegenwijzerzin met effen opvulling">
            <a:extLst>
              <a:ext uri="{FF2B5EF4-FFF2-40B4-BE49-F238E27FC236}">
                <a16:creationId xmlns:a16="http://schemas.microsoft.com/office/drawing/2014/main" id="{A254AB30-4015-8DD5-880C-687923F86B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7488986">
            <a:off x="1739319" y="1733889"/>
            <a:ext cx="2993615" cy="299361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Pijl: Curve in tegenwijzerzin met effen opvulling">
            <a:extLst>
              <a:ext uri="{FF2B5EF4-FFF2-40B4-BE49-F238E27FC236}">
                <a16:creationId xmlns:a16="http://schemas.microsoft.com/office/drawing/2014/main" id="{EED52184-648D-F714-1F76-744AE08A05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96256" flipH="1">
            <a:off x="966415" y="3192956"/>
            <a:ext cx="3415395" cy="341539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D9B8A152-28C2-E421-36D4-AA47CB455D47}"/>
              </a:ext>
            </a:extLst>
          </p:cNvPr>
          <p:cNvSpPr/>
          <p:nvPr/>
        </p:nvSpPr>
        <p:spPr>
          <a:xfrm>
            <a:off x="7099300" y="2795457"/>
            <a:ext cx="4319358" cy="53551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3600" dirty="0">
                <a:solidFill>
                  <a:schemeClr val="bg1"/>
                </a:solidFill>
                <a:latin typeface="Effra" panose="02000506080000020004" pitchFamily="2" charset="0"/>
              </a:rPr>
              <a:t>Export &amp; Import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6F7DA67B-35F7-D657-1554-7BE282CBA98D}"/>
              </a:ext>
            </a:extLst>
          </p:cNvPr>
          <p:cNvSpPr/>
          <p:nvPr/>
        </p:nvSpPr>
        <p:spPr>
          <a:xfrm>
            <a:off x="7099300" y="3966743"/>
            <a:ext cx="4319358" cy="53551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3600" dirty="0">
                <a:solidFill>
                  <a:schemeClr val="bg1"/>
                </a:solidFill>
                <a:latin typeface="Effra" panose="02000506080000020004" pitchFamily="2" charset="0"/>
              </a:rPr>
              <a:t>Wisselkoersen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2ECB8A31-A14F-E8B9-C853-CCA15A1A45D2}"/>
              </a:ext>
            </a:extLst>
          </p:cNvPr>
          <p:cNvSpPr/>
          <p:nvPr/>
        </p:nvSpPr>
        <p:spPr>
          <a:xfrm>
            <a:off x="7099300" y="5138029"/>
            <a:ext cx="4319358" cy="53551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3600" dirty="0">
                <a:solidFill>
                  <a:schemeClr val="bg1"/>
                </a:solidFill>
                <a:latin typeface="Effra" panose="02000506080000020004" pitchFamily="2" charset="0"/>
              </a:rPr>
              <a:t>Rente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CE2B096-4C0A-C1AE-626B-BDC4837FC5F0}"/>
              </a:ext>
            </a:extLst>
          </p:cNvPr>
          <p:cNvSpPr txBox="1"/>
          <p:nvPr/>
        </p:nvSpPr>
        <p:spPr>
          <a:xfrm>
            <a:off x="296212" y="5618408"/>
            <a:ext cx="11599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latin typeface="Effra" panose="02000506080000020004" pitchFamily="2" charset="0"/>
              </a:rPr>
              <a:t>En bespreek </a:t>
            </a:r>
            <a:r>
              <a:rPr lang="nl-NL" sz="6600" b="1" dirty="0">
                <a:solidFill>
                  <a:srgbClr val="945DE8"/>
                </a:solidFill>
                <a:latin typeface="Effra" panose="02000506080000020004" pitchFamily="2" charset="0"/>
              </a:rPr>
              <a:t>beide landen</a:t>
            </a:r>
            <a:r>
              <a:rPr lang="nl-NL" sz="6600" b="1" dirty="0">
                <a:latin typeface="Effra" panose="0200050608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2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 animBg="1"/>
      <p:bldP spid="18" grpId="0" animBg="1"/>
      <p:bldP spid="19" grpId="0" animBg="1"/>
      <p:bldP spid="20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3D678-D81F-C326-5E01-CC7D0AA20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7D18B913-2837-7F31-D2C0-5030D1D4554D}"/>
              </a:ext>
            </a:extLst>
          </p:cNvPr>
          <p:cNvSpPr/>
          <p:nvPr/>
        </p:nvSpPr>
        <p:spPr>
          <a:xfrm>
            <a:off x="289624" y="4200224"/>
            <a:ext cx="3701352" cy="2482768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14D0874-4105-4C51-AC60-67E320C5D0C3}"/>
              </a:ext>
            </a:extLst>
          </p:cNvPr>
          <p:cNvSpPr/>
          <p:nvPr/>
        </p:nvSpPr>
        <p:spPr>
          <a:xfrm>
            <a:off x="4245324" y="4200224"/>
            <a:ext cx="3701352" cy="2482768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45A2BB80-F8E3-68F5-BE6D-B6E2FB8697CD}"/>
              </a:ext>
            </a:extLst>
          </p:cNvPr>
          <p:cNvSpPr/>
          <p:nvPr/>
        </p:nvSpPr>
        <p:spPr>
          <a:xfrm>
            <a:off x="8201028" y="4200224"/>
            <a:ext cx="3701346" cy="2482768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73DF579-3B8B-4951-F759-D7CCBD421806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Het buitenland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31EDB4F9-1E18-9D31-5615-4D498BBCAF8C}"/>
              </a:ext>
            </a:extLst>
          </p:cNvPr>
          <p:cNvSpPr/>
          <p:nvPr/>
        </p:nvSpPr>
        <p:spPr>
          <a:xfrm>
            <a:off x="433708" y="1110165"/>
            <a:ext cx="3413182" cy="53551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3200" dirty="0">
                <a:solidFill>
                  <a:schemeClr val="bg1"/>
                </a:solidFill>
                <a:latin typeface="Effra" panose="02000506080000020004" pitchFamily="2" charset="0"/>
              </a:rPr>
              <a:t>Export &amp; Import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603E69AC-D35B-9231-C85D-37C9B6B2A684}"/>
              </a:ext>
            </a:extLst>
          </p:cNvPr>
          <p:cNvSpPr/>
          <p:nvPr/>
        </p:nvSpPr>
        <p:spPr>
          <a:xfrm>
            <a:off x="4389410" y="1110164"/>
            <a:ext cx="3413182" cy="53551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3200" dirty="0">
                <a:solidFill>
                  <a:schemeClr val="bg1"/>
                </a:solidFill>
                <a:latin typeface="Effra" panose="02000506080000020004" pitchFamily="2" charset="0"/>
              </a:rPr>
              <a:t>Wisselkoersen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7DE2D403-6901-476D-35DB-39CABA56826D}"/>
              </a:ext>
            </a:extLst>
          </p:cNvPr>
          <p:cNvSpPr/>
          <p:nvPr/>
        </p:nvSpPr>
        <p:spPr>
          <a:xfrm>
            <a:off x="8345110" y="1110164"/>
            <a:ext cx="3413182" cy="53551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3200" dirty="0">
                <a:solidFill>
                  <a:schemeClr val="bg1"/>
                </a:solidFill>
                <a:latin typeface="Effra" panose="02000506080000020004" pitchFamily="2" charset="0"/>
              </a:rPr>
              <a:t>Rente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B4496CD-7451-2E37-1446-0D981051CF21}"/>
              </a:ext>
            </a:extLst>
          </p:cNvPr>
          <p:cNvCxnSpPr>
            <a:cxnSpLocks/>
          </p:cNvCxnSpPr>
          <p:nvPr/>
        </p:nvCxnSpPr>
        <p:spPr>
          <a:xfrm>
            <a:off x="4118150" y="1147057"/>
            <a:ext cx="0" cy="5434520"/>
          </a:xfrm>
          <a:prstGeom prst="line">
            <a:avLst/>
          </a:prstGeom>
          <a:ln w="1111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55D3680-5937-44D8-C2E1-6430735BB691}"/>
              </a:ext>
            </a:extLst>
          </p:cNvPr>
          <p:cNvCxnSpPr>
            <a:cxnSpLocks/>
          </p:cNvCxnSpPr>
          <p:nvPr/>
        </p:nvCxnSpPr>
        <p:spPr>
          <a:xfrm>
            <a:off x="8073851" y="1147057"/>
            <a:ext cx="0" cy="5434520"/>
          </a:xfrm>
          <a:prstGeom prst="line">
            <a:avLst/>
          </a:prstGeom>
          <a:ln w="1111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AFA00ED7-55D9-82C9-234A-BEDC0ECF147D}"/>
              </a:ext>
            </a:extLst>
          </p:cNvPr>
          <p:cNvSpPr txBox="1"/>
          <p:nvPr/>
        </p:nvSpPr>
        <p:spPr>
          <a:xfrm>
            <a:off x="289622" y="1645679"/>
            <a:ext cx="3701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Goederen</a:t>
            </a:r>
            <a:r>
              <a:rPr lang="nl-NL" sz="3200" b="1" i="1" dirty="0">
                <a:latin typeface="Effra" panose="02000506080000020004" pitchFamily="2" charset="0"/>
              </a:rPr>
              <a:t> en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diensten</a:t>
            </a:r>
            <a:r>
              <a:rPr lang="nl-NL" sz="3200" b="1" i="1" dirty="0">
                <a:latin typeface="Effra" panose="02000506080000020004" pitchFamily="2" charset="0"/>
              </a:rPr>
              <a:t> op de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lopende rekening</a:t>
            </a:r>
            <a:r>
              <a:rPr lang="nl-NL" sz="3200" b="1" i="1" dirty="0">
                <a:latin typeface="Effra" panose="02000506080000020004" pitchFamily="2" charset="0"/>
              </a:rPr>
              <a:t>,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kapitaal</a:t>
            </a:r>
            <a:r>
              <a:rPr lang="nl-NL" sz="3200" b="1" i="1" dirty="0">
                <a:latin typeface="Effra" panose="02000506080000020004" pitchFamily="2" charset="0"/>
              </a:rPr>
              <a:t> op de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financiële rekening</a:t>
            </a:r>
            <a:r>
              <a:rPr lang="nl-NL" sz="32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9C6A5D5-17B3-52D4-451C-FEE2D700679E}"/>
              </a:ext>
            </a:extLst>
          </p:cNvPr>
          <p:cNvSpPr txBox="1"/>
          <p:nvPr/>
        </p:nvSpPr>
        <p:spPr>
          <a:xfrm>
            <a:off x="4245324" y="1645679"/>
            <a:ext cx="3701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Vraag</a:t>
            </a:r>
            <a:r>
              <a:rPr lang="nl-NL" sz="3200" b="1" i="1" dirty="0">
                <a:latin typeface="Effra" panose="02000506080000020004" pitchFamily="2" charset="0"/>
              </a:rPr>
              <a:t> en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aanbod </a:t>
            </a:r>
            <a:r>
              <a:rPr lang="nl-NL" sz="3200" b="1" i="1" dirty="0">
                <a:latin typeface="Effra" panose="02000506080000020004" pitchFamily="2" charset="0"/>
              </a:rPr>
              <a:t>van een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valuta</a:t>
            </a:r>
            <a:r>
              <a:rPr lang="nl-NL" sz="3200" b="1" i="1" dirty="0">
                <a:latin typeface="Effra" panose="02000506080000020004" pitchFamily="2" charset="0"/>
              </a:rPr>
              <a:t>, vanuit het ene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valutagebied</a:t>
            </a:r>
            <a:r>
              <a:rPr lang="nl-NL" sz="3200" b="1" i="1" dirty="0">
                <a:latin typeface="Effra" panose="02000506080000020004" pitchFamily="2" charset="0"/>
              </a:rPr>
              <a:t> naar het andere.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4C488C6-0E57-FF3B-8D39-3E642D10FC7F}"/>
              </a:ext>
            </a:extLst>
          </p:cNvPr>
          <p:cNvSpPr txBox="1"/>
          <p:nvPr/>
        </p:nvSpPr>
        <p:spPr>
          <a:xfrm>
            <a:off x="8201026" y="1645679"/>
            <a:ext cx="3701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latin typeface="Effra" panose="02000506080000020004" pitchFamily="2" charset="0"/>
              </a:rPr>
              <a:t>Heb het bij rente in de context van het buitenland altijd over buitenlandse beleggers.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7B59575-C834-765F-8EFA-48BFF1B8E87B}"/>
              </a:ext>
            </a:extLst>
          </p:cNvPr>
          <p:cNvSpPr txBox="1"/>
          <p:nvPr/>
        </p:nvSpPr>
        <p:spPr>
          <a:xfrm>
            <a:off x="4245324" y="4116429"/>
            <a:ext cx="370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E71E14"/>
                </a:solidFill>
                <a:latin typeface="Effra Heavy" panose="02000906080000020004" pitchFamily="2" charset="0"/>
              </a:rPr>
              <a:t>Let op</a:t>
            </a:r>
            <a:r>
              <a:rPr lang="nl-NL" sz="3200" b="1" dirty="0">
                <a:latin typeface="Effra" panose="02000506080000020004" pitchFamily="2" charset="0"/>
              </a:rPr>
              <a:t>: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53E9AD9-4172-5E34-0178-0445A2208D6A}"/>
              </a:ext>
            </a:extLst>
          </p:cNvPr>
          <p:cNvSpPr txBox="1"/>
          <p:nvPr/>
        </p:nvSpPr>
        <p:spPr>
          <a:xfrm>
            <a:off x="4118153" y="4519474"/>
            <a:ext cx="395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Effra" panose="02000506080000020004" pitchFamily="2" charset="0"/>
              </a:rPr>
              <a:t>Hogere wisselkoers</a:t>
            </a:r>
          </a:p>
        </p:txBody>
      </p:sp>
      <p:sp>
        <p:nvSpPr>
          <p:cNvPr id="23" name="Niet gelijk aan 22">
            <a:extLst>
              <a:ext uri="{FF2B5EF4-FFF2-40B4-BE49-F238E27FC236}">
                <a16:creationId xmlns:a16="http://schemas.microsoft.com/office/drawing/2014/main" id="{1C2D6A70-A6B3-E445-43E1-409030FD37BA}"/>
              </a:ext>
            </a:extLst>
          </p:cNvPr>
          <p:cNvSpPr/>
          <p:nvPr/>
        </p:nvSpPr>
        <p:spPr>
          <a:xfrm>
            <a:off x="5343182" y="5054600"/>
            <a:ext cx="1505636" cy="693236"/>
          </a:xfrm>
          <a:prstGeom prst="mathNotEqual">
            <a:avLst/>
          </a:prstGeom>
          <a:solidFill>
            <a:srgbClr val="E71E14"/>
          </a:solidFill>
          <a:ln>
            <a:solidFill>
              <a:srgbClr val="E71E14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B1633BF-C03B-41FF-5791-EBBA015937DA}"/>
              </a:ext>
            </a:extLst>
          </p:cNvPr>
          <p:cNvSpPr txBox="1"/>
          <p:nvPr/>
        </p:nvSpPr>
        <p:spPr>
          <a:xfrm>
            <a:off x="4118153" y="5655940"/>
            <a:ext cx="3955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Effra" panose="02000506080000020004" pitchFamily="2" charset="0"/>
              </a:rPr>
              <a:t>Hogere prijzen voor het binnenland!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66A1BCE-F3A0-662C-396E-F5194297626C}"/>
              </a:ext>
            </a:extLst>
          </p:cNvPr>
          <p:cNvSpPr txBox="1"/>
          <p:nvPr/>
        </p:nvSpPr>
        <p:spPr>
          <a:xfrm>
            <a:off x="-1614" y="4470194"/>
            <a:ext cx="4245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dirty="0">
                <a:solidFill>
                  <a:srgbClr val="652EA3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Effra Heavy" panose="02000906080000020004" pitchFamily="2" charset="0"/>
              </a:rPr>
              <a:t>(E-M)</a:t>
            </a:r>
            <a:endParaRPr lang="nl-NL" sz="11500" b="1" dirty="0">
              <a:solidFill>
                <a:srgbClr val="652EA3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Effra" panose="02000506080000020004" pitchFamily="2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306C309-4E00-7143-4DAA-0E4953F449C3}"/>
              </a:ext>
            </a:extLst>
          </p:cNvPr>
          <p:cNvSpPr txBox="1"/>
          <p:nvPr/>
        </p:nvSpPr>
        <p:spPr>
          <a:xfrm>
            <a:off x="8201023" y="4116429"/>
            <a:ext cx="370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Effra" panose="02000506080000020004" pitchFamily="2" charset="0"/>
              </a:rPr>
              <a:t>Relevante termen: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65FA053B-124F-CF8D-83F0-51AC9F01C1CD}"/>
              </a:ext>
            </a:extLst>
          </p:cNvPr>
          <p:cNvSpPr/>
          <p:nvPr/>
        </p:nvSpPr>
        <p:spPr>
          <a:xfrm>
            <a:off x="8345110" y="4718253"/>
            <a:ext cx="3413182" cy="53551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3200" dirty="0">
                <a:solidFill>
                  <a:schemeClr val="bg1"/>
                </a:solidFill>
                <a:latin typeface="Effra" panose="02000506080000020004" pitchFamily="2" charset="0"/>
              </a:rPr>
              <a:t>Wisselkoers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D74DB054-1E44-EED1-90BD-A53E0CA53194}"/>
              </a:ext>
            </a:extLst>
          </p:cNvPr>
          <p:cNvSpPr/>
          <p:nvPr/>
        </p:nvSpPr>
        <p:spPr>
          <a:xfrm>
            <a:off x="8345110" y="5361812"/>
            <a:ext cx="3413182" cy="53551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3200" dirty="0">
                <a:solidFill>
                  <a:schemeClr val="bg1"/>
                </a:solidFill>
                <a:latin typeface="Effra" panose="02000506080000020004" pitchFamily="2" charset="0"/>
              </a:rPr>
              <a:t>Valutamarkt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EAD7B23A-D204-1781-B28D-BA61309C91D2}"/>
              </a:ext>
            </a:extLst>
          </p:cNvPr>
          <p:cNvSpPr/>
          <p:nvPr/>
        </p:nvSpPr>
        <p:spPr>
          <a:xfrm>
            <a:off x="8345110" y="5981122"/>
            <a:ext cx="3413182" cy="53551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3200" dirty="0">
                <a:solidFill>
                  <a:schemeClr val="bg1"/>
                </a:solidFill>
                <a:latin typeface="Effra" panose="02000506080000020004" pitchFamily="2" charset="0"/>
              </a:rPr>
              <a:t>Kapitaalverkeer</a:t>
            </a:r>
          </a:p>
        </p:txBody>
      </p:sp>
    </p:spTree>
    <p:extLst>
      <p:ext uri="{BB962C8B-B14F-4D97-AF65-F5344CB8AC3E}">
        <p14:creationId xmlns:p14="http://schemas.microsoft.com/office/powerpoint/2010/main" val="2338652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9" grpId="0"/>
      <p:bldP spid="13" grpId="0"/>
      <p:bldP spid="15" grpId="0"/>
      <p:bldP spid="21" grpId="0"/>
      <p:bldP spid="22" grpId="0"/>
      <p:bldP spid="23" grpId="0" animBg="1"/>
      <p:bldP spid="24" grpId="0"/>
      <p:bldP spid="25" grpId="0"/>
      <p:bldP spid="30" grpId="0"/>
      <p:bldP spid="31" grpId="0" animBg="1"/>
      <p:bldP spid="32" grpId="0" animBg="1"/>
      <p:bldP spid="33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47AC6-E3D8-DA22-1E60-E7E22E5F4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26413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CA859-764F-CBB3-EAC2-D2108D67D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9A92592-548D-B850-81ED-B6111EEF7690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En overheidsingrijpen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8A577D9-0EF5-A325-CC1C-B8D907B65EDE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40073DCE-96AE-B0CF-1E7E-E1BA546D0450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Marktevenwicht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3F281E7-4545-2350-FFB6-2795A721B789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828DF0-C44F-6995-2C80-2D75609B307B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D</a:t>
            </a:r>
          </a:p>
        </p:txBody>
      </p:sp>
    </p:spTree>
    <p:extLst>
      <p:ext uri="{BB962C8B-B14F-4D97-AF65-F5344CB8AC3E}">
        <p14:creationId xmlns:p14="http://schemas.microsoft.com/office/powerpoint/2010/main" val="4832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: afgeronde hoeken 6">
                <a:extLst>
                  <a:ext uri="{FF2B5EF4-FFF2-40B4-BE49-F238E27FC236}">
                    <a16:creationId xmlns:a16="http://schemas.microsoft.com/office/drawing/2014/main" id="{E5033CD1-8FD6-54CB-9DCC-882D045274EF}"/>
                  </a:ext>
                </a:extLst>
              </p:cNvPr>
              <p:cNvSpPr/>
              <p:nvPr/>
            </p:nvSpPr>
            <p:spPr>
              <a:xfrm>
                <a:off x="7645548" y="5026407"/>
                <a:ext cx="2971632" cy="1548077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Krapte: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kumimoji="0" lang="nl-N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Ruimte: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kumimoji="0" lang="nl-N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hthoek: afgeronde hoeken 6">
                <a:extLst>
                  <a:ext uri="{FF2B5EF4-FFF2-40B4-BE49-F238E27FC236}">
                    <a16:creationId xmlns:a16="http://schemas.microsoft.com/office/drawing/2014/main" id="{E5033CD1-8FD6-54CB-9DCC-882D04527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548" y="5026407"/>
                <a:ext cx="2971632" cy="15480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(vraag en aanbod)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246A40FA-4453-B17C-2EF5-7CA31689E179}"/>
              </a:ext>
            </a:extLst>
          </p:cNvPr>
          <p:cNvGrpSpPr/>
          <p:nvPr/>
        </p:nvGrpSpPr>
        <p:grpSpPr>
          <a:xfrm>
            <a:off x="972855" y="849173"/>
            <a:ext cx="5195320" cy="5159654"/>
            <a:chOff x="3955722" y="782329"/>
            <a:chExt cx="4428000" cy="4428000"/>
          </a:xfrm>
        </p:grpSpPr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7FD16DAC-9AC1-874F-C1C1-151C0CFAD0B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0A83F3A5-861C-6587-C6D7-177FA2D2BAD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35B87ECC-43FD-06BD-4E92-DFA83997BF4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>
              <a:extLst>
                <a:ext uri="{FF2B5EF4-FFF2-40B4-BE49-F238E27FC236}">
                  <a16:creationId xmlns:a16="http://schemas.microsoft.com/office/drawing/2014/main" id="{554A9D33-EF51-8739-F7E1-A4A37951457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chte verbindingslijn 82">
              <a:extLst>
                <a:ext uri="{FF2B5EF4-FFF2-40B4-BE49-F238E27FC236}">
                  <a16:creationId xmlns:a16="http://schemas.microsoft.com/office/drawing/2014/main" id="{D32EEA87-3D38-C819-539A-4C168B18950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>
              <a:extLst>
                <a:ext uri="{FF2B5EF4-FFF2-40B4-BE49-F238E27FC236}">
                  <a16:creationId xmlns:a16="http://schemas.microsoft.com/office/drawing/2014/main" id="{B8E9A361-C449-550E-C616-5B560E4098E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9416F1D5-A289-3630-6D77-26232F24B84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E6D0DD16-7F06-BD8F-A8A9-2C5F6B04398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86">
              <a:extLst>
                <a:ext uri="{FF2B5EF4-FFF2-40B4-BE49-F238E27FC236}">
                  <a16:creationId xmlns:a16="http://schemas.microsoft.com/office/drawing/2014/main" id="{A24E579A-8CAA-B807-AE6E-C4836726ED7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>
              <a:extLst>
                <a:ext uri="{FF2B5EF4-FFF2-40B4-BE49-F238E27FC236}">
                  <a16:creationId xmlns:a16="http://schemas.microsoft.com/office/drawing/2014/main" id="{4DA0ACA2-1EC0-3DD1-919F-831F58BE852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9AAD5D7B-E889-9CB9-215C-6711329346E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C01F8EA6-E9B7-131D-EB3F-C9F3883A3CB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FBEEA9C3-97E5-51CB-EB9C-2A8EA1AD1DED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D3B24D93-4A03-9F58-4771-385DB3CD02F1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92">
              <a:extLst>
                <a:ext uri="{FF2B5EF4-FFF2-40B4-BE49-F238E27FC236}">
                  <a16:creationId xmlns:a16="http://schemas.microsoft.com/office/drawing/2014/main" id="{B68C396D-E420-2415-19E0-C6CAB1F262B5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701E427B-7FD6-C877-C463-F3065E1818D5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7A9B2BCB-A34B-9565-10F9-2FB69F14BB8A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7DCDF9BD-B057-91BF-5D3F-D044EC506FDC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chte verbindingslijn 96">
              <a:extLst>
                <a:ext uri="{FF2B5EF4-FFF2-40B4-BE49-F238E27FC236}">
                  <a16:creationId xmlns:a16="http://schemas.microsoft.com/office/drawing/2014/main" id="{C80F4955-CF4C-7F45-959A-DF27CE92A76A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4A05B631-2B4A-F349-3C99-7B9108510FCA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220EE892-4CA5-F1D3-555D-6A074B91601B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ACAB2020-4B62-B964-CAEF-7FE93F9BE0A7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L-vorm 100">
              <a:extLst>
                <a:ext uri="{FF2B5EF4-FFF2-40B4-BE49-F238E27FC236}">
                  <a16:creationId xmlns:a16="http://schemas.microsoft.com/office/drawing/2014/main" id="{4A45E64A-1E8A-8A60-E4D2-E8822D56A7BD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2" name="Rechte verbindingslijn met pijl 101">
            <a:extLst>
              <a:ext uri="{FF2B5EF4-FFF2-40B4-BE49-F238E27FC236}">
                <a16:creationId xmlns:a16="http://schemas.microsoft.com/office/drawing/2014/main" id="{F463F127-DFAE-DCFD-356C-697DEB051D46}"/>
              </a:ext>
            </a:extLst>
          </p:cNvPr>
          <p:cNvCxnSpPr/>
          <p:nvPr/>
        </p:nvCxnSpPr>
        <p:spPr>
          <a:xfrm flipV="1">
            <a:off x="674833" y="875070"/>
            <a:ext cx="0" cy="1653167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met pijl 102">
            <a:extLst>
              <a:ext uri="{FF2B5EF4-FFF2-40B4-BE49-F238E27FC236}">
                <a16:creationId xmlns:a16="http://schemas.microsoft.com/office/drawing/2014/main" id="{583528D7-B9AE-3848-6DB7-ED3475C28F87}"/>
              </a:ext>
            </a:extLst>
          </p:cNvPr>
          <p:cNvCxnSpPr>
            <a:cxnSpLocks/>
          </p:cNvCxnSpPr>
          <p:nvPr/>
        </p:nvCxnSpPr>
        <p:spPr>
          <a:xfrm rot="5400000" flipV="1">
            <a:off x="5355642" y="5474932"/>
            <a:ext cx="0" cy="1581016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2F36BD56-C7C1-B59C-F35E-0800747A4690}"/>
                  </a:ext>
                </a:extLst>
              </p:cNvPr>
              <p:cNvSpPr txBox="1"/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2F36BD56-C7C1-B59C-F35E-0800747A4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kstvak 104">
                <a:extLst>
                  <a:ext uri="{FF2B5EF4-FFF2-40B4-BE49-F238E27FC236}">
                    <a16:creationId xmlns:a16="http://schemas.microsoft.com/office/drawing/2014/main" id="{842AEE0E-AB9D-5491-55EC-3286668875DB}"/>
                  </a:ext>
                </a:extLst>
              </p:cNvPr>
              <p:cNvSpPr txBox="1"/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" name="Tekstvak 104">
                <a:extLst>
                  <a:ext uri="{FF2B5EF4-FFF2-40B4-BE49-F238E27FC236}">
                    <a16:creationId xmlns:a16="http://schemas.microsoft.com/office/drawing/2014/main" id="{842AEE0E-AB9D-5491-55EC-32866688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E7406410-86F8-61D8-FF59-F0ECE50FED35}"/>
              </a:ext>
            </a:extLst>
          </p:cNvPr>
          <p:cNvCxnSpPr>
            <a:cxnSpLocks/>
          </p:cNvCxnSpPr>
          <p:nvPr/>
        </p:nvCxnSpPr>
        <p:spPr>
          <a:xfrm flipH="1">
            <a:off x="1077544" y="849172"/>
            <a:ext cx="5106739" cy="424273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106">
            <a:extLst>
              <a:ext uri="{FF2B5EF4-FFF2-40B4-BE49-F238E27FC236}">
                <a16:creationId xmlns:a16="http://schemas.microsoft.com/office/drawing/2014/main" id="{14BCB155-F32F-C9CB-6C04-99AE6C790AF1}"/>
              </a:ext>
            </a:extLst>
          </p:cNvPr>
          <p:cNvCxnSpPr>
            <a:cxnSpLocks/>
            <a:stCxn id="101" idx="0"/>
            <a:endCxn id="101" idx="3"/>
          </p:cNvCxnSpPr>
          <p:nvPr/>
        </p:nvCxnSpPr>
        <p:spPr>
          <a:xfrm flipH="1" flipV="1">
            <a:off x="1028450" y="849173"/>
            <a:ext cx="5139725" cy="510266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9E6A359E-01F7-6E4A-C220-D16CF726BE50}"/>
                  </a:ext>
                </a:extLst>
              </p:cNvPr>
              <p:cNvSpPr txBox="1"/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9E6A359E-01F7-6E4A-C220-D16CF726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9B1DAAA5-2CDD-47CA-AB25-E09B8CF7B73C}"/>
                  </a:ext>
                </a:extLst>
              </p:cNvPr>
              <p:cNvSpPr txBox="1"/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9B1DAAA5-2CDD-47CA-AB25-E09B8CF7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2F75C542-C10C-E2B2-628A-D3640077D64F}"/>
                  </a:ext>
                </a:extLst>
              </p:cNvPr>
              <p:cNvSpPr txBox="1"/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2F75C542-C10C-E2B2-628A-D3640077D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E352911A-4355-8D7B-61FA-94E363EF71A1}"/>
                  </a:ext>
                </a:extLst>
              </p:cNvPr>
              <p:cNvSpPr txBox="1"/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E352911A-4355-8D7B-61FA-94E363EF7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Rechte verbindingslijn met pijl 111">
            <a:extLst>
              <a:ext uri="{FF2B5EF4-FFF2-40B4-BE49-F238E27FC236}">
                <a16:creationId xmlns:a16="http://schemas.microsoft.com/office/drawing/2014/main" id="{CE3B81EC-D627-C429-2098-7468BE4BFB9B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1077544" y="3170618"/>
            <a:ext cx="2200178" cy="0"/>
          </a:xfrm>
          <a:prstGeom prst="straightConnector1">
            <a:avLst/>
          </a:prstGeom>
          <a:ln w="57150">
            <a:solidFill>
              <a:srgbClr val="E71E1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met pijl 112">
            <a:extLst>
              <a:ext uri="{FF2B5EF4-FFF2-40B4-BE49-F238E27FC236}">
                <a16:creationId xmlns:a16="http://schemas.microsoft.com/office/drawing/2014/main" id="{D5FEFD53-AE0B-0D23-D286-DE6160086C52}"/>
              </a:ext>
            </a:extLst>
          </p:cNvPr>
          <p:cNvCxnSpPr>
            <a:cxnSpLocks/>
            <a:stCxn id="114" idx="4"/>
          </p:cNvCxnSpPr>
          <p:nvPr/>
        </p:nvCxnSpPr>
        <p:spPr>
          <a:xfrm>
            <a:off x="3367722" y="3260618"/>
            <a:ext cx="8690" cy="2648261"/>
          </a:xfrm>
          <a:prstGeom prst="straightConnector1">
            <a:avLst/>
          </a:prstGeom>
          <a:ln w="57150">
            <a:solidFill>
              <a:srgbClr val="E71E1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al 113">
            <a:extLst>
              <a:ext uri="{FF2B5EF4-FFF2-40B4-BE49-F238E27FC236}">
                <a16:creationId xmlns:a16="http://schemas.microsoft.com/office/drawing/2014/main" id="{BF605932-74B6-4FAB-9B92-B49624565D12}"/>
              </a:ext>
            </a:extLst>
          </p:cNvPr>
          <p:cNvSpPr/>
          <p:nvPr/>
        </p:nvSpPr>
        <p:spPr>
          <a:xfrm>
            <a:off x="3277722" y="3080618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solidFill>
              <a:srgbClr val="E71E14"/>
            </a:solidFill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hthoek: afgeronde hoeken 121">
            <a:extLst>
              <a:ext uri="{FF2B5EF4-FFF2-40B4-BE49-F238E27FC236}">
                <a16:creationId xmlns:a16="http://schemas.microsoft.com/office/drawing/2014/main" id="{E0EF7CB4-600F-8C7B-DF9D-86600C846555}"/>
              </a:ext>
            </a:extLst>
          </p:cNvPr>
          <p:cNvSpPr/>
          <p:nvPr/>
        </p:nvSpPr>
        <p:spPr>
          <a:xfrm>
            <a:off x="8176941" y="1275250"/>
            <a:ext cx="18896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</a:t>
            </a:r>
          </a:p>
        </p:txBody>
      </p:sp>
      <p:sp>
        <p:nvSpPr>
          <p:cNvPr id="123" name="Rechthoek: afgeronde hoeken 122">
            <a:extLst>
              <a:ext uri="{FF2B5EF4-FFF2-40B4-BE49-F238E27FC236}">
                <a16:creationId xmlns:a16="http://schemas.microsoft.com/office/drawing/2014/main" id="{AB9B8417-46D7-77EE-68C9-881D83FE8D9B}"/>
              </a:ext>
            </a:extLst>
          </p:cNvPr>
          <p:cNvSpPr/>
          <p:nvPr/>
        </p:nvSpPr>
        <p:spPr>
          <a:xfrm>
            <a:off x="6443479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Vragers</a:t>
            </a:r>
          </a:p>
        </p:txBody>
      </p:sp>
      <p:sp>
        <p:nvSpPr>
          <p:cNvPr id="124" name="Rechthoek: afgeronde hoeken 123">
            <a:extLst>
              <a:ext uri="{FF2B5EF4-FFF2-40B4-BE49-F238E27FC236}">
                <a16:creationId xmlns:a16="http://schemas.microsoft.com/office/drawing/2014/main" id="{C7EDB8FA-ABDF-0379-125A-CE7FB9C78EDF}"/>
              </a:ext>
            </a:extLst>
          </p:cNvPr>
          <p:cNvSpPr/>
          <p:nvPr/>
        </p:nvSpPr>
        <p:spPr>
          <a:xfrm>
            <a:off x="9658161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hthoek: afgeronde hoeken 126">
                <a:extLst>
                  <a:ext uri="{FF2B5EF4-FFF2-40B4-BE49-F238E27FC236}">
                    <a16:creationId xmlns:a16="http://schemas.microsoft.com/office/drawing/2014/main" id="{FED47CAB-A71B-4C24-FFBF-B2658D073BB3}"/>
                  </a:ext>
                </a:extLst>
              </p:cNvPr>
              <p:cNvSpPr/>
              <p:nvPr/>
            </p:nvSpPr>
            <p:spPr>
              <a:xfrm>
                <a:off x="7645548" y="3180539"/>
                <a:ext cx="2971632" cy="1869400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Evenwicht: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kumimoji="0" lang="nl-N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Vanuit hier bepalen we de prijs en daarmee de hoeveelheid.</a:t>
                </a:r>
              </a:p>
            </p:txBody>
          </p:sp>
        </mc:Choice>
        <mc:Fallback xmlns="">
          <p:sp>
            <p:nvSpPr>
              <p:cNvPr id="127" name="Rechthoek: afgeronde hoeken 126">
                <a:extLst>
                  <a:ext uri="{FF2B5EF4-FFF2-40B4-BE49-F238E27FC236}">
                    <a16:creationId xmlns:a16="http://schemas.microsoft.com/office/drawing/2014/main" id="{FED47CAB-A71B-4C24-FFBF-B2658D073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548" y="3180539"/>
                <a:ext cx="2971632" cy="18694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Verbindingslijn: gebogen 127">
            <a:extLst>
              <a:ext uri="{FF2B5EF4-FFF2-40B4-BE49-F238E27FC236}">
                <a16:creationId xmlns:a16="http://schemas.microsoft.com/office/drawing/2014/main" id="{E6CF19D3-D7C8-1432-6039-2CB5363A64AD}"/>
              </a:ext>
            </a:extLst>
          </p:cNvPr>
          <p:cNvCxnSpPr>
            <a:cxnSpLocks/>
            <a:stCxn id="123" idx="2"/>
            <a:endCxn id="127" idx="1"/>
          </p:cNvCxnSpPr>
          <p:nvPr/>
        </p:nvCxnSpPr>
        <p:spPr>
          <a:xfrm rot="16200000" flipH="1">
            <a:off x="6934989" y="3404679"/>
            <a:ext cx="1299593" cy="121525"/>
          </a:xfrm>
          <a:prstGeom prst="bentConnector2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Verbindingslijn: gebogen 130">
            <a:extLst>
              <a:ext uri="{FF2B5EF4-FFF2-40B4-BE49-F238E27FC236}">
                <a16:creationId xmlns:a16="http://schemas.microsoft.com/office/drawing/2014/main" id="{F51FA56D-4663-CBF5-E37F-80CC23C28844}"/>
              </a:ext>
            </a:extLst>
          </p:cNvPr>
          <p:cNvCxnSpPr>
            <a:cxnSpLocks/>
            <a:stCxn id="124" idx="2"/>
            <a:endCxn id="127" idx="3"/>
          </p:cNvCxnSpPr>
          <p:nvPr/>
        </p:nvCxnSpPr>
        <p:spPr>
          <a:xfrm rot="5400000">
            <a:off x="10028147" y="3404680"/>
            <a:ext cx="1299593" cy="121525"/>
          </a:xfrm>
          <a:prstGeom prst="bentConnector2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kstballon: rechthoek met afgeronde hoeken 133">
            <a:extLst>
              <a:ext uri="{FF2B5EF4-FFF2-40B4-BE49-F238E27FC236}">
                <a16:creationId xmlns:a16="http://schemas.microsoft.com/office/drawing/2014/main" id="{044309C5-0D0E-1CD5-1484-9797BF8B2057}"/>
              </a:ext>
            </a:extLst>
          </p:cNvPr>
          <p:cNvSpPr/>
          <p:nvPr/>
        </p:nvSpPr>
        <p:spPr>
          <a:xfrm>
            <a:off x="3523559" y="4420221"/>
            <a:ext cx="2590800" cy="767697"/>
          </a:xfrm>
          <a:prstGeom prst="wedgeRoundRectCallout">
            <a:avLst>
              <a:gd name="adj1" fmla="val 16817"/>
              <a:gd name="adj2" fmla="val 8346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Vragers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zijn áltijd de </a:t>
            </a: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betalers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122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4" grpId="0"/>
      <p:bldP spid="105" grpId="0"/>
      <p:bldP spid="108" grpId="0"/>
      <p:bldP spid="109" grpId="0"/>
      <p:bldP spid="110" grpId="0"/>
      <p:bldP spid="111" grpId="0"/>
      <p:bldP spid="114" grpId="0" animBg="1"/>
      <p:bldP spid="123" grpId="0" animBg="1"/>
      <p:bldP spid="124" grpId="0" animBg="1"/>
      <p:bldP spid="127" grpId="0" animBg="1"/>
      <p:bldP spid="13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959B6-EE7F-6EC0-46E6-9C1B51F7E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rapezium 76">
            <a:extLst>
              <a:ext uri="{FF2B5EF4-FFF2-40B4-BE49-F238E27FC236}">
                <a16:creationId xmlns:a16="http://schemas.microsoft.com/office/drawing/2014/main" id="{FF714460-DB89-80C2-92EE-9B010539A943}"/>
              </a:ext>
            </a:extLst>
          </p:cNvPr>
          <p:cNvSpPr/>
          <p:nvPr/>
        </p:nvSpPr>
        <p:spPr>
          <a:xfrm>
            <a:off x="6537209" y="5571277"/>
            <a:ext cx="5399145" cy="523214"/>
          </a:xfrm>
          <a:prstGeom prst="trapezoid">
            <a:avLst>
              <a:gd name="adj" fmla="val 45389"/>
            </a:avLst>
          </a:prstGeom>
          <a:gradFill flip="none" rotWithShape="1">
            <a:gsLst>
              <a:gs pos="0">
                <a:srgbClr val="945DE8"/>
              </a:gs>
              <a:gs pos="100000">
                <a:srgbClr val="652EA3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447C0E-CC69-D6C8-78A9-BD88617CE2C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(surplus en doelmatigheid)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BBD9411-B02B-BA29-0990-C855C8D1056C}"/>
              </a:ext>
            </a:extLst>
          </p:cNvPr>
          <p:cNvGrpSpPr/>
          <p:nvPr/>
        </p:nvGrpSpPr>
        <p:grpSpPr>
          <a:xfrm>
            <a:off x="972855" y="849173"/>
            <a:ext cx="5195320" cy="5159654"/>
            <a:chOff x="3955722" y="782329"/>
            <a:chExt cx="4428000" cy="4428000"/>
          </a:xfrm>
        </p:grpSpPr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47C8FCEC-AD78-86D7-4C98-2A586030693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C13443A6-82BF-F7B4-CE78-8C51501F1FE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EF571955-4139-34D0-1900-66CD6414489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6001FC84-7EF8-BC71-E24C-655D0182F64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C8A9DACF-8169-551C-1D06-40416734650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02A50208-5E46-E30B-B007-DFC81FCF7C3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1A5E51DA-6796-085D-86CE-DF471EA3A09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C41E7639-36CF-6224-78CC-1016AE1FEEE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3F588C7-2A41-A3D6-8955-E8F94F9555B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CD8191CD-71DC-4157-59A1-8A7FFB2F00D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5F333BA5-2D95-12EA-E85E-77E90554D0A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47F62D2E-8F45-8D00-AE2B-F466148D1D8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BFD50782-48C6-7942-AAC6-54C21A9F754E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F20E64A-5549-3123-40A2-3D8B995A53EF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B4547A9D-3064-FF89-E1A3-945D238D12F2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ED5443F7-6251-8E5A-D9AD-48D185157CF5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2FACFBAF-D25C-3CC9-5481-732EB3712263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97EEFDBA-CF90-7033-E5FD-48DA7CD366C0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84A34BEA-FB2E-13FC-23E8-ADED2F2E8DF6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2D14ADC3-072D-3F5B-C031-21FF0B4B1ABA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ED838066-DBEB-4AE3-5DA8-777C31E4787A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E302EC7E-B50A-2120-1ACF-44FD54E66481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-vorm 25">
              <a:extLst>
                <a:ext uri="{FF2B5EF4-FFF2-40B4-BE49-F238E27FC236}">
                  <a16:creationId xmlns:a16="http://schemas.microsoft.com/office/drawing/2014/main" id="{04673BD7-FD3B-419C-692F-06EBA619C1E4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00317CDD-2CC9-5BD2-2FDE-D3384C5CBE78}"/>
              </a:ext>
            </a:extLst>
          </p:cNvPr>
          <p:cNvCxnSpPr/>
          <p:nvPr/>
        </p:nvCxnSpPr>
        <p:spPr>
          <a:xfrm flipV="1">
            <a:off x="674833" y="875070"/>
            <a:ext cx="0" cy="1653167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25981B65-5396-F0AB-BC68-2ED4ADE8C70A}"/>
              </a:ext>
            </a:extLst>
          </p:cNvPr>
          <p:cNvCxnSpPr>
            <a:cxnSpLocks/>
          </p:cNvCxnSpPr>
          <p:nvPr/>
        </p:nvCxnSpPr>
        <p:spPr>
          <a:xfrm rot="5400000" flipV="1">
            <a:off x="5355642" y="5474932"/>
            <a:ext cx="0" cy="1581016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3BEC20B-05BB-7765-DA2D-2E350BF58B3B}"/>
                  </a:ext>
                </a:extLst>
              </p:cNvPr>
              <p:cNvSpPr txBox="1"/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3BEC20B-05BB-7765-DA2D-2E350BF58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F8ED04C2-58B6-0FD6-0002-31FABFCBEC21}"/>
                  </a:ext>
                </a:extLst>
              </p:cNvPr>
              <p:cNvSpPr txBox="1"/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F8ED04C2-58B6-0FD6-0002-31FABFCBE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95B5DC4-E06E-9E82-9B98-DE458525823D}"/>
                  </a:ext>
                </a:extLst>
              </p:cNvPr>
              <p:cNvSpPr txBox="1"/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95B5DC4-E06E-9E82-9B98-DE458525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BA9DC8D4-3AFE-E692-F547-9F1751664BB0}"/>
                  </a:ext>
                </a:extLst>
              </p:cNvPr>
              <p:cNvSpPr txBox="1"/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BA9DC8D4-3AFE-E692-F547-9F1751664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kstvak 48">
            <a:extLst>
              <a:ext uri="{FF2B5EF4-FFF2-40B4-BE49-F238E27FC236}">
                <a16:creationId xmlns:a16="http://schemas.microsoft.com/office/drawing/2014/main" id="{7EBA976B-B82E-90D2-7B56-7FDE38F03C2E}"/>
              </a:ext>
            </a:extLst>
          </p:cNvPr>
          <p:cNvSpPr txBox="1"/>
          <p:nvPr/>
        </p:nvSpPr>
        <p:spPr>
          <a:xfrm>
            <a:off x="6276122" y="871587"/>
            <a:ext cx="249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945DE8"/>
                </a:solidFill>
                <a:latin typeface="Effra" panose="02000506080000020004" pitchFamily="2" charset="0"/>
              </a:rPr>
              <a:t>Economisch surplus</a:t>
            </a: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DED6783F-B564-0C02-3066-8482F1F9DBCC}"/>
              </a:ext>
            </a:extLst>
          </p:cNvPr>
          <p:cNvSpPr/>
          <p:nvPr/>
        </p:nvSpPr>
        <p:spPr>
          <a:xfrm>
            <a:off x="6168175" y="1257238"/>
            <a:ext cx="2709106" cy="503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chemeClr val="tx1"/>
              </a:solidFill>
            </a:endParaRPr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BE82145E-E64B-0B0A-4A22-ED23FDA2240C}"/>
              </a:ext>
            </a:extLst>
          </p:cNvPr>
          <p:cNvCxnSpPr>
            <a:cxnSpLocks/>
          </p:cNvCxnSpPr>
          <p:nvPr/>
        </p:nvCxnSpPr>
        <p:spPr>
          <a:xfrm flipH="1">
            <a:off x="6919285" y="1257237"/>
            <a:ext cx="1206886" cy="0"/>
          </a:xfrm>
          <a:prstGeom prst="line">
            <a:avLst/>
          </a:prstGeom>
          <a:ln w="5715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854D0657-81A2-C65D-D76D-DA982EE97A8C}"/>
                  </a:ext>
                </a:extLst>
              </p:cNvPr>
              <p:cNvSpPr txBox="1"/>
              <p:nvPr/>
            </p:nvSpPr>
            <p:spPr>
              <a:xfrm>
                <a:off x="6445018" y="1340450"/>
                <a:ext cx="21554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i="1" smtClean="0">
                          <a:solidFill>
                            <a:srgbClr val="945DE8"/>
                          </a:solidFill>
                          <a:latin typeface="Cambria Math" panose="02040503050406030204" pitchFamily="18" charset="0"/>
                        </a:rPr>
                        <m:t>𝑪𝑺</m:t>
                      </m:r>
                      <m:r>
                        <a:rPr lang="nl-NL" sz="2400" b="1" i="1" smtClean="0">
                          <a:solidFill>
                            <a:srgbClr val="945DE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b="1" i="1" smtClean="0">
                          <a:solidFill>
                            <a:srgbClr val="945DE8"/>
                          </a:solidFill>
                          <a:latin typeface="Cambria Math" panose="02040503050406030204" pitchFamily="18" charset="0"/>
                        </a:rPr>
                        <m:t>𝑷𝑺</m:t>
                      </m:r>
                    </m:oMath>
                  </m:oMathPara>
                </a14:m>
                <a:endParaRPr lang="nl-NL" sz="24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854D0657-81A2-C65D-D76D-DA982EE97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18" y="1340450"/>
                <a:ext cx="215542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hthoekige driehoek 41">
            <a:extLst>
              <a:ext uri="{FF2B5EF4-FFF2-40B4-BE49-F238E27FC236}">
                <a16:creationId xmlns:a16="http://schemas.microsoft.com/office/drawing/2014/main" id="{1AE8B381-5325-291F-DF35-87D917499090}"/>
              </a:ext>
            </a:extLst>
          </p:cNvPr>
          <p:cNvSpPr/>
          <p:nvPr/>
        </p:nvSpPr>
        <p:spPr>
          <a:xfrm>
            <a:off x="1058493" y="893047"/>
            <a:ext cx="2292619" cy="2277565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46" name="Rechthoekige driehoek 45">
            <a:extLst>
              <a:ext uri="{FF2B5EF4-FFF2-40B4-BE49-F238E27FC236}">
                <a16:creationId xmlns:a16="http://schemas.microsoft.com/office/drawing/2014/main" id="{491EA4F3-FD42-1DA5-DB9A-CD7F37658B87}"/>
              </a:ext>
            </a:extLst>
          </p:cNvPr>
          <p:cNvSpPr/>
          <p:nvPr/>
        </p:nvSpPr>
        <p:spPr>
          <a:xfrm flipV="1">
            <a:off x="1077491" y="3170612"/>
            <a:ext cx="2298921" cy="1939272"/>
          </a:xfrm>
          <a:prstGeom prst="rtTriangle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97A8A926-4FAC-6DD8-39D7-CA56270C4FFE}"/>
              </a:ext>
            </a:extLst>
          </p:cNvPr>
          <p:cNvSpPr txBox="1"/>
          <p:nvPr/>
        </p:nvSpPr>
        <p:spPr>
          <a:xfrm>
            <a:off x="1138123" y="2166869"/>
            <a:ext cx="126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Effra Heavy" panose="02000906080000020004" pitchFamily="2" charset="0"/>
              </a:rPr>
              <a:t>CS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400D6D69-BBC2-ECB1-20DD-C995A94D4835}"/>
              </a:ext>
            </a:extLst>
          </p:cNvPr>
          <p:cNvSpPr txBox="1"/>
          <p:nvPr/>
        </p:nvSpPr>
        <p:spPr>
          <a:xfrm>
            <a:off x="1138123" y="3193284"/>
            <a:ext cx="126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>
                  <a:solidFill>
                    <a:srgbClr val="FEAA02"/>
                  </a:solidFill>
                </a:ln>
                <a:solidFill>
                  <a:schemeClr val="bg1"/>
                </a:solidFill>
                <a:latin typeface="Effra Heavy" panose="02000906080000020004" pitchFamily="2" charset="0"/>
              </a:rPr>
              <a:t>PS</a:t>
            </a:r>
          </a:p>
        </p:txBody>
      </p:sp>
      <p:sp>
        <p:nvSpPr>
          <p:cNvPr id="55" name="Rechthoek: afgeronde hoeken 54">
            <a:extLst>
              <a:ext uri="{FF2B5EF4-FFF2-40B4-BE49-F238E27FC236}">
                <a16:creationId xmlns:a16="http://schemas.microsoft.com/office/drawing/2014/main" id="{FEB67B0B-E918-B9E1-69D5-D74D3C0BED0B}"/>
              </a:ext>
            </a:extLst>
          </p:cNvPr>
          <p:cNvSpPr/>
          <p:nvPr/>
        </p:nvSpPr>
        <p:spPr>
          <a:xfrm>
            <a:off x="8931376" y="1626801"/>
            <a:ext cx="3036106" cy="132068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Het surplus op de markt is maximaal.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markt werkt dus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Pareto-efficiënt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56" name="Rechthoek: afgeronde hoeken 55">
            <a:extLst>
              <a:ext uri="{FF2B5EF4-FFF2-40B4-BE49-F238E27FC236}">
                <a16:creationId xmlns:a16="http://schemas.microsoft.com/office/drawing/2014/main" id="{42DF5447-4633-03FD-75B6-DCF16755AFA1}"/>
              </a:ext>
            </a:extLst>
          </p:cNvPr>
          <p:cNvSpPr/>
          <p:nvPr/>
        </p:nvSpPr>
        <p:spPr>
          <a:xfrm>
            <a:off x="9054695" y="1252584"/>
            <a:ext cx="2789468" cy="41072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Economisch doelmatig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7C704DD9-E414-2903-E37E-EE162B8A65EA}"/>
              </a:ext>
            </a:extLst>
          </p:cNvPr>
          <p:cNvSpPr txBox="1"/>
          <p:nvPr/>
        </p:nvSpPr>
        <p:spPr>
          <a:xfrm>
            <a:off x="7300977" y="3002037"/>
            <a:ext cx="350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dirty="0">
                <a:solidFill>
                  <a:srgbClr val="E71E14"/>
                </a:solidFill>
                <a:latin typeface="Effra" panose="02000506080000020004" pitchFamily="2" charset="0"/>
              </a:rPr>
              <a:t>Kritische kanttekeningen:</a:t>
            </a:r>
          </a:p>
        </p:txBody>
      </p:sp>
      <p:sp>
        <p:nvSpPr>
          <p:cNvPr id="63" name="Rechthoek: afgeronde hoeken 62">
            <a:extLst>
              <a:ext uri="{FF2B5EF4-FFF2-40B4-BE49-F238E27FC236}">
                <a16:creationId xmlns:a16="http://schemas.microsoft.com/office/drawing/2014/main" id="{61DCC439-F326-DB88-B099-9C6D079F13F0}"/>
              </a:ext>
            </a:extLst>
          </p:cNvPr>
          <p:cNvSpPr/>
          <p:nvPr/>
        </p:nvSpPr>
        <p:spPr>
          <a:xfrm>
            <a:off x="6691141" y="3454128"/>
            <a:ext cx="5091283" cy="40011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Efficiëntie is niet altijd rechtvaardig</a:t>
            </a:r>
          </a:p>
        </p:txBody>
      </p:sp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910AE136-0FB5-2551-E4FA-6EFE9AEDD154}"/>
              </a:ext>
            </a:extLst>
          </p:cNvPr>
          <p:cNvSpPr/>
          <p:nvPr/>
        </p:nvSpPr>
        <p:spPr>
          <a:xfrm>
            <a:off x="6253324" y="3392576"/>
            <a:ext cx="530434" cy="52321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</a:t>
            </a:r>
          </a:p>
        </p:txBody>
      </p:sp>
      <p:cxnSp>
        <p:nvCxnSpPr>
          <p:cNvPr id="68" name="Verbindingslijn: gebogen 67">
            <a:extLst>
              <a:ext uri="{FF2B5EF4-FFF2-40B4-BE49-F238E27FC236}">
                <a16:creationId xmlns:a16="http://schemas.microsoft.com/office/drawing/2014/main" id="{AEC222B2-F301-C1B4-ABAE-74848199C205}"/>
              </a:ext>
            </a:extLst>
          </p:cNvPr>
          <p:cNvCxnSpPr>
            <a:cxnSpLocks/>
            <a:stCxn id="50" idx="2"/>
            <a:endCxn id="55" idx="1"/>
          </p:cNvCxnSpPr>
          <p:nvPr/>
        </p:nvCxnSpPr>
        <p:spPr>
          <a:xfrm rot="16200000" flipH="1">
            <a:off x="7963791" y="1319555"/>
            <a:ext cx="526523" cy="1408648"/>
          </a:xfrm>
          <a:prstGeom prst="bentConnector2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hoek: afgeronde hoeken 70">
            <a:extLst>
              <a:ext uri="{FF2B5EF4-FFF2-40B4-BE49-F238E27FC236}">
                <a16:creationId xmlns:a16="http://schemas.microsoft.com/office/drawing/2014/main" id="{A9F815F4-7B36-1C05-AEED-631B2E666B45}"/>
              </a:ext>
            </a:extLst>
          </p:cNvPr>
          <p:cNvSpPr/>
          <p:nvPr/>
        </p:nvSpPr>
        <p:spPr>
          <a:xfrm>
            <a:off x="6691141" y="4043445"/>
            <a:ext cx="5091283" cy="40011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Externe effecten</a:t>
            </a:r>
            <a:r>
              <a:rPr kumimoji="0" lang="nl-NL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worden niet meegenomen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08928705-A2D7-E92A-F87D-4ABCAA7B7B84}"/>
              </a:ext>
            </a:extLst>
          </p:cNvPr>
          <p:cNvSpPr/>
          <p:nvPr/>
        </p:nvSpPr>
        <p:spPr>
          <a:xfrm>
            <a:off x="6253324" y="3981893"/>
            <a:ext cx="530434" cy="52321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CBB7DA75-510E-46D9-251B-5AA048BF7CD5}"/>
              </a:ext>
            </a:extLst>
          </p:cNvPr>
          <p:cNvSpPr/>
          <p:nvPr/>
        </p:nvSpPr>
        <p:spPr>
          <a:xfrm>
            <a:off x="6691141" y="4633995"/>
            <a:ext cx="5091283" cy="40011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white"/>
                </a:solidFill>
                <a:latin typeface="Effra" panose="02000506080000020004" pitchFamily="2" charset="0"/>
              </a:rPr>
              <a:t>De markt levert geen collectieve goederen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5F155754-EE26-35DD-968A-965B7C9CB35D}"/>
              </a:ext>
            </a:extLst>
          </p:cNvPr>
          <p:cNvSpPr/>
          <p:nvPr/>
        </p:nvSpPr>
        <p:spPr>
          <a:xfrm>
            <a:off x="6253324" y="4572443"/>
            <a:ext cx="530434" cy="52321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75" name="Rechthoek: afgeronde hoeken 74">
            <a:extLst>
              <a:ext uri="{FF2B5EF4-FFF2-40B4-BE49-F238E27FC236}">
                <a16:creationId xmlns:a16="http://schemas.microsoft.com/office/drawing/2014/main" id="{C7ADC966-0061-C8B9-4B79-27C05EAB9FA0}"/>
              </a:ext>
            </a:extLst>
          </p:cNvPr>
          <p:cNvSpPr/>
          <p:nvPr/>
        </p:nvSpPr>
        <p:spPr>
          <a:xfrm>
            <a:off x="6691141" y="5224545"/>
            <a:ext cx="5091283" cy="40011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Surplus is</a:t>
            </a:r>
            <a:r>
              <a:rPr kumimoji="0" lang="nl-NL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een beperkte welvaartsmaatstaf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76" name="Rechthoek: afgeronde hoeken 75">
            <a:extLst>
              <a:ext uri="{FF2B5EF4-FFF2-40B4-BE49-F238E27FC236}">
                <a16:creationId xmlns:a16="http://schemas.microsoft.com/office/drawing/2014/main" id="{417B5885-ACC5-0583-1238-D85B0F9C0E41}"/>
              </a:ext>
            </a:extLst>
          </p:cNvPr>
          <p:cNvSpPr/>
          <p:nvPr/>
        </p:nvSpPr>
        <p:spPr>
          <a:xfrm>
            <a:off x="6253324" y="5162993"/>
            <a:ext cx="530434" cy="52321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DE83ACFC-2756-1D39-5AD7-D0534256B875}"/>
              </a:ext>
            </a:extLst>
          </p:cNvPr>
          <p:cNvSpPr txBox="1"/>
          <p:nvPr/>
        </p:nvSpPr>
        <p:spPr>
          <a:xfrm>
            <a:off x="7034601" y="5661703"/>
            <a:ext cx="440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dirty="0">
                <a:solidFill>
                  <a:schemeClr val="bg1"/>
                </a:solidFill>
                <a:latin typeface="Effra" panose="02000506080000020004" pitchFamily="2" charset="0"/>
              </a:rPr>
              <a:t>Hierom grijpt de overheid wel eens in!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9FFB669-7A68-CF91-06B3-6887FC1F5C3B}"/>
                  </a:ext>
                </a:extLst>
              </p:cNvPr>
              <p:cNvSpPr txBox="1"/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9FFB669-7A68-CF91-06B3-6887FC1F5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E0B6468F-EDEC-7EE6-EDA7-51AE7CC953D9}"/>
              </a:ext>
            </a:extLst>
          </p:cNvPr>
          <p:cNvCxnSpPr>
            <a:cxnSpLocks/>
          </p:cNvCxnSpPr>
          <p:nvPr/>
        </p:nvCxnSpPr>
        <p:spPr>
          <a:xfrm flipH="1">
            <a:off x="1077544" y="849172"/>
            <a:ext cx="5106739" cy="424273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7E9A5137-D344-912F-11A4-556BEBAB6335}"/>
              </a:ext>
            </a:extLst>
          </p:cNvPr>
          <p:cNvCxnSpPr>
            <a:cxnSpLocks/>
            <a:stCxn id="26" idx="0"/>
            <a:endCxn id="26" idx="3"/>
          </p:cNvCxnSpPr>
          <p:nvPr/>
        </p:nvCxnSpPr>
        <p:spPr>
          <a:xfrm flipH="1" flipV="1">
            <a:off x="1028450" y="849173"/>
            <a:ext cx="5139725" cy="510266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DFA9AE8A-D8C4-E30C-D59B-384F28E52A70}"/>
                  </a:ext>
                </a:extLst>
              </p:cNvPr>
              <p:cNvSpPr txBox="1"/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DFA9AE8A-D8C4-E30C-D59B-384F28E52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4F609670-60BD-C6C6-8619-3E0181E99427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3367722" y="3260618"/>
            <a:ext cx="8690" cy="2648261"/>
          </a:xfrm>
          <a:prstGeom prst="straightConnector1">
            <a:avLst/>
          </a:prstGeom>
          <a:ln w="57150">
            <a:solidFill>
              <a:srgbClr val="E71E14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8F012CF7-B859-EE5F-B2ED-ECA7E2995399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1077544" y="3170618"/>
            <a:ext cx="2200178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al 38">
            <a:extLst>
              <a:ext uri="{FF2B5EF4-FFF2-40B4-BE49-F238E27FC236}">
                <a16:creationId xmlns:a16="http://schemas.microsoft.com/office/drawing/2014/main" id="{4E49BAAA-0E03-72E9-7DDB-4386211DF771}"/>
              </a:ext>
            </a:extLst>
          </p:cNvPr>
          <p:cNvSpPr/>
          <p:nvPr/>
        </p:nvSpPr>
        <p:spPr>
          <a:xfrm>
            <a:off x="3277722" y="3080618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49" grpId="0"/>
      <p:bldP spid="50" grpId="0" animBg="1"/>
      <p:bldP spid="52" grpId="0"/>
      <p:bldP spid="42" grpId="0" animBg="1"/>
      <p:bldP spid="46" grpId="0" animBg="1"/>
      <p:bldP spid="53" grpId="0"/>
      <p:bldP spid="54" grpId="0"/>
      <p:bldP spid="55" grpId="0" animBg="1"/>
      <p:bldP spid="56" grpId="0" animBg="1"/>
      <p:bldP spid="62" grpId="0"/>
      <p:bldP spid="63" grpId="0" animBg="1"/>
      <p:bldP spid="6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3F118-2D8B-0756-0C5F-20AC445BF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710E5A1C-FAE8-79B0-77AF-E8750BF7A0CA}"/>
              </a:ext>
            </a:extLst>
          </p:cNvPr>
          <p:cNvSpPr/>
          <p:nvPr/>
        </p:nvSpPr>
        <p:spPr>
          <a:xfrm>
            <a:off x="9188242" y="2492484"/>
            <a:ext cx="2521158" cy="195251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Een beperking op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hoeveelheid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het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soort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verhandelde goederen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A3A29AB-5ECF-418C-25FD-993F733FD6D0}"/>
              </a:ext>
            </a:extLst>
          </p:cNvPr>
          <p:cNvSpPr/>
          <p:nvPr/>
        </p:nvSpPr>
        <p:spPr>
          <a:xfrm>
            <a:off x="482600" y="2492484"/>
            <a:ext cx="2521158" cy="195251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Deze goederen zijn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niet rivaliserend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niet uitsluitbaar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8311EE8F-5E9D-403E-C8B0-D86778F4E464}"/>
              </a:ext>
            </a:extLst>
          </p:cNvPr>
          <p:cNvSpPr/>
          <p:nvPr/>
        </p:nvSpPr>
        <p:spPr>
          <a:xfrm>
            <a:off x="6286362" y="2492484"/>
            <a:ext cx="2521158" cy="195251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Afwijking van het evenwicht om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vragers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of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beschermen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84129E9-7DD8-D717-134A-71F1E97318E9}"/>
              </a:ext>
            </a:extLst>
          </p:cNvPr>
          <p:cNvSpPr/>
          <p:nvPr/>
        </p:nvSpPr>
        <p:spPr>
          <a:xfrm>
            <a:off x="3384481" y="2492484"/>
            <a:ext cx="2521158" cy="195251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Hierdoor wordt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gebruik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een dienst of goed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geremd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of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gestimuleerd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C387BF7-9926-F9C1-A4F8-2B48F1BEB62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(overheidsingrijpen)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B1677308-19E7-BC87-2434-4FD0FA3B6E9F}"/>
              </a:ext>
            </a:extLst>
          </p:cNvPr>
          <p:cNvSpPr/>
          <p:nvPr/>
        </p:nvSpPr>
        <p:spPr>
          <a:xfrm>
            <a:off x="9359900" y="1667400"/>
            <a:ext cx="2177842" cy="83824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Verboden, quota, kwaliteitseisen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14B64A44-0AA3-D196-2245-14C625A5FC6F}"/>
              </a:ext>
            </a:extLst>
          </p:cNvPr>
          <p:cNvSpPr/>
          <p:nvPr/>
        </p:nvSpPr>
        <p:spPr>
          <a:xfrm>
            <a:off x="6458020" y="1667400"/>
            <a:ext cx="2177842" cy="83824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Maximum-</a:t>
            </a:r>
            <a:r>
              <a:rPr kumimoji="0" lang="nl-NL" sz="2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minimumprijzen</a:t>
            </a:r>
            <a:endParaRPr kumimoji="0" lang="nl-NL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1C4E861A-75AF-D072-C78C-E1F370C1BC16}"/>
              </a:ext>
            </a:extLst>
          </p:cNvPr>
          <p:cNvSpPr/>
          <p:nvPr/>
        </p:nvSpPr>
        <p:spPr>
          <a:xfrm>
            <a:off x="654258" y="1667400"/>
            <a:ext cx="2177842" cy="83824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prstClr val="white"/>
                </a:solidFill>
                <a:latin typeface="Effra" panose="02000506080000020004" pitchFamily="2" charset="0"/>
              </a:rPr>
              <a:t>Collectieve goederen</a:t>
            </a:r>
            <a:endParaRPr kumimoji="0" lang="nl-NL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8FA86E13-BD35-10AC-5D35-E27B9F011042}"/>
              </a:ext>
            </a:extLst>
          </p:cNvPr>
          <p:cNvSpPr/>
          <p:nvPr/>
        </p:nvSpPr>
        <p:spPr>
          <a:xfrm>
            <a:off x="3556139" y="1667400"/>
            <a:ext cx="2177842" cy="83824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prstClr val="white"/>
                </a:solidFill>
                <a:latin typeface="Effra" panose="02000506080000020004" pitchFamily="2" charset="0"/>
              </a:rPr>
              <a:t>Heffingen en subsidies</a:t>
            </a:r>
            <a:endParaRPr kumimoji="0" lang="nl-NL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9AD06DCD-B0BE-0862-84DE-871F7BEE544F}"/>
              </a:ext>
            </a:extLst>
          </p:cNvPr>
          <p:cNvSpPr/>
          <p:nvPr/>
        </p:nvSpPr>
        <p:spPr>
          <a:xfrm>
            <a:off x="4330427" y="889023"/>
            <a:ext cx="3531146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Overheidsingrijpen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24BC4EC-0F22-CC2C-CBFA-02A759F9F875}"/>
              </a:ext>
            </a:extLst>
          </p:cNvPr>
          <p:cNvSpPr txBox="1"/>
          <p:nvPr/>
        </p:nvSpPr>
        <p:spPr>
          <a:xfrm>
            <a:off x="5905639" y="5000992"/>
            <a:ext cx="328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Hierdoor neemt het totale surplus af. Dit wordt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welvaartsverlies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of het </a:t>
            </a:r>
            <a:r>
              <a:rPr kumimoji="0" lang="nl-NL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deadweight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loss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genoemd.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02CC7220-C23C-FFEE-E0B2-662AD9FAC344}"/>
              </a:ext>
            </a:extLst>
          </p:cNvPr>
          <p:cNvCxnSpPr>
            <a:cxnSpLocks/>
            <a:stCxn id="11" idx="2"/>
            <a:endCxn id="14" idx="1"/>
          </p:cNvCxnSpPr>
          <p:nvPr/>
        </p:nvCxnSpPr>
        <p:spPr>
          <a:xfrm rot="16200000" flipH="1">
            <a:off x="4666493" y="4423566"/>
            <a:ext cx="1217712" cy="1260579"/>
          </a:xfrm>
          <a:prstGeom prst="bentConnector2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erbindingslijn: gebogen 20">
            <a:extLst>
              <a:ext uri="{FF2B5EF4-FFF2-40B4-BE49-F238E27FC236}">
                <a16:creationId xmlns:a16="http://schemas.microsoft.com/office/drawing/2014/main" id="{C7CCDF3F-66B5-6DC2-6D47-E555495C2553}"/>
              </a:ext>
            </a:extLst>
          </p:cNvPr>
          <p:cNvCxnSpPr>
            <a:cxnSpLocks/>
            <a:stCxn id="8" idx="2"/>
            <a:endCxn id="14" idx="3"/>
          </p:cNvCxnSpPr>
          <p:nvPr/>
        </p:nvCxnSpPr>
        <p:spPr>
          <a:xfrm rot="5400000">
            <a:off x="9209674" y="4423565"/>
            <a:ext cx="1217712" cy="1260582"/>
          </a:xfrm>
          <a:prstGeom prst="bentConnector2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C661FECF-ED12-1124-C019-1570DC03502E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7546939" y="4445000"/>
            <a:ext cx="2" cy="555992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" grpId="0" animBg="1"/>
      <p:bldP spid="5" grpId="0" animBg="1"/>
      <p:bldP spid="6" grpId="0" animBg="1"/>
      <p:bldP spid="7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BF034-622D-A607-50C7-EECBEF72D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C5F22DD-84E9-66FB-BA88-2551BBE6CE0E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Antwoordtactieken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56DBB19-C02D-F5D8-537B-4D09F3F4ABAF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FD40DF6F-D573-0A58-799A-C88DE8C65947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Markt en surplus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14D7928-1883-E971-097D-8D3B13D6B581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08EFD4-013C-8E86-20C1-6F7B5CFA0531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D</a:t>
            </a:r>
          </a:p>
        </p:txBody>
      </p:sp>
    </p:spTree>
    <p:extLst>
      <p:ext uri="{BB962C8B-B14F-4D97-AF65-F5344CB8AC3E}">
        <p14:creationId xmlns:p14="http://schemas.microsoft.com/office/powerpoint/2010/main" val="34933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721B7-E7FD-AA06-96F3-F19A74CB8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0782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057E-3736-EC65-2F93-074E3684F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680E504-1F67-224D-8111-30C1E582EC9B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minimumprijzen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66184CD-0475-83B0-A448-19901E868F09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A1125A66-F0A6-C6FC-5B79-8DF2D3360A1E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Maximum- en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DB5195C-76F5-9510-A6F8-FD7FCE1E3A2F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42BA4DD-8F46-2A22-BB4A-50EE38982D7C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D</a:t>
            </a:r>
          </a:p>
        </p:txBody>
      </p:sp>
    </p:spTree>
    <p:extLst>
      <p:ext uri="{BB962C8B-B14F-4D97-AF65-F5344CB8AC3E}">
        <p14:creationId xmlns:p14="http://schemas.microsoft.com/office/powerpoint/2010/main" val="11209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8BF66-C586-F2AA-4054-F0B979EF7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A104DEE-260A-247B-8FB7-19BA5EE4A89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Maximum- en minimumprijzen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0C5263B3-465D-5F2C-8FAE-69142771F1B7}"/>
              </a:ext>
            </a:extLst>
          </p:cNvPr>
          <p:cNvSpPr/>
          <p:nvPr/>
        </p:nvSpPr>
        <p:spPr>
          <a:xfrm>
            <a:off x="1743788" y="1117623"/>
            <a:ext cx="2743473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Maximumprijs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4032388-49DA-02C7-5CB7-074926E32797}"/>
              </a:ext>
            </a:extLst>
          </p:cNvPr>
          <p:cNvSpPr/>
          <p:nvPr/>
        </p:nvSpPr>
        <p:spPr>
          <a:xfrm>
            <a:off x="7689009" y="1117623"/>
            <a:ext cx="2743473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Minimumprijs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F5D3BA3-71AA-9567-DA57-DFD1D0BDAC87}"/>
              </a:ext>
            </a:extLst>
          </p:cNvPr>
          <p:cNvCxnSpPr>
            <a:cxnSpLocks/>
          </p:cNvCxnSpPr>
          <p:nvPr/>
        </p:nvCxnSpPr>
        <p:spPr>
          <a:xfrm>
            <a:off x="6096000" y="1117623"/>
            <a:ext cx="0" cy="5359377"/>
          </a:xfrm>
          <a:prstGeom prst="line">
            <a:avLst/>
          </a:prstGeom>
          <a:ln w="57150">
            <a:solidFill>
              <a:srgbClr val="939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kstvak 151">
                <a:extLst>
                  <a:ext uri="{FF2B5EF4-FFF2-40B4-BE49-F238E27FC236}">
                    <a16:creationId xmlns:a16="http://schemas.microsoft.com/office/drawing/2014/main" id="{1317F19C-100E-2C1B-47F9-BAD87E683F55}"/>
                  </a:ext>
                </a:extLst>
              </p:cNvPr>
              <p:cNvSpPr txBox="1"/>
              <p:nvPr/>
            </p:nvSpPr>
            <p:spPr>
              <a:xfrm>
                <a:off x="8792583" y="5700988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52" name="Tekstvak 151">
                <a:extLst>
                  <a:ext uri="{FF2B5EF4-FFF2-40B4-BE49-F238E27FC236}">
                    <a16:creationId xmlns:a16="http://schemas.microsoft.com/office/drawing/2014/main" id="{1317F19C-100E-2C1B-47F9-BAD87E683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583" y="5700988"/>
                <a:ext cx="358496" cy="307777"/>
              </a:xfrm>
              <a:prstGeom prst="rect">
                <a:avLst/>
              </a:prstGeom>
              <a:blipFill>
                <a:blip r:embed="rId2"/>
                <a:stretch>
                  <a:fillRect l="-22034" r="-3390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Rechte verbindingslijn met pijl 152">
            <a:extLst>
              <a:ext uri="{FF2B5EF4-FFF2-40B4-BE49-F238E27FC236}">
                <a16:creationId xmlns:a16="http://schemas.microsoft.com/office/drawing/2014/main" id="{6B4B15B1-A182-5042-B355-14222271C882}"/>
              </a:ext>
            </a:extLst>
          </p:cNvPr>
          <p:cNvCxnSpPr>
            <a:cxnSpLocks/>
            <a:stCxn id="169" idx="4"/>
          </p:cNvCxnSpPr>
          <p:nvPr/>
        </p:nvCxnSpPr>
        <p:spPr>
          <a:xfrm>
            <a:off x="8935118" y="3572246"/>
            <a:ext cx="10977" cy="2052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hthoekige driehoek 153">
            <a:extLst>
              <a:ext uri="{FF2B5EF4-FFF2-40B4-BE49-F238E27FC236}">
                <a16:creationId xmlns:a16="http://schemas.microsoft.com/office/drawing/2014/main" id="{675905F2-38B0-530E-99FA-C8D407B6BC8F}"/>
              </a:ext>
            </a:extLst>
          </p:cNvPr>
          <p:cNvSpPr/>
          <p:nvPr/>
        </p:nvSpPr>
        <p:spPr>
          <a:xfrm>
            <a:off x="7054938" y="1581770"/>
            <a:ext cx="1360969" cy="1390989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155" name="Rechthoekige driehoek 154">
            <a:extLst>
              <a:ext uri="{FF2B5EF4-FFF2-40B4-BE49-F238E27FC236}">
                <a16:creationId xmlns:a16="http://schemas.microsoft.com/office/drawing/2014/main" id="{0346A054-6CE6-394B-7684-879B03F3EE0F}"/>
              </a:ext>
            </a:extLst>
          </p:cNvPr>
          <p:cNvSpPr/>
          <p:nvPr/>
        </p:nvSpPr>
        <p:spPr>
          <a:xfrm>
            <a:off x="8432904" y="2965856"/>
            <a:ext cx="500250" cy="514167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dirty="0"/>
          </a:p>
        </p:txBody>
      </p:sp>
      <p:sp>
        <p:nvSpPr>
          <p:cNvPr id="156" name="Rechthoek 155">
            <a:extLst>
              <a:ext uri="{FF2B5EF4-FFF2-40B4-BE49-F238E27FC236}">
                <a16:creationId xmlns:a16="http://schemas.microsoft.com/office/drawing/2014/main" id="{28607E37-2961-245E-A187-FA8537C7E839}"/>
              </a:ext>
            </a:extLst>
          </p:cNvPr>
          <p:cNvSpPr/>
          <p:nvPr/>
        </p:nvSpPr>
        <p:spPr>
          <a:xfrm flipV="1">
            <a:off x="7054938" y="2974011"/>
            <a:ext cx="1377966" cy="506012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157" name="Rechthoekige driehoek 156">
            <a:extLst>
              <a:ext uri="{FF2B5EF4-FFF2-40B4-BE49-F238E27FC236}">
                <a16:creationId xmlns:a16="http://schemas.microsoft.com/office/drawing/2014/main" id="{68F721AC-FC36-DC98-E19F-AD327E586FEE}"/>
              </a:ext>
            </a:extLst>
          </p:cNvPr>
          <p:cNvSpPr/>
          <p:nvPr/>
        </p:nvSpPr>
        <p:spPr>
          <a:xfrm flipV="1">
            <a:off x="7056649" y="3849687"/>
            <a:ext cx="1380665" cy="997589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158" name="Rechthoekige driehoek 157">
            <a:extLst>
              <a:ext uri="{FF2B5EF4-FFF2-40B4-BE49-F238E27FC236}">
                <a16:creationId xmlns:a16="http://schemas.microsoft.com/office/drawing/2014/main" id="{A00A1849-4678-90B8-CF0E-F252334A4924}"/>
              </a:ext>
            </a:extLst>
          </p:cNvPr>
          <p:cNvSpPr/>
          <p:nvPr/>
        </p:nvSpPr>
        <p:spPr>
          <a:xfrm flipV="1">
            <a:off x="8431557" y="3479865"/>
            <a:ext cx="499228" cy="369819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159" name="Rechthoek 158">
            <a:extLst>
              <a:ext uri="{FF2B5EF4-FFF2-40B4-BE49-F238E27FC236}">
                <a16:creationId xmlns:a16="http://schemas.microsoft.com/office/drawing/2014/main" id="{FB1633AD-A7A6-34D0-04E2-D3E1EAB981EC}"/>
              </a:ext>
            </a:extLst>
          </p:cNvPr>
          <p:cNvSpPr/>
          <p:nvPr/>
        </p:nvSpPr>
        <p:spPr>
          <a:xfrm flipV="1">
            <a:off x="7056648" y="3479866"/>
            <a:ext cx="1376253" cy="370800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16B57758-C778-A0F8-02AC-D91A08DAE043}"/>
              </a:ext>
            </a:extLst>
          </p:cNvPr>
          <p:cNvGrpSpPr/>
          <p:nvPr/>
        </p:nvGrpSpPr>
        <p:grpSpPr>
          <a:xfrm>
            <a:off x="8432904" y="2977272"/>
            <a:ext cx="489549" cy="872412"/>
            <a:chOff x="9289135" y="2048796"/>
            <a:chExt cx="1113927" cy="2012870"/>
          </a:xfrm>
          <a:pattFill prst="wdUpDiag">
            <a:fgClr>
              <a:srgbClr val="E61E16"/>
            </a:fgClr>
            <a:bgClr>
              <a:schemeClr val="bg1"/>
            </a:bgClr>
          </a:pattFill>
        </p:grpSpPr>
        <p:sp>
          <p:nvSpPr>
            <p:cNvPr id="165" name="Rechthoekige driehoek 164">
              <a:extLst>
                <a:ext uri="{FF2B5EF4-FFF2-40B4-BE49-F238E27FC236}">
                  <a16:creationId xmlns:a16="http://schemas.microsoft.com/office/drawing/2014/main" id="{A2AAE232-649A-4B4A-968E-2B3AD4C8F21F}"/>
                </a:ext>
              </a:extLst>
            </p:cNvPr>
            <p:cNvSpPr/>
            <p:nvPr/>
          </p:nvSpPr>
          <p:spPr>
            <a:xfrm>
              <a:off x="9289135" y="2048796"/>
              <a:ext cx="1113927" cy="1175028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  <p:sp>
          <p:nvSpPr>
            <p:cNvPr id="166" name="Rechthoekige driehoek 165">
              <a:extLst>
                <a:ext uri="{FF2B5EF4-FFF2-40B4-BE49-F238E27FC236}">
                  <a16:creationId xmlns:a16="http://schemas.microsoft.com/office/drawing/2014/main" id="{3D8D92C7-9221-D2DF-4F0F-69B7D513B5E6}"/>
                </a:ext>
              </a:extLst>
            </p:cNvPr>
            <p:cNvSpPr/>
            <p:nvPr/>
          </p:nvSpPr>
          <p:spPr>
            <a:xfrm flipV="1">
              <a:off x="9289135" y="3211653"/>
              <a:ext cx="1098766" cy="850013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</p:grpSp>
      <p:sp>
        <p:nvSpPr>
          <p:cNvPr id="168" name="Rechthoek 167">
            <a:extLst>
              <a:ext uri="{FF2B5EF4-FFF2-40B4-BE49-F238E27FC236}">
                <a16:creationId xmlns:a16="http://schemas.microsoft.com/office/drawing/2014/main" id="{AA7C360D-058C-1322-AECD-49A4F34753AE}"/>
              </a:ext>
            </a:extLst>
          </p:cNvPr>
          <p:cNvSpPr/>
          <p:nvPr/>
        </p:nvSpPr>
        <p:spPr>
          <a:xfrm>
            <a:off x="7054938" y="2974011"/>
            <a:ext cx="1378800" cy="507600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331C7F03-B073-CC26-ED02-2339AFDBE2C6}"/>
              </a:ext>
            </a:extLst>
          </p:cNvPr>
          <p:cNvGrpSpPr/>
          <p:nvPr/>
        </p:nvGrpSpPr>
        <p:grpSpPr>
          <a:xfrm>
            <a:off x="6977373" y="1533994"/>
            <a:ext cx="4101486" cy="4195128"/>
            <a:chOff x="3955722" y="782329"/>
            <a:chExt cx="4428000" cy="4428000"/>
          </a:xfrm>
        </p:grpSpPr>
        <p:cxnSp>
          <p:nvCxnSpPr>
            <p:cNvPr id="176" name="Rechte verbindingslijn 175">
              <a:extLst>
                <a:ext uri="{FF2B5EF4-FFF2-40B4-BE49-F238E27FC236}">
                  <a16:creationId xmlns:a16="http://schemas.microsoft.com/office/drawing/2014/main" id="{3E076499-60E6-6C60-51A2-6BF8023BA77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echte verbindingslijn 176">
              <a:extLst>
                <a:ext uri="{FF2B5EF4-FFF2-40B4-BE49-F238E27FC236}">
                  <a16:creationId xmlns:a16="http://schemas.microsoft.com/office/drawing/2014/main" id="{87FCC675-82EB-FAA9-BDF7-E805CEA364E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A2E9B908-FF99-C14A-5C36-511D8E9A68A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Rechte verbindingslijn 178">
              <a:extLst>
                <a:ext uri="{FF2B5EF4-FFF2-40B4-BE49-F238E27FC236}">
                  <a16:creationId xmlns:a16="http://schemas.microsoft.com/office/drawing/2014/main" id="{81279D18-1B6C-B4D2-3BB7-1147D2FF97A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Rechte verbindingslijn 179">
              <a:extLst>
                <a:ext uri="{FF2B5EF4-FFF2-40B4-BE49-F238E27FC236}">
                  <a16:creationId xmlns:a16="http://schemas.microsoft.com/office/drawing/2014/main" id="{DDDA8194-E6EF-30F5-5884-9AE149E0F4C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Rechte verbindingslijn 180">
              <a:extLst>
                <a:ext uri="{FF2B5EF4-FFF2-40B4-BE49-F238E27FC236}">
                  <a16:creationId xmlns:a16="http://schemas.microsoft.com/office/drawing/2014/main" id="{98EA4F52-A6E1-9188-3736-1E9AAF22D01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Rechte verbindingslijn 181">
              <a:extLst>
                <a:ext uri="{FF2B5EF4-FFF2-40B4-BE49-F238E27FC236}">
                  <a16:creationId xmlns:a16="http://schemas.microsoft.com/office/drawing/2014/main" id="{1FA95AF0-EDFE-04E8-2AC0-B01240E2EAA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EB955FA0-7C5A-98B3-E7DE-64FBD24E51F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Rechte verbindingslijn 183">
              <a:extLst>
                <a:ext uri="{FF2B5EF4-FFF2-40B4-BE49-F238E27FC236}">
                  <a16:creationId xmlns:a16="http://schemas.microsoft.com/office/drawing/2014/main" id="{918D355C-A4D1-BC20-FF64-40AFB7624A9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4E116E94-8763-7F85-4715-AFF5512F609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Rechte verbindingslijn 185">
              <a:extLst>
                <a:ext uri="{FF2B5EF4-FFF2-40B4-BE49-F238E27FC236}">
                  <a16:creationId xmlns:a16="http://schemas.microsoft.com/office/drawing/2014/main" id="{C2513A41-366E-6EC2-7A4D-9349EA8D600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Rechte verbindingslijn 186">
              <a:extLst>
                <a:ext uri="{FF2B5EF4-FFF2-40B4-BE49-F238E27FC236}">
                  <a16:creationId xmlns:a16="http://schemas.microsoft.com/office/drawing/2014/main" id="{012B7E3C-8E3E-5F16-9471-316C29D97BC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Rechte verbindingslijn 187">
              <a:extLst>
                <a:ext uri="{FF2B5EF4-FFF2-40B4-BE49-F238E27FC236}">
                  <a16:creationId xmlns:a16="http://schemas.microsoft.com/office/drawing/2014/main" id="{4B7F80AF-D9DA-089A-B32E-7D1631F76780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A7082CA3-6CE8-4185-D159-66390A2EA5D2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Rechte verbindingslijn 189">
              <a:extLst>
                <a:ext uri="{FF2B5EF4-FFF2-40B4-BE49-F238E27FC236}">
                  <a16:creationId xmlns:a16="http://schemas.microsoft.com/office/drawing/2014/main" id="{A0F4C8D8-C14C-C289-B4B9-86B94823693A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Rechte verbindingslijn 190">
              <a:extLst>
                <a:ext uri="{FF2B5EF4-FFF2-40B4-BE49-F238E27FC236}">
                  <a16:creationId xmlns:a16="http://schemas.microsoft.com/office/drawing/2014/main" id="{B374E3A0-5CBC-68F7-8F8F-3CF95D18328F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Rechte verbindingslijn 191">
              <a:extLst>
                <a:ext uri="{FF2B5EF4-FFF2-40B4-BE49-F238E27FC236}">
                  <a16:creationId xmlns:a16="http://schemas.microsoft.com/office/drawing/2014/main" id="{0E804041-14BE-D014-C6A9-ED5DD37BEBF0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Rechte verbindingslijn 192">
              <a:extLst>
                <a:ext uri="{FF2B5EF4-FFF2-40B4-BE49-F238E27FC236}">
                  <a16:creationId xmlns:a16="http://schemas.microsoft.com/office/drawing/2014/main" id="{E28FBDF6-8892-D33E-4F72-870DE4571651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Rechte verbindingslijn 193">
              <a:extLst>
                <a:ext uri="{FF2B5EF4-FFF2-40B4-BE49-F238E27FC236}">
                  <a16:creationId xmlns:a16="http://schemas.microsoft.com/office/drawing/2014/main" id="{64FA67D1-6592-161A-D43F-84496DCA957A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9D661A92-2CE3-1094-38D3-DACAB36FE75E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Rechte verbindingslijn 195">
              <a:extLst>
                <a:ext uri="{FF2B5EF4-FFF2-40B4-BE49-F238E27FC236}">
                  <a16:creationId xmlns:a16="http://schemas.microsoft.com/office/drawing/2014/main" id="{5EAD3ADD-DF3C-65D7-10B5-1272AB97D8DF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Rechte verbindingslijn 196">
              <a:extLst>
                <a:ext uri="{FF2B5EF4-FFF2-40B4-BE49-F238E27FC236}">
                  <a16:creationId xmlns:a16="http://schemas.microsoft.com/office/drawing/2014/main" id="{3E36D0D9-59E5-1029-0502-68B84301E617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L-vorm 197">
              <a:extLst>
                <a:ext uri="{FF2B5EF4-FFF2-40B4-BE49-F238E27FC236}">
                  <a16:creationId xmlns:a16="http://schemas.microsoft.com/office/drawing/2014/main" id="{E320BCCB-67D2-0324-FD2E-45295E9857C9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9" name="Rechte verbindingslijn 198">
            <a:extLst>
              <a:ext uri="{FF2B5EF4-FFF2-40B4-BE49-F238E27FC236}">
                <a16:creationId xmlns:a16="http://schemas.microsoft.com/office/drawing/2014/main" id="{BE1EA7F1-E094-1C1C-9D84-B27791BE635A}"/>
              </a:ext>
            </a:extLst>
          </p:cNvPr>
          <p:cNvCxnSpPr>
            <a:cxnSpLocks/>
            <a:stCxn id="198" idx="0"/>
          </p:cNvCxnSpPr>
          <p:nvPr/>
        </p:nvCxnSpPr>
        <p:spPr>
          <a:xfrm flipH="1" flipV="1">
            <a:off x="7058363" y="1561578"/>
            <a:ext cx="4020496" cy="412224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Rechte verbindingslijn 199">
            <a:extLst>
              <a:ext uri="{FF2B5EF4-FFF2-40B4-BE49-F238E27FC236}">
                <a16:creationId xmlns:a16="http://schemas.microsoft.com/office/drawing/2014/main" id="{67278392-1BF3-5F4D-E956-DFDAA2C24EE4}"/>
              </a:ext>
            </a:extLst>
          </p:cNvPr>
          <p:cNvCxnSpPr>
            <a:cxnSpLocks/>
          </p:cNvCxnSpPr>
          <p:nvPr/>
        </p:nvCxnSpPr>
        <p:spPr>
          <a:xfrm flipH="1">
            <a:off x="7056650" y="1964331"/>
            <a:ext cx="4004821" cy="286496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kstvak 207">
                <a:extLst>
                  <a:ext uri="{FF2B5EF4-FFF2-40B4-BE49-F238E27FC236}">
                    <a16:creationId xmlns:a16="http://schemas.microsoft.com/office/drawing/2014/main" id="{9B206537-C2FC-BF1A-06D7-80B8C176DD43}"/>
                  </a:ext>
                </a:extLst>
              </p:cNvPr>
              <p:cNvSpPr txBox="1"/>
              <p:nvPr/>
            </p:nvSpPr>
            <p:spPr>
              <a:xfrm>
                <a:off x="6340695" y="2737951"/>
                <a:ext cx="6085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208" name="Tekstvak 207">
                <a:extLst>
                  <a:ext uri="{FF2B5EF4-FFF2-40B4-BE49-F238E27FC236}">
                    <a16:creationId xmlns:a16="http://schemas.microsoft.com/office/drawing/2014/main" id="{9B206537-C2FC-BF1A-06D7-80B8C176D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695" y="2737951"/>
                <a:ext cx="608565" cy="307777"/>
              </a:xfrm>
              <a:prstGeom prst="rect">
                <a:avLst/>
              </a:prstGeom>
              <a:blipFill>
                <a:blip r:embed="rId3"/>
                <a:stretch>
                  <a:fillRect l="-9000" r="-5000" b="-156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Rechte verbindingslijn 208">
            <a:extLst>
              <a:ext uri="{FF2B5EF4-FFF2-40B4-BE49-F238E27FC236}">
                <a16:creationId xmlns:a16="http://schemas.microsoft.com/office/drawing/2014/main" id="{28ABC383-AA5A-37F3-9581-E05C7858B1DB}"/>
              </a:ext>
            </a:extLst>
          </p:cNvPr>
          <p:cNvCxnSpPr>
            <a:cxnSpLocks/>
          </p:cNvCxnSpPr>
          <p:nvPr/>
        </p:nvCxnSpPr>
        <p:spPr>
          <a:xfrm flipH="1">
            <a:off x="7066846" y="2972759"/>
            <a:ext cx="3994625" cy="0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Rechte verbindingslijn met pijl 172">
            <a:extLst>
              <a:ext uri="{FF2B5EF4-FFF2-40B4-BE49-F238E27FC236}">
                <a16:creationId xmlns:a16="http://schemas.microsoft.com/office/drawing/2014/main" id="{90DA535A-297D-8E45-12BF-212396E7F825}"/>
              </a:ext>
            </a:extLst>
          </p:cNvPr>
          <p:cNvCxnSpPr>
            <a:cxnSpLocks/>
            <a:stCxn id="170" idx="4"/>
          </p:cNvCxnSpPr>
          <p:nvPr/>
        </p:nvCxnSpPr>
        <p:spPr>
          <a:xfrm>
            <a:off x="8435601" y="3062768"/>
            <a:ext cx="0" cy="256862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al 169">
            <a:extLst>
              <a:ext uri="{FF2B5EF4-FFF2-40B4-BE49-F238E27FC236}">
                <a16:creationId xmlns:a16="http://schemas.microsoft.com/office/drawing/2014/main" id="{B3436A34-CE97-F518-0845-A40D4A829EFB}"/>
              </a:ext>
            </a:extLst>
          </p:cNvPr>
          <p:cNvSpPr/>
          <p:nvPr/>
        </p:nvSpPr>
        <p:spPr>
          <a:xfrm>
            <a:off x="8345601" y="2882768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C4A7E2A7-8517-ED86-769E-1DDAF1262944}"/>
              </a:ext>
            </a:extLst>
          </p:cNvPr>
          <p:cNvSpPr/>
          <p:nvPr/>
        </p:nvSpPr>
        <p:spPr>
          <a:xfrm>
            <a:off x="9570594" y="2879999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174" name="Rechte verbindingslijn met pijl 173">
            <a:extLst>
              <a:ext uri="{FF2B5EF4-FFF2-40B4-BE49-F238E27FC236}">
                <a16:creationId xmlns:a16="http://schemas.microsoft.com/office/drawing/2014/main" id="{83F5CC1C-07D0-0088-695D-1A9309F4F07E}"/>
              </a:ext>
            </a:extLst>
          </p:cNvPr>
          <p:cNvCxnSpPr>
            <a:cxnSpLocks/>
            <a:stCxn id="171" idx="4"/>
          </p:cNvCxnSpPr>
          <p:nvPr/>
        </p:nvCxnSpPr>
        <p:spPr>
          <a:xfrm>
            <a:off x="9660594" y="3059999"/>
            <a:ext cx="0" cy="257139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kstvak 216">
                <a:extLst>
                  <a:ext uri="{FF2B5EF4-FFF2-40B4-BE49-F238E27FC236}">
                    <a16:creationId xmlns:a16="http://schemas.microsoft.com/office/drawing/2014/main" id="{155CAB42-A55F-9D88-C9A1-37D1379430A8}"/>
                  </a:ext>
                </a:extLst>
              </p:cNvPr>
              <p:cNvSpPr txBox="1"/>
              <p:nvPr/>
            </p:nvSpPr>
            <p:spPr>
              <a:xfrm>
                <a:off x="9502540" y="5700988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17" name="Tekstvak 216">
                <a:extLst>
                  <a:ext uri="{FF2B5EF4-FFF2-40B4-BE49-F238E27FC236}">
                    <a16:creationId xmlns:a16="http://schemas.microsoft.com/office/drawing/2014/main" id="{155CAB42-A55F-9D88-C9A1-37D137943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540" y="5700988"/>
                <a:ext cx="372923" cy="307777"/>
              </a:xfrm>
              <a:prstGeom prst="rect">
                <a:avLst/>
              </a:prstGeom>
              <a:blipFill>
                <a:blip r:embed="rId4"/>
                <a:stretch>
                  <a:fillRect l="-22951" r="-3279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kstvak 217">
                <a:extLst>
                  <a:ext uri="{FF2B5EF4-FFF2-40B4-BE49-F238E27FC236}">
                    <a16:creationId xmlns:a16="http://schemas.microsoft.com/office/drawing/2014/main" id="{F66872DF-1DA0-270A-EA20-66CACE61FE92}"/>
                  </a:ext>
                </a:extLst>
              </p:cNvPr>
              <p:cNvSpPr txBox="1"/>
              <p:nvPr/>
            </p:nvSpPr>
            <p:spPr>
              <a:xfrm>
                <a:off x="8290514" y="5700988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18" name="Tekstvak 217">
                <a:extLst>
                  <a:ext uri="{FF2B5EF4-FFF2-40B4-BE49-F238E27FC236}">
                    <a16:creationId xmlns:a16="http://schemas.microsoft.com/office/drawing/2014/main" id="{F66872DF-1DA0-270A-EA20-66CACE61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514" y="5700988"/>
                <a:ext cx="368114" cy="307777"/>
              </a:xfrm>
              <a:prstGeom prst="rect">
                <a:avLst/>
              </a:prstGeom>
              <a:blipFill>
                <a:blip r:embed="rId5"/>
                <a:stretch>
                  <a:fillRect l="-23333" r="-5000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kstvak 150">
            <a:extLst>
              <a:ext uri="{FF2B5EF4-FFF2-40B4-BE49-F238E27FC236}">
                <a16:creationId xmlns:a16="http://schemas.microsoft.com/office/drawing/2014/main" id="{5BF17AD7-528D-8498-CC6B-EA6CC38D7B69}"/>
              </a:ext>
            </a:extLst>
          </p:cNvPr>
          <p:cNvSpPr txBox="1"/>
          <p:nvPr/>
        </p:nvSpPr>
        <p:spPr>
          <a:xfrm>
            <a:off x="8339734" y="2609060"/>
            <a:ext cx="141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45DE8"/>
                </a:solidFill>
              </a:rPr>
              <a:t>Overschot</a:t>
            </a:r>
          </a:p>
        </p:txBody>
      </p:sp>
      <p:cxnSp>
        <p:nvCxnSpPr>
          <p:cNvPr id="167" name="Rechte verbindingslijn met pijl 166">
            <a:extLst>
              <a:ext uri="{FF2B5EF4-FFF2-40B4-BE49-F238E27FC236}">
                <a16:creationId xmlns:a16="http://schemas.microsoft.com/office/drawing/2014/main" id="{94C3F67E-6F74-1BBE-6187-483ED2587639}"/>
              </a:ext>
            </a:extLst>
          </p:cNvPr>
          <p:cNvCxnSpPr>
            <a:cxnSpLocks/>
            <a:stCxn id="171" idx="2"/>
            <a:endCxn id="170" idx="6"/>
          </p:cNvCxnSpPr>
          <p:nvPr/>
        </p:nvCxnSpPr>
        <p:spPr>
          <a:xfrm flipH="1">
            <a:off x="8525601" y="2969999"/>
            <a:ext cx="1044993" cy="2769"/>
          </a:xfrm>
          <a:prstGeom prst="straightConnector1">
            <a:avLst/>
          </a:prstGeom>
          <a:ln w="57150">
            <a:solidFill>
              <a:srgbClr val="E61E16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kstvak 221">
            <a:extLst>
              <a:ext uri="{FF2B5EF4-FFF2-40B4-BE49-F238E27FC236}">
                <a16:creationId xmlns:a16="http://schemas.microsoft.com/office/drawing/2014/main" id="{99174198-4761-B417-646C-13F83C6E6D6F}"/>
              </a:ext>
            </a:extLst>
          </p:cNvPr>
          <p:cNvSpPr txBox="1"/>
          <p:nvPr/>
        </p:nvSpPr>
        <p:spPr>
          <a:xfrm>
            <a:off x="6340695" y="5929195"/>
            <a:ext cx="549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Een minimumprijs ligt altijd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boven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het evenwicht, om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te beschermen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cxnSp>
        <p:nvCxnSpPr>
          <p:cNvPr id="224" name="Rechte verbindingslijn met pijl 223">
            <a:extLst>
              <a:ext uri="{FF2B5EF4-FFF2-40B4-BE49-F238E27FC236}">
                <a16:creationId xmlns:a16="http://schemas.microsoft.com/office/drawing/2014/main" id="{3A4F450E-E9F0-7318-4BEB-45423224790E}"/>
              </a:ext>
            </a:extLst>
          </p:cNvPr>
          <p:cNvCxnSpPr>
            <a:cxnSpLocks/>
            <a:stCxn id="262" idx="4"/>
          </p:cNvCxnSpPr>
          <p:nvPr/>
        </p:nvCxnSpPr>
        <p:spPr>
          <a:xfrm>
            <a:off x="2989897" y="3572246"/>
            <a:ext cx="10977" cy="2052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hthoekige driehoek 224">
            <a:extLst>
              <a:ext uri="{FF2B5EF4-FFF2-40B4-BE49-F238E27FC236}">
                <a16:creationId xmlns:a16="http://schemas.microsoft.com/office/drawing/2014/main" id="{6065A23B-5270-CC97-17DE-C96F6A2B98D5}"/>
              </a:ext>
            </a:extLst>
          </p:cNvPr>
          <p:cNvSpPr/>
          <p:nvPr/>
        </p:nvSpPr>
        <p:spPr>
          <a:xfrm>
            <a:off x="1109717" y="1581770"/>
            <a:ext cx="1184691" cy="1199530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226" name="Rechthoekige driehoek 225">
            <a:extLst>
              <a:ext uri="{FF2B5EF4-FFF2-40B4-BE49-F238E27FC236}">
                <a16:creationId xmlns:a16="http://schemas.microsoft.com/office/drawing/2014/main" id="{7B643D8B-4405-82E2-5070-28578379B937}"/>
              </a:ext>
            </a:extLst>
          </p:cNvPr>
          <p:cNvSpPr/>
          <p:nvPr/>
        </p:nvSpPr>
        <p:spPr>
          <a:xfrm>
            <a:off x="2297106" y="2776552"/>
            <a:ext cx="690827" cy="703472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dirty="0"/>
          </a:p>
        </p:txBody>
      </p:sp>
      <p:sp>
        <p:nvSpPr>
          <p:cNvPr id="227" name="Rechthoek 226">
            <a:extLst>
              <a:ext uri="{FF2B5EF4-FFF2-40B4-BE49-F238E27FC236}">
                <a16:creationId xmlns:a16="http://schemas.microsoft.com/office/drawing/2014/main" id="{7BC8F292-C929-7513-7B25-08848153A0B6}"/>
              </a:ext>
            </a:extLst>
          </p:cNvPr>
          <p:cNvSpPr/>
          <p:nvPr/>
        </p:nvSpPr>
        <p:spPr>
          <a:xfrm flipV="1">
            <a:off x="1109717" y="2781299"/>
            <a:ext cx="1187386" cy="698723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228" name="Rechthoekige driehoek 227">
            <a:extLst>
              <a:ext uri="{FF2B5EF4-FFF2-40B4-BE49-F238E27FC236}">
                <a16:creationId xmlns:a16="http://schemas.microsoft.com/office/drawing/2014/main" id="{76E92BDD-E0ED-BA81-F4E5-A72CF74CCD10}"/>
              </a:ext>
            </a:extLst>
          </p:cNvPr>
          <p:cNvSpPr/>
          <p:nvPr/>
        </p:nvSpPr>
        <p:spPr>
          <a:xfrm flipV="1">
            <a:off x="1111428" y="3955722"/>
            <a:ext cx="1185681" cy="891552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229" name="Rechthoekige driehoek 228">
            <a:extLst>
              <a:ext uri="{FF2B5EF4-FFF2-40B4-BE49-F238E27FC236}">
                <a16:creationId xmlns:a16="http://schemas.microsoft.com/office/drawing/2014/main" id="{4FF445F5-BE21-AACD-CD6E-7D576709A319}"/>
              </a:ext>
            </a:extLst>
          </p:cNvPr>
          <p:cNvSpPr/>
          <p:nvPr/>
        </p:nvSpPr>
        <p:spPr>
          <a:xfrm flipV="1">
            <a:off x="2297109" y="3479862"/>
            <a:ext cx="688455" cy="502847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230" name="Rechthoek 229">
            <a:extLst>
              <a:ext uri="{FF2B5EF4-FFF2-40B4-BE49-F238E27FC236}">
                <a16:creationId xmlns:a16="http://schemas.microsoft.com/office/drawing/2014/main" id="{E4DD2FF6-A03A-7673-A78F-98074C2CEBA7}"/>
              </a:ext>
            </a:extLst>
          </p:cNvPr>
          <p:cNvSpPr/>
          <p:nvPr/>
        </p:nvSpPr>
        <p:spPr>
          <a:xfrm flipV="1">
            <a:off x="1111428" y="3479864"/>
            <a:ext cx="1185682" cy="475858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232" name="Groep 231">
            <a:extLst>
              <a:ext uri="{FF2B5EF4-FFF2-40B4-BE49-F238E27FC236}">
                <a16:creationId xmlns:a16="http://schemas.microsoft.com/office/drawing/2014/main" id="{CC0032B2-889E-622A-6109-0069F54C01DB}"/>
              </a:ext>
            </a:extLst>
          </p:cNvPr>
          <p:cNvGrpSpPr/>
          <p:nvPr/>
        </p:nvGrpSpPr>
        <p:grpSpPr>
          <a:xfrm>
            <a:off x="2297109" y="2777937"/>
            <a:ext cx="688456" cy="1167259"/>
            <a:chOff x="9289133" y="2048796"/>
            <a:chExt cx="1173472" cy="2012866"/>
          </a:xfrm>
          <a:pattFill prst="wdUpDiag">
            <a:fgClr>
              <a:srgbClr val="E61E16"/>
            </a:fgClr>
            <a:bgClr>
              <a:schemeClr val="bg1"/>
            </a:bgClr>
          </a:pattFill>
        </p:grpSpPr>
        <p:sp>
          <p:nvSpPr>
            <p:cNvPr id="233" name="Rechthoekige driehoek 232">
              <a:extLst>
                <a:ext uri="{FF2B5EF4-FFF2-40B4-BE49-F238E27FC236}">
                  <a16:creationId xmlns:a16="http://schemas.microsoft.com/office/drawing/2014/main" id="{98152B3C-7109-587C-1C76-513A3A8E8CF6}"/>
                </a:ext>
              </a:extLst>
            </p:cNvPr>
            <p:cNvSpPr/>
            <p:nvPr/>
          </p:nvSpPr>
          <p:spPr>
            <a:xfrm>
              <a:off x="9289133" y="2048796"/>
              <a:ext cx="1146931" cy="1206407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  <p:sp>
          <p:nvSpPr>
            <p:cNvPr id="234" name="Rechthoekige driehoek 233">
              <a:extLst>
                <a:ext uri="{FF2B5EF4-FFF2-40B4-BE49-F238E27FC236}">
                  <a16:creationId xmlns:a16="http://schemas.microsoft.com/office/drawing/2014/main" id="{824A02F8-7C14-5BB4-753F-FDB4A1E4CC85}"/>
                </a:ext>
              </a:extLst>
            </p:cNvPr>
            <p:cNvSpPr/>
            <p:nvPr/>
          </p:nvSpPr>
          <p:spPr>
            <a:xfrm flipV="1">
              <a:off x="9289135" y="3255199"/>
              <a:ext cx="1173470" cy="806463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</p:grpSp>
      <p:sp>
        <p:nvSpPr>
          <p:cNvPr id="235" name="Rechthoek 234">
            <a:extLst>
              <a:ext uri="{FF2B5EF4-FFF2-40B4-BE49-F238E27FC236}">
                <a16:creationId xmlns:a16="http://schemas.microsoft.com/office/drawing/2014/main" id="{3F5D9B0B-2EBD-C8D4-045D-68813E7AC0D7}"/>
              </a:ext>
            </a:extLst>
          </p:cNvPr>
          <p:cNvSpPr/>
          <p:nvPr/>
        </p:nvSpPr>
        <p:spPr>
          <a:xfrm>
            <a:off x="1109717" y="3479864"/>
            <a:ext cx="1188000" cy="469020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236" name="Groep 235">
            <a:extLst>
              <a:ext uri="{FF2B5EF4-FFF2-40B4-BE49-F238E27FC236}">
                <a16:creationId xmlns:a16="http://schemas.microsoft.com/office/drawing/2014/main" id="{05B9B3CB-6FF2-8B0B-5750-8F23427FC8CD}"/>
              </a:ext>
            </a:extLst>
          </p:cNvPr>
          <p:cNvGrpSpPr/>
          <p:nvPr/>
        </p:nvGrpSpPr>
        <p:grpSpPr>
          <a:xfrm>
            <a:off x="1032152" y="1533994"/>
            <a:ext cx="4101486" cy="4195128"/>
            <a:chOff x="3955722" y="782329"/>
            <a:chExt cx="4428000" cy="4428000"/>
          </a:xfrm>
        </p:grpSpPr>
        <p:cxnSp>
          <p:nvCxnSpPr>
            <p:cNvPr id="237" name="Rechte verbindingslijn 236">
              <a:extLst>
                <a:ext uri="{FF2B5EF4-FFF2-40B4-BE49-F238E27FC236}">
                  <a16:creationId xmlns:a16="http://schemas.microsoft.com/office/drawing/2014/main" id="{F67CD701-8915-1E89-852E-6368F73260B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Rechte verbindingslijn 237">
              <a:extLst>
                <a:ext uri="{FF2B5EF4-FFF2-40B4-BE49-F238E27FC236}">
                  <a16:creationId xmlns:a16="http://schemas.microsoft.com/office/drawing/2014/main" id="{AF007474-41FA-241D-513C-AC65638D541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Rechte verbindingslijn 238">
              <a:extLst>
                <a:ext uri="{FF2B5EF4-FFF2-40B4-BE49-F238E27FC236}">
                  <a16:creationId xmlns:a16="http://schemas.microsoft.com/office/drawing/2014/main" id="{6075B2A4-E32E-435C-1F47-448E98C3C46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Rechte verbindingslijn 239">
              <a:extLst>
                <a:ext uri="{FF2B5EF4-FFF2-40B4-BE49-F238E27FC236}">
                  <a16:creationId xmlns:a16="http://schemas.microsoft.com/office/drawing/2014/main" id="{D5A72C91-5484-9D23-931F-9C9414D2D95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Rechte verbindingslijn 240">
              <a:extLst>
                <a:ext uri="{FF2B5EF4-FFF2-40B4-BE49-F238E27FC236}">
                  <a16:creationId xmlns:a16="http://schemas.microsoft.com/office/drawing/2014/main" id="{47357ED7-8A28-52E5-7FF0-CCCB74F467B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Rechte verbindingslijn 241">
              <a:extLst>
                <a:ext uri="{FF2B5EF4-FFF2-40B4-BE49-F238E27FC236}">
                  <a16:creationId xmlns:a16="http://schemas.microsoft.com/office/drawing/2014/main" id="{9705A24B-3789-581B-2CB2-3FE2AA54F3F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Rechte verbindingslijn 242">
              <a:extLst>
                <a:ext uri="{FF2B5EF4-FFF2-40B4-BE49-F238E27FC236}">
                  <a16:creationId xmlns:a16="http://schemas.microsoft.com/office/drawing/2014/main" id="{EAAA3AE3-2A93-5277-C6A7-A24B22294FF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Rechte verbindingslijn 243">
              <a:extLst>
                <a:ext uri="{FF2B5EF4-FFF2-40B4-BE49-F238E27FC236}">
                  <a16:creationId xmlns:a16="http://schemas.microsoft.com/office/drawing/2014/main" id="{4F77CE45-50B0-9E5D-4FB1-EC248B386BB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Rechte verbindingslijn 244">
              <a:extLst>
                <a:ext uri="{FF2B5EF4-FFF2-40B4-BE49-F238E27FC236}">
                  <a16:creationId xmlns:a16="http://schemas.microsoft.com/office/drawing/2014/main" id="{3DA1B1D7-3D08-78B9-2239-70A7554F8BE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Rechte verbindingslijn 245">
              <a:extLst>
                <a:ext uri="{FF2B5EF4-FFF2-40B4-BE49-F238E27FC236}">
                  <a16:creationId xmlns:a16="http://schemas.microsoft.com/office/drawing/2014/main" id="{706DBE26-CC37-C219-C803-D1D849C5721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Rechte verbindingslijn 246">
              <a:extLst>
                <a:ext uri="{FF2B5EF4-FFF2-40B4-BE49-F238E27FC236}">
                  <a16:creationId xmlns:a16="http://schemas.microsoft.com/office/drawing/2014/main" id="{41006D2B-C166-EA2C-7E94-C4DBB39B3CC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Rechte verbindingslijn 247">
              <a:extLst>
                <a:ext uri="{FF2B5EF4-FFF2-40B4-BE49-F238E27FC236}">
                  <a16:creationId xmlns:a16="http://schemas.microsoft.com/office/drawing/2014/main" id="{A0364F17-674B-41A2-E7E7-1B832C44D68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Rechte verbindingslijn 248">
              <a:extLst>
                <a:ext uri="{FF2B5EF4-FFF2-40B4-BE49-F238E27FC236}">
                  <a16:creationId xmlns:a16="http://schemas.microsoft.com/office/drawing/2014/main" id="{9F3C40B7-146C-D767-2A19-6CF28744DEAF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Rechte verbindingslijn 249">
              <a:extLst>
                <a:ext uri="{FF2B5EF4-FFF2-40B4-BE49-F238E27FC236}">
                  <a16:creationId xmlns:a16="http://schemas.microsoft.com/office/drawing/2014/main" id="{A163B4D2-E786-DEC1-A015-1406834AC0BF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Rechte verbindingslijn 250">
              <a:extLst>
                <a:ext uri="{FF2B5EF4-FFF2-40B4-BE49-F238E27FC236}">
                  <a16:creationId xmlns:a16="http://schemas.microsoft.com/office/drawing/2014/main" id="{EB8181D5-1C55-DD46-3904-7A353D8963AC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Rechte verbindingslijn 251">
              <a:extLst>
                <a:ext uri="{FF2B5EF4-FFF2-40B4-BE49-F238E27FC236}">
                  <a16:creationId xmlns:a16="http://schemas.microsoft.com/office/drawing/2014/main" id="{6FD2773E-DBA2-E3F7-C26A-EA7B4B0F6A7D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Rechte verbindingslijn 252">
              <a:extLst>
                <a:ext uri="{FF2B5EF4-FFF2-40B4-BE49-F238E27FC236}">
                  <a16:creationId xmlns:a16="http://schemas.microsoft.com/office/drawing/2014/main" id="{DBE1F3AB-8CCA-2F5A-7A39-48C839272443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Rechte verbindingslijn 253">
              <a:extLst>
                <a:ext uri="{FF2B5EF4-FFF2-40B4-BE49-F238E27FC236}">
                  <a16:creationId xmlns:a16="http://schemas.microsoft.com/office/drawing/2014/main" id="{C0814B55-9D3F-4B3A-D5BA-E13340098F71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Rechte verbindingslijn 254">
              <a:extLst>
                <a:ext uri="{FF2B5EF4-FFF2-40B4-BE49-F238E27FC236}">
                  <a16:creationId xmlns:a16="http://schemas.microsoft.com/office/drawing/2014/main" id="{CE2F9442-ED9C-0578-FFCC-5F909C26EB73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Rechte verbindingslijn 255">
              <a:extLst>
                <a:ext uri="{FF2B5EF4-FFF2-40B4-BE49-F238E27FC236}">
                  <a16:creationId xmlns:a16="http://schemas.microsoft.com/office/drawing/2014/main" id="{033C658D-A601-1DF2-3857-7CEFCBC7152A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Rechte verbindingslijn 256">
              <a:extLst>
                <a:ext uri="{FF2B5EF4-FFF2-40B4-BE49-F238E27FC236}">
                  <a16:creationId xmlns:a16="http://schemas.microsoft.com/office/drawing/2014/main" id="{950447C7-4185-9A57-6671-B578FD6355AC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Rechte verbindingslijn 257">
              <a:extLst>
                <a:ext uri="{FF2B5EF4-FFF2-40B4-BE49-F238E27FC236}">
                  <a16:creationId xmlns:a16="http://schemas.microsoft.com/office/drawing/2014/main" id="{18956F6E-7EAA-30B1-47CF-1F8CC347397B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L-vorm 258">
              <a:extLst>
                <a:ext uri="{FF2B5EF4-FFF2-40B4-BE49-F238E27FC236}">
                  <a16:creationId xmlns:a16="http://schemas.microsoft.com/office/drawing/2014/main" id="{DEC265AC-7ED9-9E4D-A33D-CCC9ADC21B39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2" name="Tekstvak 271">
            <a:extLst>
              <a:ext uri="{FF2B5EF4-FFF2-40B4-BE49-F238E27FC236}">
                <a16:creationId xmlns:a16="http://schemas.microsoft.com/office/drawing/2014/main" id="{A7BC396E-33C8-C8A4-D54D-3545D8DA5E5E}"/>
              </a:ext>
            </a:extLst>
          </p:cNvPr>
          <p:cNvSpPr txBox="1"/>
          <p:nvPr/>
        </p:nvSpPr>
        <p:spPr>
          <a:xfrm>
            <a:off x="2177401" y="3915145"/>
            <a:ext cx="141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45DE8"/>
                </a:solidFill>
              </a:rPr>
              <a:t>Tekort</a:t>
            </a:r>
          </a:p>
        </p:txBody>
      </p:sp>
      <p:sp>
        <p:nvSpPr>
          <p:cNvPr id="274" name="Tekstvak 273">
            <a:extLst>
              <a:ext uri="{FF2B5EF4-FFF2-40B4-BE49-F238E27FC236}">
                <a16:creationId xmlns:a16="http://schemas.microsoft.com/office/drawing/2014/main" id="{00437620-488B-81E2-85BE-78C8DB2B40E9}"/>
              </a:ext>
            </a:extLst>
          </p:cNvPr>
          <p:cNvSpPr txBox="1"/>
          <p:nvPr/>
        </p:nvSpPr>
        <p:spPr>
          <a:xfrm>
            <a:off x="395474" y="5929195"/>
            <a:ext cx="549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Een maximumprijs ligt altijd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onder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het evenwicht, om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vragers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te beschermen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kstvak 222">
                <a:extLst>
                  <a:ext uri="{FF2B5EF4-FFF2-40B4-BE49-F238E27FC236}">
                    <a16:creationId xmlns:a16="http://schemas.microsoft.com/office/drawing/2014/main" id="{842205BE-A51B-A343-AF65-A9DA0757C710}"/>
                  </a:ext>
                </a:extLst>
              </p:cNvPr>
              <p:cNvSpPr txBox="1"/>
              <p:nvPr/>
            </p:nvSpPr>
            <p:spPr>
              <a:xfrm>
                <a:off x="2844651" y="5704110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23" name="Tekstvak 222">
                <a:extLst>
                  <a:ext uri="{FF2B5EF4-FFF2-40B4-BE49-F238E27FC236}">
                    <a16:creationId xmlns:a16="http://schemas.microsoft.com/office/drawing/2014/main" id="{842205BE-A51B-A343-AF65-A9DA0757C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651" y="5704110"/>
                <a:ext cx="358496" cy="307777"/>
              </a:xfrm>
              <a:prstGeom prst="rect">
                <a:avLst/>
              </a:prstGeom>
              <a:blipFill>
                <a:blip r:embed="rId6"/>
                <a:stretch>
                  <a:fillRect l="-24138" r="-5172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1" name="Rechte verbindingslijn met pijl 230">
            <a:extLst>
              <a:ext uri="{FF2B5EF4-FFF2-40B4-BE49-F238E27FC236}">
                <a16:creationId xmlns:a16="http://schemas.microsoft.com/office/drawing/2014/main" id="{9B50FC30-36D9-FFC7-7A24-DAB1B5DFB101}"/>
              </a:ext>
            </a:extLst>
          </p:cNvPr>
          <p:cNvCxnSpPr>
            <a:cxnSpLocks/>
            <a:stCxn id="262" idx="2"/>
          </p:cNvCxnSpPr>
          <p:nvPr/>
        </p:nvCxnSpPr>
        <p:spPr>
          <a:xfrm flipH="1" flipV="1">
            <a:off x="1124538" y="3475113"/>
            <a:ext cx="1775359" cy="713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Rechte verbindingslijn 259">
            <a:extLst>
              <a:ext uri="{FF2B5EF4-FFF2-40B4-BE49-F238E27FC236}">
                <a16:creationId xmlns:a16="http://schemas.microsoft.com/office/drawing/2014/main" id="{4BB2265A-2B28-A6FA-4A2F-627BB3B4C554}"/>
              </a:ext>
            </a:extLst>
          </p:cNvPr>
          <p:cNvCxnSpPr>
            <a:cxnSpLocks/>
            <a:stCxn id="259" idx="0"/>
          </p:cNvCxnSpPr>
          <p:nvPr/>
        </p:nvCxnSpPr>
        <p:spPr>
          <a:xfrm flipH="1" flipV="1">
            <a:off x="1113142" y="1561578"/>
            <a:ext cx="4020496" cy="412224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Rechte verbindingslijn 260">
            <a:extLst>
              <a:ext uri="{FF2B5EF4-FFF2-40B4-BE49-F238E27FC236}">
                <a16:creationId xmlns:a16="http://schemas.microsoft.com/office/drawing/2014/main" id="{763E8287-499D-1447-8F95-8368BA4EAE15}"/>
              </a:ext>
            </a:extLst>
          </p:cNvPr>
          <p:cNvCxnSpPr>
            <a:cxnSpLocks/>
          </p:cNvCxnSpPr>
          <p:nvPr/>
        </p:nvCxnSpPr>
        <p:spPr>
          <a:xfrm flipH="1">
            <a:off x="1111429" y="1964331"/>
            <a:ext cx="4004821" cy="286496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vaal 261">
            <a:extLst>
              <a:ext uri="{FF2B5EF4-FFF2-40B4-BE49-F238E27FC236}">
                <a16:creationId xmlns:a16="http://schemas.microsoft.com/office/drawing/2014/main" id="{12B8D560-BDE2-D13A-D4E1-3B31B1D62FF8}"/>
              </a:ext>
            </a:extLst>
          </p:cNvPr>
          <p:cNvSpPr/>
          <p:nvPr/>
        </p:nvSpPr>
        <p:spPr>
          <a:xfrm>
            <a:off x="2899897" y="3392247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81A00B88-270C-CB3E-9245-A2D19D3805A7}"/>
                  </a:ext>
                </a:extLst>
              </p:cNvPr>
              <p:cNvSpPr txBox="1"/>
              <p:nvPr/>
            </p:nvSpPr>
            <p:spPr>
              <a:xfrm>
                <a:off x="395474" y="3716164"/>
                <a:ext cx="6422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81A00B88-270C-CB3E-9245-A2D19D380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4" y="3716164"/>
                <a:ext cx="642227" cy="307777"/>
              </a:xfrm>
              <a:prstGeom prst="rect">
                <a:avLst/>
              </a:prstGeom>
              <a:blipFill>
                <a:blip r:embed="rId7"/>
                <a:stretch>
                  <a:fillRect l="-9524" r="-1905" b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4" name="Rechte verbindingslijn 263">
            <a:extLst>
              <a:ext uri="{FF2B5EF4-FFF2-40B4-BE49-F238E27FC236}">
                <a16:creationId xmlns:a16="http://schemas.microsoft.com/office/drawing/2014/main" id="{2DE49ECB-4D88-CDE3-FF88-33B54C7C419E}"/>
              </a:ext>
            </a:extLst>
          </p:cNvPr>
          <p:cNvCxnSpPr>
            <a:cxnSpLocks/>
          </p:cNvCxnSpPr>
          <p:nvPr/>
        </p:nvCxnSpPr>
        <p:spPr>
          <a:xfrm flipH="1">
            <a:off x="1121625" y="3950972"/>
            <a:ext cx="3994625" cy="0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kstvak 264">
                <a:extLst>
                  <a:ext uri="{FF2B5EF4-FFF2-40B4-BE49-F238E27FC236}">
                    <a16:creationId xmlns:a16="http://schemas.microsoft.com/office/drawing/2014/main" id="{60193A07-8686-7AC6-86E7-357F9AE539C1}"/>
                  </a:ext>
                </a:extLst>
              </p:cNvPr>
              <p:cNvSpPr txBox="1"/>
              <p:nvPr/>
            </p:nvSpPr>
            <p:spPr>
              <a:xfrm>
                <a:off x="659149" y="3286061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65" name="Tekstvak 264">
                <a:extLst>
                  <a:ext uri="{FF2B5EF4-FFF2-40B4-BE49-F238E27FC236}">
                    <a16:creationId xmlns:a16="http://schemas.microsoft.com/office/drawing/2014/main" id="{60193A07-8686-7AC6-86E7-357F9AE53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9" y="3286061"/>
                <a:ext cx="358496" cy="307777"/>
              </a:xfrm>
              <a:prstGeom prst="rect">
                <a:avLst/>
              </a:prstGeom>
              <a:blipFill>
                <a:blip r:embed="rId8"/>
                <a:stretch>
                  <a:fillRect l="-13559" r="-1695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6" name="Rechte verbindingslijn met pijl 265">
            <a:extLst>
              <a:ext uri="{FF2B5EF4-FFF2-40B4-BE49-F238E27FC236}">
                <a16:creationId xmlns:a16="http://schemas.microsoft.com/office/drawing/2014/main" id="{80DEF416-F09B-821C-DB4A-FF66D2624418}"/>
              </a:ext>
            </a:extLst>
          </p:cNvPr>
          <p:cNvCxnSpPr>
            <a:cxnSpLocks/>
            <a:stCxn id="267" idx="4"/>
          </p:cNvCxnSpPr>
          <p:nvPr/>
        </p:nvCxnSpPr>
        <p:spPr>
          <a:xfrm>
            <a:off x="2317573" y="4039949"/>
            <a:ext cx="0" cy="157794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Ovaal 266">
            <a:extLst>
              <a:ext uri="{FF2B5EF4-FFF2-40B4-BE49-F238E27FC236}">
                <a16:creationId xmlns:a16="http://schemas.microsoft.com/office/drawing/2014/main" id="{B05EF293-555D-051D-66CC-5C10B8C77111}"/>
              </a:ext>
            </a:extLst>
          </p:cNvPr>
          <p:cNvSpPr/>
          <p:nvPr/>
        </p:nvSpPr>
        <p:spPr>
          <a:xfrm>
            <a:off x="2227573" y="3859949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268" name="Ovaal 267">
            <a:extLst>
              <a:ext uri="{FF2B5EF4-FFF2-40B4-BE49-F238E27FC236}">
                <a16:creationId xmlns:a16="http://schemas.microsoft.com/office/drawing/2014/main" id="{BD5CF446-DECE-835C-2B66-37D631B8132B}"/>
              </a:ext>
            </a:extLst>
          </p:cNvPr>
          <p:cNvSpPr/>
          <p:nvPr/>
        </p:nvSpPr>
        <p:spPr>
          <a:xfrm>
            <a:off x="3360255" y="3859949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269" name="Rechte verbindingslijn met pijl 268">
            <a:extLst>
              <a:ext uri="{FF2B5EF4-FFF2-40B4-BE49-F238E27FC236}">
                <a16:creationId xmlns:a16="http://schemas.microsoft.com/office/drawing/2014/main" id="{4337C70F-FA3C-EF20-3B75-E0D68FCA5893}"/>
              </a:ext>
            </a:extLst>
          </p:cNvPr>
          <p:cNvCxnSpPr>
            <a:cxnSpLocks/>
            <a:stCxn id="268" idx="4"/>
          </p:cNvCxnSpPr>
          <p:nvPr/>
        </p:nvCxnSpPr>
        <p:spPr>
          <a:xfrm>
            <a:off x="3450255" y="4039949"/>
            <a:ext cx="0" cy="157794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kstvak 269">
                <a:extLst>
                  <a:ext uri="{FF2B5EF4-FFF2-40B4-BE49-F238E27FC236}">
                    <a16:creationId xmlns:a16="http://schemas.microsoft.com/office/drawing/2014/main" id="{5CF92B5B-64B4-6411-D160-7B074FA96E09}"/>
                  </a:ext>
                </a:extLst>
              </p:cNvPr>
              <p:cNvSpPr txBox="1"/>
              <p:nvPr/>
            </p:nvSpPr>
            <p:spPr>
              <a:xfrm>
                <a:off x="3272514" y="5700988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70" name="Tekstvak 269">
                <a:extLst>
                  <a:ext uri="{FF2B5EF4-FFF2-40B4-BE49-F238E27FC236}">
                    <a16:creationId xmlns:a16="http://schemas.microsoft.com/office/drawing/2014/main" id="{5CF92B5B-64B4-6411-D160-7B074FA96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14" y="5700988"/>
                <a:ext cx="368114" cy="307777"/>
              </a:xfrm>
              <a:prstGeom prst="rect">
                <a:avLst/>
              </a:prstGeom>
              <a:blipFill>
                <a:blip r:embed="rId9"/>
                <a:stretch>
                  <a:fillRect l="-23333" r="-5000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kstvak 270">
                <a:extLst>
                  <a:ext uri="{FF2B5EF4-FFF2-40B4-BE49-F238E27FC236}">
                    <a16:creationId xmlns:a16="http://schemas.microsoft.com/office/drawing/2014/main" id="{FA58DDA0-030D-10FE-06E2-11A0F036C51E}"/>
                  </a:ext>
                </a:extLst>
              </p:cNvPr>
              <p:cNvSpPr txBox="1"/>
              <p:nvPr/>
            </p:nvSpPr>
            <p:spPr>
              <a:xfrm>
                <a:off x="2177401" y="5700988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71" name="Tekstvak 270">
                <a:extLst>
                  <a:ext uri="{FF2B5EF4-FFF2-40B4-BE49-F238E27FC236}">
                    <a16:creationId xmlns:a16="http://schemas.microsoft.com/office/drawing/2014/main" id="{FA58DDA0-030D-10FE-06E2-11A0F036C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401" y="5700988"/>
                <a:ext cx="372923" cy="307777"/>
              </a:xfrm>
              <a:prstGeom prst="rect">
                <a:avLst/>
              </a:prstGeom>
              <a:blipFill>
                <a:blip r:embed="rId10"/>
                <a:stretch>
                  <a:fillRect l="-21311" r="-3279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3" name="Rechte verbindingslijn met pijl 272">
            <a:extLst>
              <a:ext uri="{FF2B5EF4-FFF2-40B4-BE49-F238E27FC236}">
                <a16:creationId xmlns:a16="http://schemas.microsoft.com/office/drawing/2014/main" id="{CDBBB6A1-D530-4226-6AF0-A1C1BF8AC768}"/>
              </a:ext>
            </a:extLst>
          </p:cNvPr>
          <p:cNvCxnSpPr>
            <a:cxnSpLocks/>
            <a:stCxn id="268" idx="2"/>
            <a:endCxn id="267" idx="6"/>
          </p:cNvCxnSpPr>
          <p:nvPr/>
        </p:nvCxnSpPr>
        <p:spPr>
          <a:xfrm flipH="1">
            <a:off x="2407573" y="3949949"/>
            <a:ext cx="952682" cy="0"/>
          </a:xfrm>
          <a:prstGeom prst="straightConnector1">
            <a:avLst/>
          </a:prstGeom>
          <a:ln w="57150">
            <a:solidFill>
              <a:srgbClr val="E61E16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Rechte verbindingslijn met pijl 160">
            <a:extLst>
              <a:ext uri="{FF2B5EF4-FFF2-40B4-BE49-F238E27FC236}">
                <a16:creationId xmlns:a16="http://schemas.microsoft.com/office/drawing/2014/main" id="{131AAFEE-628B-A3B4-A337-3A1C739B265E}"/>
              </a:ext>
            </a:extLst>
          </p:cNvPr>
          <p:cNvCxnSpPr>
            <a:cxnSpLocks/>
            <a:stCxn id="169" idx="2"/>
          </p:cNvCxnSpPr>
          <p:nvPr/>
        </p:nvCxnSpPr>
        <p:spPr>
          <a:xfrm flipH="1" flipV="1">
            <a:off x="7069759" y="3475113"/>
            <a:ext cx="1775359" cy="713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al 168">
            <a:extLst>
              <a:ext uri="{FF2B5EF4-FFF2-40B4-BE49-F238E27FC236}">
                <a16:creationId xmlns:a16="http://schemas.microsoft.com/office/drawing/2014/main" id="{6C759C35-0C81-4910-4505-1B9D87773139}"/>
              </a:ext>
            </a:extLst>
          </p:cNvPr>
          <p:cNvSpPr/>
          <p:nvPr/>
        </p:nvSpPr>
        <p:spPr>
          <a:xfrm>
            <a:off x="8845118" y="3392247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kstvak 209">
                <a:extLst>
                  <a:ext uri="{FF2B5EF4-FFF2-40B4-BE49-F238E27FC236}">
                    <a16:creationId xmlns:a16="http://schemas.microsoft.com/office/drawing/2014/main" id="{3CF998AA-E1D3-77BD-8131-B41565892917}"/>
                  </a:ext>
                </a:extLst>
              </p:cNvPr>
              <p:cNvSpPr txBox="1"/>
              <p:nvPr/>
            </p:nvSpPr>
            <p:spPr>
              <a:xfrm>
                <a:off x="6604370" y="3286061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10" name="Tekstvak 209">
                <a:extLst>
                  <a:ext uri="{FF2B5EF4-FFF2-40B4-BE49-F238E27FC236}">
                    <a16:creationId xmlns:a16="http://schemas.microsoft.com/office/drawing/2014/main" id="{3CF998AA-E1D3-77BD-8131-B4156589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70" y="3286061"/>
                <a:ext cx="358496" cy="307777"/>
              </a:xfrm>
              <a:prstGeom prst="rect">
                <a:avLst/>
              </a:prstGeom>
              <a:blipFill>
                <a:blip r:embed="rId11"/>
                <a:stretch>
                  <a:fillRect l="-13559" r="-1695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0" name="Rechte verbindingslijn met pijl 279">
            <a:extLst>
              <a:ext uri="{FF2B5EF4-FFF2-40B4-BE49-F238E27FC236}">
                <a16:creationId xmlns:a16="http://schemas.microsoft.com/office/drawing/2014/main" id="{499324E2-995D-61F4-B1A9-F3A3D12CA129}"/>
              </a:ext>
            </a:extLst>
          </p:cNvPr>
          <p:cNvCxnSpPr>
            <a:cxnSpLocks/>
          </p:cNvCxnSpPr>
          <p:nvPr/>
        </p:nvCxnSpPr>
        <p:spPr>
          <a:xfrm>
            <a:off x="9983777" y="5824983"/>
            <a:ext cx="10800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kstvak 280">
                <a:extLst>
                  <a:ext uri="{FF2B5EF4-FFF2-40B4-BE49-F238E27FC236}">
                    <a16:creationId xmlns:a16="http://schemas.microsoft.com/office/drawing/2014/main" id="{BD287BCC-B412-461E-DB61-9AF2C41CF1CA}"/>
                  </a:ext>
                </a:extLst>
              </p:cNvPr>
              <p:cNvSpPr txBox="1"/>
              <p:nvPr/>
            </p:nvSpPr>
            <p:spPr>
              <a:xfrm>
                <a:off x="11078859" y="568648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1" name="Tekstvak 280">
                <a:extLst>
                  <a:ext uri="{FF2B5EF4-FFF2-40B4-BE49-F238E27FC236}">
                    <a16:creationId xmlns:a16="http://schemas.microsoft.com/office/drawing/2014/main" id="{BD287BCC-B412-461E-DB61-9AF2C41CF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859" y="5686483"/>
                <a:ext cx="221214" cy="276999"/>
              </a:xfrm>
              <a:prstGeom prst="rect">
                <a:avLst/>
              </a:prstGeom>
              <a:blipFill>
                <a:blip r:embed="rId12"/>
                <a:stretch>
                  <a:fillRect l="-35135" r="-40541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3" name="Rechte verbindingslijn met pijl 282">
            <a:extLst>
              <a:ext uri="{FF2B5EF4-FFF2-40B4-BE49-F238E27FC236}">
                <a16:creationId xmlns:a16="http://schemas.microsoft.com/office/drawing/2014/main" id="{0F26F722-4511-4F0E-6E5E-B4CD29D16389}"/>
              </a:ext>
            </a:extLst>
          </p:cNvPr>
          <p:cNvCxnSpPr>
            <a:cxnSpLocks/>
          </p:cNvCxnSpPr>
          <p:nvPr/>
        </p:nvCxnSpPr>
        <p:spPr>
          <a:xfrm>
            <a:off x="4037750" y="5824983"/>
            <a:ext cx="10800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kstvak 283">
                <a:extLst>
                  <a:ext uri="{FF2B5EF4-FFF2-40B4-BE49-F238E27FC236}">
                    <a16:creationId xmlns:a16="http://schemas.microsoft.com/office/drawing/2014/main" id="{8E0C0E3E-5376-F7BB-FF2D-5188C5B0098E}"/>
                  </a:ext>
                </a:extLst>
              </p:cNvPr>
              <p:cNvSpPr txBox="1"/>
              <p:nvPr/>
            </p:nvSpPr>
            <p:spPr>
              <a:xfrm>
                <a:off x="5132832" y="568648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4" name="Tekstvak 283">
                <a:extLst>
                  <a:ext uri="{FF2B5EF4-FFF2-40B4-BE49-F238E27FC236}">
                    <a16:creationId xmlns:a16="http://schemas.microsoft.com/office/drawing/2014/main" id="{8E0C0E3E-5376-F7BB-FF2D-5188C5B00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832" y="5686483"/>
                <a:ext cx="221214" cy="276999"/>
              </a:xfrm>
              <a:prstGeom prst="rect">
                <a:avLst/>
              </a:prstGeom>
              <a:blipFill>
                <a:blip r:embed="rId13"/>
                <a:stretch>
                  <a:fillRect l="-38889" r="-44444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kstvak 284">
                <a:extLst>
                  <a:ext uri="{FF2B5EF4-FFF2-40B4-BE49-F238E27FC236}">
                    <a16:creationId xmlns:a16="http://schemas.microsoft.com/office/drawing/2014/main" id="{CAE01E68-3821-62DE-0446-97ED1CB286B7}"/>
                  </a:ext>
                </a:extLst>
              </p:cNvPr>
              <p:cNvSpPr txBox="1"/>
              <p:nvPr/>
            </p:nvSpPr>
            <p:spPr>
              <a:xfrm>
                <a:off x="807718" y="12845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5" name="Tekstvak 284">
                <a:extLst>
                  <a:ext uri="{FF2B5EF4-FFF2-40B4-BE49-F238E27FC236}">
                    <a16:creationId xmlns:a16="http://schemas.microsoft.com/office/drawing/2014/main" id="{CAE01E68-3821-62DE-0446-97ED1CB28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8" y="1284579"/>
                <a:ext cx="211596" cy="276999"/>
              </a:xfrm>
              <a:prstGeom prst="rect">
                <a:avLst/>
              </a:prstGeom>
              <a:blipFill>
                <a:blip r:embed="rId14"/>
                <a:stretch>
                  <a:fillRect l="-28571" r="-34286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6" name="Rechte verbindingslijn met pijl 285">
            <a:extLst>
              <a:ext uri="{FF2B5EF4-FFF2-40B4-BE49-F238E27FC236}">
                <a16:creationId xmlns:a16="http://schemas.microsoft.com/office/drawing/2014/main" id="{7A6B32E6-F806-09F6-31A4-8E7B8EF74D68}"/>
              </a:ext>
            </a:extLst>
          </p:cNvPr>
          <p:cNvCxnSpPr>
            <a:cxnSpLocks/>
          </p:cNvCxnSpPr>
          <p:nvPr/>
        </p:nvCxnSpPr>
        <p:spPr>
          <a:xfrm flipV="1">
            <a:off x="901283" y="1539334"/>
            <a:ext cx="0" cy="108000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Tekstvak 286">
                <a:extLst>
                  <a:ext uri="{FF2B5EF4-FFF2-40B4-BE49-F238E27FC236}">
                    <a16:creationId xmlns:a16="http://schemas.microsoft.com/office/drawing/2014/main" id="{3F179CB8-FC5B-BF87-A502-BA7898544086}"/>
                  </a:ext>
                </a:extLst>
              </p:cNvPr>
              <p:cNvSpPr txBox="1"/>
              <p:nvPr/>
            </p:nvSpPr>
            <p:spPr>
              <a:xfrm>
                <a:off x="6758779" y="12845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7" name="Tekstvak 286">
                <a:extLst>
                  <a:ext uri="{FF2B5EF4-FFF2-40B4-BE49-F238E27FC236}">
                    <a16:creationId xmlns:a16="http://schemas.microsoft.com/office/drawing/2014/main" id="{3F179CB8-FC5B-BF87-A502-BA7898544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779" y="1284579"/>
                <a:ext cx="211596" cy="276999"/>
              </a:xfrm>
              <a:prstGeom prst="rect">
                <a:avLst/>
              </a:prstGeom>
              <a:blipFill>
                <a:blip r:embed="rId15"/>
                <a:stretch>
                  <a:fillRect l="-29412" r="-35294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8" name="Rechte verbindingslijn met pijl 287">
            <a:extLst>
              <a:ext uri="{FF2B5EF4-FFF2-40B4-BE49-F238E27FC236}">
                <a16:creationId xmlns:a16="http://schemas.microsoft.com/office/drawing/2014/main" id="{137DA151-6818-EDB6-4246-BEC7D83249DA}"/>
              </a:ext>
            </a:extLst>
          </p:cNvPr>
          <p:cNvCxnSpPr>
            <a:cxnSpLocks/>
          </p:cNvCxnSpPr>
          <p:nvPr/>
        </p:nvCxnSpPr>
        <p:spPr>
          <a:xfrm flipV="1">
            <a:off x="6852344" y="1539334"/>
            <a:ext cx="0" cy="108000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B75AE6A-F175-30B2-3426-558E7232AEBE}"/>
                  </a:ext>
                </a:extLst>
              </p:cNvPr>
              <p:cNvSpPr txBox="1"/>
              <p:nvPr/>
            </p:nvSpPr>
            <p:spPr>
              <a:xfrm>
                <a:off x="4659640" y="1668446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B75AE6A-F175-30B2-3426-558E7232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40" y="1668446"/>
                <a:ext cx="513510" cy="276999"/>
              </a:xfrm>
              <a:prstGeom prst="rect">
                <a:avLst/>
              </a:prstGeom>
              <a:blipFill>
                <a:blip r:embed="rId16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45242316-A584-6A19-BAEF-95763139B7FF}"/>
                  </a:ext>
                </a:extLst>
              </p:cNvPr>
              <p:cNvSpPr txBox="1"/>
              <p:nvPr/>
            </p:nvSpPr>
            <p:spPr>
              <a:xfrm>
                <a:off x="4659640" y="4933508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45242316-A584-6A19-BAEF-95763139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40" y="4933508"/>
                <a:ext cx="513510" cy="276999"/>
              </a:xfrm>
              <a:prstGeom prst="rect">
                <a:avLst/>
              </a:prstGeom>
              <a:blipFill>
                <a:blip r:embed="rId17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176AE96B-2C76-F118-3A74-EB811D0F5D9D}"/>
                  </a:ext>
                </a:extLst>
              </p:cNvPr>
              <p:cNvSpPr txBox="1"/>
              <p:nvPr/>
            </p:nvSpPr>
            <p:spPr>
              <a:xfrm>
                <a:off x="10604217" y="1668446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176AE96B-2C76-F118-3A74-EB811D0F5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217" y="1668446"/>
                <a:ext cx="513510" cy="276999"/>
              </a:xfrm>
              <a:prstGeom prst="rect">
                <a:avLst/>
              </a:prstGeom>
              <a:blipFill>
                <a:blip r:embed="rId18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8FB356D-3EFB-4C41-E779-251B3F86F072}"/>
                  </a:ext>
                </a:extLst>
              </p:cNvPr>
              <p:cNvSpPr txBox="1"/>
              <p:nvPr/>
            </p:nvSpPr>
            <p:spPr>
              <a:xfrm>
                <a:off x="10604217" y="4933508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8FB356D-3EFB-4C41-E779-251B3F86F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217" y="4933508"/>
                <a:ext cx="513510" cy="276999"/>
              </a:xfrm>
              <a:prstGeom prst="rect">
                <a:avLst/>
              </a:prstGeom>
              <a:blipFill>
                <a:blip r:embed="rId19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0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2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2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2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3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3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1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1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1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1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2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2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2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2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3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5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3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8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93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93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3" dur="indefinite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6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9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2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5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8" dur="1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1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1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3" dur="1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2" grpId="1"/>
      <p:bldP spid="154" grpId="0" animBg="1"/>
      <p:bldP spid="155" grpId="0" animBg="1"/>
      <p:bldP spid="155" grpId="1" animBg="1"/>
      <p:bldP spid="156" grpId="0" animBg="1"/>
      <p:bldP spid="156" grpId="1" animBg="1"/>
      <p:bldP spid="157" grpId="0" animBg="1"/>
      <p:bldP spid="158" grpId="0" animBg="1"/>
      <p:bldP spid="158" grpId="1" animBg="1"/>
      <p:bldP spid="159" grpId="0" animBg="1"/>
      <p:bldP spid="168" grpId="0" animBg="1"/>
      <p:bldP spid="208" grpId="0"/>
      <p:bldP spid="170" grpId="0" animBg="1"/>
      <p:bldP spid="171" grpId="0" animBg="1"/>
      <p:bldP spid="217" grpId="0"/>
      <p:bldP spid="218" grpId="0"/>
      <p:bldP spid="151" grpId="0"/>
      <p:bldP spid="222" grpId="0"/>
      <p:bldP spid="225" grpId="0" animBg="1"/>
      <p:bldP spid="226" grpId="0" animBg="1"/>
      <p:bldP spid="226" grpId="1" animBg="1"/>
      <p:bldP spid="227" grpId="0" animBg="1"/>
      <p:bldP spid="228" grpId="0" animBg="1"/>
      <p:bldP spid="229" grpId="0" animBg="1"/>
      <p:bldP spid="229" grpId="1" animBg="1"/>
      <p:bldP spid="230" grpId="0" animBg="1"/>
      <p:bldP spid="230" grpId="1" animBg="1"/>
      <p:bldP spid="235" grpId="0" animBg="1"/>
      <p:bldP spid="272" grpId="0"/>
      <p:bldP spid="274" grpId="0"/>
      <p:bldP spid="223" grpId="0"/>
      <p:bldP spid="223" grpId="1"/>
      <p:bldP spid="262" grpId="0" animBg="1"/>
      <p:bldP spid="262" grpId="1" animBg="1"/>
      <p:bldP spid="263" grpId="0"/>
      <p:bldP spid="265" grpId="0"/>
      <p:bldP spid="265" grpId="1"/>
      <p:bldP spid="267" grpId="0" animBg="1"/>
      <p:bldP spid="268" grpId="0" animBg="1"/>
      <p:bldP spid="270" grpId="0"/>
      <p:bldP spid="271" grpId="0"/>
      <p:bldP spid="169" grpId="0" animBg="1"/>
      <p:bldP spid="169" grpId="1" animBg="1"/>
      <p:bldP spid="210" grpId="0"/>
      <p:bldP spid="210" grpId="1"/>
      <p:bldP spid="281" grpId="0"/>
      <p:bldP spid="284" grpId="0"/>
      <p:bldP spid="285" grpId="0"/>
      <p:bldP spid="287" grpId="0"/>
      <p:bldP spid="6" grpId="0"/>
      <p:bldP spid="7" grpId="0"/>
      <p:bldP spid="8" grpId="0"/>
      <p:bldP spid="9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C9007-A6A0-0338-C3B3-DC21FAB7E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69C7AB4-A523-3359-E938-1D5D71058635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Minimumloon</a:t>
            </a:r>
          </a:p>
        </p:txBody>
      </p:sp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518FEAF9-2419-3193-D353-BEED1412BD8D}"/>
              </a:ext>
            </a:extLst>
          </p:cNvPr>
          <p:cNvSpPr/>
          <p:nvPr/>
        </p:nvSpPr>
        <p:spPr>
          <a:xfrm>
            <a:off x="819200" y="1069121"/>
            <a:ext cx="1742978" cy="1698754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5FF3FAA0-BAB1-EC27-D345-82719ABF884E}"/>
              </a:ext>
            </a:extLst>
          </p:cNvPr>
          <p:cNvSpPr/>
          <p:nvPr/>
        </p:nvSpPr>
        <p:spPr>
          <a:xfrm>
            <a:off x="2583946" y="2759444"/>
            <a:ext cx="640665" cy="627930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A721DFA-205B-C88B-72FB-C8CDB55A797D}"/>
              </a:ext>
            </a:extLst>
          </p:cNvPr>
          <p:cNvSpPr/>
          <p:nvPr/>
        </p:nvSpPr>
        <p:spPr>
          <a:xfrm flipV="1">
            <a:off x="819200" y="2769404"/>
            <a:ext cx="1764746" cy="617970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C23F4401-DD98-6AF9-EFF2-CD5C9D090A34}"/>
              </a:ext>
            </a:extLst>
          </p:cNvPr>
          <p:cNvSpPr/>
          <p:nvPr/>
        </p:nvSpPr>
        <p:spPr>
          <a:xfrm flipV="1">
            <a:off x="821391" y="3838828"/>
            <a:ext cx="1768202" cy="1218312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93C67D4A-B8EA-CD28-7C4A-A12C2CC49FA0}"/>
              </a:ext>
            </a:extLst>
          </p:cNvPr>
          <p:cNvSpPr/>
          <p:nvPr/>
        </p:nvSpPr>
        <p:spPr>
          <a:xfrm flipV="1">
            <a:off x="2582220" y="3387181"/>
            <a:ext cx="639356" cy="451644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2AA4600-57C9-E046-6E28-E502445F0CD3}"/>
              </a:ext>
            </a:extLst>
          </p:cNvPr>
          <p:cNvSpPr/>
          <p:nvPr/>
        </p:nvSpPr>
        <p:spPr>
          <a:xfrm flipV="1">
            <a:off x="821390" y="3387182"/>
            <a:ext cx="1762552" cy="452842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3CBD430D-9AD8-8B0F-0B60-742C9D424A01}"/>
              </a:ext>
            </a:extLst>
          </p:cNvPr>
          <p:cNvGrpSpPr/>
          <p:nvPr/>
        </p:nvGrpSpPr>
        <p:grpSpPr>
          <a:xfrm>
            <a:off x="2583946" y="2773386"/>
            <a:ext cx="626960" cy="1065439"/>
            <a:chOff x="9289135" y="2048796"/>
            <a:chExt cx="1113927" cy="2012870"/>
          </a:xfrm>
          <a:pattFill prst="wdUpDiag">
            <a:fgClr>
              <a:srgbClr val="E61E16"/>
            </a:fgClr>
            <a:bgClr>
              <a:schemeClr val="bg1"/>
            </a:bgClr>
          </a:pattFill>
        </p:grpSpPr>
        <p:sp>
          <p:nvSpPr>
            <p:cNvPr id="11" name="Rechthoekige driehoek 10">
              <a:extLst>
                <a:ext uri="{FF2B5EF4-FFF2-40B4-BE49-F238E27FC236}">
                  <a16:creationId xmlns:a16="http://schemas.microsoft.com/office/drawing/2014/main" id="{D9496210-C979-FF6E-DA01-9F789F186B55}"/>
                </a:ext>
              </a:extLst>
            </p:cNvPr>
            <p:cNvSpPr/>
            <p:nvPr/>
          </p:nvSpPr>
          <p:spPr>
            <a:xfrm>
              <a:off x="9289135" y="2048796"/>
              <a:ext cx="1113927" cy="1175028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  <p:sp>
          <p:nvSpPr>
            <p:cNvPr id="12" name="Rechthoekige driehoek 11">
              <a:extLst>
                <a:ext uri="{FF2B5EF4-FFF2-40B4-BE49-F238E27FC236}">
                  <a16:creationId xmlns:a16="http://schemas.microsoft.com/office/drawing/2014/main" id="{942E7DAC-7F4E-CD13-936E-AAB5B8C67B98}"/>
                </a:ext>
              </a:extLst>
            </p:cNvPr>
            <p:cNvSpPr/>
            <p:nvPr/>
          </p:nvSpPr>
          <p:spPr>
            <a:xfrm flipV="1">
              <a:off x="9289135" y="3211653"/>
              <a:ext cx="1098766" cy="850013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</p:grpSp>
      <p:sp>
        <p:nvSpPr>
          <p:cNvPr id="13" name="Rechthoek 12">
            <a:extLst>
              <a:ext uri="{FF2B5EF4-FFF2-40B4-BE49-F238E27FC236}">
                <a16:creationId xmlns:a16="http://schemas.microsoft.com/office/drawing/2014/main" id="{B0DBFE70-C91D-F81A-642C-D259BA38AAC7}"/>
              </a:ext>
            </a:extLst>
          </p:cNvPr>
          <p:cNvSpPr/>
          <p:nvPr/>
        </p:nvSpPr>
        <p:spPr>
          <a:xfrm>
            <a:off x="819200" y="2769404"/>
            <a:ext cx="1765814" cy="619910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D02ED4BD-68EA-3610-F9CE-7DA0EBE69DDA}"/>
              </a:ext>
            </a:extLst>
          </p:cNvPr>
          <p:cNvGrpSpPr/>
          <p:nvPr/>
        </p:nvGrpSpPr>
        <p:grpSpPr>
          <a:xfrm>
            <a:off x="719863" y="1010774"/>
            <a:ext cx="5252728" cy="5123326"/>
            <a:chOff x="3955722" y="782329"/>
            <a:chExt cx="4428000" cy="4428000"/>
          </a:xfrm>
        </p:grpSpPr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7F11A463-2938-3C15-25D7-0DD163CB494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F0278699-C99D-E91E-5571-F21F1BC7A79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7B1B0619-C645-791F-E429-166B5381DCD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F0B0B3EB-C4B5-3AE7-00DE-1ED7C8C5B65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86DCFEBF-870F-F62C-4930-90CCE9B106C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C2B5B76C-1CC8-60EC-5F73-D4089F2C26D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620B32BC-A368-1293-18B0-59649D0BED5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060FB70A-ABAC-D094-5FA8-570655107D7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88C43541-367E-ADD7-08A8-26CBA391FFB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980D7BB5-04C3-EC1F-A0E4-83B3BE0C9E9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DF59F134-41D0-F07C-3097-42D46F88D22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736B1F44-DB84-C770-5CBB-38151825C42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6431337A-0176-A843-213D-3AFA3E09224F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83EDC2D2-7B46-A3A3-DED0-78365A9A2E02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FF72BBAE-3A6A-28D2-4474-300C698AE3ED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00103F70-75B4-178D-C69D-01B1C0164B63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1A0334EE-30B3-2457-4655-821C79DADE40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6EBD4075-015F-B509-7267-AF97BADBC683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AE82E309-D9E3-FD62-0B6B-3DB378173096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64DCF84A-31CB-6DBF-3747-39046AE092C0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7DC0E0D2-FB45-870A-C4F5-103DE3B9F8EA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E5D41152-2A0D-BEB2-D0ED-9D588AE44BD6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-vorm 36">
              <a:extLst>
                <a:ext uri="{FF2B5EF4-FFF2-40B4-BE49-F238E27FC236}">
                  <a16:creationId xmlns:a16="http://schemas.microsoft.com/office/drawing/2014/main" id="{605EBC0C-7647-B872-8709-A5A91CA8864D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E90A1C45-AAB6-170B-E4F6-657B8103A864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23586" y="1044461"/>
            <a:ext cx="5149005" cy="503431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CDF7F76C-5B72-C811-5F39-C85F358D1911}"/>
              </a:ext>
            </a:extLst>
          </p:cNvPr>
          <p:cNvCxnSpPr>
            <a:cxnSpLocks/>
          </p:cNvCxnSpPr>
          <p:nvPr/>
        </p:nvCxnSpPr>
        <p:spPr>
          <a:xfrm flipH="1">
            <a:off x="821392" y="1536326"/>
            <a:ext cx="5128930" cy="349885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06F656D4-E1BD-5309-F74B-D76BE8B128CC}"/>
              </a:ext>
            </a:extLst>
          </p:cNvPr>
          <p:cNvCxnSpPr>
            <a:cxnSpLocks/>
          </p:cNvCxnSpPr>
          <p:nvPr/>
        </p:nvCxnSpPr>
        <p:spPr>
          <a:xfrm flipH="1">
            <a:off x="834450" y="2767875"/>
            <a:ext cx="5115872" cy="0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EC25662F-9A69-86EC-E85C-D19B87DF0C27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2587400" y="2877799"/>
            <a:ext cx="0" cy="313694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6B3B166F-CB1B-6A7B-0C76-09F07B18F284}"/>
              </a:ext>
            </a:extLst>
          </p:cNvPr>
          <p:cNvSpPr/>
          <p:nvPr/>
        </p:nvSpPr>
        <p:spPr>
          <a:xfrm>
            <a:off x="2472138" y="2657973"/>
            <a:ext cx="230524" cy="219826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17BAB26E-3F5F-7ABF-86F4-E1482297D4C7}"/>
              </a:ext>
            </a:extLst>
          </p:cNvPr>
          <p:cNvSpPr/>
          <p:nvPr/>
        </p:nvSpPr>
        <p:spPr>
          <a:xfrm>
            <a:off x="4040973" y="2654591"/>
            <a:ext cx="230524" cy="219826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5D056F6B-B140-1789-DA08-6E24E8D3FA26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4156235" y="2874417"/>
            <a:ext cx="0" cy="314032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842C9EB6-415B-964D-8573-9720F23AE705}"/>
              </a:ext>
            </a:extLst>
          </p:cNvPr>
          <p:cNvSpPr txBox="1"/>
          <p:nvPr/>
        </p:nvSpPr>
        <p:spPr>
          <a:xfrm>
            <a:off x="2464624" y="2323705"/>
            <a:ext cx="18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45DE8"/>
                </a:solidFill>
              </a:rPr>
              <a:t>Werkloosheid</a:t>
            </a:r>
          </a:p>
        </p:txBody>
      </p: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D7CE858A-D2DC-EA35-286B-305AF2CA3CCF}"/>
              </a:ext>
            </a:extLst>
          </p:cNvPr>
          <p:cNvCxnSpPr>
            <a:cxnSpLocks/>
            <a:stCxn id="43" idx="2"/>
            <a:endCxn id="42" idx="6"/>
          </p:cNvCxnSpPr>
          <p:nvPr/>
        </p:nvCxnSpPr>
        <p:spPr>
          <a:xfrm flipH="1">
            <a:off x="2702662" y="2764504"/>
            <a:ext cx="1338311" cy="3382"/>
          </a:xfrm>
          <a:prstGeom prst="straightConnector1">
            <a:avLst/>
          </a:prstGeom>
          <a:ln w="57150">
            <a:solidFill>
              <a:srgbClr val="E61E16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A502867F-4924-EC1A-CA89-9142907881A4}"/>
              </a:ext>
            </a:extLst>
          </p:cNvPr>
          <p:cNvCxnSpPr>
            <a:cxnSpLocks/>
          </p:cNvCxnSpPr>
          <p:nvPr/>
        </p:nvCxnSpPr>
        <p:spPr>
          <a:xfrm>
            <a:off x="4560895" y="6289146"/>
            <a:ext cx="10800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FE431E88-A3D1-0AC8-D4B4-E45F01CC481E}"/>
                  </a:ext>
                </a:extLst>
              </p:cNvPr>
              <p:cNvSpPr txBox="1"/>
              <p:nvPr/>
            </p:nvSpPr>
            <p:spPr>
              <a:xfrm>
                <a:off x="5698613" y="6100107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FE431E88-A3D1-0AC8-D4B4-E45F01CC4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13" y="6100107"/>
                <a:ext cx="294953" cy="369332"/>
              </a:xfrm>
              <a:prstGeom prst="rect">
                <a:avLst/>
              </a:prstGeom>
              <a:blipFill>
                <a:blip r:embed="rId2"/>
                <a:stretch>
                  <a:fillRect l="-35417" r="-41667" b="-3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7CC4F31-CCB5-FBDA-5155-79744E8623B2}"/>
                  </a:ext>
                </a:extLst>
              </p:cNvPr>
              <p:cNvSpPr txBox="1"/>
              <p:nvPr/>
            </p:nvSpPr>
            <p:spPr>
              <a:xfrm>
                <a:off x="380517" y="931800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7CC4F31-CCB5-FBDA-5155-79744E862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17" y="931800"/>
                <a:ext cx="243656" cy="369332"/>
              </a:xfrm>
              <a:prstGeom prst="rect">
                <a:avLst/>
              </a:prstGeom>
              <a:blipFill>
                <a:blip r:embed="rId3"/>
                <a:stretch>
                  <a:fillRect l="-30000" r="-37500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2DFC7A35-85BF-B48A-37A5-DDE33082D9A4}"/>
              </a:ext>
            </a:extLst>
          </p:cNvPr>
          <p:cNvCxnSpPr>
            <a:cxnSpLocks/>
          </p:cNvCxnSpPr>
          <p:nvPr/>
        </p:nvCxnSpPr>
        <p:spPr>
          <a:xfrm flipV="1">
            <a:off x="520779" y="1301637"/>
            <a:ext cx="0" cy="108000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ED76D841-1394-43C3-3013-977C32ACC3D7}"/>
              </a:ext>
            </a:extLst>
          </p:cNvPr>
          <p:cNvCxnSpPr>
            <a:cxnSpLocks/>
            <a:stCxn id="90" idx="4"/>
          </p:cNvCxnSpPr>
          <p:nvPr/>
        </p:nvCxnSpPr>
        <p:spPr>
          <a:xfrm>
            <a:off x="-2797883" y="3572246"/>
            <a:ext cx="10977" cy="2052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hoekige driehoek 50">
            <a:extLst>
              <a:ext uri="{FF2B5EF4-FFF2-40B4-BE49-F238E27FC236}">
                <a16:creationId xmlns:a16="http://schemas.microsoft.com/office/drawing/2014/main" id="{B19324F7-C617-0F81-4F3D-7082D29A3941}"/>
              </a:ext>
            </a:extLst>
          </p:cNvPr>
          <p:cNvSpPr/>
          <p:nvPr/>
        </p:nvSpPr>
        <p:spPr>
          <a:xfrm>
            <a:off x="-4678063" y="1581770"/>
            <a:ext cx="1184691" cy="1199530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2" name="Rechthoekige driehoek 51">
            <a:extLst>
              <a:ext uri="{FF2B5EF4-FFF2-40B4-BE49-F238E27FC236}">
                <a16:creationId xmlns:a16="http://schemas.microsoft.com/office/drawing/2014/main" id="{1A8734E5-3CAF-600C-D313-E275EFF0EFAB}"/>
              </a:ext>
            </a:extLst>
          </p:cNvPr>
          <p:cNvSpPr/>
          <p:nvPr/>
        </p:nvSpPr>
        <p:spPr>
          <a:xfrm>
            <a:off x="-3490674" y="2776552"/>
            <a:ext cx="690827" cy="703472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dirty="0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D660A3A4-6A28-BD92-A6FE-79CBD928E1FB}"/>
              </a:ext>
            </a:extLst>
          </p:cNvPr>
          <p:cNvSpPr/>
          <p:nvPr/>
        </p:nvSpPr>
        <p:spPr>
          <a:xfrm flipV="1">
            <a:off x="-4678063" y="2781299"/>
            <a:ext cx="1187386" cy="698723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54" name="Rechthoekige driehoek 53">
            <a:extLst>
              <a:ext uri="{FF2B5EF4-FFF2-40B4-BE49-F238E27FC236}">
                <a16:creationId xmlns:a16="http://schemas.microsoft.com/office/drawing/2014/main" id="{53B7F118-AB87-019A-C0CD-958EDD9476D9}"/>
              </a:ext>
            </a:extLst>
          </p:cNvPr>
          <p:cNvSpPr/>
          <p:nvPr/>
        </p:nvSpPr>
        <p:spPr>
          <a:xfrm flipV="1">
            <a:off x="-4676352" y="3955722"/>
            <a:ext cx="1185681" cy="891552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5" name="Rechthoekige driehoek 54">
            <a:extLst>
              <a:ext uri="{FF2B5EF4-FFF2-40B4-BE49-F238E27FC236}">
                <a16:creationId xmlns:a16="http://schemas.microsoft.com/office/drawing/2014/main" id="{C98C940C-0274-0AB5-4579-D4994BE7421C}"/>
              </a:ext>
            </a:extLst>
          </p:cNvPr>
          <p:cNvSpPr/>
          <p:nvPr/>
        </p:nvSpPr>
        <p:spPr>
          <a:xfrm flipV="1">
            <a:off x="-3490671" y="3479862"/>
            <a:ext cx="688455" cy="502847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A65C263E-4A9B-688D-2F6E-557D717ECE15}"/>
              </a:ext>
            </a:extLst>
          </p:cNvPr>
          <p:cNvSpPr/>
          <p:nvPr/>
        </p:nvSpPr>
        <p:spPr>
          <a:xfrm flipV="1">
            <a:off x="-4676352" y="3479864"/>
            <a:ext cx="1185682" cy="475858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57" name="Groep 56">
            <a:extLst>
              <a:ext uri="{FF2B5EF4-FFF2-40B4-BE49-F238E27FC236}">
                <a16:creationId xmlns:a16="http://schemas.microsoft.com/office/drawing/2014/main" id="{ACCE0067-12BC-4C66-23C6-2E64AC8F277D}"/>
              </a:ext>
            </a:extLst>
          </p:cNvPr>
          <p:cNvGrpSpPr/>
          <p:nvPr/>
        </p:nvGrpSpPr>
        <p:grpSpPr>
          <a:xfrm>
            <a:off x="-3490671" y="2777937"/>
            <a:ext cx="688456" cy="1167259"/>
            <a:chOff x="9289133" y="2048796"/>
            <a:chExt cx="1173472" cy="2012866"/>
          </a:xfrm>
          <a:pattFill prst="wdUpDiag">
            <a:fgClr>
              <a:srgbClr val="E61E16"/>
            </a:fgClr>
            <a:bgClr>
              <a:schemeClr val="bg1"/>
            </a:bgClr>
          </a:pattFill>
        </p:grpSpPr>
        <p:sp>
          <p:nvSpPr>
            <p:cNvPr id="58" name="Rechthoekige driehoek 57">
              <a:extLst>
                <a:ext uri="{FF2B5EF4-FFF2-40B4-BE49-F238E27FC236}">
                  <a16:creationId xmlns:a16="http://schemas.microsoft.com/office/drawing/2014/main" id="{9E143DBC-CDA3-E9D4-A1E7-9355DD5F4DF8}"/>
                </a:ext>
              </a:extLst>
            </p:cNvPr>
            <p:cNvSpPr/>
            <p:nvPr/>
          </p:nvSpPr>
          <p:spPr>
            <a:xfrm>
              <a:off x="9289133" y="2048796"/>
              <a:ext cx="1146931" cy="1206407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  <p:sp>
          <p:nvSpPr>
            <p:cNvPr id="59" name="Rechthoekige driehoek 58">
              <a:extLst>
                <a:ext uri="{FF2B5EF4-FFF2-40B4-BE49-F238E27FC236}">
                  <a16:creationId xmlns:a16="http://schemas.microsoft.com/office/drawing/2014/main" id="{B04E52AC-96D8-2DA7-70FB-122FC4D0A1F3}"/>
                </a:ext>
              </a:extLst>
            </p:cNvPr>
            <p:cNvSpPr/>
            <p:nvPr/>
          </p:nvSpPr>
          <p:spPr>
            <a:xfrm flipV="1">
              <a:off x="9289135" y="3255199"/>
              <a:ext cx="1173470" cy="806463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</p:grpSp>
      <p:sp>
        <p:nvSpPr>
          <p:cNvPr id="60" name="Rechthoek 59">
            <a:extLst>
              <a:ext uri="{FF2B5EF4-FFF2-40B4-BE49-F238E27FC236}">
                <a16:creationId xmlns:a16="http://schemas.microsoft.com/office/drawing/2014/main" id="{FB12EF26-A0C1-4161-CD96-B5084F398B59}"/>
              </a:ext>
            </a:extLst>
          </p:cNvPr>
          <p:cNvSpPr/>
          <p:nvPr/>
        </p:nvSpPr>
        <p:spPr>
          <a:xfrm>
            <a:off x="-4678063" y="3479864"/>
            <a:ext cx="1188000" cy="469020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AD3A2711-88CA-E603-9387-C3EA5E4D1388}"/>
              </a:ext>
            </a:extLst>
          </p:cNvPr>
          <p:cNvGrpSpPr/>
          <p:nvPr/>
        </p:nvGrpSpPr>
        <p:grpSpPr>
          <a:xfrm>
            <a:off x="-4755628" y="1533994"/>
            <a:ext cx="4101486" cy="4195128"/>
            <a:chOff x="3955722" y="782329"/>
            <a:chExt cx="4428000" cy="4428000"/>
          </a:xfrm>
        </p:grpSpPr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0B9EFC62-C97C-AD2A-F4A3-24EDE7F904C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0CDEA79D-CCA6-713E-BAD5-28D4C37ADBD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DB1F17CB-697E-E2F1-8313-A0060A041E7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E6223923-5E41-7808-0DB4-19C906CD244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E6125F9D-9D64-9BA7-8BBC-945CF299FE7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6B442FB8-4F1A-AFF9-5B83-05595E31FBE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0659AA60-2026-025D-0D60-734272C838E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4584277D-4914-A800-865B-EED5C25D7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6A3154A2-B5EF-19EF-DE86-EEA0F06FD05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A5821DA5-FEB5-BCAB-07C3-27D937A1E7F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2B5AB72C-A981-9B58-80D5-B37CA258141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379A6ED2-4226-F7E7-C6FC-A882BC2F3F2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FACC1C38-134A-5C3E-C401-8C6291419EAB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657ACB7F-8EA0-A372-4D60-623AA82EB554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5152111E-FD22-F649-51A4-2A9928A96496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994F4219-826F-9B24-A388-A2735CFC4DC6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31E1CA1E-E96F-8CA8-D167-6F562AB3723D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61C93A90-5811-4A5E-6286-2EFD20F30DF0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0C8D1B9B-4812-B88F-D212-A070C902B37C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4E9FB0F6-EE73-36B1-493B-AD30DCDA91DC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>
              <a:extLst>
                <a:ext uri="{FF2B5EF4-FFF2-40B4-BE49-F238E27FC236}">
                  <a16:creationId xmlns:a16="http://schemas.microsoft.com/office/drawing/2014/main" id="{B05B0A63-C38C-D2EE-179B-BF037ED126F4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chte verbindingslijn 82">
              <a:extLst>
                <a:ext uri="{FF2B5EF4-FFF2-40B4-BE49-F238E27FC236}">
                  <a16:creationId xmlns:a16="http://schemas.microsoft.com/office/drawing/2014/main" id="{CAC6C917-C2DA-3EA2-173A-2C29E0C3E158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L-vorm 83">
              <a:extLst>
                <a:ext uri="{FF2B5EF4-FFF2-40B4-BE49-F238E27FC236}">
                  <a16:creationId xmlns:a16="http://schemas.microsoft.com/office/drawing/2014/main" id="{C87AC7F7-F7BE-7523-8779-EE53E7EA3603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Tekstvak 84">
            <a:extLst>
              <a:ext uri="{FF2B5EF4-FFF2-40B4-BE49-F238E27FC236}">
                <a16:creationId xmlns:a16="http://schemas.microsoft.com/office/drawing/2014/main" id="{3A97E919-9C52-5601-6D75-2FB3D774BDE6}"/>
              </a:ext>
            </a:extLst>
          </p:cNvPr>
          <p:cNvSpPr txBox="1"/>
          <p:nvPr/>
        </p:nvSpPr>
        <p:spPr>
          <a:xfrm>
            <a:off x="-3610379" y="3915145"/>
            <a:ext cx="141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45DE8"/>
                </a:solidFill>
              </a:rPr>
              <a:t>Tekort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1CFB87D-BCA0-A32D-36D9-644A1B8C44F1}"/>
                  </a:ext>
                </a:extLst>
              </p:cNvPr>
              <p:cNvSpPr txBox="1"/>
              <p:nvPr/>
            </p:nvSpPr>
            <p:spPr>
              <a:xfrm>
                <a:off x="-2943129" y="5704110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1CFB87D-BCA0-A32D-36D9-644A1B8C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43129" y="5704110"/>
                <a:ext cx="358496" cy="307777"/>
              </a:xfrm>
              <a:prstGeom prst="rect">
                <a:avLst/>
              </a:prstGeom>
              <a:blipFill>
                <a:blip r:embed="rId4"/>
                <a:stretch>
                  <a:fillRect l="-22034" r="-3390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Rechte verbindingslijn met pijl 86">
            <a:extLst>
              <a:ext uri="{FF2B5EF4-FFF2-40B4-BE49-F238E27FC236}">
                <a16:creationId xmlns:a16="http://schemas.microsoft.com/office/drawing/2014/main" id="{EAF697FA-5FC2-06CC-5CF4-D40518E9315D}"/>
              </a:ext>
            </a:extLst>
          </p:cNvPr>
          <p:cNvCxnSpPr>
            <a:cxnSpLocks/>
            <a:stCxn id="90" idx="2"/>
          </p:cNvCxnSpPr>
          <p:nvPr/>
        </p:nvCxnSpPr>
        <p:spPr>
          <a:xfrm flipH="1" flipV="1">
            <a:off x="-4663242" y="3475113"/>
            <a:ext cx="1775359" cy="713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5B40247A-7DB9-ACD9-3B9A-0F4E2278D1ED}"/>
              </a:ext>
            </a:extLst>
          </p:cNvPr>
          <p:cNvCxnSpPr>
            <a:cxnSpLocks/>
            <a:stCxn id="84" idx="0"/>
          </p:cNvCxnSpPr>
          <p:nvPr/>
        </p:nvCxnSpPr>
        <p:spPr>
          <a:xfrm flipH="1" flipV="1">
            <a:off x="-4674638" y="1561578"/>
            <a:ext cx="4020496" cy="412224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1AD9956C-2AFF-7248-86DB-ECB7C6830595}"/>
              </a:ext>
            </a:extLst>
          </p:cNvPr>
          <p:cNvCxnSpPr>
            <a:cxnSpLocks/>
          </p:cNvCxnSpPr>
          <p:nvPr/>
        </p:nvCxnSpPr>
        <p:spPr>
          <a:xfrm flipH="1">
            <a:off x="-4676351" y="1964331"/>
            <a:ext cx="4004821" cy="286496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al 89">
            <a:extLst>
              <a:ext uri="{FF2B5EF4-FFF2-40B4-BE49-F238E27FC236}">
                <a16:creationId xmlns:a16="http://schemas.microsoft.com/office/drawing/2014/main" id="{3F087571-82A5-5811-536D-F30A1F357CF7}"/>
              </a:ext>
            </a:extLst>
          </p:cNvPr>
          <p:cNvSpPr/>
          <p:nvPr/>
        </p:nvSpPr>
        <p:spPr>
          <a:xfrm>
            <a:off x="-2887883" y="3392247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BEF0E41D-17FE-52DF-F9EC-E8BF688B2FA6}"/>
                  </a:ext>
                </a:extLst>
              </p:cNvPr>
              <p:cNvSpPr txBox="1"/>
              <p:nvPr/>
            </p:nvSpPr>
            <p:spPr>
              <a:xfrm>
                <a:off x="-5392306" y="3716164"/>
                <a:ext cx="6422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BEF0E41D-17FE-52DF-F9EC-E8BF688B2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92306" y="3716164"/>
                <a:ext cx="642227" cy="307777"/>
              </a:xfrm>
              <a:prstGeom prst="rect">
                <a:avLst/>
              </a:prstGeom>
              <a:blipFill>
                <a:blip r:embed="rId5"/>
                <a:stretch>
                  <a:fillRect l="-8491" r="-943" b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7AF22355-335A-3992-5A09-F51A4DA2B591}"/>
              </a:ext>
            </a:extLst>
          </p:cNvPr>
          <p:cNvCxnSpPr>
            <a:cxnSpLocks/>
          </p:cNvCxnSpPr>
          <p:nvPr/>
        </p:nvCxnSpPr>
        <p:spPr>
          <a:xfrm flipH="1">
            <a:off x="-4666155" y="3950972"/>
            <a:ext cx="3994625" cy="0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1856A06A-9AAB-47C2-A675-BEB9763354FC}"/>
                  </a:ext>
                </a:extLst>
              </p:cNvPr>
              <p:cNvSpPr txBox="1"/>
              <p:nvPr/>
            </p:nvSpPr>
            <p:spPr>
              <a:xfrm>
                <a:off x="-5128631" y="3286061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1856A06A-9AAB-47C2-A675-BEB976335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28631" y="3286061"/>
                <a:ext cx="358496" cy="307777"/>
              </a:xfrm>
              <a:prstGeom prst="rect">
                <a:avLst/>
              </a:prstGeom>
              <a:blipFill>
                <a:blip r:embed="rId6"/>
                <a:stretch>
                  <a:fillRect l="-15517" r="-3448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Rechte verbindingslijn met pijl 93">
            <a:extLst>
              <a:ext uri="{FF2B5EF4-FFF2-40B4-BE49-F238E27FC236}">
                <a16:creationId xmlns:a16="http://schemas.microsoft.com/office/drawing/2014/main" id="{1AAC03AA-BAF9-1B66-49ED-F425B0BDC959}"/>
              </a:ext>
            </a:extLst>
          </p:cNvPr>
          <p:cNvCxnSpPr>
            <a:cxnSpLocks/>
            <a:stCxn id="95" idx="4"/>
          </p:cNvCxnSpPr>
          <p:nvPr/>
        </p:nvCxnSpPr>
        <p:spPr>
          <a:xfrm>
            <a:off x="-3470207" y="4039949"/>
            <a:ext cx="0" cy="157794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al 94">
            <a:extLst>
              <a:ext uri="{FF2B5EF4-FFF2-40B4-BE49-F238E27FC236}">
                <a16:creationId xmlns:a16="http://schemas.microsoft.com/office/drawing/2014/main" id="{047E4FCC-EB7D-A869-6613-1147AA12128F}"/>
              </a:ext>
            </a:extLst>
          </p:cNvPr>
          <p:cNvSpPr/>
          <p:nvPr/>
        </p:nvSpPr>
        <p:spPr>
          <a:xfrm>
            <a:off x="-3560207" y="3859949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96" name="Ovaal 95">
            <a:extLst>
              <a:ext uri="{FF2B5EF4-FFF2-40B4-BE49-F238E27FC236}">
                <a16:creationId xmlns:a16="http://schemas.microsoft.com/office/drawing/2014/main" id="{B2DFC63D-4A51-264B-BA28-B3916E9FD960}"/>
              </a:ext>
            </a:extLst>
          </p:cNvPr>
          <p:cNvSpPr/>
          <p:nvPr/>
        </p:nvSpPr>
        <p:spPr>
          <a:xfrm>
            <a:off x="-2427525" y="3859949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97" name="Rechte verbindingslijn met pijl 96">
            <a:extLst>
              <a:ext uri="{FF2B5EF4-FFF2-40B4-BE49-F238E27FC236}">
                <a16:creationId xmlns:a16="http://schemas.microsoft.com/office/drawing/2014/main" id="{2D9029BC-579B-3EBD-73D7-8FA642DD5543}"/>
              </a:ext>
            </a:extLst>
          </p:cNvPr>
          <p:cNvCxnSpPr>
            <a:cxnSpLocks/>
            <a:stCxn id="96" idx="4"/>
          </p:cNvCxnSpPr>
          <p:nvPr/>
        </p:nvCxnSpPr>
        <p:spPr>
          <a:xfrm>
            <a:off x="-2337525" y="4039949"/>
            <a:ext cx="0" cy="157794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7D20C805-7361-AC41-D203-C99117008CE9}"/>
                  </a:ext>
                </a:extLst>
              </p:cNvPr>
              <p:cNvSpPr txBox="1"/>
              <p:nvPr/>
            </p:nvSpPr>
            <p:spPr>
              <a:xfrm>
                <a:off x="-2515266" y="5700988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7D20C805-7361-AC41-D203-C99117008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5266" y="5700988"/>
                <a:ext cx="368114" cy="307777"/>
              </a:xfrm>
              <a:prstGeom prst="rect">
                <a:avLst/>
              </a:prstGeom>
              <a:blipFill>
                <a:blip r:embed="rId7"/>
                <a:stretch>
                  <a:fillRect l="-21311" r="-3279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BD3092DA-C0A3-3153-09FA-74CF546C42A2}"/>
                  </a:ext>
                </a:extLst>
              </p:cNvPr>
              <p:cNvSpPr txBox="1"/>
              <p:nvPr/>
            </p:nvSpPr>
            <p:spPr>
              <a:xfrm>
                <a:off x="-3610379" y="5700988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BD3092DA-C0A3-3153-09FA-74CF546C4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10379" y="5700988"/>
                <a:ext cx="372923" cy="307777"/>
              </a:xfrm>
              <a:prstGeom prst="rect">
                <a:avLst/>
              </a:prstGeom>
              <a:blipFill>
                <a:blip r:embed="rId8"/>
                <a:stretch>
                  <a:fillRect l="-22951" r="-3279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Rechte verbindingslijn met pijl 99">
            <a:extLst>
              <a:ext uri="{FF2B5EF4-FFF2-40B4-BE49-F238E27FC236}">
                <a16:creationId xmlns:a16="http://schemas.microsoft.com/office/drawing/2014/main" id="{836BFA01-FA3C-D2B6-236A-CE34FA46E024}"/>
              </a:ext>
            </a:extLst>
          </p:cNvPr>
          <p:cNvCxnSpPr>
            <a:cxnSpLocks/>
            <a:stCxn id="96" idx="2"/>
            <a:endCxn id="95" idx="6"/>
          </p:cNvCxnSpPr>
          <p:nvPr/>
        </p:nvCxnSpPr>
        <p:spPr>
          <a:xfrm flipH="1">
            <a:off x="-3380207" y="3949949"/>
            <a:ext cx="952682" cy="0"/>
          </a:xfrm>
          <a:prstGeom prst="straightConnector1">
            <a:avLst/>
          </a:prstGeom>
          <a:ln w="57150">
            <a:solidFill>
              <a:srgbClr val="E61E16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met pijl 100">
            <a:extLst>
              <a:ext uri="{FF2B5EF4-FFF2-40B4-BE49-F238E27FC236}">
                <a16:creationId xmlns:a16="http://schemas.microsoft.com/office/drawing/2014/main" id="{E3BDD4BF-C32E-B6A5-E058-0B3C117980B6}"/>
              </a:ext>
            </a:extLst>
          </p:cNvPr>
          <p:cNvCxnSpPr>
            <a:cxnSpLocks/>
          </p:cNvCxnSpPr>
          <p:nvPr/>
        </p:nvCxnSpPr>
        <p:spPr>
          <a:xfrm>
            <a:off x="-1750030" y="5824983"/>
            <a:ext cx="10800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D9702829-EBD8-BD7F-C0B2-9B431EC09D1E}"/>
                  </a:ext>
                </a:extLst>
              </p:cNvPr>
              <p:cNvSpPr txBox="1"/>
              <p:nvPr/>
            </p:nvSpPr>
            <p:spPr>
              <a:xfrm>
                <a:off x="-654948" y="568648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D9702829-EBD8-BD7F-C0B2-9B431EC09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4948" y="5686483"/>
                <a:ext cx="221214" cy="276999"/>
              </a:xfrm>
              <a:prstGeom prst="rect">
                <a:avLst/>
              </a:prstGeom>
              <a:blipFill>
                <a:blip r:embed="rId9"/>
                <a:stretch>
                  <a:fillRect l="-38889" r="-44444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76CB4093-7A7B-F396-0CA0-2B16572F8448}"/>
                  </a:ext>
                </a:extLst>
              </p:cNvPr>
              <p:cNvSpPr txBox="1"/>
              <p:nvPr/>
            </p:nvSpPr>
            <p:spPr>
              <a:xfrm>
                <a:off x="-4980062" y="12845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76CB4093-7A7B-F396-0CA0-2B16572F8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0062" y="1284579"/>
                <a:ext cx="211596" cy="276999"/>
              </a:xfrm>
              <a:prstGeom prst="rect">
                <a:avLst/>
              </a:prstGeom>
              <a:blipFill>
                <a:blip r:embed="rId10"/>
                <a:stretch>
                  <a:fillRect l="-28571" r="-34286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Rechte verbindingslijn met pijl 103">
            <a:extLst>
              <a:ext uri="{FF2B5EF4-FFF2-40B4-BE49-F238E27FC236}">
                <a16:creationId xmlns:a16="http://schemas.microsoft.com/office/drawing/2014/main" id="{B71021A1-6103-91BD-A155-CAFFC14CE4FA}"/>
              </a:ext>
            </a:extLst>
          </p:cNvPr>
          <p:cNvCxnSpPr>
            <a:cxnSpLocks/>
          </p:cNvCxnSpPr>
          <p:nvPr/>
        </p:nvCxnSpPr>
        <p:spPr>
          <a:xfrm flipV="1">
            <a:off x="-4886497" y="1539334"/>
            <a:ext cx="0" cy="108000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kstvak 104">
            <a:extLst>
              <a:ext uri="{FF2B5EF4-FFF2-40B4-BE49-F238E27FC236}">
                <a16:creationId xmlns:a16="http://schemas.microsoft.com/office/drawing/2014/main" id="{2F63E94D-8C05-9FDA-4757-1FDCAB01AB7C}"/>
              </a:ext>
            </a:extLst>
          </p:cNvPr>
          <p:cNvSpPr txBox="1"/>
          <p:nvPr/>
        </p:nvSpPr>
        <p:spPr>
          <a:xfrm>
            <a:off x="4451357" y="6266731"/>
            <a:ext cx="1102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945DE8"/>
                </a:solidFill>
              </a:rPr>
              <a:t>Arbeidsjaren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CFB2ACAF-61FF-5371-3D73-682259A23B3B}"/>
                  </a:ext>
                </a:extLst>
              </p:cNvPr>
              <p:cNvSpPr txBox="1"/>
              <p:nvPr/>
            </p:nvSpPr>
            <p:spPr>
              <a:xfrm>
                <a:off x="5387762" y="1145036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CFB2ACAF-61FF-5371-3D73-682259A23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62" y="1145036"/>
                <a:ext cx="513510" cy="369332"/>
              </a:xfrm>
              <a:prstGeom prst="rect">
                <a:avLst/>
              </a:prstGeom>
              <a:blipFill>
                <a:blip r:embed="rId11"/>
                <a:stretch>
                  <a:fillRect l="-13095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D68F1EA-B75D-A12C-B6AF-F008366DBAE8}"/>
                  </a:ext>
                </a:extLst>
              </p:cNvPr>
              <p:cNvSpPr txBox="1"/>
              <p:nvPr/>
            </p:nvSpPr>
            <p:spPr>
              <a:xfrm>
                <a:off x="5387762" y="5137008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D68F1EA-B75D-A12C-B6AF-F008366DB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62" y="5137008"/>
                <a:ext cx="513510" cy="369332"/>
              </a:xfrm>
              <a:prstGeom prst="rect">
                <a:avLst/>
              </a:prstGeom>
              <a:blipFill>
                <a:blip r:embed="rId12"/>
                <a:stretch>
                  <a:fillRect l="-11905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7B29FA43-5EF1-FF53-0A8B-02DDBAD8C570}"/>
                  </a:ext>
                </a:extLst>
              </p:cNvPr>
              <p:cNvSpPr txBox="1"/>
              <p:nvPr/>
            </p:nvSpPr>
            <p:spPr>
              <a:xfrm>
                <a:off x="-1117638" y="1653578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7B29FA43-5EF1-FF53-0A8B-02DDBAD8C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7638" y="1653578"/>
                <a:ext cx="513510" cy="276999"/>
              </a:xfrm>
              <a:prstGeom prst="rect">
                <a:avLst/>
              </a:prstGeom>
              <a:blipFill>
                <a:blip r:embed="rId1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0894CC71-C37A-2D3D-EC1C-372BD383C512}"/>
                  </a:ext>
                </a:extLst>
              </p:cNvPr>
              <p:cNvSpPr txBox="1"/>
              <p:nvPr/>
            </p:nvSpPr>
            <p:spPr>
              <a:xfrm>
                <a:off x="-1117638" y="4918640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0894CC71-C37A-2D3D-EC1C-372BD383C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7638" y="4918640"/>
                <a:ext cx="513510" cy="276999"/>
              </a:xfrm>
              <a:prstGeom prst="rect">
                <a:avLst/>
              </a:prstGeom>
              <a:blipFill>
                <a:blip r:embed="rId14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Bijschrift: pijl-links 110">
            <a:extLst>
              <a:ext uri="{FF2B5EF4-FFF2-40B4-BE49-F238E27FC236}">
                <a16:creationId xmlns:a16="http://schemas.microsoft.com/office/drawing/2014/main" id="{E0EC5819-D398-4DDA-4876-9F6A4CAA285D}"/>
              </a:ext>
            </a:extLst>
          </p:cNvPr>
          <p:cNvSpPr/>
          <p:nvPr/>
        </p:nvSpPr>
        <p:spPr>
          <a:xfrm>
            <a:off x="5838139" y="1034381"/>
            <a:ext cx="2438400" cy="66757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620"/>
            </a:avLst>
          </a:prstGeom>
          <a:solidFill>
            <a:srgbClr val="945D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Effra" panose="02000506080000020004" pitchFamily="2" charset="0"/>
              </a:rPr>
              <a:t>Beroepsbevolking</a:t>
            </a:r>
          </a:p>
          <a:p>
            <a:pPr algn="ctr"/>
            <a:r>
              <a:rPr lang="nl-NL" sz="1050" dirty="0">
                <a:latin typeface="Effra" panose="02000506080000020004" pitchFamily="2" charset="0"/>
              </a:rPr>
              <a:t>(werkenden en werkzoekenden)</a:t>
            </a:r>
          </a:p>
        </p:txBody>
      </p:sp>
      <p:sp>
        <p:nvSpPr>
          <p:cNvPr id="112" name="Bijschrift: pijl-links 111">
            <a:extLst>
              <a:ext uri="{FF2B5EF4-FFF2-40B4-BE49-F238E27FC236}">
                <a16:creationId xmlns:a16="http://schemas.microsoft.com/office/drawing/2014/main" id="{9403C269-5C25-2BA4-4910-93782305934D}"/>
              </a:ext>
            </a:extLst>
          </p:cNvPr>
          <p:cNvSpPr/>
          <p:nvPr/>
        </p:nvSpPr>
        <p:spPr>
          <a:xfrm>
            <a:off x="5838139" y="5011873"/>
            <a:ext cx="2438400" cy="66757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620"/>
            </a:avLst>
          </a:prstGeom>
          <a:solidFill>
            <a:srgbClr val="945D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Effra" panose="02000506080000020004" pitchFamily="2" charset="0"/>
              </a:rPr>
              <a:t>Werkgelegenheid</a:t>
            </a:r>
          </a:p>
          <a:p>
            <a:pPr algn="ctr"/>
            <a:r>
              <a:rPr lang="nl-NL" sz="1050" dirty="0">
                <a:latin typeface="Effra" panose="02000506080000020004" pitchFamily="2" charset="0"/>
              </a:rPr>
              <a:t>(bezette banen en vacatures)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578552D7-166D-2F10-34DB-A155F680BF7C}"/>
                  </a:ext>
                </a:extLst>
              </p:cNvPr>
              <p:cNvSpPr txBox="1"/>
              <p:nvPr/>
            </p:nvSpPr>
            <p:spPr>
              <a:xfrm>
                <a:off x="140927" y="2558312"/>
                <a:ext cx="5781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578552D7-166D-2F10-34DB-A155F680B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7" y="2558312"/>
                <a:ext cx="578107" cy="307777"/>
              </a:xfrm>
              <a:prstGeom prst="rect">
                <a:avLst/>
              </a:prstGeom>
              <a:blipFill>
                <a:blip r:embed="rId15"/>
                <a:stretch>
                  <a:fillRect l="-9474" r="-5263" b="-1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hthoek: afgeronde hoeken 114">
                <a:extLst>
                  <a:ext uri="{FF2B5EF4-FFF2-40B4-BE49-F238E27FC236}">
                    <a16:creationId xmlns:a16="http://schemas.microsoft.com/office/drawing/2014/main" id="{44543326-66F4-4E9B-517F-6ADD9165F16A}"/>
                  </a:ext>
                </a:extLst>
              </p:cNvPr>
              <p:cNvSpPr/>
              <p:nvPr/>
            </p:nvSpPr>
            <p:spPr>
              <a:xfrm>
                <a:off x="6351649" y="1405379"/>
                <a:ext cx="2619366" cy="918326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e>
                      <m:sub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nl-NL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nl-NL" sz="20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neemt toe en</a:t>
                </a:r>
                <a:r>
                  <a:rPr kumimoji="0" lang="nl-NL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e>
                      <m:sub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sub>
                    </m:sSub>
                  </m:oMath>
                </a14:m>
                <a:r>
                  <a:rPr kumimoji="0" lang="nl-NL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  <a:r>
                  <a:rPr lang="nl-NL" sz="2000" i="1" dirty="0">
                    <a:solidFill>
                      <a:prstClr val="white"/>
                    </a:solidFill>
                    <a:latin typeface="Effra" panose="02000506080000020004" pitchFamily="2" charset="0"/>
                  </a:rPr>
                  <a:t>neemt af</a:t>
                </a:r>
                <a:endParaRPr kumimoji="0" lang="nl-NL" sz="20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5" name="Rechthoek: afgeronde hoeken 114">
                <a:extLst>
                  <a:ext uri="{FF2B5EF4-FFF2-40B4-BE49-F238E27FC236}">
                    <a16:creationId xmlns:a16="http://schemas.microsoft.com/office/drawing/2014/main" id="{44543326-66F4-4E9B-517F-6ADD9165F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49" y="1405379"/>
                <a:ext cx="2619366" cy="9183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hthoek: afgeronde hoeken 115">
            <a:extLst>
              <a:ext uri="{FF2B5EF4-FFF2-40B4-BE49-F238E27FC236}">
                <a16:creationId xmlns:a16="http://schemas.microsoft.com/office/drawing/2014/main" id="{CC98C208-2F9E-791D-A0A6-BD2728C8A3CD}"/>
              </a:ext>
            </a:extLst>
          </p:cNvPr>
          <p:cNvSpPr/>
          <p:nvPr/>
        </p:nvSpPr>
        <p:spPr>
          <a:xfrm>
            <a:off x="6351649" y="2508371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werkloosheid neemt toe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17" name="Rechthoek: afgeronde hoeken 116">
            <a:extLst>
              <a:ext uri="{FF2B5EF4-FFF2-40B4-BE49-F238E27FC236}">
                <a16:creationId xmlns:a16="http://schemas.microsoft.com/office/drawing/2014/main" id="{1BB27CBF-A3B3-381E-37D8-83256168EAD2}"/>
              </a:ext>
            </a:extLst>
          </p:cNvPr>
          <p:cNvSpPr/>
          <p:nvPr/>
        </p:nvSpPr>
        <p:spPr>
          <a:xfrm>
            <a:off x="6351649" y="3611363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Overheidsuitgaven</a:t>
            </a:r>
            <a:r>
              <a:rPr kumimoji="0" lang="nl-NL" sz="200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 stijgen en –inkomsten dalen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18" name="Rechthoek: afgeronde hoeken 117">
            <a:extLst>
              <a:ext uri="{FF2B5EF4-FFF2-40B4-BE49-F238E27FC236}">
                <a16:creationId xmlns:a16="http://schemas.microsoft.com/office/drawing/2014/main" id="{24A8F372-FCE5-F5F1-ABEB-E261AD862836}"/>
              </a:ext>
            </a:extLst>
          </p:cNvPr>
          <p:cNvSpPr/>
          <p:nvPr/>
        </p:nvSpPr>
        <p:spPr>
          <a:xfrm>
            <a:off x="6351649" y="4714355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Het overheidssaldo neemt af</a:t>
            </a:r>
          </a:p>
        </p:txBody>
      </p:sp>
      <p:sp>
        <p:nvSpPr>
          <p:cNvPr id="119" name="Pijl: omlaag 118">
            <a:extLst>
              <a:ext uri="{FF2B5EF4-FFF2-40B4-BE49-F238E27FC236}">
                <a16:creationId xmlns:a16="http://schemas.microsoft.com/office/drawing/2014/main" id="{FBAE6316-6186-A1B4-747D-CAD724E661B9}"/>
              </a:ext>
            </a:extLst>
          </p:cNvPr>
          <p:cNvSpPr/>
          <p:nvPr/>
        </p:nvSpPr>
        <p:spPr>
          <a:xfrm>
            <a:off x="8446082" y="2098498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Pijl: omlaag 119">
            <a:extLst>
              <a:ext uri="{FF2B5EF4-FFF2-40B4-BE49-F238E27FC236}">
                <a16:creationId xmlns:a16="http://schemas.microsoft.com/office/drawing/2014/main" id="{56B99AE9-10DE-2710-C417-0FE897BD6FB2}"/>
              </a:ext>
            </a:extLst>
          </p:cNvPr>
          <p:cNvSpPr/>
          <p:nvPr/>
        </p:nvSpPr>
        <p:spPr>
          <a:xfrm>
            <a:off x="8446082" y="3205950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Pijl: omlaag 120">
            <a:extLst>
              <a:ext uri="{FF2B5EF4-FFF2-40B4-BE49-F238E27FC236}">
                <a16:creationId xmlns:a16="http://schemas.microsoft.com/office/drawing/2014/main" id="{37ED87C0-2030-7B63-43C9-93E5269184D6}"/>
              </a:ext>
            </a:extLst>
          </p:cNvPr>
          <p:cNvSpPr/>
          <p:nvPr/>
        </p:nvSpPr>
        <p:spPr>
          <a:xfrm>
            <a:off x="8446082" y="4313402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: afgeronde hoeken 121">
            <a:extLst>
              <a:ext uri="{FF2B5EF4-FFF2-40B4-BE49-F238E27FC236}">
                <a16:creationId xmlns:a16="http://schemas.microsoft.com/office/drawing/2014/main" id="{EA3D3751-4C43-B879-9B5A-431FE90DD9C2}"/>
              </a:ext>
            </a:extLst>
          </p:cNvPr>
          <p:cNvSpPr/>
          <p:nvPr/>
        </p:nvSpPr>
        <p:spPr>
          <a:xfrm>
            <a:off x="9137112" y="1405379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</a:t>
            </a:r>
            <a:r>
              <a:rPr kumimoji="0" lang="nl-NL" sz="200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armste bevolking krijgt meer betaald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23" name="Rechthoek: afgeronde hoeken 122">
            <a:extLst>
              <a:ext uri="{FF2B5EF4-FFF2-40B4-BE49-F238E27FC236}">
                <a16:creationId xmlns:a16="http://schemas.microsoft.com/office/drawing/2014/main" id="{74ECF5C9-790A-AA06-CAC1-06E73D9D4F4F}"/>
              </a:ext>
            </a:extLst>
          </p:cNvPr>
          <p:cNvSpPr/>
          <p:nvPr/>
        </p:nvSpPr>
        <p:spPr>
          <a:xfrm>
            <a:off x="9137112" y="2508371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bestedingen nemen toe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24" name="Rechthoek: afgeronde hoeken 123">
            <a:extLst>
              <a:ext uri="{FF2B5EF4-FFF2-40B4-BE49-F238E27FC236}">
                <a16:creationId xmlns:a16="http://schemas.microsoft.com/office/drawing/2014/main" id="{07AB4130-390C-7692-704D-D592A7B9ADEE}"/>
              </a:ext>
            </a:extLst>
          </p:cNvPr>
          <p:cNvSpPr/>
          <p:nvPr/>
        </p:nvSpPr>
        <p:spPr>
          <a:xfrm>
            <a:off x="9137112" y="3611363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vraag naar arbeid neemt toe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25" name="Rechthoek: afgeronde hoeken 124">
            <a:extLst>
              <a:ext uri="{FF2B5EF4-FFF2-40B4-BE49-F238E27FC236}">
                <a16:creationId xmlns:a16="http://schemas.microsoft.com/office/drawing/2014/main" id="{1EA295E7-5A53-653D-41DF-7DDDD2122B16}"/>
              </a:ext>
            </a:extLst>
          </p:cNvPr>
          <p:cNvSpPr/>
          <p:nvPr/>
        </p:nvSpPr>
        <p:spPr>
          <a:xfrm>
            <a:off x="9137112" y="4714355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werkloosheid neemt af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26" name="Pijl: omlaag 125">
            <a:extLst>
              <a:ext uri="{FF2B5EF4-FFF2-40B4-BE49-F238E27FC236}">
                <a16:creationId xmlns:a16="http://schemas.microsoft.com/office/drawing/2014/main" id="{744EF0EC-D37D-FECE-1F2E-6F130E021E7F}"/>
              </a:ext>
            </a:extLst>
          </p:cNvPr>
          <p:cNvSpPr/>
          <p:nvPr/>
        </p:nvSpPr>
        <p:spPr>
          <a:xfrm>
            <a:off x="9333133" y="2098498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7" name="Pijl: omlaag 126">
            <a:extLst>
              <a:ext uri="{FF2B5EF4-FFF2-40B4-BE49-F238E27FC236}">
                <a16:creationId xmlns:a16="http://schemas.microsoft.com/office/drawing/2014/main" id="{B9F4E7C6-7C2D-AAC3-A2B2-D1DDA9650369}"/>
              </a:ext>
            </a:extLst>
          </p:cNvPr>
          <p:cNvSpPr/>
          <p:nvPr/>
        </p:nvSpPr>
        <p:spPr>
          <a:xfrm>
            <a:off x="9333133" y="3205950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8" name="Pijl: omlaag 127">
            <a:extLst>
              <a:ext uri="{FF2B5EF4-FFF2-40B4-BE49-F238E27FC236}">
                <a16:creationId xmlns:a16="http://schemas.microsoft.com/office/drawing/2014/main" id="{135F3912-E95F-0BE5-FB67-495B0EAB40D5}"/>
              </a:ext>
            </a:extLst>
          </p:cNvPr>
          <p:cNvSpPr/>
          <p:nvPr/>
        </p:nvSpPr>
        <p:spPr>
          <a:xfrm>
            <a:off x="9333133" y="4313402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Rechthoek: afgeronde hoeken 113">
            <a:extLst>
              <a:ext uri="{FF2B5EF4-FFF2-40B4-BE49-F238E27FC236}">
                <a16:creationId xmlns:a16="http://schemas.microsoft.com/office/drawing/2014/main" id="{4AE028F7-2A9C-1581-3166-FB97DE229681}"/>
              </a:ext>
            </a:extLst>
          </p:cNvPr>
          <p:cNvSpPr/>
          <p:nvPr/>
        </p:nvSpPr>
        <p:spPr>
          <a:xfrm>
            <a:off x="6865653" y="1034381"/>
            <a:ext cx="4313311" cy="41072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Gevolgen van een minimumloon</a:t>
            </a:r>
          </a:p>
        </p:txBody>
      </p:sp>
      <p:sp>
        <p:nvSpPr>
          <p:cNvPr id="129" name="Tekstvak 128">
            <a:extLst>
              <a:ext uri="{FF2B5EF4-FFF2-40B4-BE49-F238E27FC236}">
                <a16:creationId xmlns:a16="http://schemas.microsoft.com/office/drawing/2014/main" id="{E8C6DC18-6B90-E711-4E8C-56DA439253F3}"/>
              </a:ext>
            </a:extLst>
          </p:cNvPr>
          <p:cNvSpPr txBox="1"/>
          <p:nvPr/>
        </p:nvSpPr>
        <p:spPr>
          <a:xfrm>
            <a:off x="6137594" y="5710237"/>
            <a:ext cx="570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Laat je antwoordroute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de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vraagstelling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de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context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i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 de opgave afhangen.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183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5" grpId="0"/>
      <p:bldP spid="111" grpId="0" animBg="1"/>
      <p:bldP spid="111" grpId="1" animBg="1"/>
      <p:bldP spid="112" grpId="0" animBg="1"/>
      <p:bldP spid="112" grpId="1" animBg="1"/>
      <p:bldP spid="113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14" grpId="0" animBg="1"/>
      <p:bldP spid="129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D9DA6-6F20-8363-20D4-2E88A2F7D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hthoek 146">
            <a:extLst>
              <a:ext uri="{FF2B5EF4-FFF2-40B4-BE49-F238E27FC236}">
                <a16:creationId xmlns:a16="http://schemas.microsoft.com/office/drawing/2014/main" id="{50169217-1831-438F-8F92-478C14C0EC31}"/>
              </a:ext>
            </a:extLst>
          </p:cNvPr>
          <p:cNvSpPr/>
          <p:nvPr/>
        </p:nvSpPr>
        <p:spPr>
          <a:xfrm>
            <a:off x="2587400" y="2764504"/>
            <a:ext cx="1577563" cy="3249021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DCCD1F5A-83D2-B57A-158F-A2CE486511DC}"/>
              </a:ext>
            </a:extLst>
          </p:cNvPr>
          <p:cNvSpPr/>
          <p:nvPr/>
        </p:nvSpPr>
        <p:spPr>
          <a:xfrm rot="12846471" flipV="1">
            <a:off x="2672256" y="2315322"/>
            <a:ext cx="1296470" cy="1031101"/>
          </a:xfrm>
          <a:custGeom>
            <a:avLst/>
            <a:gdLst>
              <a:gd name="connsiteX0" fmla="*/ 0 w 1768202"/>
              <a:gd name="connsiteY0" fmla="*/ 1218312 h 1218312"/>
              <a:gd name="connsiteX1" fmla="*/ 0 w 1768202"/>
              <a:gd name="connsiteY1" fmla="*/ 0 h 1218312"/>
              <a:gd name="connsiteX2" fmla="*/ 1768202 w 1768202"/>
              <a:gd name="connsiteY2" fmla="*/ 1218312 h 1218312"/>
              <a:gd name="connsiteX3" fmla="*/ 0 w 1768202"/>
              <a:gd name="connsiteY3" fmla="*/ 1218312 h 1218312"/>
              <a:gd name="connsiteX0" fmla="*/ 883242 w 1768202"/>
              <a:gd name="connsiteY0" fmla="*/ 1370713 h 1370713"/>
              <a:gd name="connsiteX1" fmla="*/ 0 w 1768202"/>
              <a:gd name="connsiteY1" fmla="*/ 0 h 1370713"/>
              <a:gd name="connsiteX2" fmla="*/ 1768202 w 1768202"/>
              <a:gd name="connsiteY2" fmla="*/ 1218312 h 1370713"/>
              <a:gd name="connsiteX3" fmla="*/ 883242 w 1768202"/>
              <a:gd name="connsiteY3" fmla="*/ 1370713 h 1370713"/>
              <a:gd name="connsiteX0" fmla="*/ 411510 w 1296470"/>
              <a:gd name="connsiteY0" fmla="*/ 1031101 h 1031101"/>
              <a:gd name="connsiteX1" fmla="*/ 0 w 1296470"/>
              <a:gd name="connsiteY1" fmla="*/ 0 h 1031101"/>
              <a:gd name="connsiteX2" fmla="*/ 1296470 w 1296470"/>
              <a:gd name="connsiteY2" fmla="*/ 878700 h 1031101"/>
              <a:gd name="connsiteX3" fmla="*/ 411510 w 1296470"/>
              <a:gd name="connsiteY3" fmla="*/ 1031101 h 10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470" h="1031101">
                <a:moveTo>
                  <a:pt x="411510" y="1031101"/>
                </a:moveTo>
                <a:lnTo>
                  <a:pt x="0" y="0"/>
                </a:lnTo>
                <a:lnTo>
                  <a:pt x="1296470" y="878700"/>
                </a:lnTo>
                <a:lnTo>
                  <a:pt x="411510" y="1031101"/>
                </a:lnTo>
                <a:close/>
              </a:path>
            </a:pathLst>
          </a:cu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2FF82EF-B856-7A75-EE55-C08966844EB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Minimumprijzen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(overschot en surplus)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423F6983-D73B-6E1C-574D-19C606365F23}"/>
              </a:ext>
            </a:extLst>
          </p:cNvPr>
          <p:cNvGrpSpPr/>
          <p:nvPr/>
        </p:nvGrpSpPr>
        <p:grpSpPr>
          <a:xfrm>
            <a:off x="719863" y="1010774"/>
            <a:ext cx="5252728" cy="5123326"/>
            <a:chOff x="3955722" y="782329"/>
            <a:chExt cx="4428000" cy="4428000"/>
          </a:xfrm>
        </p:grpSpPr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D0DE1FAC-E2D7-3513-1B1B-EF350895F25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7D3AD31-F174-F305-A473-749F3E2085F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E3639241-DE2A-37DF-B44A-0D454D2F5CB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6C5814AA-CB2C-D539-0862-6D90A7E417E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6B85BB55-B3A5-B879-084F-A3BD308B773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70FA6EAD-A224-CD8B-0E9F-A1E5C89DF45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7ABA118F-3BA2-14F7-1F80-35DEA111BDA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2639E83D-7F06-2C6A-C648-7F006A00060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C6177B44-01FE-0D72-3159-3C15C6EDD1A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69FE9EEE-A29D-BFBB-73AD-5A26769CD9B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494CBFC-2D08-67E7-E5A9-3837991C2B6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23763210-50F3-93AF-BEFE-B4A6A36C23A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88D07B9C-C58B-F710-1219-DEEAD6D4DBF8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58AB32B1-69DA-ADAD-F026-F875AF55AEBD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ED8EE468-BF38-7B4C-8F06-D3FC72C3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0DA8D9DE-96FD-A54B-793F-6DE8A1D2E8BB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46CA9397-85BB-F3F6-F965-D97207CDAD45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EFD65AC6-4A0F-5067-2FAE-BF3165326399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B1AFAC4C-5727-AE14-2243-1372CA6BCE80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BAEA3BC4-5BA2-28E3-3A89-23C6C404A4FF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7FCF9A91-9C69-C1F3-EA1F-354F6392739E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B53FDD9C-5FDB-F585-4776-C9A33F76ACCB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-vorm 36">
              <a:extLst>
                <a:ext uri="{FF2B5EF4-FFF2-40B4-BE49-F238E27FC236}">
                  <a16:creationId xmlns:a16="http://schemas.microsoft.com/office/drawing/2014/main" id="{405A4736-F8EE-F7FF-A15F-884A2CF2D44D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17FA9C6D-406F-B829-ED46-E4DACE8DF4F7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23586" y="1044461"/>
            <a:ext cx="5149005" cy="503431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A0BE193E-1F04-737C-F736-3115DF068B50}"/>
              </a:ext>
            </a:extLst>
          </p:cNvPr>
          <p:cNvCxnSpPr>
            <a:cxnSpLocks/>
          </p:cNvCxnSpPr>
          <p:nvPr/>
        </p:nvCxnSpPr>
        <p:spPr>
          <a:xfrm flipH="1">
            <a:off x="821392" y="1536326"/>
            <a:ext cx="5128930" cy="349885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E59522AA-DA7E-6921-A5C9-4596A4D5109E}"/>
              </a:ext>
            </a:extLst>
          </p:cNvPr>
          <p:cNvCxnSpPr>
            <a:cxnSpLocks/>
          </p:cNvCxnSpPr>
          <p:nvPr/>
        </p:nvCxnSpPr>
        <p:spPr>
          <a:xfrm flipH="1">
            <a:off x="834450" y="2767875"/>
            <a:ext cx="5115872" cy="0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3541BD43-C216-F8C9-4833-ECE93D88D8FA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2587400" y="2877799"/>
            <a:ext cx="0" cy="313694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2B9F8DD0-2BD0-3B19-AE60-69FBB2D6D5FD}"/>
              </a:ext>
            </a:extLst>
          </p:cNvPr>
          <p:cNvSpPr/>
          <p:nvPr/>
        </p:nvSpPr>
        <p:spPr>
          <a:xfrm>
            <a:off x="2472138" y="2657973"/>
            <a:ext cx="230524" cy="219826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592C8ABF-666B-4DFC-148E-CB1B5F5C40D8}"/>
              </a:ext>
            </a:extLst>
          </p:cNvPr>
          <p:cNvSpPr/>
          <p:nvPr/>
        </p:nvSpPr>
        <p:spPr>
          <a:xfrm>
            <a:off x="4040973" y="2654591"/>
            <a:ext cx="230524" cy="219826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295D6151-C7AA-6AEF-BC92-D6C2385CB446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4156235" y="2874417"/>
            <a:ext cx="0" cy="314032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EC600960-CB38-0B98-6F42-54B384F44261}"/>
              </a:ext>
            </a:extLst>
          </p:cNvPr>
          <p:cNvSpPr txBox="1"/>
          <p:nvPr/>
        </p:nvSpPr>
        <p:spPr>
          <a:xfrm>
            <a:off x="2774562" y="2323705"/>
            <a:ext cx="1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45DE8"/>
                </a:solidFill>
              </a:rPr>
              <a:t>Overschot</a:t>
            </a:r>
          </a:p>
        </p:txBody>
      </p: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8F97CFDC-9897-F9CD-CF18-751532B24C8B}"/>
              </a:ext>
            </a:extLst>
          </p:cNvPr>
          <p:cNvCxnSpPr>
            <a:cxnSpLocks/>
            <a:stCxn id="43" idx="2"/>
            <a:endCxn id="42" idx="6"/>
          </p:cNvCxnSpPr>
          <p:nvPr/>
        </p:nvCxnSpPr>
        <p:spPr>
          <a:xfrm flipH="1">
            <a:off x="2702662" y="2764504"/>
            <a:ext cx="1338311" cy="3382"/>
          </a:xfrm>
          <a:prstGeom prst="straightConnector1">
            <a:avLst/>
          </a:prstGeom>
          <a:ln w="57150">
            <a:solidFill>
              <a:srgbClr val="E61E16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411D42D0-8E5D-E461-396C-92050AD48DB4}"/>
              </a:ext>
            </a:extLst>
          </p:cNvPr>
          <p:cNvCxnSpPr>
            <a:cxnSpLocks/>
          </p:cNvCxnSpPr>
          <p:nvPr/>
        </p:nvCxnSpPr>
        <p:spPr>
          <a:xfrm>
            <a:off x="4560895" y="6289146"/>
            <a:ext cx="10800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6C6C8F7C-26AE-30DF-F9F8-0B40A6B9BB4B}"/>
                  </a:ext>
                </a:extLst>
              </p:cNvPr>
              <p:cNvSpPr txBox="1"/>
              <p:nvPr/>
            </p:nvSpPr>
            <p:spPr>
              <a:xfrm>
                <a:off x="5698613" y="6100107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6C6C8F7C-26AE-30DF-F9F8-0B40A6B9B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13" y="6100107"/>
                <a:ext cx="294953" cy="369332"/>
              </a:xfrm>
              <a:prstGeom prst="rect">
                <a:avLst/>
              </a:prstGeom>
              <a:blipFill>
                <a:blip r:embed="rId2"/>
                <a:stretch>
                  <a:fillRect l="-35417" r="-41667" b="-3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F073842-B6E5-9387-D4BF-D5093AAF5D3C}"/>
                  </a:ext>
                </a:extLst>
              </p:cNvPr>
              <p:cNvSpPr txBox="1"/>
              <p:nvPr/>
            </p:nvSpPr>
            <p:spPr>
              <a:xfrm>
                <a:off x="380517" y="931800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F073842-B6E5-9387-D4BF-D5093AAF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17" y="931800"/>
                <a:ext cx="243656" cy="369332"/>
              </a:xfrm>
              <a:prstGeom prst="rect">
                <a:avLst/>
              </a:prstGeom>
              <a:blipFill>
                <a:blip r:embed="rId3"/>
                <a:stretch>
                  <a:fillRect l="-30000" r="-37500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777AF5CC-B96D-44CC-D011-8443D7E3D541}"/>
              </a:ext>
            </a:extLst>
          </p:cNvPr>
          <p:cNvCxnSpPr>
            <a:cxnSpLocks/>
          </p:cNvCxnSpPr>
          <p:nvPr/>
        </p:nvCxnSpPr>
        <p:spPr>
          <a:xfrm flipV="1">
            <a:off x="520779" y="1301637"/>
            <a:ext cx="0" cy="108000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9059FE1A-743D-5796-FA19-D578119B7E11}"/>
                  </a:ext>
                </a:extLst>
              </p:cNvPr>
              <p:cNvSpPr txBox="1"/>
              <p:nvPr/>
            </p:nvSpPr>
            <p:spPr>
              <a:xfrm>
                <a:off x="5387762" y="1145036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9059FE1A-743D-5796-FA19-D578119B7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62" y="1145036"/>
                <a:ext cx="513510" cy="369332"/>
              </a:xfrm>
              <a:prstGeom prst="rect">
                <a:avLst/>
              </a:prstGeom>
              <a:blipFill>
                <a:blip r:embed="rId4"/>
                <a:stretch>
                  <a:fillRect l="-13095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9A5A092E-9345-7ECB-A7F2-E56A23382E70}"/>
                  </a:ext>
                </a:extLst>
              </p:cNvPr>
              <p:cNvSpPr txBox="1"/>
              <p:nvPr/>
            </p:nvSpPr>
            <p:spPr>
              <a:xfrm>
                <a:off x="5387762" y="5137008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9A5A092E-9345-7ECB-A7F2-E56A2338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62" y="5137008"/>
                <a:ext cx="513510" cy="369332"/>
              </a:xfrm>
              <a:prstGeom prst="rect">
                <a:avLst/>
              </a:prstGeom>
              <a:blipFill>
                <a:blip r:embed="rId5"/>
                <a:stretch>
                  <a:fillRect l="-11905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F01E4C71-13A2-C05F-ABD2-613FCAEDD292}"/>
                  </a:ext>
                </a:extLst>
              </p:cNvPr>
              <p:cNvSpPr txBox="1"/>
              <p:nvPr/>
            </p:nvSpPr>
            <p:spPr>
              <a:xfrm>
                <a:off x="140927" y="2558312"/>
                <a:ext cx="6085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F01E4C71-13A2-C05F-ABD2-613FCAEDD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7" y="2558312"/>
                <a:ext cx="608565" cy="307777"/>
              </a:xfrm>
              <a:prstGeom prst="rect">
                <a:avLst/>
              </a:prstGeom>
              <a:blipFill>
                <a:blip r:embed="rId6"/>
                <a:stretch>
                  <a:fillRect l="-9000" r="-5000" b="-1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hthoek: afgeronde hoeken 109">
                <a:extLst>
                  <a:ext uri="{FF2B5EF4-FFF2-40B4-BE49-F238E27FC236}">
                    <a16:creationId xmlns:a16="http://schemas.microsoft.com/office/drawing/2014/main" id="{C845E2D6-8BD8-52AB-2207-31479B82073E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Vul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in bij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110" name="Rechthoek: afgeronde hoeken 109">
                <a:extLst>
                  <a:ext uri="{FF2B5EF4-FFF2-40B4-BE49-F238E27FC236}">
                    <a16:creationId xmlns:a16="http://schemas.microsoft.com/office/drawing/2014/main" id="{C845E2D6-8BD8-52AB-2207-31479B820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hthoek: afgeronde hoeken 129">
            <a:extLst>
              <a:ext uri="{FF2B5EF4-FFF2-40B4-BE49-F238E27FC236}">
                <a16:creationId xmlns:a16="http://schemas.microsoft.com/office/drawing/2014/main" id="{943B3BC2-9613-198D-4F09-050D1866E92C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31" name="Rechthoek: afgeronde hoeken 130">
            <a:extLst>
              <a:ext uri="{FF2B5EF4-FFF2-40B4-BE49-F238E27FC236}">
                <a16:creationId xmlns:a16="http://schemas.microsoft.com/office/drawing/2014/main" id="{1E1BE840-A5BD-978D-E99D-B7536DC02BBD}"/>
              </a:ext>
            </a:extLst>
          </p:cNvPr>
          <p:cNvSpPr/>
          <p:nvPr/>
        </p:nvSpPr>
        <p:spPr>
          <a:xfrm>
            <a:off x="6614929" y="2433871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Trek de gevonden aantallen van elkaar af</a:t>
            </a:r>
          </a:p>
        </p:txBody>
      </p:sp>
      <p:sp>
        <p:nvSpPr>
          <p:cNvPr id="132" name="Rechthoek: afgeronde hoeken 131">
            <a:extLst>
              <a:ext uri="{FF2B5EF4-FFF2-40B4-BE49-F238E27FC236}">
                <a16:creationId xmlns:a16="http://schemas.microsoft.com/office/drawing/2014/main" id="{00BDE64E-E724-3B02-E77E-2B2CEA51CBC8}"/>
              </a:ext>
            </a:extLst>
          </p:cNvPr>
          <p:cNvSpPr/>
          <p:nvPr/>
        </p:nvSpPr>
        <p:spPr>
          <a:xfrm>
            <a:off x="6100132" y="2357819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33" name="Tekstvak 132">
            <a:extLst>
              <a:ext uri="{FF2B5EF4-FFF2-40B4-BE49-F238E27FC236}">
                <a16:creationId xmlns:a16="http://schemas.microsoft.com/office/drawing/2014/main" id="{1586AC50-D536-A90C-2CAA-31117C3DD8C0}"/>
              </a:ext>
            </a:extLst>
          </p:cNvPr>
          <p:cNvSpPr txBox="1"/>
          <p:nvPr/>
        </p:nvSpPr>
        <p:spPr>
          <a:xfrm>
            <a:off x="6112940" y="1121293"/>
            <a:ext cx="597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opkoopbedrag en surplus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hthoek: afgeronde hoeken 133">
                <a:extLst>
                  <a:ext uri="{FF2B5EF4-FFF2-40B4-BE49-F238E27FC236}">
                    <a16:creationId xmlns:a16="http://schemas.microsoft.com/office/drawing/2014/main" id="{4CB51381-0575-B2AE-CBD5-F01C27C3C69D}"/>
                  </a:ext>
                </a:extLst>
              </p:cNvPr>
              <p:cNvSpPr/>
              <p:nvPr/>
            </p:nvSpPr>
            <p:spPr>
              <a:xfrm>
                <a:off x="6614929" y="3306383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Vermenigvuldig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de uitkomst met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4" name="Rechthoek: afgeronde hoeken 133">
                <a:extLst>
                  <a:ext uri="{FF2B5EF4-FFF2-40B4-BE49-F238E27FC236}">
                    <a16:creationId xmlns:a16="http://schemas.microsoft.com/office/drawing/2014/main" id="{4CB51381-0575-B2AE-CBD5-F01C27C3C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3306383"/>
                <a:ext cx="5167496" cy="52322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hthoek: afgeronde hoeken 134">
            <a:extLst>
              <a:ext uri="{FF2B5EF4-FFF2-40B4-BE49-F238E27FC236}">
                <a16:creationId xmlns:a16="http://schemas.microsoft.com/office/drawing/2014/main" id="{41624B12-3764-B678-F47C-1416DCB84C03}"/>
              </a:ext>
            </a:extLst>
          </p:cNvPr>
          <p:cNvSpPr/>
          <p:nvPr/>
        </p:nvSpPr>
        <p:spPr>
          <a:xfrm>
            <a:off x="6100132" y="323033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A5DE3984-37F0-10A5-709B-563BC0FCCE40}"/>
                  </a:ext>
                </a:extLst>
              </p:cNvPr>
              <p:cNvSpPr/>
              <p:nvPr/>
            </p:nvSpPr>
            <p:spPr>
              <a:xfrm>
                <a:off x="6614929" y="4178895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Overheidsuitgaven: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arceer vlak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𝐴𝐵𝐶𝐷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A5DE3984-37F0-10A5-709B-563BC0FCC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4178895"/>
                <a:ext cx="5167496" cy="52322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hthoek: afgeronde hoeken 136">
            <a:extLst>
              <a:ext uri="{FF2B5EF4-FFF2-40B4-BE49-F238E27FC236}">
                <a16:creationId xmlns:a16="http://schemas.microsoft.com/office/drawing/2014/main" id="{8E4964AC-83EA-0F2D-1839-48332C1E4C63}"/>
              </a:ext>
            </a:extLst>
          </p:cNvPr>
          <p:cNvSpPr/>
          <p:nvPr/>
        </p:nvSpPr>
        <p:spPr>
          <a:xfrm>
            <a:off x="6100132" y="4102843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ED13F644-87DA-2279-3F7E-F5C311CFB0EC}"/>
                  </a:ext>
                </a:extLst>
              </p:cNvPr>
              <p:cNvSpPr/>
              <p:nvPr/>
            </p:nvSpPr>
            <p:spPr>
              <a:xfrm>
                <a:off x="6614929" y="5051407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Toename surplus: arceer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vlak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𝐴𝐵𝐸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ED13F644-87DA-2279-3F7E-F5C311CFB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5051407"/>
                <a:ext cx="5167496" cy="52322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hthoek: afgeronde hoeken 138">
            <a:extLst>
              <a:ext uri="{FF2B5EF4-FFF2-40B4-BE49-F238E27FC236}">
                <a16:creationId xmlns:a16="http://schemas.microsoft.com/office/drawing/2014/main" id="{8261C4D9-8064-6006-1D52-402418177373}"/>
              </a:ext>
            </a:extLst>
          </p:cNvPr>
          <p:cNvSpPr/>
          <p:nvPr/>
        </p:nvSpPr>
        <p:spPr>
          <a:xfrm>
            <a:off x="6100132" y="4975355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kstvak 141">
                <a:extLst>
                  <a:ext uri="{FF2B5EF4-FFF2-40B4-BE49-F238E27FC236}">
                    <a16:creationId xmlns:a16="http://schemas.microsoft.com/office/drawing/2014/main" id="{75900A64-20C4-00FA-4D53-CA1CC20B4066}"/>
                  </a:ext>
                </a:extLst>
              </p:cNvPr>
              <p:cNvSpPr txBox="1"/>
              <p:nvPr/>
            </p:nvSpPr>
            <p:spPr>
              <a:xfrm>
                <a:off x="2298275" y="2306838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61E1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1E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2" name="Tekstvak 141">
                <a:extLst>
                  <a:ext uri="{FF2B5EF4-FFF2-40B4-BE49-F238E27FC236}">
                    <a16:creationId xmlns:a16="http://schemas.microsoft.com/office/drawing/2014/main" id="{75900A64-20C4-00FA-4D53-CA1CC20B4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75" y="2306838"/>
                <a:ext cx="513510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FAA3460-3F27-6855-E2A5-A853DEFC746B}"/>
                  </a:ext>
                </a:extLst>
              </p:cNvPr>
              <p:cNvSpPr txBox="1"/>
              <p:nvPr/>
            </p:nvSpPr>
            <p:spPr>
              <a:xfrm>
                <a:off x="3920960" y="2306838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61E1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1E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FAA3460-3F27-6855-E2A5-A853DEFC7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60" y="2306838"/>
                <a:ext cx="513510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670694C1-42F4-161D-542E-EF30568D34FB}"/>
                  </a:ext>
                </a:extLst>
              </p:cNvPr>
              <p:cNvSpPr txBox="1"/>
              <p:nvPr/>
            </p:nvSpPr>
            <p:spPr>
              <a:xfrm>
                <a:off x="2298275" y="6118140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61E1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1E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670694C1-42F4-161D-542E-EF30568D3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75" y="6118140"/>
                <a:ext cx="513510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kstvak 144">
                <a:extLst>
                  <a:ext uri="{FF2B5EF4-FFF2-40B4-BE49-F238E27FC236}">
                    <a16:creationId xmlns:a16="http://schemas.microsoft.com/office/drawing/2014/main" id="{977E7DAB-C96B-CA43-8DBB-DC96B79D56BB}"/>
                  </a:ext>
                </a:extLst>
              </p:cNvPr>
              <p:cNvSpPr txBox="1"/>
              <p:nvPr/>
            </p:nvSpPr>
            <p:spPr>
              <a:xfrm>
                <a:off x="3920960" y="6118140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61E1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1E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5" name="Tekstvak 144">
                <a:extLst>
                  <a:ext uri="{FF2B5EF4-FFF2-40B4-BE49-F238E27FC236}">
                    <a16:creationId xmlns:a16="http://schemas.microsoft.com/office/drawing/2014/main" id="{977E7DAB-C96B-CA43-8DBB-DC96B79D5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60" y="6118140"/>
                <a:ext cx="513510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B5D6EDC0-DFAC-BD43-4E6B-0B2EF3F7E0C8}"/>
                  </a:ext>
                </a:extLst>
              </p:cNvPr>
              <p:cNvSpPr txBox="1"/>
              <p:nvPr/>
            </p:nvSpPr>
            <p:spPr>
              <a:xfrm>
                <a:off x="3073965" y="3474288"/>
                <a:ext cx="24423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3175">
                            <a:noFill/>
                          </a:ln>
                          <a:solidFill>
                            <a:srgbClr val="E61E1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𝑬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61E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B5D6EDC0-DFAC-BD43-4E6B-0B2EF3F7E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965" y="3474288"/>
                <a:ext cx="244232" cy="369332"/>
              </a:xfrm>
              <a:prstGeom prst="rect">
                <a:avLst/>
              </a:prstGeom>
              <a:blipFill>
                <a:blip r:embed="rId15"/>
                <a:stretch>
                  <a:fillRect l="-32500" r="-37500" b="-49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0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7" grpId="1" animBg="1"/>
      <p:bldP spid="7" grpId="0" animBg="1"/>
      <p:bldP spid="42" grpId="0" animBg="1"/>
      <p:bldP spid="43" grpId="0" animBg="1"/>
      <p:bldP spid="45" grpId="0"/>
      <p:bldP spid="110" grpId="0" animBg="1"/>
      <p:bldP spid="130" grpId="0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2" grpId="0"/>
      <p:bldP spid="143" grpId="0"/>
      <p:bldP spid="144" grpId="0"/>
      <p:bldP spid="145" grpId="0"/>
      <p:bldP spid="146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81712-9192-6BCD-1D7C-3FB53D752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75079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D979B-A32D-981D-F158-5FE0A37AF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0FDB2A-E013-1F14-339F-E3FFFD08D9D8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Ken jij ze alle vier?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896F64D-A2C8-3944-885A-B2F8324423DD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0BB2CA64-4BF0-503A-ED61-BE73000B9FE6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Marktvormen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CA28B0-0986-CA53-23E3-07D867903CDF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6738B8-E37F-0138-9089-B1A0DA38BD82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D</a:t>
            </a:r>
          </a:p>
        </p:txBody>
      </p:sp>
    </p:spTree>
    <p:extLst>
      <p:ext uri="{BB962C8B-B14F-4D97-AF65-F5344CB8AC3E}">
        <p14:creationId xmlns:p14="http://schemas.microsoft.com/office/powerpoint/2010/main" val="34887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Marktvormen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(onderscheid)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A34608DA-083C-4293-090A-04F2244E617E}"/>
              </a:ext>
            </a:extLst>
          </p:cNvPr>
          <p:cNvSpPr/>
          <p:nvPr/>
        </p:nvSpPr>
        <p:spPr>
          <a:xfrm>
            <a:off x="923086" y="2140320"/>
            <a:ext cx="2161088" cy="180046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Volledige mededinging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Volkomen concurrentie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0CC317D-E049-B9E8-C741-5EFA827D75B5}"/>
              </a:ext>
            </a:extLst>
          </p:cNvPr>
          <p:cNvSpPr/>
          <p:nvPr/>
        </p:nvSpPr>
        <p:spPr>
          <a:xfrm>
            <a:off x="3651333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Monopolistische concurrentie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BEC55B1-8E4D-2C7F-F32A-BCA3054F30F8}"/>
              </a:ext>
            </a:extLst>
          </p:cNvPr>
          <p:cNvSpPr/>
          <p:nvPr/>
        </p:nvSpPr>
        <p:spPr>
          <a:xfrm>
            <a:off x="6379580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Oligopolie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1FA9D3E1-0E20-BC50-B20D-E9B6BEF650FB}"/>
              </a:ext>
            </a:extLst>
          </p:cNvPr>
          <p:cNvSpPr/>
          <p:nvPr/>
        </p:nvSpPr>
        <p:spPr>
          <a:xfrm>
            <a:off x="9107826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Monopolie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530576CB-52B6-786A-0406-C61142961CE4}"/>
              </a:ext>
            </a:extLst>
          </p:cNvPr>
          <p:cNvSpPr/>
          <p:nvPr/>
        </p:nvSpPr>
        <p:spPr>
          <a:xfrm>
            <a:off x="5151164" y="816767"/>
            <a:ext cx="18896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</a:t>
            </a:r>
          </a:p>
        </p:txBody>
      </p:sp>
      <p:cxnSp>
        <p:nvCxnSpPr>
          <p:cNvPr id="22" name="Verbindingslijn: gebogen 21">
            <a:extLst>
              <a:ext uri="{FF2B5EF4-FFF2-40B4-BE49-F238E27FC236}">
                <a16:creationId xmlns:a16="http://schemas.microsoft.com/office/drawing/2014/main" id="{936CF135-13C7-90CC-F4CC-1E0C22FCE8B0}"/>
              </a:ext>
            </a:extLst>
          </p:cNvPr>
          <p:cNvCxnSpPr>
            <a:cxnSpLocks/>
            <a:stCxn id="57" idx="1"/>
            <a:endCxn id="58" idx="1"/>
          </p:cNvCxnSpPr>
          <p:nvPr/>
        </p:nvCxnSpPr>
        <p:spPr>
          <a:xfrm rot="10800000" flipH="1" flipV="1">
            <a:off x="3651331" y="3637493"/>
            <a:ext cx="359859" cy="719394"/>
          </a:xfrm>
          <a:prstGeom prst="bentConnector3">
            <a:avLst>
              <a:gd name="adj1" fmla="val -63525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577CBB34-4F0B-FA0E-7BCA-8B08A7324868}"/>
              </a:ext>
            </a:extLst>
          </p:cNvPr>
          <p:cNvCxnSpPr/>
          <p:nvPr/>
        </p:nvCxnSpPr>
        <p:spPr>
          <a:xfrm>
            <a:off x="1011420" y="1965297"/>
            <a:ext cx="10169159" cy="0"/>
          </a:xfrm>
          <a:prstGeom prst="straightConnector1">
            <a:avLst/>
          </a:prstGeom>
          <a:ln w="762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3F0982DB-D3E6-30BF-1C1F-0D7498784372}"/>
              </a:ext>
            </a:extLst>
          </p:cNvPr>
          <p:cNvSpPr txBox="1"/>
          <p:nvPr/>
        </p:nvSpPr>
        <p:spPr>
          <a:xfrm>
            <a:off x="4011191" y="1521082"/>
            <a:ext cx="416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Marktmacht van de aanbieder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C3CC23CE-662D-BE9F-1E7B-53931F739209}"/>
              </a:ext>
            </a:extLst>
          </p:cNvPr>
          <p:cNvSpPr txBox="1"/>
          <p:nvPr/>
        </p:nvSpPr>
        <p:spPr>
          <a:xfrm>
            <a:off x="10284160" y="152108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Veel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EBEEEEC1-F2D6-554A-DDA9-9B6F6534EC31}"/>
              </a:ext>
            </a:extLst>
          </p:cNvPr>
          <p:cNvSpPr txBox="1"/>
          <p:nvPr/>
        </p:nvSpPr>
        <p:spPr>
          <a:xfrm>
            <a:off x="852257" y="152108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Weinig</a:t>
            </a:r>
          </a:p>
        </p:txBody>
      </p:sp>
      <p:sp>
        <p:nvSpPr>
          <p:cNvPr id="57" name="Rechthoek: afgeronde hoeken 56">
            <a:extLst>
              <a:ext uri="{FF2B5EF4-FFF2-40B4-BE49-F238E27FC236}">
                <a16:creationId xmlns:a16="http://schemas.microsoft.com/office/drawing/2014/main" id="{21367BAB-D092-FB1F-D3DB-C6894A9BECC3}"/>
              </a:ext>
            </a:extLst>
          </p:cNvPr>
          <p:cNvSpPr/>
          <p:nvPr/>
        </p:nvSpPr>
        <p:spPr>
          <a:xfrm>
            <a:off x="3651332" y="3334202"/>
            <a:ext cx="4889336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Onderscheiden op basis van:</a:t>
            </a:r>
          </a:p>
        </p:txBody>
      </p:sp>
      <p:sp>
        <p:nvSpPr>
          <p:cNvPr id="58" name="Rechthoek: afgeronde hoeken 57">
            <a:extLst>
              <a:ext uri="{FF2B5EF4-FFF2-40B4-BE49-F238E27FC236}">
                <a16:creationId xmlns:a16="http://schemas.microsoft.com/office/drawing/2014/main" id="{A5D4CD3C-6F3E-8ADD-A767-D60F3EE3E795}"/>
              </a:ext>
            </a:extLst>
          </p:cNvPr>
          <p:cNvSpPr/>
          <p:nvPr/>
        </p:nvSpPr>
        <p:spPr>
          <a:xfrm>
            <a:off x="4011191" y="4065747"/>
            <a:ext cx="4529478" cy="582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Aantal aanbieders</a:t>
            </a:r>
          </a:p>
        </p:txBody>
      </p: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1A03CB18-4DD7-CC2C-5C98-31A00A6139BD}"/>
              </a:ext>
            </a:extLst>
          </p:cNvPr>
          <p:cNvSpPr/>
          <p:nvPr/>
        </p:nvSpPr>
        <p:spPr>
          <a:xfrm>
            <a:off x="4011191" y="4783396"/>
            <a:ext cx="4529478" cy="582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Het soort product</a:t>
            </a:r>
          </a:p>
        </p:txBody>
      </p:sp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3938006D-4A8E-1017-D020-2B7919C10C28}"/>
              </a:ext>
            </a:extLst>
          </p:cNvPr>
          <p:cNvSpPr/>
          <p:nvPr/>
        </p:nvSpPr>
        <p:spPr>
          <a:xfrm>
            <a:off x="4011191" y="5501045"/>
            <a:ext cx="4529478" cy="582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Toetredingsmogelijkheden</a:t>
            </a:r>
          </a:p>
        </p:txBody>
      </p:sp>
      <p:cxnSp>
        <p:nvCxnSpPr>
          <p:cNvPr id="66" name="Verbindingslijn: gebogen 65">
            <a:extLst>
              <a:ext uri="{FF2B5EF4-FFF2-40B4-BE49-F238E27FC236}">
                <a16:creationId xmlns:a16="http://schemas.microsoft.com/office/drawing/2014/main" id="{F38CBB92-0904-A83F-E4F7-D4D8AF2AE1BB}"/>
              </a:ext>
            </a:extLst>
          </p:cNvPr>
          <p:cNvCxnSpPr>
            <a:cxnSpLocks/>
            <a:stCxn id="57" idx="1"/>
            <a:endCxn id="59" idx="1"/>
          </p:cNvCxnSpPr>
          <p:nvPr/>
        </p:nvCxnSpPr>
        <p:spPr>
          <a:xfrm rot="10800000" flipH="1" flipV="1">
            <a:off x="3651331" y="3637492"/>
            <a:ext cx="359859" cy="1437043"/>
          </a:xfrm>
          <a:prstGeom prst="bentConnector3">
            <a:avLst>
              <a:gd name="adj1" fmla="val -63525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ingslijn: gebogen 68">
            <a:extLst>
              <a:ext uri="{FF2B5EF4-FFF2-40B4-BE49-F238E27FC236}">
                <a16:creationId xmlns:a16="http://schemas.microsoft.com/office/drawing/2014/main" id="{F63D0749-2627-8ECC-D075-780506DFF6C1}"/>
              </a:ext>
            </a:extLst>
          </p:cNvPr>
          <p:cNvCxnSpPr>
            <a:cxnSpLocks/>
            <a:stCxn id="57" idx="1"/>
            <a:endCxn id="60" idx="1"/>
          </p:cNvCxnSpPr>
          <p:nvPr/>
        </p:nvCxnSpPr>
        <p:spPr>
          <a:xfrm rot="10800000" flipH="1" flipV="1">
            <a:off x="3651331" y="3637493"/>
            <a:ext cx="359859" cy="2154692"/>
          </a:xfrm>
          <a:prstGeom prst="bentConnector3">
            <a:avLst>
              <a:gd name="adj1" fmla="val -63525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DCF6488-8F92-9590-2946-7E7B19A22A3F}"/>
              </a:ext>
            </a:extLst>
          </p:cNvPr>
          <p:cNvSpPr/>
          <p:nvPr/>
        </p:nvSpPr>
        <p:spPr>
          <a:xfrm>
            <a:off x="750326" y="3879954"/>
            <a:ext cx="2506608" cy="206364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Soort product: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Homogeen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Toetreding: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Vrij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F70F78D5-7966-A8AF-583A-A6FE8232537F}"/>
              </a:ext>
            </a:extLst>
          </p:cNvPr>
          <p:cNvSpPr/>
          <p:nvPr/>
        </p:nvSpPr>
        <p:spPr>
          <a:xfrm>
            <a:off x="3507594" y="2791472"/>
            <a:ext cx="2506608" cy="206364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Soort product: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Heterogeen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Toetreding: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Redelijk vrij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184A795D-3477-D64F-C793-012964CB8471}"/>
              </a:ext>
            </a:extLst>
          </p:cNvPr>
          <p:cNvSpPr/>
          <p:nvPr/>
        </p:nvSpPr>
        <p:spPr>
          <a:xfrm>
            <a:off x="6206819" y="2791472"/>
            <a:ext cx="2506608" cy="206364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Weinig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Soort product: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Homo</a:t>
            </a:r>
            <a:r>
              <a:rPr lang="nl-NL" sz="1200" dirty="0">
                <a:solidFill>
                  <a:prstClr val="white"/>
                </a:solidFill>
                <a:latin typeface="Effra" panose="02000506080000020004" pitchFamily="2" charset="0"/>
              </a:rPr>
              <a:t>-/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heterogeen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Toetreding: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Beperkt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41F25DC5-8B6B-A99D-EBAA-EDD1EF7D8791}"/>
              </a:ext>
            </a:extLst>
          </p:cNvPr>
          <p:cNvSpPr/>
          <p:nvPr/>
        </p:nvSpPr>
        <p:spPr>
          <a:xfrm>
            <a:off x="8935066" y="2791472"/>
            <a:ext cx="2506608" cy="206364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Eén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Soort product: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n.v.t.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Toetreding: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Zeer beperkt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Marktvormen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(onderscheid)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A34608DA-083C-4293-090A-04F2244E617E}"/>
              </a:ext>
            </a:extLst>
          </p:cNvPr>
          <p:cNvSpPr/>
          <p:nvPr/>
        </p:nvSpPr>
        <p:spPr>
          <a:xfrm>
            <a:off x="923086" y="2140320"/>
            <a:ext cx="2161088" cy="180046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Volledige mededinging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Volkomen concurrentie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0CC317D-E049-B9E8-C741-5EFA827D75B5}"/>
              </a:ext>
            </a:extLst>
          </p:cNvPr>
          <p:cNvSpPr/>
          <p:nvPr/>
        </p:nvSpPr>
        <p:spPr>
          <a:xfrm>
            <a:off x="3651333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Monopolistische concurrentie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BEC55B1-8E4D-2C7F-F32A-BCA3054F30F8}"/>
              </a:ext>
            </a:extLst>
          </p:cNvPr>
          <p:cNvSpPr/>
          <p:nvPr/>
        </p:nvSpPr>
        <p:spPr>
          <a:xfrm>
            <a:off x="6379580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Oligopolie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1FA9D3E1-0E20-BC50-B20D-E9B6BEF650FB}"/>
              </a:ext>
            </a:extLst>
          </p:cNvPr>
          <p:cNvSpPr/>
          <p:nvPr/>
        </p:nvSpPr>
        <p:spPr>
          <a:xfrm>
            <a:off x="9107826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Monopolie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530576CB-52B6-786A-0406-C61142961CE4}"/>
              </a:ext>
            </a:extLst>
          </p:cNvPr>
          <p:cNvSpPr/>
          <p:nvPr/>
        </p:nvSpPr>
        <p:spPr>
          <a:xfrm>
            <a:off x="5151164" y="816767"/>
            <a:ext cx="18896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</a:t>
            </a:r>
          </a:p>
        </p:txBody>
      </p: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577CBB34-4F0B-FA0E-7BCA-8B08A7324868}"/>
              </a:ext>
            </a:extLst>
          </p:cNvPr>
          <p:cNvCxnSpPr/>
          <p:nvPr/>
        </p:nvCxnSpPr>
        <p:spPr>
          <a:xfrm>
            <a:off x="1011420" y="1965297"/>
            <a:ext cx="10169159" cy="0"/>
          </a:xfrm>
          <a:prstGeom prst="straightConnector1">
            <a:avLst/>
          </a:prstGeom>
          <a:ln w="762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3F0982DB-D3E6-30BF-1C1F-0D7498784372}"/>
              </a:ext>
            </a:extLst>
          </p:cNvPr>
          <p:cNvSpPr txBox="1"/>
          <p:nvPr/>
        </p:nvSpPr>
        <p:spPr>
          <a:xfrm>
            <a:off x="4011191" y="1521082"/>
            <a:ext cx="416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Marktmacht van de aanbieder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C3CC23CE-662D-BE9F-1E7B-53931F739209}"/>
              </a:ext>
            </a:extLst>
          </p:cNvPr>
          <p:cNvSpPr txBox="1"/>
          <p:nvPr/>
        </p:nvSpPr>
        <p:spPr>
          <a:xfrm>
            <a:off x="10284160" y="152108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Veel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EBEEEEC1-F2D6-554A-DDA9-9B6F6534EC31}"/>
              </a:ext>
            </a:extLst>
          </p:cNvPr>
          <p:cNvSpPr txBox="1"/>
          <p:nvPr/>
        </p:nvSpPr>
        <p:spPr>
          <a:xfrm>
            <a:off x="852257" y="152108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Weinig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E281126-3D44-AC98-70CA-5F9EF12A1BA1}"/>
              </a:ext>
            </a:extLst>
          </p:cNvPr>
          <p:cNvSpPr txBox="1"/>
          <p:nvPr/>
        </p:nvSpPr>
        <p:spPr>
          <a:xfrm>
            <a:off x="1011420" y="5910941"/>
            <a:ext cx="188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Voorbeeld: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Suiker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E457FDE-091E-9F10-5598-724FCE7269DC}"/>
              </a:ext>
            </a:extLst>
          </p:cNvPr>
          <p:cNvSpPr txBox="1"/>
          <p:nvPr/>
        </p:nvSpPr>
        <p:spPr>
          <a:xfrm>
            <a:off x="3816062" y="4822473"/>
            <a:ext cx="188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Voorbeeld: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Kleding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C2E39DA-9559-6518-4224-10EC0FD8E3C7}"/>
              </a:ext>
            </a:extLst>
          </p:cNvPr>
          <p:cNvSpPr txBox="1"/>
          <p:nvPr/>
        </p:nvSpPr>
        <p:spPr>
          <a:xfrm>
            <a:off x="6515287" y="4822473"/>
            <a:ext cx="188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Voorbeeld: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Supermarkten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2C3E55B-87F1-1CD5-FB23-FBFE1AD56D74}"/>
              </a:ext>
            </a:extLst>
          </p:cNvPr>
          <p:cNvSpPr txBox="1"/>
          <p:nvPr/>
        </p:nvSpPr>
        <p:spPr>
          <a:xfrm>
            <a:off x="9243534" y="4822473"/>
            <a:ext cx="188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Voorbeeld: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Drinkwater</a:t>
            </a:r>
          </a:p>
        </p:txBody>
      </p:sp>
    </p:spTree>
    <p:extLst>
      <p:ext uri="{BB962C8B-B14F-4D97-AF65-F5344CB8AC3E}">
        <p14:creationId xmlns:p14="http://schemas.microsoft.com/office/powerpoint/2010/main" val="36066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24" grpId="0"/>
      <p:bldP spid="25" grpId="0"/>
      <p:bldP spid="26" grpId="0"/>
      <p:bldP spid="27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>
            <a:extLst>
              <a:ext uri="{FF2B5EF4-FFF2-40B4-BE49-F238E27FC236}">
                <a16:creationId xmlns:a16="http://schemas.microsoft.com/office/drawing/2014/main" id="{241593F4-F855-C585-FAD7-FB774C999190}"/>
              </a:ext>
            </a:extLst>
          </p:cNvPr>
          <p:cNvSpPr txBox="1"/>
          <p:nvPr/>
        </p:nvSpPr>
        <p:spPr>
          <a:xfrm>
            <a:off x="6863520" y="1940626"/>
            <a:ext cx="416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Aanbieder is prijsnemer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Marktvormen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(prijsnemer of -zetter)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FA56F67D-18AD-6A9B-FABA-7DE2EA2BF268}"/>
              </a:ext>
            </a:extLst>
          </p:cNvPr>
          <p:cNvSpPr/>
          <p:nvPr/>
        </p:nvSpPr>
        <p:spPr>
          <a:xfrm>
            <a:off x="1885741" y="1240449"/>
            <a:ext cx="2161088" cy="180046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Volledige mededinging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Volkomen concurrentie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99819184-AA33-E545-875F-42BA30EBB4D8}"/>
              </a:ext>
            </a:extLst>
          </p:cNvPr>
          <p:cNvSpPr/>
          <p:nvPr/>
        </p:nvSpPr>
        <p:spPr>
          <a:xfrm>
            <a:off x="1885741" y="3313516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Monopolistische concurrentie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6D21C91-AE16-8AED-3D0C-5B35F18BFE4C}"/>
              </a:ext>
            </a:extLst>
          </p:cNvPr>
          <p:cNvSpPr/>
          <p:nvPr/>
        </p:nvSpPr>
        <p:spPr>
          <a:xfrm>
            <a:off x="1885741" y="4261445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Oligopolie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189C3BDB-6EE1-A41F-D9B1-1BF321628B66}"/>
              </a:ext>
            </a:extLst>
          </p:cNvPr>
          <p:cNvSpPr/>
          <p:nvPr/>
        </p:nvSpPr>
        <p:spPr>
          <a:xfrm>
            <a:off x="1885741" y="5209374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Monopolie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D921F12-9D19-22A9-5EF0-4B81BADCFA75}"/>
              </a:ext>
            </a:extLst>
          </p:cNvPr>
          <p:cNvSpPr/>
          <p:nvPr/>
        </p:nvSpPr>
        <p:spPr>
          <a:xfrm>
            <a:off x="5168983" y="1837390"/>
            <a:ext cx="23087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Perfect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9678CA35-D767-19C6-B38C-0B8B0DF35F3C}"/>
              </a:ext>
            </a:extLst>
          </p:cNvPr>
          <p:cNvSpPr/>
          <p:nvPr/>
        </p:nvSpPr>
        <p:spPr>
          <a:xfrm>
            <a:off x="5168983" y="4295817"/>
            <a:ext cx="23087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Niet-perfect</a:t>
            </a:r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D83685A7-D7E8-D96E-60F0-78AA4DD98332}"/>
              </a:ext>
            </a:extLst>
          </p:cNvPr>
          <p:cNvCxnSpPr>
            <a:cxnSpLocks/>
            <a:stCxn id="11" idx="1"/>
            <a:endCxn id="7" idx="3"/>
          </p:cNvCxnSpPr>
          <p:nvPr/>
        </p:nvCxnSpPr>
        <p:spPr>
          <a:xfrm rot="10800000">
            <a:off x="4046829" y="3651180"/>
            <a:ext cx="1122154" cy="947929"/>
          </a:xfrm>
          <a:prstGeom prst="bentConnector3">
            <a:avLst>
              <a:gd name="adj1" fmla="val 50000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D5DA22CC-A9AF-0FB8-EF35-FAC2CC7A0F1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46828" y="4599108"/>
            <a:ext cx="1122154" cy="947929"/>
          </a:xfrm>
          <a:prstGeom prst="bentConnector3">
            <a:avLst>
              <a:gd name="adj1" fmla="val 50000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1FD6A01A-5666-0C6C-A029-3325D729B70D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4046829" y="2140681"/>
            <a:ext cx="1122154" cy="0"/>
          </a:xfrm>
          <a:prstGeom prst="line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69AF3C83-1CD1-B10B-5EBC-2801FB87D9F6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4046829" y="4599108"/>
            <a:ext cx="1122154" cy="0"/>
          </a:xfrm>
          <a:prstGeom prst="line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D4C0DFB-0232-DD20-0390-C7B4BB0C2670}"/>
              </a:ext>
            </a:extLst>
          </p:cNvPr>
          <p:cNvSpPr txBox="1"/>
          <p:nvPr/>
        </p:nvSpPr>
        <p:spPr>
          <a:xfrm>
            <a:off x="6863520" y="4399052"/>
            <a:ext cx="416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Aanbieder is prijszetter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E0927A53-84BD-B12B-B06C-F2823FF16C4E}"/>
              </a:ext>
            </a:extLst>
          </p:cNvPr>
          <p:cNvSpPr/>
          <p:nvPr/>
        </p:nvSpPr>
        <p:spPr>
          <a:xfrm>
            <a:off x="7457258" y="2318796"/>
            <a:ext cx="2982142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Dus: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Moet haar aangeboden hoeveelheid aanpassen aan de prijs.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2B6052CC-793E-739F-C037-3B82C59749C9}"/>
              </a:ext>
            </a:extLst>
          </p:cNvPr>
          <p:cNvSpPr/>
          <p:nvPr/>
        </p:nvSpPr>
        <p:spPr>
          <a:xfrm>
            <a:off x="7457258" y="4799162"/>
            <a:ext cx="2982142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Maar: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Moet rekening houden met hoe consumenten reageren op de prijs.</a:t>
            </a:r>
          </a:p>
        </p:txBody>
      </p:sp>
    </p:spTree>
    <p:extLst>
      <p:ext uri="{BB962C8B-B14F-4D97-AF65-F5344CB8AC3E}">
        <p14:creationId xmlns:p14="http://schemas.microsoft.com/office/powerpoint/2010/main" val="351232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 animBg="1"/>
      <p:bldP spid="11" grpId="0" animBg="1"/>
      <p:bldP spid="28" grpId="0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06083-8875-AF3D-8F16-3771875E9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: afgeronde hoeken 6">
                <a:extLst>
                  <a:ext uri="{FF2B5EF4-FFF2-40B4-BE49-F238E27FC236}">
                    <a16:creationId xmlns:a16="http://schemas.microsoft.com/office/drawing/2014/main" id="{350C5B88-0C6B-6076-0B0B-76694C604E47}"/>
                  </a:ext>
                </a:extLst>
              </p:cNvPr>
              <p:cNvSpPr/>
              <p:nvPr/>
            </p:nvSpPr>
            <p:spPr>
              <a:xfrm>
                <a:off x="7645548" y="5026407"/>
                <a:ext cx="2971632" cy="1548077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Krapte: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kumimoji="0" lang="nl-N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Ruimte: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kumimoji="0" lang="nl-N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hthoek: afgeronde hoeken 6">
                <a:extLst>
                  <a:ext uri="{FF2B5EF4-FFF2-40B4-BE49-F238E27FC236}">
                    <a16:creationId xmlns:a16="http://schemas.microsoft.com/office/drawing/2014/main" id="{E5033CD1-8FD6-54CB-9DCC-882D04527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548" y="5026407"/>
                <a:ext cx="2971632" cy="15480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C6DADD8D-64AD-99C7-9594-DFBD19DDE5AF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(vraag en aanbod)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59024C23-FA5A-EE10-3361-FAFA4A372C9F}"/>
              </a:ext>
            </a:extLst>
          </p:cNvPr>
          <p:cNvGrpSpPr/>
          <p:nvPr/>
        </p:nvGrpSpPr>
        <p:grpSpPr>
          <a:xfrm>
            <a:off x="972855" y="849173"/>
            <a:ext cx="5195320" cy="5159654"/>
            <a:chOff x="3955722" y="782329"/>
            <a:chExt cx="4428000" cy="4428000"/>
          </a:xfrm>
        </p:grpSpPr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6338752C-922F-BA04-E76E-6335825542F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B3170016-82B7-F4B3-84E5-12C9692DA56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75D52181-D585-C963-F838-18956654D6E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>
              <a:extLst>
                <a:ext uri="{FF2B5EF4-FFF2-40B4-BE49-F238E27FC236}">
                  <a16:creationId xmlns:a16="http://schemas.microsoft.com/office/drawing/2014/main" id="{D9F16F5A-8BBE-77A0-E2EA-560868B5F84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chte verbindingslijn 82">
              <a:extLst>
                <a:ext uri="{FF2B5EF4-FFF2-40B4-BE49-F238E27FC236}">
                  <a16:creationId xmlns:a16="http://schemas.microsoft.com/office/drawing/2014/main" id="{F521CBE3-755C-C98C-10F2-7497FC989BD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>
              <a:extLst>
                <a:ext uri="{FF2B5EF4-FFF2-40B4-BE49-F238E27FC236}">
                  <a16:creationId xmlns:a16="http://schemas.microsoft.com/office/drawing/2014/main" id="{7D4440FE-2240-8B32-792E-160EED47875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16BB363F-6952-3104-88BD-F64177310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882A2581-DA67-6900-931C-29C065A95AC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86">
              <a:extLst>
                <a:ext uri="{FF2B5EF4-FFF2-40B4-BE49-F238E27FC236}">
                  <a16:creationId xmlns:a16="http://schemas.microsoft.com/office/drawing/2014/main" id="{2BB1D164-858E-0C67-AE85-AAB32FB165E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>
              <a:extLst>
                <a:ext uri="{FF2B5EF4-FFF2-40B4-BE49-F238E27FC236}">
                  <a16:creationId xmlns:a16="http://schemas.microsoft.com/office/drawing/2014/main" id="{8AFAEBBF-791A-9A93-B180-C8439E32240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F007A20E-7EFB-4046-2993-DE1129E018E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337B9B82-40D4-9008-9A8D-DEFA8C1C891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6874632A-6F72-64A2-3A62-D8AF54E9D606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5931BCFB-95A9-62A2-E971-378743C4AF44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92">
              <a:extLst>
                <a:ext uri="{FF2B5EF4-FFF2-40B4-BE49-F238E27FC236}">
                  <a16:creationId xmlns:a16="http://schemas.microsoft.com/office/drawing/2014/main" id="{73F6CE9D-C1B0-812D-4D23-D1E4FDA58A8E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A029C92D-6CDE-F105-5CE3-DC25E74D55A3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2FF0EEE3-7D72-2312-76D6-95056595D847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ED883D58-DD97-ACA1-AE33-3936DE16448B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chte verbindingslijn 96">
              <a:extLst>
                <a:ext uri="{FF2B5EF4-FFF2-40B4-BE49-F238E27FC236}">
                  <a16:creationId xmlns:a16="http://schemas.microsoft.com/office/drawing/2014/main" id="{9AF851AA-9C7F-2A10-D1F3-F4B018E83672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61ADDFAF-F351-FACE-8CAD-9B2A125D5B8A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39231CA4-0F20-6676-FD4B-C10653C1FCB9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CCEC83AE-06BE-2F20-D8EF-F9D0E5142B1C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L-vorm 100">
              <a:extLst>
                <a:ext uri="{FF2B5EF4-FFF2-40B4-BE49-F238E27FC236}">
                  <a16:creationId xmlns:a16="http://schemas.microsoft.com/office/drawing/2014/main" id="{C9EDB44F-0968-BD94-634B-986B58E3A957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2" name="Rechte verbindingslijn met pijl 101">
            <a:extLst>
              <a:ext uri="{FF2B5EF4-FFF2-40B4-BE49-F238E27FC236}">
                <a16:creationId xmlns:a16="http://schemas.microsoft.com/office/drawing/2014/main" id="{D94FACB0-944C-62CB-8E27-84FACB5EB82F}"/>
              </a:ext>
            </a:extLst>
          </p:cNvPr>
          <p:cNvCxnSpPr/>
          <p:nvPr/>
        </p:nvCxnSpPr>
        <p:spPr>
          <a:xfrm flipV="1">
            <a:off x="674833" y="875070"/>
            <a:ext cx="0" cy="1653167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met pijl 102">
            <a:extLst>
              <a:ext uri="{FF2B5EF4-FFF2-40B4-BE49-F238E27FC236}">
                <a16:creationId xmlns:a16="http://schemas.microsoft.com/office/drawing/2014/main" id="{E578B2CA-EC37-8CF2-8C09-4414A7D0CA00}"/>
              </a:ext>
            </a:extLst>
          </p:cNvPr>
          <p:cNvCxnSpPr>
            <a:cxnSpLocks/>
          </p:cNvCxnSpPr>
          <p:nvPr/>
        </p:nvCxnSpPr>
        <p:spPr>
          <a:xfrm rot="5400000" flipV="1">
            <a:off x="5355642" y="5474932"/>
            <a:ext cx="0" cy="1581016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FF587ACB-0684-4867-EA99-8959FD0B000A}"/>
                  </a:ext>
                </a:extLst>
              </p:cNvPr>
              <p:cNvSpPr txBox="1"/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2F36BD56-C7C1-B59C-F35E-0800747A4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kstvak 104">
                <a:extLst>
                  <a:ext uri="{FF2B5EF4-FFF2-40B4-BE49-F238E27FC236}">
                    <a16:creationId xmlns:a16="http://schemas.microsoft.com/office/drawing/2014/main" id="{608C032D-8D83-2651-FAFC-DFE440DE454A}"/>
                  </a:ext>
                </a:extLst>
              </p:cNvPr>
              <p:cNvSpPr txBox="1"/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" name="Tekstvak 104">
                <a:extLst>
                  <a:ext uri="{FF2B5EF4-FFF2-40B4-BE49-F238E27FC236}">
                    <a16:creationId xmlns:a16="http://schemas.microsoft.com/office/drawing/2014/main" id="{842AEE0E-AB9D-5491-55EC-32866688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D6C169A1-7E37-84A0-253C-C3E9D9AB1793}"/>
              </a:ext>
            </a:extLst>
          </p:cNvPr>
          <p:cNvCxnSpPr>
            <a:cxnSpLocks/>
          </p:cNvCxnSpPr>
          <p:nvPr/>
        </p:nvCxnSpPr>
        <p:spPr>
          <a:xfrm flipH="1">
            <a:off x="1077544" y="849172"/>
            <a:ext cx="5106739" cy="424273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106">
            <a:extLst>
              <a:ext uri="{FF2B5EF4-FFF2-40B4-BE49-F238E27FC236}">
                <a16:creationId xmlns:a16="http://schemas.microsoft.com/office/drawing/2014/main" id="{4E32517F-33C3-E387-1D0D-4FD2A6FCDEED}"/>
              </a:ext>
            </a:extLst>
          </p:cNvPr>
          <p:cNvCxnSpPr>
            <a:cxnSpLocks/>
            <a:stCxn id="101" idx="0"/>
            <a:endCxn id="101" idx="3"/>
          </p:cNvCxnSpPr>
          <p:nvPr/>
        </p:nvCxnSpPr>
        <p:spPr>
          <a:xfrm flipH="1" flipV="1">
            <a:off x="1028450" y="849173"/>
            <a:ext cx="5139725" cy="510266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485A8E33-8BD7-FE97-88A4-320BB3235B27}"/>
                  </a:ext>
                </a:extLst>
              </p:cNvPr>
              <p:cNvSpPr txBox="1"/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9E6A359E-01F7-6E4A-C220-D16CF726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1AC7CB4E-9A60-F185-45E2-F2E4C6A6F649}"/>
                  </a:ext>
                </a:extLst>
              </p:cNvPr>
              <p:cNvSpPr txBox="1"/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9B1DAAA5-2CDD-47CA-AB25-E09B8CF7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F91D90FB-C883-0D73-1483-5B4ACF48FFC8}"/>
                  </a:ext>
                </a:extLst>
              </p:cNvPr>
              <p:cNvSpPr txBox="1"/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2F75C542-C10C-E2B2-628A-D3640077D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46BD46FE-290F-BEC9-C68C-52EA8EDAE45B}"/>
                  </a:ext>
                </a:extLst>
              </p:cNvPr>
              <p:cNvSpPr txBox="1"/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E352911A-4355-8D7B-61FA-94E363EF7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Rechte verbindingslijn met pijl 111">
            <a:extLst>
              <a:ext uri="{FF2B5EF4-FFF2-40B4-BE49-F238E27FC236}">
                <a16:creationId xmlns:a16="http://schemas.microsoft.com/office/drawing/2014/main" id="{4D4DB827-421F-0B2E-FA37-44131CFE8317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1077544" y="3170618"/>
            <a:ext cx="2200178" cy="0"/>
          </a:xfrm>
          <a:prstGeom prst="straightConnector1">
            <a:avLst/>
          </a:prstGeom>
          <a:ln w="57150">
            <a:solidFill>
              <a:srgbClr val="E71E1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met pijl 112">
            <a:extLst>
              <a:ext uri="{FF2B5EF4-FFF2-40B4-BE49-F238E27FC236}">
                <a16:creationId xmlns:a16="http://schemas.microsoft.com/office/drawing/2014/main" id="{FC214795-641B-EC6D-06E7-41F36A0B98C2}"/>
              </a:ext>
            </a:extLst>
          </p:cNvPr>
          <p:cNvCxnSpPr>
            <a:cxnSpLocks/>
            <a:stCxn id="114" idx="4"/>
          </p:cNvCxnSpPr>
          <p:nvPr/>
        </p:nvCxnSpPr>
        <p:spPr>
          <a:xfrm>
            <a:off x="3367722" y="3260618"/>
            <a:ext cx="8690" cy="2648261"/>
          </a:xfrm>
          <a:prstGeom prst="straightConnector1">
            <a:avLst/>
          </a:prstGeom>
          <a:ln w="57150">
            <a:solidFill>
              <a:srgbClr val="E71E1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al 113">
            <a:extLst>
              <a:ext uri="{FF2B5EF4-FFF2-40B4-BE49-F238E27FC236}">
                <a16:creationId xmlns:a16="http://schemas.microsoft.com/office/drawing/2014/main" id="{DDE2905D-D144-0902-044F-35AB7CA27A89}"/>
              </a:ext>
            </a:extLst>
          </p:cNvPr>
          <p:cNvSpPr/>
          <p:nvPr/>
        </p:nvSpPr>
        <p:spPr>
          <a:xfrm>
            <a:off x="3277722" y="3080618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solidFill>
              <a:srgbClr val="E71E14"/>
            </a:solidFill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hthoek: afgeronde hoeken 121">
            <a:extLst>
              <a:ext uri="{FF2B5EF4-FFF2-40B4-BE49-F238E27FC236}">
                <a16:creationId xmlns:a16="http://schemas.microsoft.com/office/drawing/2014/main" id="{BB6E6204-7416-6D69-03A1-3F2DC1294D0A}"/>
              </a:ext>
            </a:extLst>
          </p:cNvPr>
          <p:cNvSpPr/>
          <p:nvPr/>
        </p:nvSpPr>
        <p:spPr>
          <a:xfrm>
            <a:off x="8176941" y="1275250"/>
            <a:ext cx="18896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</a:t>
            </a:r>
          </a:p>
        </p:txBody>
      </p:sp>
      <p:sp>
        <p:nvSpPr>
          <p:cNvPr id="123" name="Rechthoek: afgeronde hoeken 122">
            <a:extLst>
              <a:ext uri="{FF2B5EF4-FFF2-40B4-BE49-F238E27FC236}">
                <a16:creationId xmlns:a16="http://schemas.microsoft.com/office/drawing/2014/main" id="{E635FA11-5E42-677F-DE68-F655413E8FE3}"/>
              </a:ext>
            </a:extLst>
          </p:cNvPr>
          <p:cNvSpPr/>
          <p:nvPr/>
        </p:nvSpPr>
        <p:spPr>
          <a:xfrm>
            <a:off x="6443479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Vragers</a:t>
            </a:r>
          </a:p>
        </p:txBody>
      </p:sp>
      <p:sp>
        <p:nvSpPr>
          <p:cNvPr id="124" name="Rechthoek: afgeronde hoeken 123">
            <a:extLst>
              <a:ext uri="{FF2B5EF4-FFF2-40B4-BE49-F238E27FC236}">
                <a16:creationId xmlns:a16="http://schemas.microsoft.com/office/drawing/2014/main" id="{9C46E5E9-7DBB-F1DC-0C5A-09970C34D3C0}"/>
              </a:ext>
            </a:extLst>
          </p:cNvPr>
          <p:cNvSpPr/>
          <p:nvPr/>
        </p:nvSpPr>
        <p:spPr>
          <a:xfrm>
            <a:off x="9658161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hthoek: afgeronde hoeken 126">
                <a:extLst>
                  <a:ext uri="{FF2B5EF4-FFF2-40B4-BE49-F238E27FC236}">
                    <a16:creationId xmlns:a16="http://schemas.microsoft.com/office/drawing/2014/main" id="{B3730FF2-6AC5-3885-A325-B3CE73CDB7B1}"/>
                  </a:ext>
                </a:extLst>
              </p:cNvPr>
              <p:cNvSpPr/>
              <p:nvPr/>
            </p:nvSpPr>
            <p:spPr>
              <a:xfrm>
                <a:off x="7645548" y="3180539"/>
                <a:ext cx="2971632" cy="1869400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Evenwicht: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kumimoji="0" lang="nl-N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Vanuit hier bepalen we de prijs en daarmee de hoeveelheid.</a:t>
                </a:r>
              </a:p>
            </p:txBody>
          </p:sp>
        </mc:Choice>
        <mc:Fallback xmlns="">
          <p:sp>
            <p:nvSpPr>
              <p:cNvPr id="127" name="Rechthoek: afgeronde hoeken 126">
                <a:extLst>
                  <a:ext uri="{FF2B5EF4-FFF2-40B4-BE49-F238E27FC236}">
                    <a16:creationId xmlns:a16="http://schemas.microsoft.com/office/drawing/2014/main" id="{FED47CAB-A71B-4C24-FFBF-B2658D073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548" y="3180539"/>
                <a:ext cx="2971632" cy="18694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Verbindingslijn: gebogen 127">
            <a:extLst>
              <a:ext uri="{FF2B5EF4-FFF2-40B4-BE49-F238E27FC236}">
                <a16:creationId xmlns:a16="http://schemas.microsoft.com/office/drawing/2014/main" id="{9B07BA9D-4B7F-0057-1189-03D1FAFB9087}"/>
              </a:ext>
            </a:extLst>
          </p:cNvPr>
          <p:cNvCxnSpPr>
            <a:cxnSpLocks/>
            <a:stCxn id="123" idx="2"/>
            <a:endCxn id="127" idx="1"/>
          </p:cNvCxnSpPr>
          <p:nvPr/>
        </p:nvCxnSpPr>
        <p:spPr>
          <a:xfrm rot="16200000" flipH="1">
            <a:off x="6934989" y="3404679"/>
            <a:ext cx="1299593" cy="121525"/>
          </a:xfrm>
          <a:prstGeom prst="bentConnector2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Verbindingslijn: gebogen 130">
            <a:extLst>
              <a:ext uri="{FF2B5EF4-FFF2-40B4-BE49-F238E27FC236}">
                <a16:creationId xmlns:a16="http://schemas.microsoft.com/office/drawing/2014/main" id="{9FBB299E-3BD4-6A7A-66AC-23FD7240FBA5}"/>
              </a:ext>
            </a:extLst>
          </p:cNvPr>
          <p:cNvCxnSpPr>
            <a:cxnSpLocks/>
            <a:stCxn id="124" idx="2"/>
            <a:endCxn id="127" idx="3"/>
          </p:cNvCxnSpPr>
          <p:nvPr/>
        </p:nvCxnSpPr>
        <p:spPr>
          <a:xfrm rot="5400000">
            <a:off x="10028147" y="3404680"/>
            <a:ext cx="1299593" cy="121525"/>
          </a:xfrm>
          <a:prstGeom prst="bentConnector2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kstballon: rechthoek met afgeronde hoeken 133">
            <a:extLst>
              <a:ext uri="{FF2B5EF4-FFF2-40B4-BE49-F238E27FC236}">
                <a16:creationId xmlns:a16="http://schemas.microsoft.com/office/drawing/2014/main" id="{BDABF460-1F78-4112-524A-7C970527FBAE}"/>
              </a:ext>
            </a:extLst>
          </p:cNvPr>
          <p:cNvSpPr/>
          <p:nvPr/>
        </p:nvSpPr>
        <p:spPr>
          <a:xfrm>
            <a:off x="3523559" y="4420221"/>
            <a:ext cx="2590800" cy="767697"/>
          </a:xfrm>
          <a:prstGeom prst="wedgeRoundRectCallout">
            <a:avLst>
              <a:gd name="adj1" fmla="val 16817"/>
              <a:gd name="adj2" fmla="val 8346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Vragers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zijn áltijd de </a:t>
            </a: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betalers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16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4" grpId="0"/>
      <p:bldP spid="105" grpId="0"/>
      <p:bldP spid="108" grpId="0"/>
      <p:bldP spid="109" grpId="0"/>
      <p:bldP spid="110" grpId="0"/>
      <p:bldP spid="111" grpId="0"/>
      <p:bldP spid="114" grpId="0" animBg="1"/>
      <p:bldP spid="123" grpId="0" animBg="1"/>
      <p:bldP spid="124" grpId="0" animBg="1"/>
      <p:bldP spid="127" grpId="0" animBg="1"/>
      <p:bldP spid="13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7B5E6-70C2-2EBE-3275-ADBB6E4E9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12699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D57C-93C7-9715-8D54-E8CA46F5F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63FA746-6B50-B6F5-12EB-F1332BA57EA5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Wat is de beste keuze?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1DEE0BB-9965-1E29-2FA4-AED194A0BA3C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A3A21592-EFB7-AFB7-CFB6-1BE73CDDE37F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Speltheorie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5CE084E-CAE2-282A-527C-D4448E4BE069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ABFA2CB-EE48-F3FB-218F-819286984FF9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F</a:t>
            </a:r>
          </a:p>
        </p:txBody>
      </p:sp>
    </p:spTree>
    <p:extLst>
      <p:ext uri="{BB962C8B-B14F-4D97-AF65-F5344CB8AC3E}">
        <p14:creationId xmlns:p14="http://schemas.microsoft.com/office/powerpoint/2010/main" val="11548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Speltheorie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(simultaan en sequentieel spel)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C3FD474-6FFC-8CA5-377A-F77C35DC48E5}"/>
              </a:ext>
            </a:extLst>
          </p:cNvPr>
          <p:cNvSpPr/>
          <p:nvPr/>
        </p:nvSpPr>
        <p:spPr>
          <a:xfrm>
            <a:off x="6516914" y="1474208"/>
            <a:ext cx="5239658" cy="675327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spelers nemen hun beslissing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ná elkaar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73025D3-5627-5432-65E3-33732F5C0315}"/>
              </a:ext>
            </a:extLst>
          </p:cNvPr>
          <p:cNvSpPr/>
          <p:nvPr/>
        </p:nvSpPr>
        <p:spPr>
          <a:xfrm>
            <a:off x="502103" y="1474208"/>
            <a:ext cx="5239658" cy="675327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spelers nemen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gelijktijdig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hun beslissing.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80202934-F00A-86C9-4BCC-56DC55656C04}"/>
              </a:ext>
            </a:extLst>
          </p:cNvPr>
          <p:cNvSpPr/>
          <p:nvPr/>
        </p:nvSpPr>
        <p:spPr>
          <a:xfrm>
            <a:off x="993750" y="1095719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Simultaan spel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59E721B-35D1-4D46-E639-8E66C869F2D8}"/>
              </a:ext>
            </a:extLst>
          </p:cNvPr>
          <p:cNvSpPr/>
          <p:nvPr/>
        </p:nvSpPr>
        <p:spPr>
          <a:xfrm>
            <a:off x="7008562" y="1095719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Sequentieel spel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55110BE0-9DE4-DD95-F0A5-EA4A9E02C656}"/>
              </a:ext>
            </a:extLst>
          </p:cNvPr>
          <p:cNvSpPr/>
          <p:nvPr/>
        </p:nvSpPr>
        <p:spPr>
          <a:xfrm>
            <a:off x="904875" y="2300549"/>
            <a:ext cx="443411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Onderlinge communicatie is vaak niet mogelijk of niet toegestaan.</a:t>
            </a:r>
          </a:p>
        </p:txBody>
      </p:sp>
      <p:cxnSp>
        <p:nvCxnSpPr>
          <p:cNvPr id="10" name="Verbindingslijn: gebogen 9">
            <a:extLst>
              <a:ext uri="{FF2B5EF4-FFF2-40B4-BE49-F238E27FC236}">
                <a16:creationId xmlns:a16="http://schemas.microsoft.com/office/drawing/2014/main" id="{6F8995FE-8C99-E27A-9643-91944EF9E747}"/>
              </a:ext>
            </a:extLst>
          </p:cNvPr>
          <p:cNvCxnSpPr>
            <a:cxnSpLocks/>
            <a:stCxn id="7" idx="1"/>
            <a:endCxn id="9" idx="1"/>
          </p:cNvCxnSpPr>
          <p:nvPr/>
        </p:nvCxnSpPr>
        <p:spPr>
          <a:xfrm rot="10800000" flipV="1">
            <a:off x="904876" y="1433382"/>
            <a:ext cx="88875" cy="1226606"/>
          </a:xfrm>
          <a:prstGeom prst="bentConnector3">
            <a:avLst>
              <a:gd name="adj1" fmla="val 721603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4D357BC5-301E-9FBE-455B-915205CB22AB}"/>
              </a:ext>
            </a:extLst>
          </p:cNvPr>
          <p:cNvSpPr/>
          <p:nvPr/>
        </p:nvSpPr>
        <p:spPr>
          <a:xfrm>
            <a:off x="904875" y="3170441"/>
            <a:ext cx="443411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Spelers gebruiken best-response methode om hun keuze te maken.</a:t>
            </a:r>
          </a:p>
        </p:txBody>
      </p:sp>
      <p:cxnSp>
        <p:nvCxnSpPr>
          <p:cNvPr id="24" name="Verbindingslijn: gebogen 23">
            <a:extLst>
              <a:ext uri="{FF2B5EF4-FFF2-40B4-BE49-F238E27FC236}">
                <a16:creationId xmlns:a16="http://schemas.microsoft.com/office/drawing/2014/main" id="{E616A3ED-3946-EEE6-4DE3-26923E006C34}"/>
              </a:ext>
            </a:extLst>
          </p:cNvPr>
          <p:cNvCxnSpPr>
            <a:cxnSpLocks/>
            <a:stCxn id="7" idx="1"/>
            <a:endCxn id="20" idx="1"/>
          </p:cNvCxnSpPr>
          <p:nvPr/>
        </p:nvCxnSpPr>
        <p:spPr>
          <a:xfrm rot="10800000" flipV="1">
            <a:off x="904876" y="1433382"/>
            <a:ext cx="88875" cy="2096498"/>
          </a:xfrm>
          <a:prstGeom prst="bentConnector3">
            <a:avLst>
              <a:gd name="adj1" fmla="val 721603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995D7B54-D4A1-615E-A731-675453D841A2}"/>
              </a:ext>
            </a:extLst>
          </p:cNvPr>
          <p:cNvSpPr/>
          <p:nvPr/>
        </p:nvSpPr>
        <p:spPr>
          <a:xfrm>
            <a:off x="6919686" y="2300549"/>
            <a:ext cx="443411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eerste speler kan een voordeel behalen.</a:t>
            </a:r>
          </a:p>
        </p:txBody>
      </p:sp>
      <p:cxnSp>
        <p:nvCxnSpPr>
          <p:cNvPr id="35" name="Verbindingslijn: gebogen 34">
            <a:extLst>
              <a:ext uri="{FF2B5EF4-FFF2-40B4-BE49-F238E27FC236}">
                <a16:creationId xmlns:a16="http://schemas.microsoft.com/office/drawing/2014/main" id="{26B19E54-A971-18BC-7391-622CFEA9C59E}"/>
              </a:ext>
            </a:extLst>
          </p:cNvPr>
          <p:cNvCxnSpPr>
            <a:cxnSpLocks/>
            <a:endCxn id="34" idx="1"/>
          </p:cNvCxnSpPr>
          <p:nvPr/>
        </p:nvCxnSpPr>
        <p:spPr>
          <a:xfrm rot="10800000" flipV="1">
            <a:off x="6919687" y="1433382"/>
            <a:ext cx="88875" cy="1226606"/>
          </a:xfrm>
          <a:prstGeom prst="bentConnector3">
            <a:avLst>
              <a:gd name="adj1" fmla="val 721603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8B549A37-6594-AD60-18A1-81981D7FA678}"/>
              </a:ext>
            </a:extLst>
          </p:cNvPr>
          <p:cNvSpPr/>
          <p:nvPr/>
        </p:nvSpPr>
        <p:spPr>
          <a:xfrm>
            <a:off x="6919686" y="3170441"/>
            <a:ext cx="443411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Spelers gebruiken een beslisboom om hun keuze te maken.</a:t>
            </a:r>
          </a:p>
        </p:txBody>
      </p:sp>
      <p:cxnSp>
        <p:nvCxnSpPr>
          <p:cNvPr id="38" name="Verbindingslijn: gebogen 37">
            <a:extLst>
              <a:ext uri="{FF2B5EF4-FFF2-40B4-BE49-F238E27FC236}">
                <a16:creationId xmlns:a16="http://schemas.microsoft.com/office/drawing/2014/main" id="{3394793D-8126-C489-A7AF-C61E19E06EAD}"/>
              </a:ext>
            </a:extLst>
          </p:cNvPr>
          <p:cNvCxnSpPr>
            <a:cxnSpLocks/>
            <a:endCxn id="36" idx="1"/>
          </p:cNvCxnSpPr>
          <p:nvPr/>
        </p:nvCxnSpPr>
        <p:spPr>
          <a:xfrm rot="10800000" flipV="1">
            <a:off x="6919687" y="1433382"/>
            <a:ext cx="88875" cy="2096498"/>
          </a:xfrm>
          <a:prstGeom prst="bentConnector3">
            <a:avLst>
              <a:gd name="adj1" fmla="val 721603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 40">
            <a:extLst>
              <a:ext uri="{FF2B5EF4-FFF2-40B4-BE49-F238E27FC236}">
                <a16:creationId xmlns:a16="http://schemas.microsoft.com/office/drawing/2014/main" id="{E645C454-1F7E-F029-95FD-80AA135EDCF2}"/>
              </a:ext>
            </a:extLst>
          </p:cNvPr>
          <p:cNvSpPr/>
          <p:nvPr/>
        </p:nvSpPr>
        <p:spPr>
          <a:xfrm rot="5400000">
            <a:off x="1611866" y="3988345"/>
            <a:ext cx="1082524" cy="185752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005B1DF9-A1C7-705A-5683-D8754C36CCC0}"/>
              </a:ext>
            </a:extLst>
          </p:cNvPr>
          <p:cNvSpPr/>
          <p:nvPr/>
        </p:nvSpPr>
        <p:spPr>
          <a:xfrm rot="5400000">
            <a:off x="528322" y="4762328"/>
            <a:ext cx="1073653" cy="318431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C2A5B5B1-5F1B-12FF-857D-0B0739203C93}"/>
              </a:ext>
            </a:extLst>
          </p:cNvPr>
          <p:cNvSpPr/>
          <p:nvPr/>
        </p:nvSpPr>
        <p:spPr>
          <a:xfrm rot="5400000">
            <a:off x="1611866" y="5070870"/>
            <a:ext cx="1082524" cy="185752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745062C8-AEA1-327A-37AF-CE8A5023D319}"/>
              </a:ext>
            </a:extLst>
          </p:cNvPr>
          <p:cNvSpPr/>
          <p:nvPr/>
        </p:nvSpPr>
        <p:spPr>
          <a:xfrm rot="5400000">
            <a:off x="3472250" y="5070870"/>
            <a:ext cx="1082524" cy="185752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6A9BCFAD-1262-6623-725C-5ECA5AAF9445}"/>
              </a:ext>
            </a:extLst>
          </p:cNvPr>
          <p:cNvSpPr/>
          <p:nvPr/>
        </p:nvSpPr>
        <p:spPr>
          <a:xfrm rot="5400000">
            <a:off x="3472251" y="3988345"/>
            <a:ext cx="1082524" cy="185752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B79B0F46-2133-7215-46F3-071BDFFFCBD4}"/>
              </a:ext>
            </a:extLst>
          </p:cNvPr>
          <p:cNvSpPr/>
          <p:nvPr/>
        </p:nvSpPr>
        <p:spPr>
          <a:xfrm rot="5400000">
            <a:off x="1980936" y="3283762"/>
            <a:ext cx="344384" cy="1857526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E55DA17B-96F0-8971-E456-6B703F1EE155}"/>
              </a:ext>
            </a:extLst>
          </p:cNvPr>
          <p:cNvSpPr/>
          <p:nvPr/>
        </p:nvSpPr>
        <p:spPr>
          <a:xfrm rot="5400000">
            <a:off x="3841321" y="3283762"/>
            <a:ext cx="344384" cy="1857526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C0DDDA5C-1AEE-1355-137F-D97C6FEFC671}"/>
              </a:ext>
            </a:extLst>
          </p:cNvPr>
          <p:cNvSpPr/>
          <p:nvPr/>
        </p:nvSpPr>
        <p:spPr>
          <a:xfrm rot="5400000">
            <a:off x="523886" y="5840417"/>
            <a:ext cx="1082524" cy="318431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58A6AE15-9E7B-4EDC-B916-577B53084CE9}"/>
              </a:ext>
            </a:extLst>
          </p:cNvPr>
          <p:cNvSpPr txBox="1"/>
          <p:nvPr/>
        </p:nvSpPr>
        <p:spPr>
          <a:xfrm>
            <a:off x="1486893" y="4067838"/>
            <a:ext cx="133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Korting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2FA0ECDD-569E-8D10-834C-F077EF681724}"/>
              </a:ext>
            </a:extLst>
          </p:cNvPr>
          <p:cNvSpPr txBox="1"/>
          <p:nvPr/>
        </p:nvSpPr>
        <p:spPr>
          <a:xfrm>
            <a:off x="3344419" y="4067838"/>
            <a:ext cx="133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Geen korting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3F944183-3C39-63EC-4823-6B06E0D5A751}"/>
              </a:ext>
            </a:extLst>
          </p:cNvPr>
          <p:cNvSpPr txBox="1"/>
          <p:nvPr/>
        </p:nvSpPr>
        <p:spPr>
          <a:xfrm rot="16200000">
            <a:off x="546630" y="4767655"/>
            <a:ext cx="1024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Korting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BB164D5F-83C7-86E7-DB66-1037A0AF92EE}"/>
              </a:ext>
            </a:extLst>
          </p:cNvPr>
          <p:cNvSpPr txBox="1"/>
          <p:nvPr/>
        </p:nvSpPr>
        <p:spPr>
          <a:xfrm rot="16200000">
            <a:off x="389969" y="5841307"/>
            <a:ext cx="1337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Geen korting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1CA02AB3-DD78-8362-3C77-EC004E578005}"/>
              </a:ext>
            </a:extLst>
          </p:cNvPr>
          <p:cNvSpPr txBox="1"/>
          <p:nvPr/>
        </p:nvSpPr>
        <p:spPr>
          <a:xfrm>
            <a:off x="1312011" y="4538003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8891D9F3-12C1-E9AA-2E62-28F0521E6FC6}"/>
              </a:ext>
            </a:extLst>
          </p:cNvPr>
          <p:cNvSpPr txBox="1"/>
          <p:nvPr/>
        </p:nvSpPr>
        <p:spPr>
          <a:xfrm>
            <a:off x="2108954" y="4538003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3AE80816-8CB4-7310-C20C-74A4295CF78B}"/>
              </a:ext>
            </a:extLst>
          </p:cNvPr>
          <p:cNvSpPr txBox="1"/>
          <p:nvPr/>
        </p:nvSpPr>
        <p:spPr>
          <a:xfrm>
            <a:off x="3172397" y="4571803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+2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13712426-9683-12CC-7A00-0F434643A59C}"/>
              </a:ext>
            </a:extLst>
          </p:cNvPr>
          <p:cNvSpPr txBox="1"/>
          <p:nvPr/>
        </p:nvSpPr>
        <p:spPr>
          <a:xfrm>
            <a:off x="3602785" y="4571803"/>
            <a:ext cx="157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2EFAFB67-2F48-B93F-61CA-17834BDBCFF4}"/>
              </a:ext>
            </a:extLst>
          </p:cNvPr>
          <p:cNvSpPr txBox="1"/>
          <p:nvPr/>
        </p:nvSpPr>
        <p:spPr>
          <a:xfrm>
            <a:off x="891055" y="5652591"/>
            <a:ext cx="1687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01E337F4-8CFA-C440-A6A3-FC6166264131}"/>
              </a:ext>
            </a:extLst>
          </p:cNvPr>
          <p:cNvSpPr txBox="1"/>
          <p:nvPr/>
        </p:nvSpPr>
        <p:spPr>
          <a:xfrm>
            <a:off x="2108954" y="5652591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+3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F8DA6701-F854-1A0A-A529-31ABAA5E6D4A}"/>
              </a:ext>
            </a:extLst>
          </p:cNvPr>
          <p:cNvSpPr txBox="1"/>
          <p:nvPr/>
        </p:nvSpPr>
        <p:spPr>
          <a:xfrm>
            <a:off x="3172397" y="5652591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B81B2066-5734-4961-FDD2-7364E045162E}"/>
              </a:ext>
            </a:extLst>
          </p:cNvPr>
          <p:cNvSpPr txBox="1"/>
          <p:nvPr/>
        </p:nvSpPr>
        <p:spPr>
          <a:xfrm>
            <a:off x="3969338" y="5652591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0" name="Rechte verbindingslijn met pijl 89">
            <a:extLst>
              <a:ext uri="{FF2B5EF4-FFF2-40B4-BE49-F238E27FC236}">
                <a16:creationId xmlns:a16="http://schemas.microsoft.com/office/drawing/2014/main" id="{794D50E4-5609-4E02-FA76-62019951A0BC}"/>
              </a:ext>
            </a:extLst>
          </p:cNvPr>
          <p:cNvCxnSpPr>
            <a:cxnSpLocks/>
            <a:endCxn id="113" idx="1"/>
          </p:cNvCxnSpPr>
          <p:nvPr/>
        </p:nvCxnSpPr>
        <p:spPr>
          <a:xfrm flipV="1">
            <a:off x="7377637" y="4588784"/>
            <a:ext cx="1043831" cy="610024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>
            <a:extLst>
              <a:ext uri="{FF2B5EF4-FFF2-40B4-BE49-F238E27FC236}">
                <a16:creationId xmlns:a16="http://schemas.microsoft.com/office/drawing/2014/main" id="{255ED60D-E012-3D7F-DC12-6DCDBAE78D82}"/>
              </a:ext>
            </a:extLst>
          </p:cNvPr>
          <p:cNvCxnSpPr>
            <a:cxnSpLocks/>
            <a:endCxn id="114" idx="1"/>
          </p:cNvCxnSpPr>
          <p:nvPr/>
        </p:nvCxnSpPr>
        <p:spPr>
          <a:xfrm>
            <a:off x="7377637" y="5247914"/>
            <a:ext cx="1043831" cy="619959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86A6EFA4-1243-F937-F885-3E5FBF8C3A9A}"/>
              </a:ext>
            </a:extLst>
          </p:cNvPr>
          <p:cNvCxnSpPr>
            <a:cxnSpLocks/>
          </p:cNvCxnSpPr>
          <p:nvPr/>
        </p:nvCxnSpPr>
        <p:spPr>
          <a:xfrm flipV="1">
            <a:off x="9590310" y="4232740"/>
            <a:ext cx="1251055" cy="35604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met pijl 92">
            <a:extLst>
              <a:ext uri="{FF2B5EF4-FFF2-40B4-BE49-F238E27FC236}">
                <a16:creationId xmlns:a16="http://schemas.microsoft.com/office/drawing/2014/main" id="{0BE009A9-B3C7-F28F-D1AB-5B7566D01AC9}"/>
              </a:ext>
            </a:extLst>
          </p:cNvPr>
          <p:cNvCxnSpPr>
            <a:cxnSpLocks/>
          </p:cNvCxnSpPr>
          <p:nvPr/>
        </p:nvCxnSpPr>
        <p:spPr>
          <a:xfrm>
            <a:off x="9590310" y="4630214"/>
            <a:ext cx="1251055" cy="46920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kstvak 95">
            <a:extLst>
              <a:ext uri="{FF2B5EF4-FFF2-40B4-BE49-F238E27FC236}">
                <a16:creationId xmlns:a16="http://schemas.microsoft.com/office/drawing/2014/main" id="{23A3F584-0AB7-0AF4-BFDE-5C4638AEC718}"/>
              </a:ext>
            </a:extLst>
          </p:cNvPr>
          <p:cNvSpPr txBox="1"/>
          <p:nvPr/>
        </p:nvSpPr>
        <p:spPr>
          <a:xfrm rot="19777492">
            <a:off x="7230949" y="4633060"/>
            <a:ext cx="104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112" name="Rechthoek: afgeronde hoeken 111">
            <a:extLst>
              <a:ext uri="{FF2B5EF4-FFF2-40B4-BE49-F238E27FC236}">
                <a16:creationId xmlns:a16="http://schemas.microsoft.com/office/drawing/2014/main" id="{85DD332D-5E17-7047-2A84-EE427D7FDB30}"/>
              </a:ext>
            </a:extLst>
          </p:cNvPr>
          <p:cNvSpPr/>
          <p:nvPr/>
        </p:nvSpPr>
        <p:spPr>
          <a:xfrm>
            <a:off x="6182771" y="4986173"/>
            <a:ext cx="1100986" cy="484309"/>
          </a:xfrm>
          <a:prstGeom prst="roundRect">
            <a:avLst/>
          </a:prstGeom>
          <a:solidFill>
            <a:srgbClr val="7E36B4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1</a:t>
            </a:r>
          </a:p>
        </p:txBody>
      </p:sp>
      <p:sp>
        <p:nvSpPr>
          <p:cNvPr id="113" name="Rechthoek: afgeronde hoeken 112">
            <a:extLst>
              <a:ext uri="{FF2B5EF4-FFF2-40B4-BE49-F238E27FC236}">
                <a16:creationId xmlns:a16="http://schemas.microsoft.com/office/drawing/2014/main" id="{66CB3AC1-1BE1-E320-FF8E-1B69540CEE1A}"/>
              </a:ext>
            </a:extLst>
          </p:cNvPr>
          <p:cNvSpPr/>
          <p:nvPr/>
        </p:nvSpPr>
        <p:spPr>
          <a:xfrm>
            <a:off x="8421468" y="4346629"/>
            <a:ext cx="1094763" cy="4843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2</a:t>
            </a:r>
          </a:p>
        </p:txBody>
      </p:sp>
      <p:sp>
        <p:nvSpPr>
          <p:cNvPr id="114" name="Rechthoek: afgeronde hoeken 113">
            <a:extLst>
              <a:ext uri="{FF2B5EF4-FFF2-40B4-BE49-F238E27FC236}">
                <a16:creationId xmlns:a16="http://schemas.microsoft.com/office/drawing/2014/main" id="{1ED2F79B-3E9A-F798-097D-152132AAEED0}"/>
              </a:ext>
            </a:extLst>
          </p:cNvPr>
          <p:cNvSpPr/>
          <p:nvPr/>
        </p:nvSpPr>
        <p:spPr>
          <a:xfrm>
            <a:off x="8421468" y="5625718"/>
            <a:ext cx="1094763" cy="4843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2</a:t>
            </a:r>
          </a:p>
        </p:txBody>
      </p:sp>
      <p:sp>
        <p:nvSpPr>
          <p:cNvPr id="117" name="Tekstvak 116">
            <a:extLst>
              <a:ext uri="{FF2B5EF4-FFF2-40B4-BE49-F238E27FC236}">
                <a16:creationId xmlns:a16="http://schemas.microsoft.com/office/drawing/2014/main" id="{0FD1AC40-F07E-6E8E-1C4A-F4D3604F1392}"/>
              </a:ext>
            </a:extLst>
          </p:cNvPr>
          <p:cNvSpPr txBox="1"/>
          <p:nvPr/>
        </p:nvSpPr>
        <p:spPr>
          <a:xfrm rot="1822508" flipH="1">
            <a:off x="7089895" y="5506574"/>
            <a:ext cx="1425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120" name="Tekstvak 119">
            <a:extLst>
              <a:ext uri="{FF2B5EF4-FFF2-40B4-BE49-F238E27FC236}">
                <a16:creationId xmlns:a16="http://schemas.microsoft.com/office/drawing/2014/main" id="{BEA6C7F1-0E94-CD96-1C8F-96BFBF0FA002}"/>
              </a:ext>
            </a:extLst>
          </p:cNvPr>
          <p:cNvSpPr txBox="1"/>
          <p:nvPr/>
        </p:nvSpPr>
        <p:spPr>
          <a:xfrm rot="20635128">
            <a:off x="9602304" y="4093088"/>
            <a:ext cx="104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121" name="Tekstvak 120">
            <a:extLst>
              <a:ext uri="{FF2B5EF4-FFF2-40B4-BE49-F238E27FC236}">
                <a16:creationId xmlns:a16="http://schemas.microsoft.com/office/drawing/2014/main" id="{9EFA89FF-38EF-0CDC-58F8-9BEA17F9AA90}"/>
              </a:ext>
            </a:extLst>
          </p:cNvPr>
          <p:cNvSpPr txBox="1"/>
          <p:nvPr/>
        </p:nvSpPr>
        <p:spPr>
          <a:xfrm rot="1203795" flipH="1">
            <a:off x="9391446" y="4798621"/>
            <a:ext cx="1393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122" name="Tekstvak 121">
            <a:extLst>
              <a:ext uri="{FF2B5EF4-FFF2-40B4-BE49-F238E27FC236}">
                <a16:creationId xmlns:a16="http://schemas.microsoft.com/office/drawing/2014/main" id="{A1B04A65-E0A6-0956-9BBE-D3BE9D565A41}"/>
              </a:ext>
            </a:extLst>
          </p:cNvPr>
          <p:cNvSpPr txBox="1"/>
          <p:nvPr/>
        </p:nvSpPr>
        <p:spPr>
          <a:xfrm rot="20656533">
            <a:off x="9573811" y="5373269"/>
            <a:ext cx="104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123" name="Tekstvak 122">
            <a:extLst>
              <a:ext uri="{FF2B5EF4-FFF2-40B4-BE49-F238E27FC236}">
                <a16:creationId xmlns:a16="http://schemas.microsoft.com/office/drawing/2014/main" id="{B7ADD076-F354-4A25-8031-EB6FAFA481B7}"/>
              </a:ext>
            </a:extLst>
          </p:cNvPr>
          <p:cNvSpPr txBox="1"/>
          <p:nvPr/>
        </p:nvSpPr>
        <p:spPr>
          <a:xfrm rot="1209027" flipH="1">
            <a:off x="9388592" y="6085264"/>
            <a:ext cx="1482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124" name="Tekstvak 123">
            <a:extLst>
              <a:ext uri="{FF2B5EF4-FFF2-40B4-BE49-F238E27FC236}">
                <a16:creationId xmlns:a16="http://schemas.microsoft.com/office/drawing/2014/main" id="{7E99A99F-D0BA-F27F-6D2A-FEE6A6C1378A}"/>
              </a:ext>
            </a:extLst>
          </p:cNvPr>
          <p:cNvSpPr txBox="1"/>
          <p:nvPr/>
        </p:nvSpPr>
        <p:spPr>
          <a:xfrm>
            <a:off x="10677226" y="4030984"/>
            <a:ext cx="10438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-2</a:t>
            </a:r>
          </a:p>
        </p:txBody>
      </p:sp>
      <p:sp>
        <p:nvSpPr>
          <p:cNvPr id="125" name="Tekstvak 124">
            <a:extLst>
              <a:ext uri="{FF2B5EF4-FFF2-40B4-BE49-F238E27FC236}">
                <a16:creationId xmlns:a16="http://schemas.microsoft.com/office/drawing/2014/main" id="{B2E932B5-6485-051E-DA95-F161B25A6A38}"/>
              </a:ext>
            </a:extLst>
          </p:cNvPr>
          <p:cNvSpPr txBox="1"/>
          <p:nvPr/>
        </p:nvSpPr>
        <p:spPr>
          <a:xfrm>
            <a:off x="10677226" y="4895646"/>
            <a:ext cx="10438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+2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-4</a:t>
            </a:r>
          </a:p>
        </p:txBody>
      </p:sp>
      <p:sp>
        <p:nvSpPr>
          <p:cNvPr id="126" name="Tekstvak 125">
            <a:extLst>
              <a:ext uri="{FF2B5EF4-FFF2-40B4-BE49-F238E27FC236}">
                <a16:creationId xmlns:a16="http://schemas.microsoft.com/office/drawing/2014/main" id="{8DF1F2AA-89EE-F938-46BB-A517122523DE}"/>
              </a:ext>
            </a:extLst>
          </p:cNvPr>
          <p:cNvSpPr txBox="1"/>
          <p:nvPr/>
        </p:nvSpPr>
        <p:spPr>
          <a:xfrm>
            <a:off x="10672603" y="5300346"/>
            <a:ext cx="10438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-2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+3</a:t>
            </a:r>
          </a:p>
        </p:txBody>
      </p:sp>
      <p:sp>
        <p:nvSpPr>
          <p:cNvPr id="127" name="Tekstvak 126">
            <a:extLst>
              <a:ext uri="{FF2B5EF4-FFF2-40B4-BE49-F238E27FC236}">
                <a16:creationId xmlns:a16="http://schemas.microsoft.com/office/drawing/2014/main" id="{72C454A0-330C-5EFD-FCFE-0DABFF852E6A}"/>
              </a:ext>
            </a:extLst>
          </p:cNvPr>
          <p:cNvSpPr txBox="1"/>
          <p:nvPr/>
        </p:nvSpPr>
        <p:spPr>
          <a:xfrm>
            <a:off x="10712741" y="6137201"/>
            <a:ext cx="10438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0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131" name="Rechte verbindingslijn met pijl 130">
            <a:extLst>
              <a:ext uri="{FF2B5EF4-FFF2-40B4-BE49-F238E27FC236}">
                <a16:creationId xmlns:a16="http://schemas.microsoft.com/office/drawing/2014/main" id="{E2940EE4-D163-2320-456D-39B5BDBA9EAE}"/>
              </a:ext>
            </a:extLst>
          </p:cNvPr>
          <p:cNvCxnSpPr>
            <a:cxnSpLocks/>
          </p:cNvCxnSpPr>
          <p:nvPr/>
        </p:nvCxnSpPr>
        <p:spPr>
          <a:xfrm flipV="1">
            <a:off x="9590310" y="5512710"/>
            <a:ext cx="1251055" cy="35604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>
            <a:extLst>
              <a:ext uri="{FF2B5EF4-FFF2-40B4-BE49-F238E27FC236}">
                <a16:creationId xmlns:a16="http://schemas.microsoft.com/office/drawing/2014/main" id="{A735EA69-1EDA-8A80-9EE0-F795D7372C4A}"/>
              </a:ext>
            </a:extLst>
          </p:cNvPr>
          <p:cNvCxnSpPr>
            <a:cxnSpLocks/>
          </p:cNvCxnSpPr>
          <p:nvPr/>
        </p:nvCxnSpPr>
        <p:spPr>
          <a:xfrm>
            <a:off x="9590310" y="5910184"/>
            <a:ext cx="1251055" cy="46920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2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96" grpId="0"/>
      <p:bldP spid="112" grpId="0" animBg="1"/>
      <p:bldP spid="113" grpId="0" animBg="1"/>
      <p:bldP spid="114" grpId="0" animBg="1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kstvak 69">
            <a:extLst>
              <a:ext uri="{FF2B5EF4-FFF2-40B4-BE49-F238E27FC236}">
                <a16:creationId xmlns:a16="http://schemas.microsoft.com/office/drawing/2014/main" id="{1E53E7EF-DC59-62B3-4D43-1EE54E89A43F}"/>
              </a:ext>
            </a:extLst>
          </p:cNvPr>
          <p:cNvSpPr txBox="1"/>
          <p:nvPr/>
        </p:nvSpPr>
        <p:spPr>
          <a:xfrm>
            <a:off x="10658515" y="6304492"/>
            <a:ext cx="118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Optimum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48BC98C0-4999-CF2D-2488-FBB237A311C4}"/>
              </a:ext>
            </a:extLst>
          </p:cNvPr>
          <p:cNvSpPr txBox="1"/>
          <p:nvPr/>
        </p:nvSpPr>
        <p:spPr>
          <a:xfrm>
            <a:off x="10563414" y="3194285"/>
            <a:ext cx="137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Evenwicht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Speltheorie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pay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-off matrix en beslisboom)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C1C72E8-FBD3-6F4A-B3E0-9315565A4BA5}"/>
              </a:ext>
            </a:extLst>
          </p:cNvPr>
          <p:cNvSpPr/>
          <p:nvPr/>
        </p:nvSpPr>
        <p:spPr>
          <a:xfrm rot="5400000">
            <a:off x="1198877" y="858937"/>
            <a:ext cx="1380645" cy="224452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0DC9DAC-5741-09C9-5DE5-817F9B5AEFE4}"/>
              </a:ext>
            </a:extLst>
          </p:cNvPr>
          <p:cNvSpPr/>
          <p:nvPr/>
        </p:nvSpPr>
        <p:spPr>
          <a:xfrm rot="5400000">
            <a:off x="-110114" y="1794468"/>
            <a:ext cx="1369332" cy="384772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DFB74F3-6625-BE60-7F19-625B3962B81D}"/>
              </a:ext>
            </a:extLst>
          </p:cNvPr>
          <p:cNvSpPr/>
          <p:nvPr/>
        </p:nvSpPr>
        <p:spPr>
          <a:xfrm rot="5400000">
            <a:off x="1198877" y="2239584"/>
            <a:ext cx="1380645" cy="224452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BF0CCCC-E94C-CDD4-DB7B-C35C2C40C708}"/>
              </a:ext>
            </a:extLst>
          </p:cNvPr>
          <p:cNvSpPr/>
          <p:nvPr/>
        </p:nvSpPr>
        <p:spPr>
          <a:xfrm rot="5400000">
            <a:off x="3446852" y="2239584"/>
            <a:ext cx="1380645" cy="224452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CDB10CA-9901-675F-2FAE-788ED7FC7EEB}"/>
              </a:ext>
            </a:extLst>
          </p:cNvPr>
          <p:cNvSpPr/>
          <p:nvPr/>
        </p:nvSpPr>
        <p:spPr>
          <a:xfrm rot="5400000">
            <a:off x="3446853" y="858937"/>
            <a:ext cx="1380645" cy="224452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737AB17-176A-ABA8-B354-F99BEA62A9E9}"/>
              </a:ext>
            </a:extLst>
          </p:cNvPr>
          <p:cNvSpPr/>
          <p:nvPr/>
        </p:nvSpPr>
        <p:spPr>
          <a:xfrm rot="5400000">
            <a:off x="1669587" y="-39685"/>
            <a:ext cx="439225" cy="2244521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D19A055-87EB-5241-7807-D275E7EEE737}"/>
              </a:ext>
            </a:extLst>
          </p:cNvPr>
          <p:cNvSpPr/>
          <p:nvPr/>
        </p:nvSpPr>
        <p:spPr>
          <a:xfrm rot="5400000">
            <a:off x="3917562" y="-39685"/>
            <a:ext cx="439225" cy="2244521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4FAD888-E97B-3BFA-8309-ABA01E8E121E}"/>
              </a:ext>
            </a:extLst>
          </p:cNvPr>
          <p:cNvSpPr/>
          <p:nvPr/>
        </p:nvSpPr>
        <p:spPr>
          <a:xfrm rot="5400000">
            <a:off x="-115771" y="3169457"/>
            <a:ext cx="1380645" cy="384772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8976B45-7005-81D9-E5FB-566E517DB77A}"/>
              </a:ext>
            </a:extLst>
          </p:cNvPr>
          <p:cNvSpPr txBox="1"/>
          <p:nvPr/>
        </p:nvSpPr>
        <p:spPr>
          <a:xfrm>
            <a:off x="1084163" y="898043"/>
            <a:ext cx="1610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D21F99C-12FF-26C5-6FF9-3E8EBC0C8E44}"/>
              </a:ext>
            </a:extLst>
          </p:cNvPr>
          <p:cNvSpPr txBox="1"/>
          <p:nvPr/>
        </p:nvSpPr>
        <p:spPr>
          <a:xfrm>
            <a:off x="3328683" y="898043"/>
            <a:ext cx="1610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A402B5F-7A5A-5640-896C-A179C698BC68}"/>
              </a:ext>
            </a:extLst>
          </p:cNvPr>
          <p:cNvSpPr txBox="1"/>
          <p:nvPr/>
        </p:nvSpPr>
        <p:spPr>
          <a:xfrm rot="16200000">
            <a:off x="-86335" y="1817577"/>
            <a:ext cx="130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BB01A9E-67EB-9A60-7CB9-604D98A43D32}"/>
              </a:ext>
            </a:extLst>
          </p:cNvPr>
          <p:cNvSpPr txBox="1"/>
          <p:nvPr/>
        </p:nvSpPr>
        <p:spPr>
          <a:xfrm rot="16200000">
            <a:off x="-286141" y="3186906"/>
            <a:ext cx="170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C7CD149-764B-FA04-2C72-4CB2F99B1EE5}"/>
              </a:ext>
            </a:extLst>
          </p:cNvPr>
          <p:cNvSpPr txBox="1"/>
          <p:nvPr/>
        </p:nvSpPr>
        <p:spPr>
          <a:xfrm>
            <a:off x="872845" y="1497689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4021DDB-DCE3-82FE-0447-4FF840B03EE8}"/>
              </a:ext>
            </a:extLst>
          </p:cNvPr>
          <p:cNvSpPr txBox="1"/>
          <p:nvPr/>
        </p:nvSpPr>
        <p:spPr>
          <a:xfrm>
            <a:off x="1835822" y="1497689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4EFA2B2-E2FB-9A0F-38B7-3B10C7119BD0}"/>
              </a:ext>
            </a:extLst>
          </p:cNvPr>
          <p:cNvSpPr txBox="1"/>
          <p:nvPr/>
        </p:nvSpPr>
        <p:spPr>
          <a:xfrm>
            <a:off x="3120822" y="1497689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+2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DAD9F1E-889A-3A6E-A367-6B4CD4DB0A2E}"/>
              </a:ext>
            </a:extLst>
          </p:cNvPr>
          <p:cNvSpPr txBox="1"/>
          <p:nvPr/>
        </p:nvSpPr>
        <p:spPr>
          <a:xfrm>
            <a:off x="4083800" y="1497689"/>
            <a:ext cx="102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0943DB5-0F94-10CA-CFD6-726F2CBC32FB}"/>
              </a:ext>
            </a:extLst>
          </p:cNvPr>
          <p:cNvSpPr txBox="1"/>
          <p:nvPr/>
        </p:nvSpPr>
        <p:spPr>
          <a:xfrm>
            <a:off x="945923" y="2919228"/>
            <a:ext cx="875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3DCB165-DAF5-CA91-94FF-8871D37C9FA8}"/>
              </a:ext>
            </a:extLst>
          </p:cNvPr>
          <p:cNvSpPr txBox="1"/>
          <p:nvPr/>
        </p:nvSpPr>
        <p:spPr>
          <a:xfrm>
            <a:off x="1835822" y="2919228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+3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0DDBD7B-E199-D4F2-D4D0-E67C5F7E3701}"/>
              </a:ext>
            </a:extLst>
          </p:cNvPr>
          <p:cNvSpPr txBox="1"/>
          <p:nvPr/>
        </p:nvSpPr>
        <p:spPr>
          <a:xfrm>
            <a:off x="3120822" y="2919228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ED45518-2CA6-4EAF-E555-31B52E311AD6}"/>
              </a:ext>
            </a:extLst>
          </p:cNvPr>
          <p:cNvSpPr txBox="1"/>
          <p:nvPr/>
        </p:nvSpPr>
        <p:spPr>
          <a:xfrm>
            <a:off x="4083797" y="2919228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0A074A2-0693-A2CD-64A6-D8610AC47811}"/>
              </a:ext>
            </a:extLst>
          </p:cNvPr>
          <p:cNvCxnSpPr>
            <a:cxnSpLocks/>
          </p:cNvCxnSpPr>
          <p:nvPr/>
        </p:nvCxnSpPr>
        <p:spPr>
          <a:xfrm>
            <a:off x="1132069" y="2405665"/>
            <a:ext cx="503458" cy="0"/>
          </a:xfrm>
          <a:prstGeom prst="line">
            <a:avLst/>
          </a:prstGeom>
          <a:ln w="63500">
            <a:solidFill>
              <a:srgbClr val="7E36B4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F8F6B5B-2033-5A3D-3377-985C4015471C}"/>
              </a:ext>
            </a:extLst>
          </p:cNvPr>
          <p:cNvCxnSpPr>
            <a:cxnSpLocks/>
          </p:cNvCxnSpPr>
          <p:nvPr/>
        </p:nvCxnSpPr>
        <p:spPr>
          <a:xfrm>
            <a:off x="3421445" y="2405665"/>
            <a:ext cx="503458" cy="0"/>
          </a:xfrm>
          <a:prstGeom prst="line">
            <a:avLst/>
          </a:prstGeom>
          <a:ln w="63500">
            <a:solidFill>
              <a:srgbClr val="7E36B4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FBD64E09-F46A-B9B1-BB1F-DE8E414DCC60}"/>
              </a:ext>
            </a:extLst>
          </p:cNvPr>
          <p:cNvCxnSpPr>
            <a:cxnSpLocks/>
          </p:cNvCxnSpPr>
          <p:nvPr/>
        </p:nvCxnSpPr>
        <p:spPr>
          <a:xfrm>
            <a:off x="2102779" y="2405665"/>
            <a:ext cx="503458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FF88045-4189-C81B-2D00-182FB18B567E}"/>
              </a:ext>
            </a:extLst>
          </p:cNvPr>
          <p:cNvCxnSpPr>
            <a:cxnSpLocks/>
          </p:cNvCxnSpPr>
          <p:nvPr/>
        </p:nvCxnSpPr>
        <p:spPr>
          <a:xfrm>
            <a:off x="2121829" y="3794189"/>
            <a:ext cx="503458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BE07CA92-1C1F-ACB9-0DB5-B7833920711E}"/>
              </a:ext>
            </a:extLst>
          </p:cNvPr>
          <p:cNvSpPr txBox="1"/>
          <p:nvPr/>
        </p:nvSpPr>
        <p:spPr>
          <a:xfrm>
            <a:off x="698071" y="1297770"/>
            <a:ext cx="238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Nash-evenwicht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71125BA-9BE8-D02D-F20A-649282A359DB}"/>
              </a:ext>
            </a:extLst>
          </p:cNvPr>
          <p:cNvSpPr txBox="1"/>
          <p:nvPr/>
        </p:nvSpPr>
        <p:spPr>
          <a:xfrm>
            <a:off x="3084022" y="2651604"/>
            <a:ext cx="209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Optimum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EB67D3C7-E2C4-1EA9-A415-F084780BDAEA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6850917" y="3617850"/>
            <a:ext cx="1187184" cy="865175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B3D23A54-FE01-4818-190B-EADE337D1A9E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6850917" y="4552670"/>
            <a:ext cx="1187184" cy="879265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C3C0EE5B-DD03-B47C-DAF6-7DBDF5D1375C}"/>
              </a:ext>
            </a:extLst>
          </p:cNvPr>
          <p:cNvCxnSpPr>
            <a:cxnSpLocks/>
          </p:cNvCxnSpPr>
          <p:nvPr/>
        </p:nvCxnSpPr>
        <p:spPr>
          <a:xfrm flipV="1">
            <a:off x="9310309" y="3107472"/>
            <a:ext cx="1422866" cy="50496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23EF7034-B2E7-CE57-4D28-21C3597C2A16}"/>
              </a:ext>
            </a:extLst>
          </p:cNvPr>
          <p:cNvCxnSpPr>
            <a:cxnSpLocks/>
          </p:cNvCxnSpPr>
          <p:nvPr/>
        </p:nvCxnSpPr>
        <p:spPr>
          <a:xfrm>
            <a:off x="9310309" y="3671195"/>
            <a:ext cx="1422866" cy="66545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BC345784-3D9A-241D-D45B-8C485020534F}"/>
              </a:ext>
            </a:extLst>
          </p:cNvPr>
          <p:cNvSpPr txBox="1"/>
          <p:nvPr/>
        </p:nvSpPr>
        <p:spPr>
          <a:xfrm rot="19363828">
            <a:off x="6693546" y="3836440"/>
            <a:ext cx="1187184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AF2B21F1-2A23-EFAE-75B4-E8FF288508F2}"/>
              </a:ext>
            </a:extLst>
          </p:cNvPr>
          <p:cNvSpPr/>
          <p:nvPr/>
        </p:nvSpPr>
        <p:spPr>
          <a:xfrm>
            <a:off x="5491956" y="4181452"/>
            <a:ext cx="1252188" cy="686878"/>
          </a:xfrm>
          <a:prstGeom prst="roundRect">
            <a:avLst/>
          </a:prstGeom>
          <a:solidFill>
            <a:srgbClr val="7E36B4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1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9034C65B-A2E6-9A6F-D34F-AED65C31DE43}"/>
              </a:ext>
            </a:extLst>
          </p:cNvPr>
          <p:cNvSpPr/>
          <p:nvPr/>
        </p:nvSpPr>
        <p:spPr>
          <a:xfrm>
            <a:off x="8038101" y="3274410"/>
            <a:ext cx="1245110" cy="6868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2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4F4B6EC7-2EAD-E84C-9F25-AE564B877A4B}"/>
              </a:ext>
            </a:extLst>
          </p:cNvPr>
          <p:cNvSpPr/>
          <p:nvPr/>
        </p:nvSpPr>
        <p:spPr>
          <a:xfrm>
            <a:off x="8038101" y="5088495"/>
            <a:ext cx="1245110" cy="6868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2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343D1EA-240C-2CC8-1A2F-2995BCADC6B1}"/>
              </a:ext>
            </a:extLst>
          </p:cNvPr>
          <p:cNvSpPr txBox="1"/>
          <p:nvPr/>
        </p:nvSpPr>
        <p:spPr>
          <a:xfrm rot="2198651" flipH="1">
            <a:off x="6523658" y="4919518"/>
            <a:ext cx="1621319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8EB91163-E064-B834-05D4-63E37FB3165C}"/>
              </a:ext>
            </a:extLst>
          </p:cNvPr>
          <p:cNvSpPr txBox="1"/>
          <p:nvPr/>
        </p:nvSpPr>
        <p:spPr>
          <a:xfrm rot="20435151">
            <a:off x="9329259" y="3043802"/>
            <a:ext cx="1187184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1CB160A7-394F-CBAF-2633-B56168592711}"/>
              </a:ext>
            </a:extLst>
          </p:cNvPr>
          <p:cNvSpPr txBox="1"/>
          <p:nvPr/>
        </p:nvSpPr>
        <p:spPr>
          <a:xfrm rot="1496405" flipH="1">
            <a:off x="9130497" y="3927987"/>
            <a:ext cx="1584708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69E938C-5A0A-FD88-8596-1903C67C6BD7}"/>
              </a:ext>
            </a:extLst>
          </p:cNvPr>
          <p:cNvSpPr txBox="1"/>
          <p:nvPr/>
        </p:nvSpPr>
        <p:spPr>
          <a:xfrm rot="20425261">
            <a:off x="9389335" y="4871926"/>
            <a:ext cx="1187184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3389EFC3-5A31-15E8-90A3-3CBA4C07BAF3}"/>
              </a:ext>
            </a:extLst>
          </p:cNvPr>
          <p:cNvSpPr txBox="1"/>
          <p:nvPr/>
        </p:nvSpPr>
        <p:spPr>
          <a:xfrm rot="1506025" flipH="1">
            <a:off x="9055453" y="5737817"/>
            <a:ext cx="1686192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BDF2B72-CF6A-4C0F-2690-B012519B985B}"/>
              </a:ext>
            </a:extLst>
          </p:cNvPr>
          <p:cNvSpPr txBox="1"/>
          <p:nvPr/>
        </p:nvSpPr>
        <p:spPr>
          <a:xfrm>
            <a:off x="10622651" y="2802388"/>
            <a:ext cx="11871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-1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-2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3D876A76-F0D4-8D8B-DD8E-191761E9228C}"/>
              </a:ext>
            </a:extLst>
          </p:cNvPr>
          <p:cNvSpPr txBox="1"/>
          <p:nvPr/>
        </p:nvSpPr>
        <p:spPr>
          <a:xfrm>
            <a:off x="10622651" y="4034320"/>
            <a:ext cx="11871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+2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-4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66C46ED7-54B5-15B8-FECF-60C0748557C9}"/>
              </a:ext>
            </a:extLst>
          </p:cNvPr>
          <p:cNvSpPr txBox="1"/>
          <p:nvPr/>
        </p:nvSpPr>
        <p:spPr>
          <a:xfrm>
            <a:off x="10658516" y="4645773"/>
            <a:ext cx="11871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-2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+3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EE7C3C99-5362-5AAF-158E-AEBA6607A5A2}"/>
              </a:ext>
            </a:extLst>
          </p:cNvPr>
          <p:cNvSpPr txBox="1"/>
          <p:nvPr/>
        </p:nvSpPr>
        <p:spPr>
          <a:xfrm>
            <a:off x="10629942" y="5865009"/>
            <a:ext cx="11871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0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F294ED13-B0D9-0D8E-11F5-90C78FDA3FD5}"/>
              </a:ext>
            </a:extLst>
          </p:cNvPr>
          <p:cNvCxnSpPr>
            <a:cxnSpLocks/>
          </p:cNvCxnSpPr>
          <p:nvPr/>
        </p:nvCxnSpPr>
        <p:spPr>
          <a:xfrm flipV="1">
            <a:off x="9310309" y="4928220"/>
            <a:ext cx="1422866" cy="50496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734AC5B9-D6D7-1996-AB7B-EE4990C64FA3}"/>
              </a:ext>
            </a:extLst>
          </p:cNvPr>
          <p:cNvCxnSpPr>
            <a:cxnSpLocks/>
          </p:cNvCxnSpPr>
          <p:nvPr/>
        </p:nvCxnSpPr>
        <p:spPr>
          <a:xfrm>
            <a:off x="9310309" y="5491943"/>
            <a:ext cx="1422866" cy="66545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3A8CA970-BA69-8FA9-DEF9-49B6858A2673}"/>
              </a:ext>
            </a:extLst>
          </p:cNvPr>
          <p:cNvSpPr/>
          <p:nvPr/>
        </p:nvSpPr>
        <p:spPr>
          <a:xfrm>
            <a:off x="5695949" y="1125168"/>
            <a:ext cx="5411887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Bepaal per speler de </a:t>
            </a: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best response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per keuze van de ander</a:t>
            </a:r>
          </a:p>
        </p:txBody>
      </p:sp>
      <p:sp>
        <p:nvSpPr>
          <p:cNvPr id="53" name="Rechthoek: afgeronde hoeken 52">
            <a:extLst>
              <a:ext uri="{FF2B5EF4-FFF2-40B4-BE49-F238E27FC236}">
                <a16:creationId xmlns:a16="http://schemas.microsoft.com/office/drawing/2014/main" id="{C20D80F5-9B56-589B-ED3B-D99D3FA6C8A7}"/>
              </a:ext>
            </a:extLst>
          </p:cNvPr>
          <p:cNvSpPr/>
          <p:nvPr/>
        </p:nvSpPr>
        <p:spPr>
          <a:xfrm>
            <a:off x="5402534" y="1087141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55" name="Rechthoek: afgeronde hoeken 54">
            <a:extLst>
              <a:ext uri="{FF2B5EF4-FFF2-40B4-BE49-F238E27FC236}">
                <a16:creationId xmlns:a16="http://schemas.microsoft.com/office/drawing/2014/main" id="{B1C354C5-C301-3346-13DA-B7E581CA9F20}"/>
              </a:ext>
            </a:extLst>
          </p:cNvPr>
          <p:cNvSpPr/>
          <p:nvPr/>
        </p:nvSpPr>
        <p:spPr>
          <a:xfrm>
            <a:off x="5695949" y="1818511"/>
            <a:ext cx="5411887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Bepaal per speler de </a:t>
            </a: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dominante strategie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6" name="Rechthoek: afgeronde hoeken 55">
            <a:extLst>
              <a:ext uri="{FF2B5EF4-FFF2-40B4-BE49-F238E27FC236}">
                <a16:creationId xmlns:a16="http://schemas.microsoft.com/office/drawing/2014/main" id="{98358F79-E7A3-DF66-3B51-125C9E2B38FE}"/>
              </a:ext>
            </a:extLst>
          </p:cNvPr>
          <p:cNvSpPr/>
          <p:nvPr/>
        </p:nvSpPr>
        <p:spPr>
          <a:xfrm>
            <a:off x="5402534" y="1780484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58" name="Rechthoek: afgeronde hoeken 57">
            <a:extLst>
              <a:ext uri="{FF2B5EF4-FFF2-40B4-BE49-F238E27FC236}">
                <a16:creationId xmlns:a16="http://schemas.microsoft.com/office/drawing/2014/main" id="{5904AD72-6778-AF42-CDB0-77DE08C8EC2D}"/>
              </a:ext>
            </a:extLst>
          </p:cNvPr>
          <p:cNvSpPr/>
          <p:nvPr/>
        </p:nvSpPr>
        <p:spPr>
          <a:xfrm>
            <a:off x="5695949" y="2511854"/>
            <a:ext cx="5411887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Bepaal het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evenwicht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het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optimum</a:t>
            </a:r>
          </a:p>
        </p:txBody>
      </p: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058BC38F-E9BF-34D2-7232-853A5035C37E}"/>
              </a:ext>
            </a:extLst>
          </p:cNvPr>
          <p:cNvSpPr/>
          <p:nvPr/>
        </p:nvSpPr>
        <p:spPr>
          <a:xfrm>
            <a:off x="5402534" y="2473827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E6928BCB-2FDA-52FE-7314-396175306E89}"/>
              </a:ext>
            </a:extLst>
          </p:cNvPr>
          <p:cNvSpPr/>
          <p:nvPr/>
        </p:nvSpPr>
        <p:spPr>
          <a:xfrm rot="20396792">
            <a:off x="9440011" y="3045998"/>
            <a:ext cx="909755" cy="349416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D7C300A0-432A-4E70-43FC-BDE70A5558D3}"/>
              </a:ext>
            </a:extLst>
          </p:cNvPr>
          <p:cNvSpPr/>
          <p:nvPr/>
        </p:nvSpPr>
        <p:spPr>
          <a:xfrm rot="20396792">
            <a:off x="9475253" y="4855301"/>
            <a:ext cx="909755" cy="349416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93F3FBD7-6051-0D75-C5D0-BC94617C2F42}"/>
              </a:ext>
            </a:extLst>
          </p:cNvPr>
          <p:cNvSpPr/>
          <p:nvPr/>
        </p:nvSpPr>
        <p:spPr>
          <a:xfrm rot="19486603">
            <a:off x="6783355" y="3826215"/>
            <a:ext cx="909755" cy="349416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kstballon: rechthoek met afgeronde hoeken 71">
            <a:extLst>
              <a:ext uri="{FF2B5EF4-FFF2-40B4-BE49-F238E27FC236}">
                <a16:creationId xmlns:a16="http://schemas.microsoft.com/office/drawing/2014/main" id="{0BA05F3A-8369-3D04-F1E4-1F26C39B5D03}"/>
              </a:ext>
            </a:extLst>
          </p:cNvPr>
          <p:cNvSpPr/>
          <p:nvPr/>
        </p:nvSpPr>
        <p:spPr>
          <a:xfrm>
            <a:off x="872845" y="4696409"/>
            <a:ext cx="3140504" cy="1380645"/>
          </a:xfrm>
          <a:prstGeom prst="wedgeRoundRectCallout">
            <a:avLst>
              <a:gd name="adj1" fmla="val 72623"/>
              <a:gd name="adj2" fmla="val -66929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Let op!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Je antwoorden moeten zorgvuldig geformuleerd worden.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767128-8C62-F1D5-7021-E0918CF3861D}"/>
              </a:ext>
            </a:extLst>
          </p:cNvPr>
          <p:cNvSpPr txBox="1"/>
          <p:nvPr/>
        </p:nvSpPr>
        <p:spPr>
          <a:xfrm>
            <a:off x="292180" y="2315575"/>
            <a:ext cx="5789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766AF-127F-61E3-E719-EEC07ED8CC6F}"/>
              </a:ext>
            </a:extLst>
          </p:cNvPr>
          <p:cNvSpPr txBox="1"/>
          <p:nvPr/>
        </p:nvSpPr>
        <p:spPr>
          <a:xfrm>
            <a:off x="941064" y="882654"/>
            <a:ext cx="5789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3924658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30" grpId="0"/>
      <p:bldP spid="31" grpId="0"/>
      <p:bldP spid="52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66" grpId="0" animBg="1"/>
      <p:bldP spid="67" grpId="0" animBg="1"/>
      <p:bldP spid="68" grpId="0" animBg="1"/>
      <p:bldP spid="72" grpId="0" animBg="1"/>
      <p:bldP spid="2" grpId="0"/>
      <p:bldP spid="4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CE1E-C1E0-00FB-55B0-7C15F2110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F97CD48-E1FA-58A4-2C24-FB2965A62EA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Gevangenendilemma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examenvraag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E29453-84E9-EE44-65E2-D21553DB4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35" y="851837"/>
            <a:ext cx="7840169" cy="2724530"/>
          </a:xfrm>
          <a:prstGeom prst="rect">
            <a:avLst/>
          </a:prstGeom>
          <a:ln w="38100">
            <a:solidFill>
              <a:srgbClr val="945E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54ECD4C-F860-4513-1A56-C8AD51B12AAB}"/>
              </a:ext>
            </a:extLst>
          </p:cNvPr>
          <p:cNvCxnSpPr>
            <a:cxnSpLocks/>
          </p:cNvCxnSpPr>
          <p:nvPr/>
        </p:nvCxnSpPr>
        <p:spPr>
          <a:xfrm>
            <a:off x="5911794" y="2751970"/>
            <a:ext cx="252000" cy="0"/>
          </a:xfrm>
          <a:prstGeom prst="line">
            <a:avLst/>
          </a:prstGeom>
          <a:ln w="63500">
            <a:solidFill>
              <a:srgbClr val="652EA3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8380C4C-6B8A-6BAF-20A7-1D8883875F44}"/>
              </a:ext>
            </a:extLst>
          </p:cNvPr>
          <p:cNvCxnSpPr>
            <a:cxnSpLocks/>
          </p:cNvCxnSpPr>
          <p:nvPr/>
        </p:nvCxnSpPr>
        <p:spPr>
          <a:xfrm>
            <a:off x="8265407" y="2751970"/>
            <a:ext cx="252000" cy="0"/>
          </a:xfrm>
          <a:prstGeom prst="line">
            <a:avLst/>
          </a:prstGeom>
          <a:ln w="63500">
            <a:solidFill>
              <a:srgbClr val="652EA3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588A24E-B08E-B182-B121-099F3477031E}"/>
              </a:ext>
            </a:extLst>
          </p:cNvPr>
          <p:cNvCxnSpPr>
            <a:cxnSpLocks/>
          </p:cNvCxnSpPr>
          <p:nvPr/>
        </p:nvCxnSpPr>
        <p:spPr>
          <a:xfrm>
            <a:off x="8590887" y="2218852"/>
            <a:ext cx="252000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05D20FE-308B-B15B-FE17-CEF7F73D5C82}"/>
              </a:ext>
            </a:extLst>
          </p:cNvPr>
          <p:cNvCxnSpPr>
            <a:cxnSpLocks/>
          </p:cNvCxnSpPr>
          <p:nvPr/>
        </p:nvCxnSpPr>
        <p:spPr>
          <a:xfrm>
            <a:off x="8590887" y="2751970"/>
            <a:ext cx="252000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D8E9D483-C02D-248E-93BF-4C6DBD34752F}"/>
              </a:ext>
            </a:extLst>
          </p:cNvPr>
          <p:cNvSpPr txBox="1"/>
          <p:nvPr/>
        </p:nvSpPr>
        <p:spPr>
          <a:xfrm>
            <a:off x="7335283" y="2703286"/>
            <a:ext cx="238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Nash-evenwicht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B6F8827-3773-EC45-5439-49A2F15E9F12}"/>
              </a:ext>
            </a:extLst>
          </p:cNvPr>
          <p:cNvSpPr txBox="1"/>
          <p:nvPr/>
        </p:nvSpPr>
        <p:spPr>
          <a:xfrm>
            <a:off x="5209763" y="2103125"/>
            <a:ext cx="209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Optimum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66FE944-ED8D-2ABE-315E-4F5440748093}"/>
              </a:ext>
            </a:extLst>
          </p:cNvPr>
          <p:cNvSpPr/>
          <p:nvPr/>
        </p:nvSpPr>
        <p:spPr>
          <a:xfrm>
            <a:off x="4865866" y="891086"/>
            <a:ext cx="739879" cy="290322"/>
          </a:xfrm>
          <a:prstGeom prst="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969F3F0-E6C3-5FED-09E9-ED73E4B3C56C}"/>
              </a:ext>
            </a:extLst>
          </p:cNvPr>
          <p:cNvSpPr/>
          <p:nvPr/>
        </p:nvSpPr>
        <p:spPr>
          <a:xfrm>
            <a:off x="5889523" y="891086"/>
            <a:ext cx="739878" cy="29032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CDC5E-4D3A-C517-9101-A856748E0AAA}"/>
              </a:ext>
            </a:extLst>
          </p:cNvPr>
          <p:cNvSpPr txBox="1"/>
          <p:nvPr/>
        </p:nvSpPr>
        <p:spPr>
          <a:xfrm>
            <a:off x="1823697" y="2462278"/>
            <a:ext cx="58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E71E14"/>
                </a:solidFill>
                <a:latin typeface="Effra" panose="02000506080000020004" pitchFamily="2" charset="0"/>
              </a:rPr>
              <a:t>DS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E71E14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FFE810C-109D-CA67-FFD4-AC42209876CC}"/>
              </a:ext>
            </a:extLst>
          </p:cNvPr>
          <p:cNvSpPr txBox="1"/>
          <p:nvPr/>
        </p:nvSpPr>
        <p:spPr>
          <a:xfrm>
            <a:off x="9195431" y="996742"/>
            <a:ext cx="58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E71E14"/>
                </a:solidFill>
                <a:latin typeface="Effra" panose="02000506080000020004" pitchFamily="2" charset="0"/>
              </a:rPr>
              <a:t>DS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E71E14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7" name="Graphic 16" descr="Pijl-rechts met effen opvulling">
            <a:extLst>
              <a:ext uri="{FF2B5EF4-FFF2-40B4-BE49-F238E27FC236}">
                <a16:creationId xmlns:a16="http://schemas.microsoft.com/office/drawing/2014/main" id="{0F59668D-245D-B859-CF3D-AB5C3181B7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1526" y="2419414"/>
            <a:ext cx="482450" cy="451376"/>
          </a:xfrm>
          <a:prstGeom prst="rect">
            <a:avLst/>
          </a:prstGeom>
        </p:spPr>
      </p:pic>
      <p:pic>
        <p:nvPicPr>
          <p:cNvPr id="18" name="Graphic 17" descr="Lijn met pijl: Curve in wijzerzin met effen opvulling">
            <a:extLst>
              <a:ext uri="{FF2B5EF4-FFF2-40B4-BE49-F238E27FC236}">
                <a16:creationId xmlns:a16="http://schemas.microsoft.com/office/drawing/2014/main" id="{327C7597-2D08-75A9-D8CE-2675593362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2512" flipV="1">
            <a:off x="8766117" y="992534"/>
            <a:ext cx="541903" cy="541903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0A9AC42-761B-871C-5AB1-DF8126B5C083}"/>
              </a:ext>
            </a:extLst>
          </p:cNvPr>
          <p:cNvSpPr txBox="1"/>
          <p:nvPr/>
        </p:nvSpPr>
        <p:spPr>
          <a:xfrm>
            <a:off x="1308101" y="3641450"/>
            <a:ext cx="957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dominante strategie beide bedrijven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is de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 verlagen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kumimoji="0" lang="nl-NL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Dirdam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: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33&gt;30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19&gt;14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</a:t>
            </a:r>
            <a:r>
              <a:rPr kumimoji="0" lang="nl-NL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Nednol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: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20&gt;10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6&gt;-2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), waardoor ze op het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evenwicht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(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19:6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 van beide verlagen uitkomen.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AF1E60A-9B53-EAF9-7E54-C31458E69D42}"/>
              </a:ext>
            </a:extLst>
          </p:cNvPr>
          <p:cNvSpPr txBox="1"/>
          <p:nvPr/>
        </p:nvSpPr>
        <p:spPr>
          <a:xfrm>
            <a:off x="1308101" y="5427816"/>
            <a:ext cx="957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Dat evenwicht is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niet optimaal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(optimum: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30:10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), dus er is sprake van een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gevangenendilemma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kstballon: rechthoek met afgeronde hoeken 21">
            <a:extLst>
              <a:ext uri="{FF2B5EF4-FFF2-40B4-BE49-F238E27FC236}">
                <a16:creationId xmlns:a16="http://schemas.microsoft.com/office/drawing/2014/main" id="{515FB99E-D78A-D23A-CC67-8515D6024276}"/>
              </a:ext>
            </a:extLst>
          </p:cNvPr>
          <p:cNvSpPr/>
          <p:nvPr/>
        </p:nvSpPr>
        <p:spPr>
          <a:xfrm>
            <a:off x="10097958" y="3119459"/>
            <a:ext cx="1812362" cy="619081"/>
          </a:xfrm>
          <a:prstGeom prst="wedgeRoundRectCallout">
            <a:avLst>
              <a:gd name="adj1" fmla="val -66834"/>
              <a:gd name="adj2" fmla="val 5421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Keuze noemen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23" name="Graphic 22" descr="Vinkje met effen opvulling">
            <a:extLst>
              <a:ext uri="{FF2B5EF4-FFF2-40B4-BE49-F238E27FC236}">
                <a16:creationId xmlns:a16="http://schemas.microsoft.com/office/drawing/2014/main" id="{C4F415E4-9084-860A-0FC6-B5BB8317C4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0866" y="2645102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kstballon: rechthoek met afgeronde hoeken 23">
            <a:extLst>
              <a:ext uri="{FF2B5EF4-FFF2-40B4-BE49-F238E27FC236}">
                <a16:creationId xmlns:a16="http://schemas.microsoft.com/office/drawing/2014/main" id="{94710BD1-2264-DD8A-61EC-75DEEB57AAC2}"/>
              </a:ext>
            </a:extLst>
          </p:cNvPr>
          <p:cNvSpPr/>
          <p:nvPr/>
        </p:nvSpPr>
        <p:spPr>
          <a:xfrm>
            <a:off x="969663" y="4918595"/>
            <a:ext cx="1812362" cy="619081"/>
          </a:xfrm>
          <a:prstGeom prst="wedgeRoundRectCallout">
            <a:avLst>
              <a:gd name="adj1" fmla="val 52492"/>
              <a:gd name="adj2" fmla="val -112241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Getallen gebruiken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5" name="Tekstballon: rechthoek met afgeronde hoeken 24">
            <a:extLst>
              <a:ext uri="{FF2B5EF4-FFF2-40B4-BE49-F238E27FC236}">
                <a16:creationId xmlns:a16="http://schemas.microsoft.com/office/drawing/2014/main" id="{46FBDB8D-EA25-70C2-34BB-E8F05008F86C}"/>
              </a:ext>
            </a:extLst>
          </p:cNvPr>
          <p:cNvSpPr/>
          <p:nvPr/>
        </p:nvSpPr>
        <p:spPr>
          <a:xfrm>
            <a:off x="6168819" y="4918595"/>
            <a:ext cx="1812362" cy="619081"/>
          </a:xfrm>
          <a:prstGeom prst="wedgeRoundRectCallout">
            <a:avLst>
              <a:gd name="adj1" fmla="val -64432"/>
              <a:gd name="adj2" fmla="val 44840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Begrip</a:t>
            </a:r>
            <a:r>
              <a:rPr kumimoji="0" lang="nl-NL" sz="2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uitleggen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26" name="Graphic 25" descr="Vinkje met effen opvulling">
            <a:extLst>
              <a:ext uri="{FF2B5EF4-FFF2-40B4-BE49-F238E27FC236}">
                <a16:creationId xmlns:a16="http://schemas.microsoft.com/office/drawing/2014/main" id="{3A6FC9DC-4860-22EF-6302-485E28115B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2263" y="4708149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Graphic 26" descr="Vinkje met effen opvulling">
            <a:extLst>
              <a:ext uri="{FF2B5EF4-FFF2-40B4-BE49-F238E27FC236}">
                <a16:creationId xmlns:a16="http://schemas.microsoft.com/office/drawing/2014/main" id="{596923F0-1086-F198-58A5-9D693F0BB0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4014" y="4708149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BC9D1240-EC7D-398B-2AD4-C55D3EC0412A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</a:t>
            </a:r>
          </a:p>
        </p:txBody>
      </p:sp>
    </p:spTree>
    <p:extLst>
      <p:ext uri="{BB962C8B-B14F-4D97-AF65-F5344CB8AC3E}">
        <p14:creationId xmlns:p14="http://schemas.microsoft.com/office/powerpoint/2010/main" val="8384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15" grpId="0"/>
      <p:bldP spid="16" grpId="0"/>
      <p:bldP spid="19" grpId="0"/>
      <p:bldP spid="21" grpId="0"/>
      <p:bldP spid="22" grpId="0" animBg="1"/>
      <p:bldP spid="24" grpId="0" animBg="1"/>
      <p:bldP spid="25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550D1-7CB0-4C39-8524-13164B1A5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373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5E270-B7A7-C5EB-4AAF-3893FF70F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7FFEED6-2CA1-3881-B517-368A43C0068B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Vraagveranderingen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A30586E-0C96-1B80-6206-1580E86F05AE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3CC070DF-C7B2-70D0-12E4-AFD2DA400504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Elasticiteiten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4386A25-DB3B-3AEB-8A52-AA8D6753FA7F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68FEA0-1E4D-60B6-0F8B-298058F3D6D3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D</a:t>
            </a:r>
          </a:p>
        </p:txBody>
      </p:sp>
    </p:spTree>
    <p:extLst>
      <p:ext uri="{BB962C8B-B14F-4D97-AF65-F5344CB8AC3E}">
        <p14:creationId xmlns:p14="http://schemas.microsoft.com/office/powerpoint/2010/main" val="22135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Elasticiteiten</a:t>
            </a: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751F3EB4-1CBB-276A-31F8-7FDB50E2E0BF}"/>
              </a:ext>
            </a:extLst>
          </p:cNvPr>
          <p:cNvCxnSpPr>
            <a:cxnSpLocks/>
          </p:cNvCxnSpPr>
          <p:nvPr/>
        </p:nvCxnSpPr>
        <p:spPr>
          <a:xfrm>
            <a:off x="1011421" y="2337560"/>
            <a:ext cx="10169159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CDC12E67-2467-5062-CDFB-A5E4F5F2B250}"/>
              </a:ext>
            </a:extLst>
          </p:cNvPr>
          <p:cNvCxnSpPr/>
          <p:nvPr/>
        </p:nvCxnSpPr>
        <p:spPr>
          <a:xfrm>
            <a:off x="1011420" y="4266677"/>
            <a:ext cx="10169159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B88B9F33-678C-BA96-AF20-55B91261FAB9}"/>
              </a:ext>
            </a:extLst>
          </p:cNvPr>
          <p:cNvSpPr txBox="1"/>
          <p:nvPr/>
        </p:nvSpPr>
        <p:spPr>
          <a:xfrm>
            <a:off x="1789134" y="3678998"/>
            <a:ext cx="348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Complementair</a:t>
            </a:r>
          </a:p>
        </p:txBody>
      </p: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4CCB7E75-BA1D-B614-5C70-38C403339C53}"/>
              </a:ext>
            </a:extLst>
          </p:cNvPr>
          <p:cNvCxnSpPr>
            <a:cxnSpLocks/>
          </p:cNvCxnSpPr>
          <p:nvPr/>
        </p:nvCxnSpPr>
        <p:spPr>
          <a:xfrm>
            <a:off x="1011420" y="6213802"/>
            <a:ext cx="10169159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D6D140C0-5819-CB8F-0A2A-419D96DBACE7}"/>
                  </a:ext>
                </a:extLst>
              </p:cNvPr>
              <p:cNvSpPr txBox="1"/>
              <p:nvPr/>
            </p:nvSpPr>
            <p:spPr>
              <a:xfrm>
                <a:off x="0" y="5873149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D6D140C0-5819-CB8F-0A2A-419D96DBA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73149"/>
                <a:ext cx="117091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05FD0CAF-4148-2216-82BE-874B4E2CFE75}"/>
              </a:ext>
            </a:extLst>
          </p:cNvPr>
          <p:cNvCxnSpPr>
            <a:cxnSpLocks/>
          </p:cNvCxnSpPr>
          <p:nvPr/>
        </p:nvCxnSpPr>
        <p:spPr>
          <a:xfrm>
            <a:off x="6096000" y="2011491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FDA5E8B2-8415-089F-E588-E3C5C1887B72}"/>
              </a:ext>
            </a:extLst>
          </p:cNvPr>
          <p:cNvCxnSpPr>
            <a:cxnSpLocks/>
          </p:cNvCxnSpPr>
          <p:nvPr/>
        </p:nvCxnSpPr>
        <p:spPr>
          <a:xfrm>
            <a:off x="6096000" y="3940608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CE66C619-F7DB-AFB7-1C5E-7A6BD19C91FB}"/>
              </a:ext>
            </a:extLst>
          </p:cNvPr>
          <p:cNvCxnSpPr>
            <a:cxnSpLocks/>
          </p:cNvCxnSpPr>
          <p:nvPr/>
        </p:nvCxnSpPr>
        <p:spPr>
          <a:xfrm>
            <a:off x="4426909" y="5887733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B41F034E-B036-B113-AED7-BA85FBACC3CD}"/>
              </a:ext>
            </a:extLst>
          </p:cNvPr>
          <p:cNvCxnSpPr>
            <a:cxnSpLocks/>
          </p:cNvCxnSpPr>
          <p:nvPr/>
        </p:nvCxnSpPr>
        <p:spPr>
          <a:xfrm>
            <a:off x="7753564" y="5887733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3DE9CAC6-E9F9-984F-E7AE-221C1CBDE3A7}"/>
                  </a:ext>
                </a:extLst>
              </p:cNvPr>
              <p:cNvSpPr txBox="1"/>
              <p:nvPr/>
            </p:nvSpPr>
            <p:spPr>
              <a:xfrm>
                <a:off x="10856217" y="5873149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3DE9CAC6-E9F9-984F-E7AE-221C1CBDE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217" y="5873149"/>
                <a:ext cx="117091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5990F680-F90F-DAFA-2E80-BB6DB39C35E6}"/>
                  </a:ext>
                </a:extLst>
              </p:cNvPr>
              <p:cNvSpPr txBox="1"/>
              <p:nvPr/>
            </p:nvSpPr>
            <p:spPr>
              <a:xfrm>
                <a:off x="7168107" y="5360911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5990F680-F90F-DAFA-2E80-BB6DB39C3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7" y="5360911"/>
                <a:ext cx="117091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4CDFF869-C3E3-26A6-3053-FE9B09EC0826}"/>
                  </a:ext>
                </a:extLst>
              </p:cNvPr>
              <p:cNvSpPr txBox="1"/>
              <p:nvPr/>
            </p:nvSpPr>
            <p:spPr>
              <a:xfrm>
                <a:off x="3841452" y="5360911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4CDFF869-C3E3-26A6-3053-FE9B09EC0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452" y="5360911"/>
                <a:ext cx="117091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E33F4362-5915-C919-0B42-3D3E25B39773}"/>
                  </a:ext>
                </a:extLst>
              </p:cNvPr>
              <p:cNvSpPr txBox="1"/>
              <p:nvPr/>
            </p:nvSpPr>
            <p:spPr>
              <a:xfrm>
                <a:off x="5510542" y="3400462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E33F4362-5915-C919-0B42-3D3E25B39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42" y="3400462"/>
                <a:ext cx="117091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5FD875F4-11EE-41AE-A8A5-A39AD706D862}"/>
                  </a:ext>
                </a:extLst>
              </p:cNvPr>
              <p:cNvSpPr txBox="1"/>
              <p:nvPr/>
            </p:nvSpPr>
            <p:spPr>
              <a:xfrm>
                <a:off x="5332126" y="1427239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−1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5FD875F4-11EE-41AE-A8A5-A39AD706D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26" y="1427239"/>
                <a:ext cx="11709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B6788C6B-5B2F-053C-1045-06D41AE6B2BD}"/>
                  </a:ext>
                </a:extLst>
              </p:cNvPr>
              <p:cNvSpPr txBox="1"/>
              <p:nvPr/>
            </p:nvSpPr>
            <p:spPr>
              <a:xfrm>
                <a:off x="0" y="3925133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B6788C6B-5B2F-053C-1045-06D41AE6B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25133"/>
                <a:ext cx="117091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738AD1D0-6ECE-9BC6-F330-B9644454D449}"/>
                  </a:ext>
                </a:extLst>
              </p:cNvPr>
              <p:cNvSpPr txBox="1"/>
              <p:nvPr/>
            </p:nvSpPr>
            <p:spPr>
              <a:xfrm>
                <a:off x="10856217" y="3925133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738AD1D0-6ECE-9BC6-F330-B9644454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217" y="3925133"/>
                <a:ext cx="117091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B1AE08CA-D864-6308-A1BF-64CB975F0140}"/>
                  </a:ext>
                </a:extLst>
              </p:cNvPr>
              <p:cNvSpPr txBox="1"/>
              <p:nvPr/>
            </p:nvSpPr>
            <p:spPr>
              <a:xfrm>
                <a:off x="0" y="2000340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B1AE08CA-D864-6308-A1BF-64CB975F0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00340"/>
                <a:ext cx="117091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4A10BB29-23B2-8131-593D-4ADE8A26D3B8}"/>
                  </a:ext>
                </a:extLst>
              </p:cNvPr>
              <p:cNvSpPr txBox="1"/>
              <p:nvPr/>
            </p:nvSpPr>
            <p:spPr>
              <a:xfrm>
                <a:off x="10856217" y="2000340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4A10BB29-23B2-8131-593D-4ADE8A26D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217" y="2000340"/>
                <a:ext cx="1170914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98D749CB-0357-7B8C-B3AD-BB6ACA0FB2B7}"/>
                  </a:ext>
                </a:extLst>
              </p:cNvPr>
              <p:cNvSpPr txBox="1"/>
              <p:nvPr/>
            </p:nvSpPr>
            <p:spPr>
              <a:xfrm>
                <a:off x="4345072" y="4756487"/>
                <a:ext cx="3501856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sub>
                      </m:sSub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>
                            <m:sSub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</m:s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den>
                      </m:f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98D749CB-0357-7B8C-B3AD-BB6ACA0FB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72" y="4756487"/>
                <a:ext cx="3501856" cy="766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kstvak 102">
            <a:extLst>
              <a:ext uri="{FF2B5EF4-FFF2-40B4-BE49-F238E27FC236}">
                <a16:creationId xmlns:a16="http://schemas.microsoft.com/office/drawing/2014/main" id="{5F5FF9B7-516B-0956-C0DA-AAAAB84A32DF}"/>
              </a:ext>
            </a:extLst>
          </p:cNvPr>
          <p:cNvSpPr txBox="1"/>
          <p:nvPr/>
        </p:nvSpPr>
        <p:spPr>
          <a:xfrm>
            <a:off x="6732452" y="3678998"/>
            <a:ext cx="348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Substitutie</a:t>
            </a:r>
          </a:p>
        </p:txBody>
      </p:sp>
      <p:sp>
        <p:nvSpPr>
          <p:cNvPr id="104" name="Tekstvak 103">
            <a:extLst>
              <a:ext uri="{FF2B5EF4-FFF2-40B4-BE49-F238E27FC236}">
                <a16:creationId xmlns:a16="http://schemas.microsoft.com/office/drawing/2014/main" id="{74F9E626-C15D-DDFB-94EA-9C9AFA08770E}"/>
              </a:ext>
            </a:extLst>
          </p:cNvPr>
          <p:cNvSpPr txBox="1"/>
          <p:nvPr/>
        </p:nvSpPr>
        <p:spPr>
          <a:xfrm>
            <a:off x="1711767" y="56242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Inferieur</a:t>
            </a:r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15D01503-4A93-8CC0-1F27-8AA52F00E8EE}"/>
              </a:ext>
            </a:extLst>
          </p:cNvPr>
          <p:cNvSpPr txBox="1"/>
          <p:nvPr/>
        </p:nvSpPr>
        <p:spPr>
          <a:xfrm>
            <a:off x="4855611" y="56242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Primair</a:t>
            </a:r>
          </a:p>
        </p:txBody>
      </p:sp>
      <p:sp>
        <p:nvSpPr>
          <p:cNvPr id="107" name="Tekstvak 106">
            <a:extLst>
              <a:ext uri="{FF2B5EF4-FFF2-40B4-BE49-F238E27FC236}">
                <a16:creationId xmlns:a16="http://schemas.microsoft.com/office/drawing/2014/main" id="{F39AC9B8-9F2C-3DAC-7761-B8FE2AFF12CE}"/>
              </a:ext>
            </a:extLst>
          </p:cNvPr>
          <p:cNvSpPr txBox="1"/>
          <p:nvPr/>
        </p:nvSpPr>
        <p:spPr>
          <a:xfrm>
            <a:off x="8064503" y="56242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Luxe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C0A17B43-85C4-C5DF-C54B-922D9EA1741D}"/>
              </a:ext>
            </a:extLst>
          </p:cNvPr>
          <p:cNvSpPr txBox="1"/>
          <p:nvPr/>
        </p:nvSpPr>
        <p:spPr>
          <a:xfrm>
            <a:off x="1981088" y="1739460"/>
            <a:ext cx="310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Relatief elastisch</a:t>
            </a:r>
          </a:p>
        </p:txBody>
      </p:sp>
      <p:sp>
        <p:nvSpPr>
          <p:cNvPr id="109" name="Tekstvak 108">
            <a:extLst>
              <a:ext uri="{FF2B5EF4-FFF2-40B4-BE49-F238E27FC236}">
                <a16:creationId xmlns:a16="http://schemas.microsoft.com/office/drawing/2014/main" id="{C7A6D353-7294-089F-E1C7-A8CC52EC16DE}"/>
              </a:ext>
            </a:extLst>
          </p:cNvPr>
          <p:cNvSpPr txBox="1"/>
          <p:nvPr/>
        </p:nvSpPr>
        <p:spPr>
          <a:xfrm>
            <a:off x="6628608" y="1739460"/>
            <a:ext cx="342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Relatief inelastisch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706110DF-1C37-162C-89D0-8AA14CBF8246}"/>
                  </a:ext>
                </a:extLst>
              </p:cNvPr>
              <p:cNvSpPr txBox="1"/>
              <p:nvPr/>
            </p:nvSpPr>
            <p:spPr>
              <a:xfrm>
                <a:off x="4345072" y="2745855"/>
                <a:ext cx="3565976" cy="774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Sup>
                            <m:sSubSup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  <m:sup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p>
                          </m:sSubSup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p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706110DF-1C37-162C-89D0-8AA14CBF8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72" y="2745855"/>
                <a:ext cx="3565976" cy="7743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61D09203-57F6-1E37-23D1-340EEEBB6339}"/>
                  </a:ext>
                </a:extLst>
              </p:cNvPr>
              <p:cNvSpPr txBox="1"/>
              <p:nvPr/>
            </p:nvSpPr>
            <p:spPr>
              <a:xfrm>
                <a:off x="4345072" y="809203"/>
                <a:ext cx="3565976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>
                            <m:sSub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</m:s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61D09203-57F6-1E37-23D1-340EEEBB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72" y="809203"/>
                <a:ext cx="3565976" cy="7662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F91ADA2-8D4A-37E6-D576-6952C770B785}"/>
              </a:ext>
            </a:extLst>
          </p:cNvPr>
          <p:cNvSpPr/>
          <p:nvPr/>
        </p:nvSpPr>
        <p:spPr>
          <a:xfrm>
            <a:off x="1094583" y="848257"/>
            <a:ext cx="2997126" cy="76553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Prijselasticiteit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A54AE97-C130-E1CF-B90C-18414D8A9919}"/>
              </a:ext>
            </a:extLst>
          </p:cNvPr>
          <p:cNvSpPr/>
          <p:nvPr/>
        </p:nvSpPr>
        <p:spPr>
          <a:xfrm>
            <a:off x="1094583" y="2750276"/>
            <a:ext cx="2997126" cy="76553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Kruislingse prijselasticiteit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D0C70E0-F263-FF94-72DC-3B134EA211D7}"/>
              </a:ext>
            </a:extLst>
          </p:cNvPr>
          <p:cNvSpPr/>
          <p:nvPr/>
        </p:nvSpPr>
        <p:spPr>
          <a:xfrm>
            <a:off x="1094583" y="4752851"/>
            <a:ext cx="2997126" cy="76553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Inkomenselasticiteit</a:t>
            </a:r>
          </a:p>
        </p:txBody>
      </p:sp>
    </p:spTree>
    <p:extLst>
      <p:ext uri="{BB962C8B-B14F-4D97-AF65-F5344CB8AC3E}">
        <p14:creationId xmlns:p14="http://schemas.microsoft.com/office/powerpoint/2010/main" val="32322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6" grpId="0"/>
      <p:bldP spid="107" grpId="0"/>
      <p:bldP spid="108" grpId="0"/>
      <p:bldP spid="109" grpId="0"/>
      <p:bldP spid="110" grpId="0"/>
      <p:bldP spid="111" grpId="0"/>
      <p:bldP spid="6" grpId="0" animBg="1"/>
      <p:bldP spid="7" grpId="0" animBg="1"/>
      <p:bldP spid="8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59999-5641-B7F1-DC51-C9984CDC2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9BEEAF6-3C60-3501-7688-7EDFEDF6ABD9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Elasticiteiten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(examenvraag)</a:t>
            </a: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E9D6A3EF-E7DE-8C69-D95D-2109CF19B35F}"/>
              </a:ext>
            </a:extLst>
          </p:cNvPr>
          <p:cNvCxnSpPr>
            <a:cxnSpLocks/>
          </p:cNvCxnSpPr>
          <p:nvPr/>
        </p:nvCxnSpPr>
        <p:spPr>
          <a:xfrm>
            <a:off x="1011421" y="-932295"/>
            <a:ext cx="10169159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361157FC-C6F4-A661-235B-0903EA68AC01}"/>
              </a:ext>
            </a:extLst>
          </p:cNvPr>
          <p:cNvCxnSpPr>
            <a:cxnSpLocks/>
          </p:cNvCxnSpPr>
          <p:nvPr/>
        </p:nvCxnSpPr>
        <p:spPr>
          <a:xfrm>
            <a:off x="1011420" y="8918902"/>
            <a:ext cx="10169159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3D90C7B0-8DBF-41F3-094C-BA9B7F7290C3}"/>
                  </a:ext>
                </a:extLst>
              </p:cNvPr>
              <p:cNvSpPr txBox="1"/>
              <p:nvPr/>
            </p:nvSpPr>
            <p:spPr>
              <a:xfrm>
                <a:off x="0" y="8578249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3D90C7B0-8DBF-41F3-094C-BA9B7F729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78249"/>
                <a:ext cx="117091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B3F21A82-0606-45E8-5C33-0DC58E297103}"/>
              </a:ext>
            </a:extLst>
          </p:cNvPr>
          <p:cNvCxnSpPr>
            <a:cxnSpLocks/>
          </p:cNvCxnSpPr>
          <p:nvPr/>
        </p:nvCxnSpPr>
        <p:spPr>
          <a:xfrm>
            <a:off x="6096000" y="-1258364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8B021F76-8126-9B4F-2FF1-56756FF20357}"/>
              </a:ext>
            </a:extLst>
          </p:cNvPr>
          <p:cNvCxnSpPr>
            <a:cxnSpLocks/>
          </p:cNvCxnSpPr>
          <p:nvPr/>
        </p:nvCxnSpPr>
        <p:spPr>
          <a:xfrm>
            <a:off x="4426909" y="8592833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F3D6E9C5-95C9-4734-A29D-6F58F7B5139D}"/>
              </a:ext>
            </a:extLst>
          </p:cNvPr>
          <p:cNvCxnSpPr>
            <a:cxnSpLocks/>
          </p:cNvCxnSpPr>
          <p:nvPr/>
        </p:nvCxnSpPr>
        <p:spPr>
          <a:xfrm>
            <a:off x="7753564" y="8592833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B4CC590D-F13D-49B0-1AC2-2B6E409620EF}"/>
                  </a:ext>
                </a:extLst>
              </p:cNvPr>
              <p:cNvSpPr txBox="1"/>
              <p:nvPr/>
            </p:nvSpPr>
            <p:spPr>
              <a:xfrm>
                <a:off x="10856217" y="8578249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B4CC590D-F13D-49B0-1AC2-2B6E40962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217" y="8578249"/>
                <a:ext cx="117091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D2B834A1-6738-AFC7-15CA-6D5169AD475A}"/>
                  </a:ext>
                </a:extLst>
              </p:cNvPr>
              <p:cNvSpPr txBox="1"/>
              <p:nvPr/>
            </p:nvSpPr>
            <p:spPr>
              <a:xfrm>
                <a:off x="7168107" y="8066011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D2B834A1-6738-AFC7-15CA-6D5169AD4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7" y="8066011"/>
                <a:ext cx="117091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2F75620F-F13E-7869-5602-31CBF08E3E7F}"/>
                  </a:ext>
                </a:extLst>
              </p:cNvPr>
              <p:cNvSpPr txBox="1"/>
              <p:nvPr/>
            </p:nvSpPr>
            <p:spPr>
              <a:xfrm>
                <a:off x="3841452" y="8066011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2F75620F-F13E-7869-5602-31CBF08E3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452" y="8066011"/>
                <a:ext cx="117091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B4564431-4DDC-C424-854E-79775803C141}"/>
                  </a:ext>
                </a:extLst>
              </p:cNvPr>
              <p:cNvSpPr txBox="1"/>
              <p:nvPr/>
            </p:nvSpPr>
            <p:spPr>
              <a:xfrm>
                <a:off x="5332126" y="-1842616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−1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B4564431-4DDC-C424-854E-79775803C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26" y="-1842616"/>
                <a:ext cx="117091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EA76DBE-597D-2936-B537-E1B0A3274795}"/>
                  </a:ext>
                </a:extLst>
              </p:cNvPr>
              <p:cNvSpPr txBox="1"/>
              <p:nvPr/>
            </p:nvSpPr>
            <p:spPr>
              <a:xfrm>
                <a:off x="0" y="-1269515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EA76DBE-597D-2936-B537-E1B0A3274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269515"/>
                <a:ext cx="11709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5D4FEDBA-0CA0-5B9A-A134-A2F014CD46B4}"/>
                  </a:ext>
                </a:extLst>
              </p:cNvPr>
              <p:cNvSpPr txBox="1"/>
              <p:nvPr/>
            </p:nvSpPr>
            <p:spPr>
              <a:xfrm>
                <a:off x="10856217" y="-1269515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5D4FEDBA-0CA0-5B9A-A134-A2F014CD4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217" y="-1269515"/>
                <a:ext cx="117091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1CD44752-1FA5-5729-DF74-762B6B94DE01}"/>
                  </a:ext>
                </a:extLst>
              </p:cNvPr>
              <p:cNvSpPr txBox="1"/>
              <p:nvPr/>
            </p:nvSpPr>
            <p:spPr>
              <a:xfrm>
                <a:off x="4345072" y="7461587"/>
                <a:ext cx="3501856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sub>
                      </m:sSub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>
                            <m:sSub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</m:s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den>
                      </m:f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1CD44752-1FA5-5729-DF74-762B6B94D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72" y="7461587"/>
                <a:ext cx="3501856" cy="76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kstvak 103">
            <a:extLst>
              <a:ext uri="{FF2B5EF4-FFF2-40B4-BE49-F238E27FC236}">
                <a16:creationId xmlns:a16="http://schemas.microsoft.com/office/drawing/2014/main" id="{218C7C02-2EB0-BA01-17F3-69637DEBA0F0}"/>
              </a:ext>
            </a:extLst>
          </p:cNvPr>
          <p:cNvSpPr txBox="1"/>
          <p:nvPr/>
        </p:nvSpPr>
        <p:spPr>
          <a:xfrm>
            <a:off x="1711767" y="83293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Inferieur</a:t>
            </a:r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9A41ED51-2FD3-1CBD-DB28-EFDF7AE66449}"/>
              </a:ext>
            </a:extLst>
          </p:cNvPr>
          <p:cNvSpPr txBox="1"/>
          <p:nvPr/>
        </p:nvSpPr>
        <p:spPr>
          <a:xfrm>
            <a:off x="4855611" y="83293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Primair</a:t>
            </a:r>
          </a:p>
        </p:txBody>
      </p:sp>
      <p:sp>
        <p:nvSpPr>
          <p:cNvPr id="107" name="Tekstvak 106">
            <a:extLst>
              <a:ext uri="{FF2B5EF4-FFF2-40B4-BE49-F238E27FC236}">
                <a16:creationId xmlns:a16="http://schemas.microsoft.com/office/drawing/2014/main" id="{5203D6BE-30C7-2379-860C-62A291D676F7}"/>
              </a:ext>
            </a:extLst>
          </p:cNvPr>
          <p:cNvSpPr txBox="1"/>
          <p:nvPr/>
        </p:nvSpPr>
        <p:spPr>
          <a:xfrm>
            <a:off x="8064503" y="83293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Luxe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A015B576-B462-5109-6351-26474F0BB7A4}"/>
              </a:ext>
            </a:extLst>
          </p:cNvPr>
          <p:cNvSpPr txBox="1"/>
          <p:nvPr/>
        </p:nvSpPr>
        <p:spPr>
          <a:xfrm>
            <a:off x="1981088" y="-1530395"/>
            <a:ext cx="310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Relatief elastisch</a:t>
            </a:r>
          </a:p>
        </p:txBody>
      </p:sp>
      <p:sp>
        <p:nvSpPr>
          <p:cNvPr id="109" name="Tekstvak 108">
            <a:extLst>
              <a:ext uri="{FF2B5EF4-FFF2-40B4-BE49-F238E27FC236}">
                <a16:creationId xmlns:a16="http://schemas.microsoft.com/office/drawing/2014/main" id="{DD1B2C51-6CA4-3908-AA9D-7013BC873316}"/>
              </a:ext>
            </a:extLst>
          </p:cNvPr>
          <p:cNvSpPr txBox="1"/>
          <p:nvPr/>
        </p:nvSpPr>
        <p:spPr>
          <a:xfrm>
            <a:off x="6628608" y="-1530395"/>
            <a:ext cx="342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Relatief inelastisch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BFA809A2-2292-BD29-6A01-7DC830EE3BC1}"/>
                  </a:ext>
                </a:extLst>
              </p:cNvPr>
              <p:cNvSpPr txBox="1"/>
              <p:nvPr/>
            </p:nvSpPr>
            <p:spPr>
              <a:xfrm>
                <a:off x="4345072" y="-2460652"/>
                <a:ext cx="3565976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>
                            <m:sSub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</m:s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BFA809A2-2292-BD29-6A01-7DC830EE3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72" y="-2460652"/>
                <a:ext cx="3565976" cy="766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AC8E0BC-6E0D-71E2-0A94-B1B057FACA3A}"/>
              </a:ext>
            </a:extLst>
          </p:cNvPr>
          <p:cNvSpPr/>
          <p:nvPr/>
        </p:nvSpPr>
        <p:spPr>
          <a:xfrm>
            <a:off x="1094583" y="-2421598"/>
            <a:ext cx="2997126" cy="76553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Prijselasticiteit</a:t>
            </a:r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506137EA-5ECD-149D-0CEA-626E0006167A}"/>
              </a:ext>
            </a:extLst>
          </p:cNvPr>
          <p:cNvCxnSpPr/>
          <p:nvPr/>
        </p:nvCxnSpPr>
        <p:spPr>
          <a:xfrm>
            <a:off x="2115095" y="1907312"/>
            <a:ext cx="8093018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6D0917E8-8900-DD54-6D47-0977CB2FAF35}"/>
              </a:ext>
            </a:extLst>
          </p:cNvPr>
          <p:cNvSpPr txBox="1"/>
          <p:nvPr/>
        </p:nvSpPr>
        <p:spPr>
          <a:xfrm>
            <a:off x="2734031" y="1442669"/>
            <a:ext cx="2775342" cy="31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Complementair</a:t>
            </a:r>
          </a:p>
        </p:txBody>
      </p: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46C0DECE-33B5-3983-0A80-1E6ACD8E59BC}"/>
              </a:ext>
            </a:extLst>
          </p:cNvPr>
          <p:cNvCxnSpPr>
            <a:cxnSpLocks/>
          </p:cNvCxnSpPr>
          <p:nvPr/>
        </p:nvCxnSpPr>
        <p:spPr>
          <a:xfrm>
            <a:off x="6161605" y="1649508"/>
            <a:ext cx="0" cy="257803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5954D7C1-BB05-1319-31C8-F97BB80EE7A2}"/>
                  </a:ext>
                </a:extLst>
              </p:cNvPr>
              <p:cNvSpPr txBox="1"/>
              <p:nvPr/>
            </p:nvSpPr>
            <p:spPr>
              <a:xfrm>
                <a:off x="5695674" y="1222447"/>
                <a:ext cx="931860" cy="41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5954D7C1-BB05-1319-31C8-F97BB80EE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74" y="1222447"/>
                <a:ext cx="931860" cy="4136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36728827-3369-5F38-14BD-1A1D2E416896}"/>
                  </a:ext>
                </a:extLst>
              </p:cNvPr>
              <p:cNvSpPr txBox="1"/>
              <p:nvPr/>
            </p:nvSpPr>
            <p:spPr>
              <a:xfrm>
                <a:off x="1310167" y="1637273"/>
                <a:ext cx="931860" cy="41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nl-N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36728827-3369-5F38-14BD-1A1D2E416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67" y="1637273"/>
                <a:ext cx="931860" cy="4136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5A085279-DAB5-EF38-AD33-DE505DD0AD6E}"/>
                  </a:ext>
                </a:extLst>
              </p:cNvPr>
              <p:cNvSpPr txBox="1"/>
              <p:nvPr/>
            </p:nvSpPr>
            <p:spPr>
              <a:xfrm>
                <a:off x="9949973" y="1637273"/>
                <a:ext cx="931860" cy="41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5A085279-DAB5-EF38-AD33-DE505DD0A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973" y="1637273"/>
                <a:ext cx="931860" cy="4136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kstvak 102">
            <a:extLst>
              <a:ext uri="{FF2B5EF4-FFF2-40B4-BE49-F238E27FC236}">
                <a16:creationId xmlns:a16="http://schemas.microsoft.com/office/drawing/2014/main" id="{F01DCAE5-6E63-301D-9B67-1999B08E1894}"/>
              </a:ext>
            </a:extLst>
          </p:cNvPr>
          <p:cNvSpPr txBox="1"/>
          <p:nvPr/>
        </p:nvSpPr>
        <p:spPr>
          <a:xfrm>
            <a:off x="6668118" y="1442669"/>
            <a:ext cx="2775342" cy="31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Substitutie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F8138108-B8A9-69C7-7F7B-8F62C8A377A9}"/>
                  </a:ext>
                </a:extLst>
              </p:cNvPr>
              <p:cNvSpPr txBox="1"/>
              <p:nvPr/>
            </p:nvSpPr>
            <p:spPr>
              <a:xfrm>
                <a:off x="4768147" y="704889"/>
                <a:ext cx="2085722" cy="459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0" lang="nl-NL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Sup>
                            <m:sSubSupPr>
                              <m:ctrlP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  <m:sup>
                              <m: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p>
                          </m:sSubSup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p>
                              <m: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F8138108-B8A9-69C7-7F7B-8F62C8A37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147" y="704889"/>
                <a:ext cx="2085722" cy="459153"/>
              </a:xfrm>
              <a:prstGeom prst="rect">
                <a:avLst/>
              </a:prstGeom>
              <a:blipFill>
                <a:blip r:embed="rId14"/>
                <a:stretch>
                  <a:fillRect r="-22515" b="-25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1ED27CE0-9701-E5A5-18AF-BE0040B8886B}"/>
              </a:ext>
            </a:extLst>
          </p:cNvPr>
          <p:cNvSpPr/>
          <p:nvPr/>
        </p:nvSpPr>
        <p:spPr>
          <a:xfrm>
            <a:off x="2181279" y="708384"/>
            <a:ext cx="2385231" cy="605263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Kruislingse prijselasticiteit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F3E05BED-7F15-7B08-8EA8-756459699EF4}"/>
              </a:ext>
            </a:extLst>
          </p:cNvPr>
          <p:cNvSpPr/>
          <p:nvPr/>
        </p:nvSpPr>
        <p:spPr>
          <a:xfrm>
            <a:off x="1094583" y="7457951"/>
            <a:ext cx="2997126" cy="76553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Inkomenselasticiteit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C3E241-3AB0-2363-B774-1421FBE40A4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074" t="4429" r="1603" b="6074"/>
          <a:stretch/>
        </p:blipFill>
        <p:spPr>
          <a:xfrm>
            <a:off x="1536700" y="2284770"/>
            <a:ext cx="9118600" cy="2184283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A79654E-5223-768F-86F2-54BA3FF900BA}"/>
              </a:ext>
            </a:extLst>
          </p:cNvPr>
          <p:cNvSpPr/>
          <p:nvPr/>
        </p:nvSpPr>
        <p:spPr>
          <a:xfrm>
            <a:off x="2483044" y="2888546"/>
            <a:ext cx="916188" cy="351895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Verbindingslijn: gebogen 9">
            <a:extLst>
              <a:ext uri="{FF2B5EF4-FFF2-40B4-BE49-F238E27FC236}">
                <a16:creationId xmlns:a16="http://schemas.microsoft.com/office/drawing/2014/main" id="{CE3B0760-B872-136D-8174-C086D13E2A2E}"/>
              </a:ext>
            </a:extLst>
          </p:cNvPr>
          <p:cNvCxnSpPr>
            <a:cxnSpLocks/>
            <a:stCxn id="9" idx="1"/>
            <a:endCxn id="103" idx="2"/>
          </p:cNvCxnSpPr>
          <p:nvPr/>
        </p:nvCxnSpPr>
        <p:spPr>
          <a:xfrm rot="10800000" flipH="1">
            <a:off x="2483043" y="1759012"/>
            <a:ext cx="5572745" cy="1305482"/>
          </a:xfrm>
          <a:prstGeom prst="bentConnector4">
            <a:avLst>
              <a:gd name="adj1" fmla="val -4102"/>
              <a:gd name="adj2" fmla="val 56739"/>
            </a:avLst>
          </a:prstGeom>
          <a:ln w="38100">
            <a:solidFill>
              <a:srgbClr val="E71E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2559BF30-9A55-BD52-8629-1B3A6969385D}"/>
              </a:ext>
            </a:extLst>
          </p:cNvPr>
          <p:cNvSpPr txBox="1"/>
          <p:nvPr/>
        </p:nvSpPr>
        <p:spPr>
          <a:xfrm>
            <a:off x="1029945" y="4550162"/>
            <a:ext cx="1013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Effra" panose="02000506080000020004" pitchFamily="2" charset="0"/>
              </a:rPr>
              <a:t>De positieve kruislingse prijselasticiteit betekent dat </a:t>
            </a:r>
          </a:p>
          <a:p>
            <a:r>
              <a:rPr lang="nl-NL" sz="2800" b="1" i="1" dirty="0">
                <a:latin typeface="Effra" panose="02000506080000020004" pitchFamily="2" charset="0"/>
              </a:rPr>
              <a:t>producten A en B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substituten</a:t>
            </a:r>
            <a:r>
              <a:rPr lang="nl-NL" sz="2800" b="1" i="1" dirty="0">
                <a:latin typeface="Effra" panose="02000506080000020004" pitchFamily="2" charset="0"/>
              </a:rPr>
              <a:t> zijn, ze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vervangen</a:t>
            </a:r>
            <a:r>
              <a:rPr lang="nl-NL" sz="2800" b="1" i="1" dirty="0">
                <a:latin typeface="Effra" panose="02000506080000020004" pitchFamily="2" charset="0"/>
              </a:rPr>
              <a:t> elkaar.</a:t>
            </a:r>
          </a:p>
        </p:txBody>
      </p:sp>
      <p:sp>
        <p:nvSpPr>
          <p:cNvPr id="17" name="Tekstballon: rechthoek met afgeronde hoeken 16">
            <a:extLst>
              <a:ext uri="{FF2B5EF4-FFF2-40B4-BE49-F238E27FC236}">
                <a16:creationId xmlns:a16="http://schemas.microsoft.com/office/drawing/2014/main" id="{F99FB4B1-0CE9-21A7-F913-8D08CD639A8A}"/>
              </a:ext>
            </a:extLst>
          </p:cNvPr>
          <p:cNvSpPr/>
          <p:nvPr/>
        </p:nvSpPr>
        <p:spPr>
          <a:xfrm>
            <a:off x="9443460" y="4539526"/>
            <a:ext cx="1812362" cy="619081"/>
          </a:xfrm>
          <a:prstGeom prst="wedgeRoundRectCallout">
            <a:avLst>
              <a:gd name="adj1" fmla="val -66834"/>
              <a:gd name="adj2" fmla="val 5421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Begripskennis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8" name="Graphic 17" descr="Vinkje met effen opvulling">
            <a:extLst>
              <a:ext uri="{FF2B5EF4-FFF2-40B4-BE49-F238E27FC236}">
                <a16:creationId xmlns:a16="http://schemas.microsoft.com/office/drawing/2014/main" id="{8C2138CB-A61A-16B7-4A67-CD3D87E91A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8401" y="4541785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phic 18" descr="Vinkje met effen opvulling">
            <a:extLst>
              <a:ext uri="{FF2B5EF4-FFF2-40B4-BE49-F238E27FC236}">
                <a16:creationId xmlns:a16="http://schemas.microsoft.com/office/drawing/2014/main" id="{FB70C3A9-EC82-B5A8-335D-DD6166E54B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98203" y="5539505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3222B8B4-8E73-40D9-9612-0EA79BFE7B8C}"/>
                  </a:ext>
                </a:extLst>
              </p:cNvPr>
              <p:cNvSpPr txBox="1"/>
              <p:nvPr/>
            </p:nvSpPr>
            <p:spPr>
              <a:xfrm>
                <a:off x="1029945" y="5581434"/>
                <a:ext cx="1013211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i="1" dirty="0">
                    <a:latin typeface="Effra" panose="02000506080000020004" pitchFamily="2" charset="0"/>
                  </a:rPr>
                  <a:t>Als de prijs van B daalt, stijgt de vraag naar B en </a:t>
                </a:r>
                <a:r>
                  <a:rPr lang="nl-NL" sz="2800" b="1" i="1" dirty="0">
                    <a:solidFill>
                      <a:srgbClr val="945DE8"/>
                    </a:solidFill>
                    <a:latin typeface="Effra" panose="02000506080000020004" pitchFamily="2" charset="0"/>
                  </a:rPr>
                  <a:t>daalt de vraag naar A</a:t>
                </a:r>
                <a:r>
                  <a:rPr lang="nl-NL" sz="2800" b="1" i="1" dirty="0">
                    <a:latin typeface="Effra" panose="02000506080000020004" pitchFamily="2" charset="0"/>
                  </a:rPr>
                  <a:t>. Hierdoor </a:t>
                </a:r>
                <a:r>
                  <a:rPr lang="nl-NL" sz="2800" b="1" i="1" dirty="0">
                    <a:solidFill>
                      <a:srgbClr val="945DE8"/>
                    </a:solidFill>
                    <a:latin typeface="Effra" panose="02000506080000020004" pitchFamily="2" charset="0"/>
                  </a:rPr>
                  <a:t>neemt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1" i="1" dirty="0" smtClean="0">
                            <a:solidFill>
                              <a:srgbClr val="945DE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1" i="1" dirty="0" smtClean="0">
                            <a:solidFill>
                              <a:srgbClr val="945DE8"/>
                            </a:solidFill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nl-NL" sz="2800" b="1" i="1" dirty="0" smtClean="0">
                            <a:solidFill>
                              <a:srgbClr val="945DE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nl-NL" sz="2800" b="1" i="1" dirty="0">
                    <a:solidFill>
                      <a:srgbClr val="945DE8"/>
                    </a:solidFill>
                    <a:latin typeface="Effra" panose="02000506080000020004" pitchFamily="2" charset="0"/>
                  </a:rPr>
                  <a:t>-uitstoot </a:t>
                </a:r>
                <a:r>
                  <a:rPr lang="nl-NL" sz="2800" b="1" i="1" dirty="0">
                    <a:latin typeface="Effra" panose="02000506080000020004" pitchFamily="2" charset="0"/>
                  </a:rPr>
                  <a:t>van A </a:t>
                </a:r>
                <a:r>
                  <a:rPr lang="nl-NL" sz="2800" b="1" i="1" dirty="0">
                    <a:solidFill>
                      <a:srgbClr val="945DE8"/>
                    </a:solidFill>
                    <a:latin typeface="Effra" panose="02000506080000020004" pitchFamily="2" charset="0"/>
                  </a:rPr>
                  <a:t>af</a:t>
                </a:r>
                <a:r>
                  <a:rPr lang="nl-NL" sz="2800" b="1" i="1" dirty="0">
                    <a:latin typeface="Effra" panose="0200050608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3222B8B4-8E73-40D9-9612-0EA79BFE7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45" y="5581434"/>
                <a:ext cx="10132111" cy="954107"/>
              </a:xfrm>
              <a:prstGeom prst="rect">
                <a:avLst/>
              </a:prstGeom>
              <a:blipFill>
                <a:blip r:embed="rId18"/>
                <a:stretch>
                  <a:fillRect l="-1264" t="-7051" b="-173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ballon: rechthoek met afgeronde hoeken 25">
            <a:extLst>
              <a:ext uri="{FF2B5EF4-FFF2-40B4-BE49-F238E27FC236}">
                <a16:creationId xmlns:a16="http://schemas.microsoft.com/office/drawing/2014/main" id="{CE367D97-3F11-58C2-B377-DF6ECB7E48E0}"/>
              </a:ext>
            </a:extLst>
          </p:cNvPr>
          <p:cNvSpPr/>
          <p:nvPr/>
        </p:nvSpPr>
        <p:spPr>
          <a:xfrm>
            <a:off x="8848245" y="5597001"/>
            <a:ext cx="1812362" cy="619081"/>
          </a:xfrm>
          <a:prstGeom prst="wedgeRoundRectCallout">
            <a:avLst>
              <a:gd name="adj1" fmla="val -66834"/>
              <a:gd name="adj2" fmla="val 5421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Antwoord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637CA1D-EC91-400D-6E79-9091970AD885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</a:t>
            </a:r>
          </a:p>
        </p:txBody>
      </p:sp>
    </p:spTree>
    <p:extLst>
      <p:ext uri="{BB962C8B-B14F-4D97-AF65-F5344CB8AC3E}">
        <p14:creationId xmlns:p14="http://schemas.microsoft.com/office/powerpoint/2010/main" val="2481324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7" grpId="0" animBg="1"/>
      <p:bldP spid="25" grpId="0"/>
      <p:bldP spid="26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2937D35A-8667-94A0-DD3C-55D64E0F1456}"/>
              </a:ext>
            </a:extLst>
          </p:cNvPr>
          <p:cNvCxnSpPr>
            <a:cxnSpLocks/>
          </p:cNvCxnSpPr>
          <p:nvPr/>
        </p:nvCxnSpPr>
        <p:spPr>
          <a:xfrm>
            <a:off x="5499099" y="1753021"/>
            <a:ext cx="0" cy="1103971"/>
          </a:xfrm>
          <a:prstGeom prst="straightConnector1">
            <a:avLst/>
          </a:prstGeom>
          <a:ln w="146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423F0328-1FFC-16B1-BE70-3E66625C63B8}"/>
              </a:ext>
            </a:extLst>
          </p:cNvPr>
          <p:cNvCxnSpPr>
            <a:cxnSpLocks/>
          </p:cNvCxnSpPr>
          <p:nvPr/>
        </p:nvCxnSpPr>
        <p:spPr>
          <a:xfrm flipV="1">
            <a:off x="5499099" y="3077639"/>
            <a:ext cx="0" cy="1103971"/>
          </a:xfrm>
          <a:prstGeom prst="straightConnector1">
            <a:avLst/>
          </a:prstGeom>
          <a:ln w="146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Elasticiteiten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(invloed op de omzet)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119AC86F-28F0-15D5-9F44-968D1AA3995A}"/>
                  </a:ext>
                </a:extLst>
              </p:cNvPr>
              <p:cNvSpPr txBox="1"/>
              <p:nvPr/>
            </p:nvSpPr>
            <p:spPr>
              <a:xfrm>
                <a:off x="966253" y="2045533"/>
                <a:ext cx="248106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𝑶𝒎𝒛𝒆𝒕</m:t>
                      </m:r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119AC86F-28F0-15D5-9F44-968D1AA39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53" y="2045533"/>
                <a:ext cx="2481064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B724A6D7-264D-8887-8ED2-CC730E045C16}"/>
                  </a:ext>
                </a:extLst>
              </p:cNvPr>
              <p:cNvSpPr txBox="1"/>
              <p:nvPr/>
            </p:nvSpPr>
            <p:spPr>
              <a:xfrm>
                <a:off x="966253" y="3216411"/>
                <a:ext cx="248106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𝑶𝒎𝒛𝒆𝒕</m:t>
                      </m:r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B724A6D7-264D-8887-8ED2-CC730E045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53" y="3216411"/>
                <a:ext cx="248106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0AB6D07-7E86-FC97-2F24-00B508775460}"/>
                  </a:ext>
                </a:extLst>
              </p:cNvPr>
              <p:cNvSpPr txBox="1"/>
              <p:nvPr/>
            </p:nvSpPr>
            <p:spPr>
              <a:xfrm>
                <a:off x="6846181" y="2045533"/>
                <a:ext cx="248106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𝑶𝒎𝒛𝒆𝒕</m:t>
                      </m:r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0AB6D07-7E86-FC97-2F24-00B508775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81" y="2045533"/>
                <a:ext cx="248106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67EDB55-C367-6BFF-69ED-AF2B49A987A7}"/>
                  </a:ext>
                </a:extLst>
              </p:cNvPr>
              <p:cNvSpPr txBox="1"/>
              <p:nvPr/>
            </p:nvSpPr>
            <p:spPr>
              <a:xfrm>
                <a:off x="6846181" y="3216411"/>
                <a:ext cx="248106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𝑶𝒎𝒛𝒆𝒕</m:t>
                      </m:r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67EDB55-C367-6BFF-69ED-AF2B49A9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81" y="3216411"/>
                <a:ext cx="2481064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2354F97-94F7-1B14-F53C-EF74C9A5C9F3}"/>
                  </a:ext>
                </a:extLst>
              </p:cNvPr>
              <p:cNvSpPr txBox="1"/>
              <p:nvPr/>
            </p:nvSpPr>
            <p:spPr>
              <a:xfrm>
                <a:off x="3886267" y="2045533"/>
                <a:ext cx="51616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2354F97-94F7-1B14-F53C-EF74C9A5C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67" y="2045533"/>
                <a:ext cx="51616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734047C8-4986-3701-B8B2-7327553A9360}"/>
                  </a:ext>
                </a:extLst>
              </p:cNvPr>
              <p:cNvSpPr txBox="1"/>
              <p:nvPr/>
            </p:nvSpPr>
            <p:spPr>
              <a:xfrm>
                <a:off x="4338103" y="2045533"/>
                <a:ext cx="5305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734047C8-4986-3701-B8B2-7327553A9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03" y="2045533"/>
                <a:ext cx="530593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8FAA934-5FE3-FA38-34E5-C0793AF58859}"/>
                  </a:ext>
                </a:extLst>
              </p:cNvPr>
              <p:cNvSpPr txBox="1"/>
              <p:nvPr/>
            </p:nvSpPr>
            <p:spPr>
              <a:xfrm>
                <a:off x="4804004" y="2045533"/>
                <a:ext cx="5418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8FAA934-5FE3-FA38-34E5-C0793AF58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04" y="2045533"/>
                <a:ext cx="541815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BF7E4E41-1586-5D9D-EF40-9B21FC2227ED}"/>
                  </a:ext>
                </a:extLst>
              </p:cNvPr>
              <p:cNvSpPr txBox="1"/>
              <p:nvPr/>
            </p:nvSpPr>
            <p:spPr>
              <a:xfrm>
                <a:off x="3886267" y="3216411"/>
                <a:ext cx="51616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BF7E4E41-1586-5D9D-EF40-9B21FC222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67" y="3216411"/>
                <a:ext cx="516167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BF7E375-139A-D132-4E5B-AAD1699DE7EA}"/>
                  </a:ext>
                </a:extLst>
              </p:cNvPr>
              <p:cNvSpPr txBox="1"/>
              <p:nvPr/>
            </p:nvSpPr>
            <p:spPr>
              <a:xfrm>
                <a:off x="4338103" y="3216411"/>
                <a:ext cx="5305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BF7E375-139A-D132-4E5B-AAD1699DE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03" y="3216411"/>
                <a:ext cx="530593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F4C6EA30-466F-2925-8D43-846EE0BA56AC}"/>
                  </a:ext>
                </a:extLst>
              </p:cNvPr>
              <p:cNvSpPr txBox="1"/>
              <p:nvPr/>
            </p:nvSpPr>
            <p:spPr>
              <a:xfrm>
                <a:off x="4804004" y="3216411"/>
                <a:ext cx="5418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F4C6EA30-466F-2925-8D43-846EE0BA5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04" y="3216411"/>
                <a:ext cx="541815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2B2ACBD-3390-61A7-F692-7EBE47BF9A45}"/>
                  </a:ext>
                </a:extLst>
              </p:cNvPr>
              <p:cNvSpPr txBox="1"/>
              <p:nvPr/>
            </p:nvSpPr>
            <p:spPr>
              <a:xfrm>
                <a:off x="9766195" y="2045533"/>
                <a:ext cx="51616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2B2ACBD-3390-61A7-F692-7EBE47BF9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195" y="2045533"/>
                <a:ext cx="516167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F864CEE9-9356-3CF9-3AC8-2865BF2DCDD2}"/>
                  </a:ext>
                </a:extLst>
              </p:cNvPr>
              <p:cNvSpPr txBox="1"/>
              <p:nvPr/>
            </p:nvSpPr>
            <p:spPr>
              <a:xfrm>
                <a:off x="10218031" y="2045533"/>
                <a:ext cx="5305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F864CEE9-9356-3CF9-3AC8-2865BF2DC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031" y="2045533"/>
                <a:ext cx="530593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4EC68528-F22C-5DBC-897F-BEFC26DEDB4F}"/>
                  </a:ext>
                </a:extLst>
              </p:cNvPr>
              <p:cNvSpPr txBox="1"/>
              <p:nvPr/>
            </p:nvSpPr>
            <p:spPr>
              <a:xfrm>
                <a:off x="10683932" y="2045533"/>
                <a:ext cx="5418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4EC68528-F22C-5DBC-897F-BEFC26DED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932" y="2045533"/>
                <a:ext cx="541815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58C9D029-081A-2BFD-B1BA-6F778E8925F0}"/>
                  </a:ext>
                </a:extLst>
              </p:cNvPr>
              <p:cNvSpPr txBox="1"/>
              <p:nvPr/>
            </p:nvSpPr>
            <p:spPr>
              <a:xfrm>
                <a:off x="9766195" y="3216411"/>
                <a:ext cx="51616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58C9D029-081A-2BFD-B1BA-6F778E89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195" y="3216411"/>
                <a:ext cx="516167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E4E3A746-0459-7B5B-3EC6-7FA45AB5D7A2}"/>
                  </a:ext>
                </a:extLst>
              </p:cNvPr>
              <p:cNvSpPr txBox="1"/>
              <p:nvPr/>
            </p:nvSpPr>
            <p:spPr>
              <a:xfrm>
                <a:off x="10218031" y="3216411"/>
                <a:ext cx="5305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E4E3A746-0459-7B5B-3EC6-7FA45AB5D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031" y="3216411"/>
                <a:ext cx="530593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C794D6FC-7110-1BBA-9B82-BCB5ED7E4A93}"/>
                  </a:ext>
                </a:extLst>
              </p:cNvPr>
              <p:cNvSpPr txBox="1"/>
              <p:nvPr/>
            </p:nvSpPr>
            <p:spPr>
              <a:xfrm>
                <a:off x="10683932" y="3216411"/>
                <a:ext cx="5418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C794D6FC-7110-1BBA-9B82-BCB5ED7E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932" y="3216411"/>
                <a:ext cx="541815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ABFC515-145A-D8AA-A6FB-764F8C03B8EB}"/>
              </a:ext>
            </a:extLst>
          </p:cNvPr>
          <p:cNvCxnSpPr>
            <a:cxnSpLocks/>
          </p:cNvCxnSpPr>
          <p:nvPr/>
        </p:nvCxnSpPr>
        <p:spPr>
          <a:xfrm flipV="1">
            <a:off x="3780263" y="2108723"/>
            <a:ext cx="0" cy="5400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960AC92B-68E6-DD04-DD7D-C404E613578A}"/>
              </a:ext>
            </a:extLst>
          </p:cNvPr>
          <p:cNvCxnSpPr>
            <a:cxnSpLocks/>
          </p:cNvCxnSpPr>
          <p:nvPr/>
        </p:nvCxnSpPr>
        <p:spPr>
          <a:xfrm>
            <a:off x="3780263" y="3305621"/>
            <a:ext cx="0" cy="5400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DEC68B7C-FC64-0A59-6A20-05C8846B0633}"/>
              </a:ext>
            </a:extLst>
          </p:cNvPr>
          <p:cNvCxnSpPr>
            <a:cxnSpLocks/>
          </p:cNvCxnSpPr>
          <p:nvPr/>
        </p:nvCxnSpPr>
        <p:spPr>
          <a:xfrm flipV="1">
            <a:off x="9660191" y="1771588"/>
            <a:ext cx="0" cy="1103971"/>
          </a:xfrm>
          <a:prstGeom prst="straightConnector1">
            <a:avLst/>
          </a:prstGeom>
          <a:ln w="146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3FB2591A-B484-D356-86C7-5D4D18E225A5}"/>
              </a:ext>
            </a:extLst>
          </p:cNvPr>
          <p:cNvCxnSpPr>
            <a:cxnSpLocks/>
          </p:cNvCxnSpPr>
          <p:nvPr/>
        </p:nvCxnSpPr>
        <p:spPr>
          <a:xfrm>
            <a:off x="9660191" y="3096206"/>
            <a:ext cx="0" cy="1103971"/>
          </a:xfrm>
          <a:prstGeom prst="straightConnector1">
            <a:avLst/>
          </a:prstGeom>
          <a:ln w="146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84771B88-63E9-DEC0-BFC9-FEEF7BBBF59D}"/>
              </a:ext>
            </a:extLst>
          </p:cNvPr>
          <p:cNvCxnSpPr>
            <a:cxnSpLocks/>
          </p:cNvCxnSpPr>
          <p:nvPr/>
        </p:nvCxnSpPr>
        <p:spPr>
          <a:xfrm>
            <a:off x="11377479" y="2182641"/>
            <a:ext cx="0" cy="5400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37499D92-DF60-9F3A-119F-BAE3C73B0F74}"/>
              </a:ext>
            </a:extLst>
          </p:cNvPr>
          <p:cNvCxnSpPr>
            <a:cxnSpLocks/>
          </p:cNvCxnSpPr>
          <p:nvPr/>
        </p:nvCxnSpPr>
        <p:spPr>
          <a:xfrm flipV="1">
            <a:off x="11377479" y="3305621"/>
            <a:ext cx="0" cy="5400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3676C92F-1E14-2E67-BEE6-90DB4B572F54}"/>
              </a:ext>
            </a:extLst>
          </p:cNvPr>
          <p:cNvCxnSpPr>
            <a:cxnSpLocks/>
          </p:cNvCxnSpPr>
          <p:nvPr/>
        </p:nvCxnSpPr>
        <p:spPr>
          <a:xfrm>
            <a:off x="773151" y="2045533"/>
            <a:ext cx="0" cy="677108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8D64C2FC-ADDD-EF49-947E-7704BF816AFB}"/>
              </a:ext>
            </a:extLst>
          </p:cNvPr>
          <p:cNvCxnSpPr>
            <a:cxnSpLocks/>
          </p:cNvCxnSpPr>
          <p:nvPr/>
        </p:nvCxnSpPr>
        <p:spPr>
          <a:xfrm flipV="1">
            <a:off x="773151" y="3216411"/>
            <a:ext cx="0" cy="677108"/>
          </a:xfrm>
          <a:prstGeom prst="straightConnector1">
            <a:avLst/>
          </a:prstGeom>
          <a:ln w="1143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AD6D81AD-0D07-08ED-1ED6-DDCAB0D9D371}"/>
              </a:ext>
            </a:extLst>
          </p:cNvPr>
          <p:cNvCxnSpPr>
            <a:cxnSpLocks/>
          </p:cNvCxnSpPr>
          <p:nvPr/>
        </p:nvCxnSpPr>
        <p:spPr>
          <a:xfrm flipV="1">
            <a:off x="6653079" y="2045533"/>
            <a:ext cx="0" cy="677108"/>
          </a:xfrm>
          <a:prstGeom prst="straightConnector1">
            <a:avLst/>
          </a:prstGeom>
          <a:ln w="1143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47E1AD2D-294B-9FAE-9178-78C1A281AF79}"/>
              </a:ext>
            </a:extLst>
          </p:cNvPr>
          <p:cNvCxnSpPr>
            <a:cxnSpLocks/>
          </p:cNvCxnSpPr>
          <p:nvPr/>
        </p:nvCxnSpPr>
        <p:spPr>
          <a:xfrm>
            <a:off x="6653079" y="3216411"/>
            <a:ext cx="0" cy="677108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AAB4DC3A-5BFE-8F1D-BD2C-AE4ABB5F3E84}"/>
              </a:ext>
            </a:extLst>
          </p:cNvPr>
          <p:cNvCxnSpPr>
            <a:cxnSpLocks/>
          </p:cNvCxnSpPr>
          <p:nvPr/>
        </p:nvCxnSpPr>
        <p:spPr>
          <a:xfrm>
            <a:off x="6096000" y="991680"/>
            <a:ext cx="0" cy="5434520"/>
          </a:xfrm>
          <a:prstGeom prst="line">
            <a:avLst/>
          </a:prstGeom>
          <a:ln w="1111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131E8FCB-48B0-43FE-1B42-E0AA0F954F96}"/>
                  </a:ext>
                </a:extLst>
              </p:cNvPr>
              <p:cNvSpPr txBox="1"/>
              <p:nvPr/>
            </p:nvSpPr>
            <p:spPr>
              <a:xfrm>
                <a:off x="778202" y="1246857"/>
                <a:ext cx="4887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Relatief elastisch </a:t>
                </a:r>
                <a14:m>
                  <m:oMath xmlns:m="http://schemas.openxmlformats.org/officeDocument/2006/math">
                    <m:r>
                      <a:rPr kumimoji="0" lang="nl-NL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nl-NL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nl-NL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sub>
                    </m:sSub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&lt;−</m:t>
                    </m:r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131E8FCB-48B0-43FE-1B42-E0AA0F954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02" y="1246857"/>
                <a:ext cx="4887489" cy="523220"/>
              </a:xfrm>
              <a:prstGeom prst="rect">
                <a:avLst/>
              </a:prstGeom>
              <a:blipFill>
                <a:blip r:embed="rId18"/>
                <a:stretch>
                  <a:fillRect l="-2622" t="-12941" b="-329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207FC395-6603-A7FB-6BB9-925FF8D8BC10}"/>
                  </a:ext>
                </a:extLst>
              </p:cNvPr>
              <p:cNvSpPr txBox="1"/>
              <p:nvPr/>
            </p:nvSpPr>
            <p:spPr>
              <a:xfrm>
                <a:off x="6400505" y="1246857"/>
                <a:ext cx="56480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Relatief inelastisch </a:t>
                </a:r>
                <a14:m>
                  <m:oMath xmlns:m="http://schemas.openxmlformats.org/officeDocument/2006/math">
                    <m:r>
                      <a:rPr kumimoji="0" lang="nl-NL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(−</m:t>
                    </m:r>
                    <m:r>
                      <a:rPr kumimoji="0" lang="nl-NL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nl-NL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sSub>
                      <m:sSubPr>
                        <m:ctrlP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sub>
                    </m:sSub>
                    <m:r>
                      <a:rPr kumimoji="0" lang="nl-NL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207FC395-6603-A7FB-6BB9-925FF8D8B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05" y="1246857"/>
                <a:ext cx="5648049" cy="523220"/>
              </a:xfrm>
              <a:prstGeom prst="rect">
                <a:avLst/>
              </a:prstGeom>
              <a:blipFill>
                <a:blip r:embed="rId19"/>
                <a:stretch>
                  <a:fillRect l="-1512" t="-12941" b="-329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kstvak 55">
            <a:extLst>
              <a:ext uri="{FF2B5EF4-FFF2-40B4-BE49-F238E27FC236}">
                <a16:creationId xmlns:a16="http://schemas.microsoft.com/office/drawing/2014/main" id="{CEB14D80-600E-81E6-0288-BEC4B044C07E}"/>
              </a:ext>
            </a:extLst>
          </p:cNvPr>
          <p:cNvSpPr txBox="1"/>
          <p:nvPr/>
        </p:nvSpPr>
        <p:spPr>
          <a:xfrm>
            <a:off x="773151" y="4227251"/>
            <a:ext cx="4725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vraag reageert relatief sterk op veranderingen van de prijs.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C86AEBD2-04C0-9168-9F60-480CE037D0F3}"/>
              </a:ext>
            </a:extLst>
          </p:cNvPr>
          <p:cNvSpPr txBox="1"/>
          <p:nvPr/>
        </p:nvSpPr>
        <p:spPr>
          <a:xfrm>
            <a:off x="6653079" y="4227251"/>
            <a:ext cx="4725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vraag reageert relatief zwak op veranderingen van de prijs.</a:t>
            </a:r>
          </a:p>
        </p:txBody>
      </p:sp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9F344FC8-481D-6D9C-39EF-94119B3916F5}"/>
              </a:ext>
            </a:extLst>
          </p:cNvPr>
          <p:cNvSpPr/>
          <p:nvPr/>
        </p:nvSpPr>
        <p:spPr>
          <a:xfrm>
            <a:off x="599309" y="5103889"/>
            <a:ext cx="2441388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Prijsverhoging is riskant.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83D9E94C-20FE-A232-C41B-E39E6CD388BC}"/>
              </a:ext>
            </a:extLst>
          </p:cNvPr>
          <p:cNvSpPr/>
          <p:nvPr/>
        </p:nvSpPr>
        <p:spPr>
          <a:xfrm>
            <a:off x="3224306" y="5103889"/>
            <a:ext cx="2441388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Kortingsacties zijn zinvol.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63" name="Rechthoek: afgeronde hoeken 62">
            <a:extLst>
              <a:ext uri="{FF2B5EF4-FFF2-40B4-BE49-F238E27FC236}">
                <a16:creationId xmlns:a16="http://schemas.microsoft.com/office/drawing/2014/main" id="{F3F684B5-75FA-08FD-810C-07FE7DFC1A67}"/>
              </a:ext>
            </a:extLst>
          </p:cNvPr>
          <p:cNvSpPr/>
          <p:nvPr/>
        </p:nvSpPr>
        <p:spPr>
          <a:xfrm>
            <a:off x="6526307" y="5103889"/>
            <a:ext cx="2441388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Prijsverhoging kan zonder veel klantverlies.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3D4020AB-D068-F466-26F4-C0BB7254ABF3}"/>
              </a:ext>
            </a:extLst>
          </p:cNvPr>
          <p:cNvSpPr/>
          <p:nvPr/>
        </p:nvSpPr>
        <p:spPr>
          <a:xfrm>
            <a:off x="9151304" y="5103889"/>
            <a:ext cx="2441388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Kortingsacties zijn zinloos.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6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56" grpId="0"/>
      <p:bldP spid="59" grpId="0"/>
      <p:bldP spid="60" grpId="0" animBg="1"/>
      <p:bldP spid="62" grpId="0" animBg="1"/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984A1-F472-2793-3386-15A1C49A3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A61BE52D-0C4F-E1C8-9CB9-1BF016A23951}"/>
              </a:ext>
            </a:extLst>
          </p:cNvPr>
          <p:cNvGrpSpPr/>
          <p:nvPr/>
        </p:nvGrpSpPr>
        <p:grpSpPr>
          <a:xfrm>
            <a:off x="6105525" y="1349244"/>
            <a:ext cx="1979391" cy="2333754"/>
            <a:chOff x="6105525" y="1349244"/>
            <a:chExt cx="1979391" cy="2333754"/>
          </a:xfrm>
        </p:grpSpPr>
        <p:sp>
          <p:nvSpPr>
            <p:cNvPr id="68" name="Rechthoek: afgeronde hoeken 67">
              <a:extLst>
                <a:ext uri="{FF2B5EF4-FFF2-40B4-BE49-F238E27FC236}">
                  <a16:creationId xmlns:a16="http://schemas.microsoft.com/office/drawing/2014/main" id="{B156B63A-D726-FC4D-1400-DA45FCFB424A}"/>
                </a:ext>
              </a:extLst>
            </p:cNvPr>
            <p:cNvSpPr/>
            <p:nvPr/>
          </p:nvSpPr>
          <p:spPr>
            <a:xfrm>
              <a:off x="6174008" y="1349244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sz="2000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77" name="Tekstvak 76">
              <a:extLst>
                <a:ext uri="{FF2B5EF4-FFF2-40B4-BE49-F238E27FC236}">
                  <a16:creationId xmlns:a16="http://schemas.microsoft.com/office/drawing/2014/main" id="{DD1485EE-6FFD-C721-B907-913217C2DDCD}"/>
                </a:ext>
              </a:extLst>
            </p:cNvPr>
            <p:cNvSpPr txBox="1"/>
            <p:nvPr/>
          </p:nvSpPr>
          <p:spPr>
            <a:xfrm>
              <a:off x="6105525" y="1888615"/>
              <a:ext cx="1979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Werkgelegenheid</a:t>
              </a:r>
            </a:p>
          </p:txBody>
        </p:sp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C837076D-B89F-F741-A78E-541DD2F846DC}"/>
                </a:ext>
              </a:extLst>
            </p:cNvPr>
            <p:cNvSpPr txBox="1"/>
            <p:nvPr/>
          </p:nvSpPr>
          <p:spPr>
            <a:xfrm>
              <a:off x="6105525" y="2271637"/>
              <a:ext cx="1979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Dat houdt in:</a:t>
              </a:r>
            </a:p>
          </p:txBody>
        </p:sp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B42A837A-8790-33EE-E435-40C5ECEB0404}"/>
                </a:ext>
              </a:extLst>
            </p:cNvPr>
            <p:cNvSpPr txBox="1"/>
            <p:nvPr/>
          </p:nvSpPr>
          <p:spPr>
            <a:xfrm>
              <a:off x="6105525" y="2551455"/>
              <a:ext cx="1979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Bezette banen &amp; Vacatures</a:t>
              </a: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C8454B25-9959-A696-3864-AFB945020C07}"/>
              </a:ext>
            </a:extLst>
          </p:cNvPr>
          <p:cNvGrpSpPr/>
          <p:nvPr/>
        </p:nvGrpSpPr>
        <p:grpSpPr>
          <a:xfrm>
            <a:off x="8075391" y="1349244"/>
            <a:ext cx="1988916" cy="2333754"/>
            <a:chOff x="8075391" y="1349244"/>
            <a:chExt cx="1988916" cy="2333754"/>
          </a:xfrm>
        </p:grpSpPr>
        <p:sp>
          <p:nvSpPr>
            <p:cNvPr id="69" name="Rechthoek: afgeronde hoeken 68">
              <a:extLst>
                <a:ext uri="{FF2B5EF4-FFF2-40B4-BE49-F238E27FC236}">
                  <a16:creationId xmlns:a16="http://schemas.microsoft.com/office/drawing/2014/main" id="{BAC0560D-BB10-AE1A-D781-9AE0017E1BED}"/>
                </a:ext>
              </a:extLst>
            </p:cNvPr>
            <p:cNvSpPr/>
            <p:nvPr/>
          </p:nvSpPr>
          <p:spPr>
            <a:xfrm>
              <a:off x="8153399" y="1349244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sz="2000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C3F0C4B6-26D8-F066-B549-63DBCBC370AD}"/>
                </a:ext>
              </a:extLst>
            </p:cNvPr>
            <p:cNvSpPr txBox="1"/>
            <p:nvPr/>
          </p:nvSpPr>
          <p:spPr>
            <a:xfrm>
              <a:off x="8075391" y="1888615"/>
              <a:ext cx="1979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Beroepsbevolking</a:t>
              </a:r>
            </a:p>
          </p:txBody>
        </p: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2DB62D1C-80E6-CFFB-7BE2-88FADE0C824C}"/>
                </a:ext>
              </a:extLst>
            </p:cNvPr>
            <p:cNvSpPr txBox="1"/>
            <p:nvPr/>
          </p:nvSpPr>
          <p:spPr>
            <a:xfrm>
              <a:off x="8084916" y="2271637"/>
              <a:ext cx="1979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Dat houdt in:</a:t>
              </a:r>
            </a:p>
          </p:txBody>
        </p:sp>
        <p:sp>
          <p:nvSpPr>
            <p:cNvPr id="82" name="Tekstvak 81">
              <a:extLst>
                <a:ext uri="{FF2B5EF4-FFF2-40B4-BE49-F238E27FC236}">
                  <a16:creationId xmlns:a16="http://schemas.microsoft.com/office/drawing/2014/main" id="{FEB50B36-0588-958E-D1D8-6830F21588A8}"/>
                </a:ext>
              </a:extLst>
            </p:cNvPr>
            <p:cNvSpPr txBox="1"/>
            <p:nvPr/>
          </p:nvSpPr>
          <p:spPr>
            <a:xfrm>
              <a:off x="8084916" y="2551455"/>
              <a:ext cx="1979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Werkenden &amp; Werklozen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305DA9F0-06F5-3C1D-9162-E3163A0FBD98}"/>
              </a:ext>
            </a:extLst>
          </p:cNvPr>
          <p:cNvGrpSpPr/>
          <p:nvPr/>
        </p:nvGrpSpPr>
        <p:grpSpPr>
          <a:xfrm>
            <a:off x="147862" y="1349244"/>
            <a:ext cx="1979391" cy="2333754"/>
            <a:chOff x="147862" y="1349244"/>
            <a:chExt cx="1979391" cy="2333754"/>
          </a:xfrm>
        </p:grpSpPr>
        <p:sp>
          <p:nvSpPr>
            <p:cNvPr id="65" name="Rechthoek: afgeronde hoeken 64">
              <a:extLst>
                <a:ext uri="{FF2B5EF4-FFF2-40B4-BE49-F238E27FC236}">
                  <a16:creationId xmlns:a16="http://schemas.microsoft.com/office/drawing/2014/main" id="{893D7454-B6C1-0486-5453-3A10D454843F}"/>
                </a:ext>
              </a:extLst>
            </p:cNvPr>
            <p:cNvSpPr/>
            <p:nvPr/>
          </p:nvSpPr>
          <p:spPr>
            <a:xfrm>
              <a:off x="225870" y="1349244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0300734C-E413-DC17-547B-9763C3E044B0}"/>
                </a:ext>
              </a:extLst>
            </p:cNvPr>
            <p:cNvSpPr txBox="1"/>
            <p:nvPr/>
          </p:nvSpPr>
          <p:spPr>
            <a:xfrm>
              <a:off x="147862" y="1902305"/>
              <a:ext cx="19793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Consumenten (C)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Bedrijven (I)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Overheid (O)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Buitenland (E)</a:t>
              </a:r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AB24F71E-FD43-A924-ABC8-49A41AE7D2E1}"/>
              </a:ext>
            </a:extLst>
          </p:cNvPr>
          <p:cNvGrpSpPr/>
          <p:nvPr/>
        </p:nvGrpSpPr>
        <p:grpSpPr>
          <a:xfrm>
            <a:off x="2146303" y="1349244"/>
            <a:ext cx="1979391" cy="2333754"/>
            <a:chOff x="2146303" y="1349244"/>
            <a:chExt cx="1979391" cy="2333754"/>
          </a:xfrm>
        </p:grpSpPr>
        <p:sp>
          <p:nvSpPr>
            <p:cNvPr id="66" name="Rechthoek: afgeronde hoeken 65">
              <a:extLst>
                <a:ext uri="{FF2B5EF4-FFF2-40B4-BE49-F238E27FC236}">
                  <a16:creationId xmlns:a16="http://schemas.microsoft.com/office/drawing/2014/main" id="{B06D1857-9B94-ED31-1B7C-24996307162F}"/>
                </a:ext>
              </a:extLst>
            </p:cNvPr>
            <p:cNvSpPr/>
            <p:nvPr/>
          </p:nvSpPr>
          <p:spPr>
            <a:xfrm>
              <a:off x="2205261" y="1349244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382C9D13-A5B8-31FD-0FC8-38952083233E}"/>
                </a:ext>
              </a:extLst>
            </p:cNvPr>
            <p:cNvSpPr txBox="1"/>
            <p:nvPr/>
          </p:nvSpPr>
          <p:spPr>
            <a:xfrm>
              <a:off x="2146303" y="2190665"/>
              <a:ext cx="1979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Producenten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Buitenland (M)</a:t>
              </a: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5FEB7461-D452-715E-6BD8-C2C06AF5BE9A}"/>
              </a:ext>
            </a:extLst>
          </p:cNvPr>
          <p:cNvGrpSpPr/>
          <p:nvPr/>
        </p:nvGrpSpPr>
        <p:grpSpPr>
          <a:xfrm>
            <a:off x="197733" y="3682999"/>
            <a:ext cx="1889612" cy="2333754"/>
            <a:chOff x="197733" y="3682999"/>
            <a:chExt cx="1889612" cy="2333754"/>
          </a:xfrm>
        </p:grpSpPr>
        <p:sp>
          <p:nvSpPr>
            <p:cNvPr id="71" name="Rechthoek: afgeronde hoeken 70">
              <a:extLst>
                <a:ext uri="{FF2B5EF4-FFF2-40B4-BE49-F238E27FC236}">
                  <a16:creationId xmlns:a16="http://schemas.microsoft.com/office/drawing/2014/main" id="{302D26DE-3325-8F38-E975-AE70E888E581}"/>
                </a:ext>
              </a:extLst>
            </p:cNvPr>
            <p:cNvSpPr/>
            <p:nvPr/>
          </p:nvSpPr>
          <p:spPr>
            <a:xfrm>
              <a:off x="225869" y="3682999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sz="2000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E327C869-77BB-F65F-FCD5-783638AEAB03}"/>
                </a:ext>
              </a:extLst>
            </p:cNvPr>
            <p:cNvSpPr txBox="1"/>
            <p:nvPr/>
          </p:nvSpPr>
          <p:spPr>
            <a:xfrm>
              <a:off x="197733" y="4215328"/>
              <a:ext cx="18896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Consumenten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Bedrijven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Overheid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Buitenland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3704C9CB-438D-52EF-E18B-EE30D0A402ED}"/>
              </a:ext>
            </a:extLst>
          </p:cNvPr>
          <p:cNvGrpSpPr/>
          <p:nvPr/>
        </p:nvGrpSpPr>
        <p:grpSpPr>
          <a:xfrm>
            <a:off x="2205261" y="3682999"/>
            <a:ext cx="1833340" cy="2333754"/>
            <a:chOff x="2205261" y="3682999"/>
            <a:chExt cx="1833340" cy="2333754"/>
          </a:xfrm>
        </p:grpSpPr>
        <p:sp>
          <p:nvSpPr>
            <p:cNvPr id="72" name="Rechthoek: afgeronde hoeken 71">
              <a:extLst>
                <a:ext uri="{FF2B5EF4-FFF2-40B4-BE49-F238E27FC236}">
                  <a16:creationId xmlns:a16="http://schemas.microsoft.com/office/drawing/2014/main" id="{AB20DEE6-053E-A34E-9831-A79E94A26C7E}"/>
                </a:ext>
              </a:extLst>
            </p:cNvPr>
            <p:cNvSpPr/>
            <p:nvPr/>
          </p:nvSpPr>
          <p:spPr>
            <a:xfrm>
              <a:off x="2205261" y="3682999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sz="2000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86" name="Tekstvak 85">
              <a:extLst>
                <a:ext uri="{FF2B5EF4-FFF2-40B4-BE49-F238E27FC236}">
                  <a16:creationId xmlns:a16="http://schemas.microsoft.com/office/drawing/2014/main" id="{7F2CD72A-BF93-9C33-ECAB-DD7855B948AF}"/>
                </a:ext>
              </a:extLst>
            </p:cNvPr>
            <p:cNvSpPr txBox="1"/>
            <p:nvPr/>
          </p:nvSpPr>
          <p:spPr>
            <a:xfrm>
              <a:off x="2205261" y="4392955"/>
              <a:ext cx="18333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Spaarders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Beleggers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Buitenland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5C91E63A-AA07-E55B-85E0-1D53882A2EC4}"/>
              </a:ext>
            </a:extLst>
          </p:cNvPr>
          <p:cNvGrpSpPr/>
          <p:nvPr/>
        </p:nvGrpSpPr>
        <p:grpSpPr>
          <a:xfrm>
            <a:off x="6145871" y="3682999"/>
            <a:ext cx="1889612" cy="2333754"/>
            <a:chOff x="6145871" y="3682999"/>
            <a:chExt cx="1889612" cy="2333754"/>
          </a:xfrm>
        </p:grpSpPr>
        <p:sp>
          <p:nvSpPr>
            <p:cNvPr id="74" name="Rechthoek: afgeronde hoeken 73">
              <a:extLst>
                <a:ext uri="{FF2B5EF4-FFF2-40B4-BE49-F238E27FC236}">
                  <a16:creationId xmlns:a16="http://schemas.microsoft.com/office/drawing/2014/main" id="{FA593FA4-776D-7A52-A79C-325A7832737F}"/>
                </a:ext>
              </a:extLst>
            </p:cNvPr>
            <p:cNvSpPr/>
            <p:nvPr/>
          </p:nvSpPr>
          <p:spPr>
            <a:xfrm>
              <a:off x="6174008" y="3682999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sz="2000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89" name="Tekstvak 88">
              <a:extLst>
                <a:ext uri="{FF2B5EF4-FFF2-40B4-BE49-F238E27FC236}">
                  <a16:creationId xmlns:a16="http://schemas.microsoft.com/office/drawing/2014/main" id="{27EC5737-C3C3-C41C-EB50-11FAEB456BC6}"/>
                </a:ext>
              </a:extLst>
            </p:cNvPr>
            <p:cNvSpPr txBox="1"/>
            <p:nvPr/>
          </p:nvSpPr>
          <p:spPr>
            <a:xfrm>
              <a:off x="6145871" y="4135169"/>
              <a:ext cx="18896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Importeurs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Exporteurs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Toeristen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Beleggers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Centrale Bank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846E7191-C075-1732-19EC-45E0D5BDF872}"/>
              </a:ext>
            </a:extLst>
          </p:cNvPr>
          <p:cNvGrpSpPr/>
          <p:nvPr/>
        </p:nvGrpSpPr>
        <p:grpSpPr>
          <a:xfrm>
            <a:off x="8153399" y="3682999"/>
            <a:ext cx="1833340" cy="2333754"/>
            <a:chOff x="8153399" y="3682999"/>
            <a:chExt cx="1833340" cy="2333754"/>
          </a:xfrm>
        </p:grpSpPr>
        <p:sp>
          <p:nvSpPr>
            <p:cNvPr id="75" name="Rechthoek: afgeronde hoeken 74">
              <a:extLst>
                <a:ext uri="{FF2B5EF4-FFF2-40B4-BE49-F238E27FC236}">
                  <a16:creationId xmlns:a16="http://schemas.microsoft.com/office/drawing/2014/main" id="{2C76608D-81D0-3B72-DD5D-FF25C47878B3}"/>
                </a:ext>
              </a:extLst>
            </p:cNvPr>
            <p:cNvSpPr/>
            <p:nvPr/>
          </p:nvSpPr>
          <p:spPr>
            <a:xfrm>
              <a:off x="8153399" y="3682999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sz="2000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ED8C97B5-8C92-D857-5F9E-B2938A5D6A64}"/>
                </a:ext>
              </a:extLst>
            </p:cNvPr>
            <p:cNvSpPr txBox="1"/>
            <p:nvPr/>
          </p:nvSpPr>
          <p:spPr>
            <a:xfrm>
              <a:off x="8153399" y="4135169"/>
              <a:ext cx="18333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Importeurs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Exporteurs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Toeristen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Beleggers</a:t>
              </a:r>
            </a:p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Centrale bank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CA94D51D-D6A9-8212-D439-07F6D23292FC}"/>
              </a:ext>
            </a:extLst>
          </p:cNvPr>
          <p:cNvGrpSpPr/>
          <p:nvPr/>
        </p:nvGrpSpPr>
        <p:grpSpPr>
          <a:xfrm>
            <a:off x="10064747" y="1349244"/>
            <a:ext cx="1998001" cy="2333754"/>
            <a:chOff x="10064747" y="1349244"/>
            <a:chExt cx="1998001" cy="2333754"/>
          </a:xfrm>
        </p:grpSpPr>
        <p:sp>
          <p:nvSpPr>
            <p:cNvPr id="70" name="Rechthoek: afgeronde hoeken 69">
              <a:extLst>
                <a:ext uri="{FF2B5EF4-FFF2-40B4-BE49-F238E27FC236}">
                  <a16:creationId xmlns:a16="http://schemas.microsoft.com/office/drawing/2014/main" id="{2AD74DF7-1A9D-3E66-BA3B-70EF9BDAF791}"/>
                </a:ext>
              </a:extLst>
            </p:cNvPr>
            <p:cNvSpPr/>
            <p:nvPr/>
          </p:nvSpPr>
          <p:spPr>
            <a:xfrm>
              <a:off x="10132790" y="1349244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sz="2000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43AE2FD2-1271-9B92-F102-2D3239814DD7}"/>
                </a:ext>
              </a:extLst>
            </p:cNvPr>
            <p:cNvSpPr txBox="1"/>
            <p:nvPr/>
          </p:nvSpPr>
          <p:spPr>
            <a:xfrm>
              <a:off x="10093322" y="1764940"/>
              <a:ext cx="196942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0" dirty="0">
                  <a:solidFill>
                    <a:srgbClr val="652EA3"/>
                  </a:solidFill>
                  <a:latin typeface="Effra" panose="02000506080000020004" pitchFamily="2" charset="0"/>
                </a:rPr>
                <a:t>L</a:t>
              </a:r>
            </a:p>
          </p:txBody>
        </p:sp>
        <p:sp>
          <p:nvSpPr>
            <p:cNvPr id="91" name="Tekstvak 90">
              <a:extLst>
                <a:ext uri="{FF2B5EF4-FFF2-40B4-BE49-F238E27FC236}">
                  <a16:creationId xmlns:a16="http://schemas.microsoft.com/office/drawing/2014/main" id="{85149B29-E3BA-FFBF-7577-94EB7D6ACFCA}"/>
                </a:ext>
              </a:extLst>
            </p:cNvPr>
            <p:cNvSpPr txBox="1"/>
            <p:nvPr/>
          </p:nvSpPr>
          <p:spPr>
            <a:xfrm>
              <a:off x="10064747" y="1877283"/>
              <a:ext cx="1969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Loon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B8DB5BBB-C830-F8A0-FA33-C9B191DD09CC}"/>
              </a:ext>
            </a:extLst>
          </p:cNvPr>
          <p:cNvGrpSpPr/>
          <p:nvPr/>
        </p:nvGrpSpPr>
        <p:grpSpPr>
          <a:xfrm>
            <a:off x="9996704" y="3682999"/>
            <a:ext cx="2037469" cy="2333754"/>
            <a:chOff x="9996704" y="3682999"/>
            <a:chExt cx="2037469" cy="2333754"/>
          </a:xfrm>
        </p:grpSpPr>
        <p:sp>
          <p:nvSpPr>
            <p:cNvPr id="76" name="Rechthoek: afgeronde hoeken 75">
              <a:extLst>
                <a:ext uri="{FF2B5EF4-FFF2-40B4-BE49-F238E27FC236}">
                  <a16:creationId xmlns:a16="http://schemas.microsoft.com/office/drawing/2014/main" id="{D1AFCA69-19F4-E3A1-27AC-53C10D11D2E7}"/>
                </a:ext>
              </a:extLst>
            </p:cNvPr>
            <p:cNvSpPr/>
            <p:nvPr/>
          </p:nvSpPr>
          <p:spPr>
            <a:xfrm>
              <a:off x="10132790" y="3682999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sz="2000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93" name="Tekstvak 92">
              <a:extLst>
                <a:ext uri="{FF2B5EF4-FFF2-40B4-BE49-F238E27FC236}">
                  <a16:creationId xmlns:a16="http://schemas.microsoft.com/office/drawing/2014/main" id="{2FDABC8C-9940-25DB-5B26-D4178A730B38}"/>
                </a:ext>
              </a:extLst>
            </p:cNvPr>
            <p:cNvSpPr txBox="1"/>
            <p:nvPr/>
          </p:nvSpPr>
          <p:spPr>
            <a:xfrm>
              <a:off x="9996704" y="4076784"/>
              <a:ext cx="196942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0" dirty="0">
                  <a:solidFill>
                    <a:srgbClr val="652EA3"/>
                  </a:solidFill>
                  <a:latin typeface="Effra" panose="02000506080000020004" pitchFamily="2" charset="0"/>
                </a:rPr>
                <a:t>€</a:t>
              </a:r>
            </a:p>
          </p:txBody>
        </p:sp>
        <p:sp>
          <p:nvSpPr>
            <p:cNvPr id="96" name="Tekstvak 95">
              <a:extLst>
                <a:ext uri="{FF2B5EF4-FFF2-40B4-BE49-F238E27FC236}">
                  <a16:creationId xmlns:a16="http://schemas.microsoft.com/office/drawing/2014/main" id="{69D68E74-AA50-6095-2897-685F2104DDE1}"/>
                </a:ext>
              </a:extLst>
            </p:cNvPr>
            <p:cNvSpPr txBox="1"/>
            <p:nvPr/>
          </p:nvSpPr>
          <p:spPr>
            <a:xfrm>
              <a:off x="10064747" y="4228014"/>
              <a:ext cx="1969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Wisselkoers</a:t>
              </a: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34A31730-209D-15E2-4B44-6ADCEBDF0504}"/>
              </a:ext>
            </a:extLst>
          </p:cNvPr>
          <p:cNvGrpSpPr/>
          <p:nvPr/>
        </p:nvGrpSpPr>
        <p:grpSpPr>
          <a:xfrm>
            <a:off x="4131117" y="1349244"/>
            <a:ext cx="1969426" cy="2333754"/>
            <a:chOff x="4131117" y="1349244"/>
            <a:chExt cx="1969426" cy="2333754"/>
          </a:xfrm>
        </p:grpSpPr>
        <p:sp>
          <p:nvSpPr>
            <p:cNvPr id="67" name="Rechthoek: afgeronde hoeken 66">
              <a:extLst>
                <a:ext uri="{FF2B5EF4-FFF2-40B4-BE49-F238E27FC236}">
                  <a16:creationId xmlns:a16="http://schemas.microsoft.com/office/drawing/2014/main" id="{4B1585D9-C1C1-9F1B-53FC-E59B70C83FEF}"/>
                </a:ext>
              </a:extLst>
            </p:cNvPr>
            <p:cNvSpPr/>
            <p:nvPr/>
          </p:nvSpPr>
          <p:spPr>
            <a:xfrm>
              <a:off x="4184652" y="1349244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sz="2000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3914F915-5109-DEFA-A3D4-49BB112C05C0}"/>
                </a:ext>
              </a:extLst>
            </p:cNvPr>
            <p:cNvSpPr txBox="1"/>
            <p:nvPr/>
          </p:nvSpPr>
          <p:spPr>
            <a:xfrm>
              <a:off x="4131117" y="1764940"/>
              <a:ext cx="196942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0" dirty="0">
                  <a:solidFill>
                    <a:srgbClr val="652EA3"/>
                  </a:solidFill>
                  <a:latin typeface="Effra" panose="02000506080000020004" pitchFamily="2" charset="0"/>
                </a:rPr>
                <a:t>P</a:t>
              </a:r>
            </a:p>
          </p:txBody>
        </p:sp>
        <p:sp>
          <p:nvSpPr>
            <p:cNvPr id="97" name="Tekstvak 96">
              <a:extLst>
                <a:ext uri="{FF2B5EF4-FFF2-40B4-BE49-F238E27FC236}">
                  <a16:creationId xmlns:a16="http://schemas.microsoft.com/office/drawing/2014/main" id="{84E5A280-D5C1-4A7C-56CC-1A82FF0F0196}"/>
                </a:ext>
              </a:extLst>
            </p:cNvPr>
            <p:cNvSpPr txBox="1"/>
            <p:nvPr/>
          </p:nvSpPr>
          <p:spPr>
            <a:xfrm>
              <a:off x="4131117" y="1856433"/>
              <a:ext cx="1969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(</a:t>
              </a:r>
              <a:r>
                <a:rPr lang="nl-NL" dirty="0" err="1">
                  <a:solidFill>
                    <a:srgbClr val="652EA3"/>
                  </a:solidFill>
                  <a:latin typeface="Effra" panose="02000506080000020004" pitchFamily="2" charset="0"/>
                </a:rPr>
                <a:t>Evenwichts</a:t>
              </a:r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)prijs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C219D85-41CC-ADB9-41A0-F0E132466ADF}"/>
              </a:ext>
            </a:extLst>
          </p:cNvPr>
          <p:cNvGrpSpPr/>
          <p:nvPr/>
        </p:nvGrpSpPr>
        <p:grpSpPr>
          <a:xfrm>
            <a:off x="4131117" y="3682999"/>
            <a:ext cx="1969426" cy="2333754"/>
            <a:chOff x="4131117" y="3682999"/>
            <a:chExt cx="1969426" cy="2333754"/>
          </a:xfrm>
        </p:grpSpPr>
        <p:sp>
          <p:nvSpPr>
            <p:cNvPr id="73" name="Rechthoek: afgeronde hoeken 72">
              <a:extLst>
                <a:ext uri="{FF2B5EF4-FFF2-40B4-BE49-F238E27FC236}">
                  <a16:creationId xmlns:a16="http://schemas.microsoft.com/office/drawing/2014/main" id="{C94F4A79-A6D7-8DE8-0F5E-8D0AF23A426F}"/>
                </a:ext>
              </a:extLst>
            </p:cNvPr>
            <p:cNvSpPr/>
            <p:nvPr/>
          </p:nvSpPr>
          <p:spPr>
            <a:xfrm>
              <a:off x="4184652" y="3682999"/>
              <a:ext cx="1833340" cy="2333754"/>
            </a:xfrm>
            <a:prstGeom prst="roundRect">
              <a:avLst>
                <a:gd name="adj" fmla="val 6276"/>
              </a:avLst>
            </a:prstGeom>
            <a:solidFill>
              <a:schemeClr val="bg1">
                <a:lumMod val="85000"/>
              </a:schemeClr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nl-NL" sz="2000" dirty="0">
                <a:solidFill>
                  <a:srgbClr val="652EA3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E6D96FE0-0486-0BF6-33B2-A4FE2EFC866A}"/>
                </a:ext>
              </a:extLst>
            </p:cNvPr>
            <p:cNvSpPr txBox="1"/>
            <p:nvPr/>
          </p:nvSpPr>
          <p:spPr>
            <a:xfrm>
              <a:off x="4131117" y="3744752"/>
              <a:ext cx="196942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3800" dirty="0">
                  <a:solidFill>
                    <a:srgbClr val="652EA3"/>
                  </a:solidFill>
                  <a:latin typeface="Effra" panose="02000506080000020004" pitchFamily="2" charset="0"/>
                </a:rPr>
                <a:t>r</a:t>
              </a:r>
            </a:p>
          </p:txBody>
        </p:sp>
        <p:sp>
          <p:nvSpPr>
            <p:cNvPr id="98" name="Tekstvak 97">
              <a:extLst>
                <a:ext uri="{FF2B5EF4-FFF2-40B4-BE49-F238E27FC236}">
                  <a16:creationId xmlns:a16="http://schemas.microsoft.com/office/drawing/2014/main" id="{947FE16E-74FA-353E-5326-ACCE0674A3BA}"/>
                </a:ext>
              </a:extLst>
            </p:cNvPr>
            <p:cNvSpPr txBox="1"/>
            <p:nvPr/>
          </p:nvSpPr>
          <p:spPr>
            <a:xfrm>
              <a:off x="4131117" y="4276862"/>
              <a:ext cx="1969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652EA3"/>
                  </a:solidFill>
                  <a:latin typeface="Effra" panose="02000506080000020004" pitchFamily="2" charset="0"/>
                </a:rPr>
                <a:t>Rente</a:t>
              </a: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4AE45034-544E-8037-42F7-BB75DB0DEB69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Verschillende markten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B91AD14-0050-7471-ECA1-FD55D4B748AC}"/>
              </a:ext>
            </a:extLst>
          </p:cNvPr>
          <p:cNvCxnSpPr>
            <a:cxnSpLocks/>
          </p:cNvCxnSpPr>
          <p:nvPr/>
        </p:nvCxnSpPr>
        <p:spPr>
          <a:xfrm>
            <a:off x="1418036" y="1169397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9845C70-FB48-D209-2E4C-A4FFF24E3E33}"/>
              </a:ext>
            </a:extLst>
          </p:cNvPr>
          <p:cNvCxnSpPr>
            <a:cxnSpLocks/>
          </p:cNvCxnSpPr>
          <p:nvPr/>
        </p:nvCxnSpPr>
        <p:spPr>
          <a:xfrm>
            <a:off x="7228286" y="1169397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644C0F5-F6E2-5BD0-5F44-3DFFE872F927}"/>
              </a:ext>
            </a:extLst>
          </p:cNvPr>
          <p:cNvCxnSpPr>
            <a:cxnSpLocks/>
          </p:cNvCxnSpPr>
          <p:nvPr/>
        </p:nvCxnSpPr>
        <p:spPr>
          <a:xfrm>
            <a:off x="7228286" y="6243046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DA55EF1-41C5-78A6-F0D3-55D8FB0FA3E8}"/>
              </a:ext>
            </a:extLst>
          </p:cNvPr>
          <p:cNvCxnSpPr>
            <a:cxnSpLocks/>
          </p:cNvCxnSpPr>
          <p:nvPr/>
        </p:nvCxnSpPr>
        <p:spPr>
          <a:xfrm>
            <a:off x="1418036" y="6243046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C738C12E-D599-2808-620E-054AC66C9D6F}"/>
              </a:ext>
            </a:extLst>
          </p:cNvPr>
          <p:cNvSpPr txBox="1"/>
          <p:nvPr/>
        </p:nvSpPr>
        <p:spPr>
          <a:xfrm>
            <a:off x="577853" y="606327"/>
            <a:ext cx="522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Goederen &amp; diensten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AD6D184A-F1FD-C024-EB7A-B50EBB2C6E48}"/>
              </a:ext>
            </a:extLst>
          </p:cNvPr>
          <p:cNvCxnSpPr>
            <a:cxnSpLocks/>
          </p:cNvCxnSpPr>
          <p:nvPr/>
        </p:nvCxnSpPr>
        <p:spPr>
          <a:xfrm>
            <a:off x="6096000" y="920429"/>
            <a:ext cx="0" cy="572825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0D4CD50C-DF65-2185-CECF-32366D83ED2C}"/>
              </a:ext>
            </a:extLst>
          </p:cNvPr>
          <p:cNvCxnSpPr>
            <a:cxnSpLocks/>
          </p:cNvCxnSpPr>
          <p:nvPr/>
        </p:nvCxnSpPr>
        <p:spPr>
          <a:xfrm>
            <a:off x="285750" y="3683000"/>
            <a:ext cx="116205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C097D400-CB5E-4B15-67FB-B08CCB898B73}"/>
              </a:ext>
            </a:extLst>
          </p:cNvPr>
          <p:cNvSpPr txBox="1"/>
          <p:nvPr/>
        </p:nvSpPr>
        <p:spPr>
          <a:xfrm>
            <a:off x="6388103" y="606327"/>
            <a:ext cx="522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Arbeid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2203E447-CF9B-EAF0-DFE5-207737D14442}"/>
              </a:ext>
            </a:extLst>
          </p:cNvPr>
          <p:cNvSpPr txBox="1"/>
          <p:nvPr/>
        </p:nvSpPr>
        <p:spPr>
          <a:xfrm>
            <a:off x="577853" y="6016756"/>
            <a:ext cx="522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Vermogen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B070F1BB-F730-0148-8EED-981D1D5D1AA5}"/>
              </a:ext>
            </a:extLst>
          </p:cNvPr>
          <p:cNvSpPr txBox="1"/>
          <p:nvPr/>
        </p:nvSpPr>
        <p:spPr>
          <a:xfrm>
            <a:off x="7869460" y="6016756"/>
            <a:ext cx="226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Valuta</a:t>
            </a:r>
          </a:p>
        </p:txBody>
      </p: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FE7A1A27-079E-F819-140A-56197071B0A4}"/>
              </a:ext>
            </a:extLst>
          </p:cNvPr>
          <p:cNvSpPr/>
          <p:nvPr/>
        </p:nvSpPr>
        <p:spPr>
          <a:xfrm>
            <a:off x="225870" y="3474768"/>
            <a:ext cx="1833340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Vraag (</a:t>
            </a:r>
            <a:r>
              <a:rPr lang="nl-NL" sz="2400" dirty="0" err="1">
                <a:solidFill>
                  <a:schemeClr val="bg1"/>
                </a:solidFill>
                <a:latin typeface="Effra" panose="02000506080000020004" pitchFamily="2" charset="0"/>
              </a:rPr>
              <a:t>Q</a:t>
            </a:r>
            <a:r>
              <a:rPr lang="nl-NL" sz="2400" baseline="-25000" dirty="0" err="1">
                <a:solidFill>
                  <a:schemeClr val="bg1"/>
                </a:solidFill>
                <a:latin typeface="Effra" panose="02000506080000020004" pitchFamily="2" charset="0"/>
              </a:rPr>
              <a:t>v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)</a:t>
            </a:r>
          </a:p>
        </p:txBody>
      </p:sp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3C34DA7D-003B-31A3-9A52-1618787A7187}"/>
              </a:ext>
            </a:extLst>
          </p:cNvPr>
          <p:cNvSpPr/>
          <p:nvPr/>
        </p:nvSpPr>
        <p:spPr>
          <a:xfrm>
            <a:off x="2205261" y="3474768"/>
            <a:ext cx="1833340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Aanbod (</a:t>
            </a:r>
            <a:r>
              <a:rPr lang="nl-NL" sz="2400" dirty="0" err="1">
                <a:solidFill>
                  <a:schemeClr val="bg1"/>
                </a:solidFill>
                <a:latin typeface="Effra" panose="02000506080000020004" pitchFamily="2" charset="0"/>
              </a:rPr>
              <a:t>Q</a:t>
            </a:r>
            <a:r>
              <a:rPr lang="nl-NL" sz="2400" baseline="-25000" dirty="0" err="1">
                <a:solidFill>
                  <a:schemeClr val="bg1"/>
                </a:solidFill>
                <a:latin typeface="Effra" panose="02000506080000020004" pitchFamily="2" charset="0"/>
              </a:rPr>
              <a:t>a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)</a:t>
            </a:r>
          </a:p>
        </p:txBody>
      </p:sp>
      <p:sp>
        <p:nvSpPr>
          <p:cNvPr id="61" name="Rechthoek: afgeronde hoeken 60">
            <a:extLst>
              <a:ext uri="{FF2B5EF4-FFF2-40B4-BE49-F238E27FC236}">
                <a16:creationId xmlns:a16="http://schemas.microsoft.com/office/drawing/2014/main" id="{F5C84AD1-F982-0C6B-533B-86CBD6A87D02}"/>
              </a:ext>
            </a:extLst>
          </p:cNvPr>
          <p:cNvSpPr/>
          <p:nvPr/>
        </p:nvSpPr>
        <p:spPr>
          <a:xfrm>
            <a:off x="4184652" y="3474767"/>
            <a:ext cx="1833340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Prijs (P)</a:t>
            </a:r>
          </a:p>
        </p:txBody>
      </p:sp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E25F6D59-29D4-4AD0-9205-7129135380A1}"/>
              </a:ext>
            </a:extLst>
          </p:cNvPr>
          <p:cNvSpPr/>
          <p:nvPr/>
        </p:nvSpPr>
        <p:spPr>
          <a:xfrm>
            <a:off x="6174008" y="3474768"/>
            <a:ext cx="1833340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Vraag (</a:t>
            </a:r>
            <a:r>
              <a:rPr lang="nl-NL" sz="2400" dirty="0" err="1">
                <a:solidFill>
                  <a:schemeClr val="bg1"/>
                </a:solidFill>
                <a:latin typeface="Effra" panose="02000506080000020004" pitchFamily="2" charset="0"/>
              </a:rPr>
              <a:t>Q</a:t>
            </a:r>
            <a:r>
              <a:rPr lang="nl-NL" sz="2400" baseline="-25000" dirty="0" err="1">
                <a:solidFill>
                  <a:schemeClr val="bg1"/>
                </a:solidFill>
                <a:latin typeface="Effra" panose="02000506080000020004" pitchFamily="2" charset="0"/>
              </a:rPr>
              <a:t>v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)</a:t>
            </a:r>
          </a:p>
        </p:txBody>
      </p:sp>
      <p:sp>
        <p:nvSpPr>
          <p:cNvPr id="63" name="Rechthoek: afgeronde hoeken 62">
            <a:extLst>
              <a:ext uri="{FF2B5EF4-FFF2-40B4-BE49-F238E27FC236}">
                <a16:creationId xmlns:a16="http://schemas.microsoft.com/office/drawing/2014/main" id="{BAC2E104-B960-9789-6AF1-724B1AE073E8}"/>
              </a:ext>
            </a:extLst>
          </p:cNvPr>
          <p:cNvSpPr/>
          <p:nvPr/>
        </p:nvSpPr>
        <p:spPr>
          <a:xfrm>
            <a:off x="8153399" y="3474768"/>
            <a:ext cx="1833340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Aanbod (</a:t>
            </a:r>
            <a:r>
              <a:rPr lang="nl-NL" sz="2400" dirty="0" err="1">
                <a:solidFill>
                  <a:schemeClr val="bg1"/>
                </a:solidFill>
                <a:latin typeface="Effra" panose="02000506080000020004" pitchFamily="2" charset="0"/>
              </a:rPr>
              <a:t>Q</a:t>
            </a:r>
            <a:r>
              <a:rPr lang="nl-NL" sz="2400" baseline="-25000" dirty="0" err="1">
                <a:solidFill>
                  <a:schemeClr val="bg1"/>
                </a:solidFill>
                <a:latin typeface="Effra" panose="02000506080000020004" pitchFamily="2" charset="0"/>
              </a:rPr>
              <a:t>a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)</a:t>
            </a:r>
          </a:p>
        </p:txBody>
      </p:sp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D18907E8-0F94-902B-D6F6-57BDD27F6E3D}"/>
              </a:ext>
            </a:extLst>
          </p:cNvPr>
          <p:cNvSpPr/>
          <p:nvPr/>
        </p:nvSpPr>
        <p:spPr>
          <a:xfrm>
            <a:off x="10132790" y="3474767"/>
            <a:ext cx="1833340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Prijs (P)</a:t>
            </a:r>
          </a:p>
        </p:txBody>
      </p:sp>
    </p:spTree>
    <p:extLst>
      <p:ext uri="{BB962C8B-B14F-4D97-AF65-F5344CB8AC3E}">
        <p14:creationId xmlns:p14="http://schemas.microsoft.com/office/powerpoint/2010/main" val="4997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E764A-6C2E-8960-C8D5-E8A2290C4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6C6876F-7BCE-87FE-E619-8A8DFBC16C2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Elasticiteiten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V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eelgemaakte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fouten)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AD219585-CE41-A19F-3A62-C31B139AC3B4}"/>
              </a:ext>
            </a:extLst>
          </p:cNvPr>
          <p:cNvSpPr/>
          <p:nvPr/>
        </p:nvSpPr>
        <p:spPr>
          <a:xfrm>
            <a:off x="352712" y="1147057"/>
            <a:ext cx="3545026" cy="827844"/>
          </a:xfrm>
          <a:prstGeom prst="roundRect">
            <a:avLst/>
          </a:prstGeom>
          <a:solidFill>
            <a:srgbClr val="C0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Plaatsvervangende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tekst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.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8AD9772-08B3-71B5-B076-68B46226AE3D}"/>
              </a:ext>
            </a:extLst>
          </p:cNvPr>
          <p:cNvCxnSpPr>
            <a:cxnSpLocks/>
          </p:cNvCxnSpPr>
          <p:nvPr/>
        </p:nvCxnSpPr>
        <p:spPr>
          <a:xfrm>
            <a:off x="4064000" y="1147057"/>
            <a:ext cx="0" cy="5434520"/>
          </a:xfrm>
          <a:prstGeom prst="line">
            <a:avLst/>
          </a:prstGeom>
          <a:ln w="1111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6A8DF58-BEC5-A97F-CF26-F26F7BB9F4D1}"/>
              </a:ext>
            </a:extLst>
          </p:cNvPr>
          <p:cNvCxnSpPr>
            <a:cxnSpLocks/>
          </p:cNvCxnSpPr>
          <p:nvPr/>
        </p:nvCxnSpPr>
        <p:spPr>
          <a:xfrm>
            <a:off x="8128000" y="1147057"/>
            <a:ext cx="0" cy="5434520"/>
          </a:xfrm>
          <a:prstGeom prst="line">
            <a:avLst/>
          </a:prstGeom>
          <a:ln w="1111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1D329628-8629-5520-258E-29492F02C35B}"/>
              </a:ext>
            </a:extLst>
          </p:cNvPr>
          <p:cNvSpPr/>
          <p:nvPr/>
        </p:nvSpPr>
        <p:spPr>
          <a:xfrm>
            <a:off x="4323487" y="1147057"/>
            <a:ext cx="3545026" cy="827844"/>
          </a:xfrm>
          <a:prstGeom prst="roundRect">
            <a:avLst/>
          </a:prstGeom>
          <a:solidFill>
            <a:srgbClr val="C0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Plaatsvervangende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tekst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.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C454DFA-DC8F-1C16-9F9C-111B3FE8B868}"/>
              </a:ext>
            </a:extLst>
          </p:cNvPr>
          <p:cNvSpPr/>
          <p:nvPr/>
        </p:nvSpPr>
        <p:spPr>
          <a:xfrm>
            <a:off x="8417001" y="1147057"/>
            <a:ext cx="3545026" cy="827844"/>
          </a:xfrm>
          <a:prstGeom prst="roundRect">
            <a:avLst/>
          </a:prstGeom>
          <a:solidFill>
            <a:srgbClr val="C0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Plaatsvervangende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tekst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03B1162-3AD9-49BE-FEDC-D497C39D6BA6}"/>
              </a:ext>
            </a:extLst>
          </p:cNvPr>
          <p:cNvSpPr txBox="1"/>
          <p:nvPr/>
        </p:nvSpPr>
        <p:spPr>
          <a:xfrm>
            <a:off x="149594" y="4642585"/>
            <a:ext cx="3914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C00000"/>
                </a:solidFill>
                <a:latin typeface="Effra" panose="02000506080000020004" pitchFamily="2" charset="0"/>
              </a:rPr>
              <a:t>Hier benadrukken welke fout er veel gemaakt wordt binnen deze context.</a:t>
            </a:r>
          </a:p>
          <a:p>
            <a:pPr algn="ctr"/>
            <a:r>
              <a:rPr lang="nl-NL" sz="2400" b="1" i="1" dirty="0">
                <a:latin typeface="Effra" panose="02000506080000020004" pitchFamily="2" charset="0"/>
              </a:rPr>
              <a:t>Pakkende conclusie over waarom dat fout is.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A4493B9-135F-ADFC-4455-3D1B1E4EB3B8}"/>
              </a:ext>
            </a:extLst>
          </p:cNvPr>
          <p:cNvSpPr txBox="1"/>
          <p:nvPr/>
        </p:nvSpPr>
        <p:spPr>
          <a:xfrm>
            <a:off x="149594" y="2404729"/>
            <a:ext cx="3914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Hier komt een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tip</a:t>
            </a:r>
            <a:r>
              <a:rPr lang="nl-NL" sz="2400" b="1" i="1" dirty="0">
                <a:latin typeface="Effra" panose="02000506080000020004" pitchFamily="2" charset="0"/>
              </a:rPr>
              <a:t> om te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voorkomen</a:t>
            </a:r>
            <a:r>
              <a:rPr lang="nl-NL" sz="2400" b="1" i="1" dirty="0">
                <a:latin typeface="Effra" panose="02000506080000020004" pitchFamily="2" charset="0"/>
              </a:rPr>
              <a:t> dat een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bepaalde fout </a:t>
            </a:r>
            <a:r>
              <a:rPr lang="nl-NL" sz="2400" b="1" i="1" dirty="0">
                <a:latin typeface="Effra" panose="02000506080000020004" pitchFamily="2" charset="0"/>
              </a:rPr>
              <a:t>gemaakt wordt.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A894AF4-A749-E6C9-E096-554D24CA3A66}"/>
              </a:ext>
            </a:extLst>
          </p:cNvPr>
          <p:cNvSpPr txBox="1"/>
          <p:nvPr/>
        </p:nvSpPr>
        <p:spPr>
          <a:xfrm>
            <a:off x="4180322" y="4642585"/>
            <a:ext cx="3831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C00000"/>
                </a:solidFill>
                <a:latin typeface="Effra" panose="02000506080000020004" pitchFamily="2" charset="0"/>
              </a:rPr>
              <a:t>Hier benadrukken welke fout er veel gemaakt wordt binnen deze context.</a:t>
            </a:r>
          </a:p>
          <a:p>
            <a:pPr algn="ctr"/>
            <a:r>
              <a:rPr lang="nl-NL" sz="2400" b="1" i="1" dirty="0">
                <a:latin typeface="Effra" panose="02000506080000020004" pitchFamily="2" charset="0"/>
              </a:rPr>
              <a:t>Pakkende conclusie over waarom dat fout is.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6BCB6D75-CD4B-D563-28FD-5E03DB8E89CC}"/>
              </a:ext>
            </a:extLst>
          </p:cNvPr>
          <p:cNvSpPr txBox="1"/>
          <p:nvPr/>
        </p:nvSpPr>
        <p:spPr>
          <a:xfrm>
            <a:off x="4180323" y="2404729"/>
            <a:ext cx="3831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Hier komt een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tip</a:t>
            </a:r>
            <a:r>
              <a:rPr lang="nl-NL" sz="2400" b="1" i="1" dirty="0">
                <a:latin typeface="Effra" panose="02000506080000020004" pitchFamily="2" charset="0"/>
              </a:rPr>
              <a:t> om te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voorkomen</a:t>
            </a:r>
            <a:r>
              <a:rPr lang="nl-NL" sz="2400" b="1" i="1" dirty="0">
                <a:latin typeface="Effra" panose="02000506080000020004" pitchFamily="2" charset="0"/>
              </a:rPr>
              <a:t> dat een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bepaalde fout </a:t>
            </a:r>
            <a:r>
              <a:rPr lang="nl-NL" sz="2400" b="1" i="1" dirty="0">
                <a:latin typeface="Effra" panose="02000506080000020004" pitchFamily="2" charset="0"/>
              </a:rPr>
              <a:t>gemaakt wordt.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71284EB-0871-E11B-1CA6-4C720B98309D}"/>
              </a:ext>
            </a:extLst>
          </p:cNvPr>
          <p:cNvSpPr txBox="1"/>
          <p:nvPr/>
        </p:nvSpPr>
        <p:spPr>
          <a:xfrm>
            <a:off x="8211052" y="4642585"/>
            <a:ext cx="3831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C00000"/>
                </a:solidFill>
                <a:latin typeface="Effra" panose="02000506080000020004" pitchFamily="2" charset="0"/>
              </a:rPr>
              <a:t>Hier benadrukken welke fout er veel gemaakt wordt binnen deze context.</a:t>
            </a:r>
          </a:p>
          <a:p>
            <a:pPr algn="ctr"/>
            <a:r>
              <a:rPr lang="nl-NL" sz="2400" b="1" i="1" dirty="0">
                <a:latin typeface="Effra" panose="02000506080000020004" pitchFamily="2" charset="0"/>
              </a:rPr>
              <a:t>Pakkende conclusie over waarom dat fout is.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02A214F-8512-5A7D-ACED-8E319CD7BD0B}"/>
              </a:ext>
            </a:extLst>
          </p:cNvPr>
          <p:cNvSpPr txBox="1"/>
          <p:nvPr/>
        </p:nvSpPr>
        <p:spPr>
          <a:xfrm>
            <a:off x="8211052" y="2404729"/>
            <a:ext cx="3831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Hier komt een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tip</a:t>
            </a:r>
            <a:r>
              <a:rPr lang="nl-NL" sz="2400" b="1" i="1" dirty="0">
                <a:latin typeface="Effra" panose="02000506080000020004" pitchFamily="2" charset="0"/>
              </a:rPr>
              <a:t> om te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voorkomen</a:t>
            </a:r>
            <a:r>
              <a:rPr lang="nl-NL" sz="2400" b="1" i="1" dirty="0">
                <a:latin typeface="Effra" panose="02000506080000020004" pitchFamily="2" charset="0"/>
              </a:rPr>
              <a:t> dat een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bepaalde fout </a:t>
            </a:r>
            <a:r>
              <a:rPr lang="nl-NL" sz="2400" b="1" i="1" dirty="0">
                <a:latin typeface="Effra" panose="02000506080000020004" pitchFamily="2" charset="0"/>
              </a:rPr>
              <a:t>gemaakt wordt.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9426990-8E5A-A0E0-2E5A-8DBC6B9B448A}"/>
              </a:ext>
            </a:extLst>
          </p:cNvPr>
          <p:cNvSpPr txBox="1"/>
          <p:nvPr/>
        </p:nvSpPr>
        <p:spPr>
          <a:xfrm>
            <a:off x="1312348" y="1997948"/>
            <a:ext cx="15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Wel doen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6E73752A-B21D-3A2A-2053-9BE1C2C4E30C}"/>
              </a:ext>
            </a:extLst>
          </p:cNvPr>
          <p:cNvSpPr txBox="1"/>
          <p:nvPr/>
        </p:nvSpPr>
        <p:spPr>
          <a:xfrm>
            <a:off x="5301553" y="1997948"/>
            <a:ext cx="15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Wel doen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562DE750-A443-3778-9860-AC422430307F}"/>
              </a:ext>
            </a:extLst>
          </p:cNvPr>
          <p:cNvSpPr txBox="1"/>
          <p:nvPr/>
        </p:nvSpPr>
        <p:spPr>
          <a:xfrm>
            <a:off x="9361713" y="1997948"/>
            <a:ext cx="15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Wel doen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890F99E4-A3E6-0064-9BC7-B707DCEC5083}"/>
              </a:ext>
            </a:extLst>
          </p:cNvPr>
          <p:cNvSpPr txBox="1"/>
          <p:nvPr/>
        </p:nvSpPr>
        <p:spPr>
          <a:xfrm>
            <a:off x="1112974" y="4282094"/>
            <a:ext cx="198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Niet doen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BEE7E2E0-550B-FB68-1351-577852C791BA}"/>
              </a:ext>
            </a:extLst>
          </p:cNvPr>
          <p:cNvSpPr txBox="1"/>
          <p:nvPr/>
        </p:nvSpPr>
        <p:spPr>
          <a:xfrm>
            <a:off x="5102179" y="4282094"/>
            <a:ext cx="198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Niet doen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462B541C-8B12-561B-2580-C9872EBFBA67}"/>
              </a:ext>
            </a:extLst>
          </p:cNvPr>
          <p:cNvSpPr txBox="1"/>
          <p:nvPr/>
        </p:nvSpPr>
        <p:spPr>
          <a:xfrm>
            <a:off x="9162339" y="4282094"/>
            <a:ext cx="198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Niet doen</a:t>
            </a:r>
          </a:p>
        </p:txBody>
      </p:sp>
    </p:spTree>
    <p:extLst>
      <p:ext uri="{BB962C8B-B14F-4D97-AF65-F5344CB8AC3E}">
        <p14:creationId xmlns:p14="http://schemas.microsoft.com/office/powerpoint/2010/main" val="40870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8CB1B-624A-6F15-5610-B90348CC2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13077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AFCC8-C461-426A-FE5C-6F883B272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7955D23-BA8D-2EBA-B59B-BCC89D249054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Schokken en inkomen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C5F54D0-AF20-7E04-8FC5-1F42FF08130A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C1A1DDB7-186F-9B2A-3F39-1C34C2D44E0D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IS-MB-GA model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4E86417-8914-E4C2-3D64-1FED707E2441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D393E24-84A6-0F74-AFEE-7FD332C81346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G</a:t>
            </a:r>
          </a:p>
        </p:txBody>
      </p:sp>
    </p:spTree>
    <p:extLst>
      <p:ext uri="{BB962C8B-B14F-4D97-AF65-F5344CB8AC3E}">
        <p14:creationId xmlns:p14="http://schemas.microsoft.com/office/powerpoint/2010/main" val="180286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91087A-869F-C4D2-EAFC-90A676FBF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0028" y="1392676"/>
            <a:ext cx="5257800" cy="5262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300" dirty="0"/>
              <a:t>Doel: inzicht krijgen in drie economische variabelen:</a:t>
            </a:r>
          </a:p>
          <a:p>
            <a:endParaRPr lang="nl-NL" sz="2300" dirty="0"/>
          </a:p>
          <a:p>
            <a:pPr marL="0" indent="0">
              <a:buNone/>
            </a:pPr>
            <a:r>
              <a:rPr lang="nl-NL" sz="2300" dirty="0"/>
              <a:t>1. Inkomen/ BBP =&gt; output-gap </a:t>
            </a:r>
          </a:p>
          <a:p>
            <a:pPr marL="0" indent="0">
              <a:buNone/>
            </a:pPr>
            <a:r>
              <a:rPr lang="nl-NL" sz="2300" dirty="0"/>
              <a:t>2. Reële rente bepaald door CB</a:t>
            </a:r>
          </a:p>
          <a:p>
            <a:pPr marL="0" lvl="3" indent="0">
              <a:buNone/>
            </a:pPr>
            <a:r>
              <a:rPr lang="nl-NL" sz="2300" dirty="0"/>
              <a:t>3. Inflatie</a:t>
            </a:r>
          </a:p>
          <a:p>
            <a:pPr marL="1714500" lvl="3" indent="-1714500"/>
            <a:endParaRPr lang="nl-NL" sz="2300" dirty="0"/>
          </a:p>
          <a:p>
            <a:pPr marL="1714500" lvl="3" indent="-1714500"/>
            <a:endParaRPr lang="nl-NL" sz="2300" dirty="0"/>
          </a:p>
          <a:p>
            <a:pPr marL="0" lvl="3" indent="0">
              <a:buNone/>
            </a:pPr>
            <a:r>
              <a:rPr lang="nl-NL" sz="2300" dirty="0"/>
              <a:t>Hierdoor kun je beredeneren:</a:t>
            </a:r>
          </a:p>
          <a:p>
            <a:pPr marL="0" lvl="3" indent="0">
              <a:buNone/>
            </a:pPr>
            <a:r>
              <a:rPr lang="nl-NL" sz="2300" dirty="0"/>
              <a:t>a). Welk begrotingsbeleid</a:t>
            </a:r>
          </a:p>
          <a:p>
            <a:pPr marL="0" lvl="3" indent="0">
              <a:buNone/>
            </a:pPr>
            <a:r>
              <a:rPr lang="nl-NL" sz="2300" dirty="0"/>
              <a:t>b). Welk monetair beleid</a:t>
            </a:r>
          </a:p>
          <a:p>
            <a:pPr marL="1714500" lvl="3" indent="-1714500"/>
            <a:endParaRPr lang="nl-NL" sz="2300" dirty="0"/>
          </a:p>
          <a:p>
            <a:pPr marL="1714500" lvl="3" indent="-1714500"/>
            <a:endParaRPr lang="nl-NL" sz="2300" dirty="0"/>
          </a:p>
          <a:p>
            <a:pPr marL="0" lvl="3" indent="0">
              <a:buNone/>
            </a:pPr>
            <a:r>
              <a:rPr lang="nl-NL" sz="2300" dirty="0"/>
              <a:t>Inzicht krijgen hoe het aanpassingsproces van korte-  naar </a:t>
            </a:r>
            <a:r>
              <a:rPr lang="nl-NL" sz="2300" dirty="0" err="1"/>
              <a:t>langetermijnevenwicht</a:t>
            </a:r>
            <a:r>
              <a:rPr lang="nl-NL" sz="2300" dirty="0"/>
              <a:t> kan worden hersteld</a:t>
            </a:r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6ED9332D-E199-85E5-F4CD-4EB80E9A8E47}"/>
              </a:ext>
            </a:extLst>
          </p:cNvPr>
          <p:cNvSpPr/>
          <p:nvPr/>
        </p:nvSpPr>
        <p:spPr>
          <a:xfrm>
            <a:off x="4679003" y="3429000"/>
            <a:ext cx="301558" cy="535022"/>
          </a:xfrm>
          <a:prstGeom prst="downArrow">
            <a:avLst/>
          </a:prstGeom>
          <a:solidFill>
            <a:srgbClr val="945D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E72AD8AE-8580-67BB-1EC1-94D9EAC21173}"/>
              </a:ext>
            </a:extLst>
          </p:cNvPr>
          <p:cNvSpPr/>
          <p:nvPr/>
        </p:nvSpPr>
        <p:spPr>
          <a:xfrm>
            <a:off x="4686414" y="5042169"/>
            <a:ext cx="301559" cy="535022"/>
          </a:xfrm>
          <a:prstGeom prst="downArrow">
            <a:avLst/>
          </a:prstGeom>
          <a:solidFill>
            <a:srgbClr val="945D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36E9938-1248-926C-3E6B-23436E10272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Het IS-MB-GA model</a:t>
            </a:r>
          </a:p>
        </p:txBody>
      </p:sp>
    </p:spTree>
    <p:extLst>
      <p:ext uri="{BB962C8B-B14F-4D97-AF65-F5344CB8AC3E}">
        <p14:creationId xmlns:p14="http://schemas.microsoft.com/office/powerpoint/2010/main" val="405562896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kstvak 13"/>
          <p:cNvSpPr txBox="1">
            <a:spLocks noChangeArrowheads="1"/>
          </p:cNvSpPr>
          <p:nvPr/>
        </p:nvSpPr>
        <p:spPr bwMode="auto">
          <a:xfrm rot="16200000">
            <a:off x="1781425" y="1697273"/>
            <a:ext cx="134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Reële rente </a:t>
            </a:r>
          </a:p>
        </p:txBody>
      </p:sp>
      <p:cxnSp>
        <p:nvCxnSpPr>
          <p:cNvPr id="31" name="Rechte verbindingslijn 53">
            <a:extLst>
              <a:ext uri="{FF2B5EF4-FFF2-40B4-BE49-F238E27FC236}">
                <a16:creationId xmlns:a16="http://schemas.microsoft.com/office/drawing/2014/main" id="{D382FF86-6774-6D45-B24B-A090382B2B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6426" y="1851523"/>
            <a:ext cx="1948145" cy="1713591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9C8C4B0-616D-5B4D-90DD-158E0F249B4B}"/>
              </a:ext>
            </a:extLst>
          </p:cNvPr>
          <p:cNvSpPr txBox="1">
            <a:spLocks/>
          </p:cNvSpPr>
          <p:nvPr/>
        </p:nvSpPr>
        <p:spPr bwMode="auto">
          <a:xfrm>
            <a:off x="2621140" y="4143821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7E73A7B-0DA2-824B-9EC1-28075F7CAF8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33752" y="4210341"/>
            <a:ext cx="10931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Inflatie π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ＭＳ Ｐゴシック" charset="0"/>
            </a:endParaRPr>
          </a:p>
        </p:txBody>
      </p:sp>
      <p:cxnSp>
        <p:nvCxnSpPr>
          <p:cNvPr id="22" name="Rechte verbindingslijn 13">
            <a:extLst>
              <a:ext uri="{FF2B5EF4-FFF2-40B4-BE49-F238E27FC236}">
                <a16:creationId xmlns:a16="http://schemas.microsoft.com/office/drawing/2014/main" id="{685F2CCC-1837-FB4F-8D1A-0DE0B13760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40602" y="2731938"/>
            <a:ext cx="0" cy="349200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Rechte verbindingslijn 13">
            <a:extLst>
              <a:ext uri="{FF2B5EF4-FFF2-40B4-BE49-F238E27FC236}">
                <a16:creationId xmlns:a16="http://schemas.microsoft.com/office/drawing/2014/main" id="{5CAEFE12-AFF2-4648-AB5A-E4F1622F33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1140" y="5165066"/>
            <a:ext cx="1219462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Rechte verbindingslijn 53">
            <a:extLst>
              <a:ext uri="{FF2B5EF4-FFF2-40B4-BE49-F238E27FC236}">
                <a16:creationId xmlns:a16="http://schemas.microsoft.com/office/drawing/2014/main" id="{279BF781-88E1-C743-89D0-503E980149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1140" y="4350681"/>
            <a:ext cx="2438924" cy="1617516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Rechte verbindingslijn 53">
            <a:extLst>
              <a:ext uri="{FF2B5EF4-FFF2-40B4-BE49-F238E27FC236}">
                <a16:creationId xmlns:a16="http://schemas.microsoft.com/office/drawing/2014/main" id="{1FD3A351-7AE7-9F4C-B973-7786AC53A4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1140" y="2744863"/>
            <a:ext cx="2438924" cy="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8463994-37DF-8D44-9330-BB6BE3B1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603" y="4995391"/>
            <a:ext cx="44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π*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6199DC3-2CED-794F-9970-220A64B7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621" y="2577470"/>
            <a:ext cx="44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r*</a:t>
            </a:r>
          </a:p>
        </p:txBody>
      </p:sp>
      <p:sp>
        <p:nvSpPr>
          <p:cNvPr id="26" name="Tekstvak 13">
            <a:extLst>
              <a:ext uri="{FF2B5EF4-FFF2-40B4-BE49-F238E27FC236}">
                <a16:creationId xmlns:a16="http://schemas.microsoft.com/office/drawing/2014/main" id="{FA5193E0-E811-A241-9D4E-44C693C82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470" y="3172024"/>
            <a:ext cx="533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" name="Tekstvak 13">
            <a:extLst>
              <a:ext uri="{FF2B5EF4-FFF2-40B4-BE49-F238E27FC236}">
                <a16:creationId xmlns:a16="http://schemas.microsoft.com/office/drawing/2014/main" id="{1E8F5251-5632-B849-B0FF-87F6D4E9C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721" y="4192182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GA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Tekstvak 13">
            <a:extLst>
              <a:ext uri="{FF2B5EF4-FFF2-40B4-BE49-F238E27FC236}">
                <a16:creationId xmlns:a16="http://schemas.microsoft.com/office/drawing/2014/main" id="{C270A865-3E7B-214F-92D5-FF0465DA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329" y="2582102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MB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" name="Tekstvak 13">
            <a:extLst>
              <a:ext uri="{FF2B5EF4-FFF2-40B4-BE49-F238E27FC236}">
                <a16:creationId xmlns:a16="http://schemas.microsoft.com/office/drawing/2014/main" id="{ED900B47-FB18-124D-84BB-1541F7DD5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296" y="3702898"/>
            <a:ext cx="1186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Inkomen Y</a:t>
            </a:r>
          </a:p>
        </p:txBody>
      </p:sp>
      <p:sp>
        <p:nvSpPr>
          <p:cNvPr id="33" name="Tekstvak 13">
            <a:extLst>
              <a:ext uri="{FF2B5EF4-FFF2-40B4-BE49-F238E27FC236}">
                <a16:creationId xmlns:a16="http://schemas.microsoft.com/office/drawing/2014/main" id="{458BD375-BCA9-1F47-914C-359BC42EF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49" y="3712985"/>
            <a:ext cx="396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*</a:t>
            </a:r>
          </a:p>
        </p:txBody>
      </p:sp>
      <p:sp>
        <p:nvSpPr>
          <p:cNvPr id="34" name="Tekstvak 13">
            <a:extLst>
              <a:ext uri="{FF2B5EF4-FFF2-40B4-BE49-F238E27FC236}">
                <a16:creationId xmlns:a16="http://schemas.microsoft.com/office/drawing/2014/main" id="{AC520218-95E6-5642-8C4E-2A5C44957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639" y="6229928"/>
            <a:ext cx="484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36" name="Tekstvak 13">
            <a:extLst>
              <a:ext uri="{FF2B5EF4-FFF2-40B4-BE49-F238E27FC236}">
                <a16:creationId xmlns:a16="http://schemas.microsoft.com/office/drawing/2014/main" id="{B9F6B91E-ADAD-4A48-AB3A-BC457206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368" y="6231062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*</a:t>
            </a:r>
          </a:p>
        </p:txBody>
      </p:sp>
      <p:sp>
        <p:nvSpPr>
          <p:cNvPr id="35" name="Tijdelijke aanduiding voor inhoud 2"/>
          <p:cNvSpPr txBox="1">
            <a:spLocks/>
          </p:cNvSpPr>
          <p:nvPr/>
        </p:nvSpPr>
        <p:spPr bwMode="auto">
          <a:xfrm>
            <a:off x="2621140" y="1624843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69C25E7-DFB9-6347-9871-92433E2208FA}"/>
              </a:ext>
            </a:extLst>
          </p:cNvPr>
          <p:cNvSpPr txBox="1"/>
          <p:nvPr/>
        </p:nvSpPr>
        <p:spPr>
          <a:xfrm>
            <a:off x="5865506" y="1027906"/>
            <a:ext cx="34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Uitgangssituatie </a:t>
            </a:r>
          </a:p>
        </p:txBody>
      </p:sp>
      <p:sp>
        <p:nvSpPr>
          <p:cNvPr id="37" name="Tijdelijke aanduiding voor inhoud 1">
            <a:extLst>
              <a:ext uri="{FF2B5EF4-FFF2-40B4-BE49-F238E27FC236}">
                <a16:creationId xmlns:a16="http://schemas.microsoft.com/office/drawing/2014/main" id="{42859391-1074-194B-82B4-76E990C48C90}"/>
              </a:ext>
            </a:extLst>
          </p:cNvPr>
          <p:cNvSpPr txBox="1">
            <a:spLocks/>
          </p:cNvSpPr>
          <p:nvPr/>
        </p:nvSpPr>
        <p:spPr>
          <a:xfrm>
            <a:off x="5846983" y="1624843"/>
            <a:ext cx="6202684" cy="1688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De gesloten economie van een land bevindt zich in het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langetermijnevenwicht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.</a:t>
            </a:r>
          </a:p>
          <a:p>
            <a:pPr marL="627063" marR="0" lvl="1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Inkomen Y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*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 met bijbehorende rente r*en inflatie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π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*</a:t>
            </a:r>
          </a:p>
          <a:p>
            <a:pPr marL="627063" marR="0" lvl="1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Outputgap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 is nul (Y= Y*) en er is alleen sprake van natuurlijke werkloosheid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De CB streeft naar stabiele inflatie en  er is sprake van naïeve inflatieverwachtingen.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</a:b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12E9343E-2C92-3142-B104-D27457A88CE3}"/>
              </a:ext>
            </a:extLst>
          </p:cNvPr>
          <p:cNvSpPr txBox="1"/>
          <p:nvPr/>
        </p:nvSpPr>
        <p:spPr>
          <a:xfrm>
            <a:off x="5827793" y="4348422"/>
            <a:ext cx="6146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Analyse met het IS-MB-GA model als er een positieve vraagschok optreedt: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overheid besluit de autonome  overheidsbestedingen flink te verhogen.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6CCBEF0-C2EA-4088-F32E-25931F3A30BD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Het IS-MB-GA model </a:t>
            </a:r>
            <a:r>
              <a:rPr lang="nl-NL" sz="2800" dirty="0">
                <a:latin typeface="Effra" panose="02000506080000020004" pitchFamily="2" charset="0"/>
              </a:rPr>
              <a:t>(uitgangssituatie)</a:t>
            </a:r>
          </a:p>
        </p:txBody>
      </p:sp>
    </p:spTree>
    <p:extLst>
      <p:ext uri="{BB962C8B-B14F-4D97-AF65-F5344CB8AC3E}">
        <p14:creationId xmlns:p14="http://schemas.microsoft.com/office/powerpoint/2010/main" val="29523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build="p" bldLvl="2"/>
      <p:bldP spid="41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9C8C4B0-616D-5B4D-90DD-158E0F249B4B}"/>
              </a:ext>
            </a:extLst>
          </p:cNvPr>
          <p:cNvSpPr txBox="1">
            <a:spLocks/>
          </p:cNvSpPr>
          <p:nvPr/>
        </p:nvSpPr>
        <p:spPr bwMode="auto">
          <a:xfrm>
            <a:off x="1082036" y="4175343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ijdelijke aanduiding voor inhoud 2"/>
          <p:cNvSpPr txBox="1">
            <a:spLocks/>
          </p:cNvSpPr>
          <p:nvPr/>
        </p:nvSpPr>
        <p:spPr bwMode="auto">
          <a:xfrm>
            <a:off x="1082036" y="1656365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Tekstvak 13"/>
          <p:cNvSpPr txBox="1">
            <a:spLocks noChangeArrowheads="1"/>
          </p:cNvSpPr>
          <p:nvPr/>
        </p:nvSpPr>
        <p:spPr bwMode="auto">
          <a:xfrm>
            <a:off x="3283523" y="3734420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cxnSp>
        <p:nvCxnSpPr>
          <p:cNvPr id="22" name="Rechte verbindingslijn 13">
            <a:extLst>
              <a:ext uri="{FF2B5EF4-FFF2-40B4-BE49-F238E27FC236}">
                <a16:creationId xmlns:a16="http://schemas.microsoft.com/office/drawing/2014/main" id="{685F2CCC-1837-FB4F-8D1A-0DE0B13760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01498" y="2773071"/>
            <a:ext cx="0" cy="349200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Rechte verbindingslijn 13">
            <a:extLst>
              <a:ext uri="{FF2B5EF4-FFF2-40B4-BE49-F238E27FC236}">
                <a16:creationId xmlns:a16="http://schemas.microsoft.com/office/drawing/2014/main" id="{5CAEFE12-AFF2-4648-AB5A-E4F1622F33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2036" y="5196588"/>
            <a:ext cx="1219462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kstvak 13">
            <a:extLst>
              <a:ext uri="{FF2B5EF4-FFF2-40B4-BE49-F238E27FC236}">
                <a16:creationId xmlns:a16="http://schemas.microsoft.com/office/drawing/2014/main" id="{537E970F-DBAE-8749-8629-8468AC888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713" y="3772297"/>
            <a:ext cx="44614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Y*</a:t>
            </a:r>
            <a:endParaRPr kumimoji="0" lang="nl-NL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8463994-37DF-8D44-9330-BB6BE3B1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99" y="5026913"/>
            <a:ext cx="44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6199DC3-2CED-794F-9970-220A64B7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24" y="2613623"/>
            <a:ext cx="7620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" name="Tekstvak 13">
            <a:extLst>
              <a:ext uri="{FF2B5EF4-FFF2-40B4-BE49-F238E27FC236}">
                <a16:creationId xmlns:a16="http://schemas.microsoft.com/office/drawing/2014/main" id="{FF09FDF7-E89C-3C4D-9696-9D94FF23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366" y="3203546"/>
            <a:ext cx="533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" name="Tekstvak 13">
            <a:extLst>
              <a:ext uri="{FF2B5EF4-FFF2-40B4-BE49-F238E27FC236}">
                <a16:creationId xmlns:a16="http://schemas.microsoft.com/office/drawing/2014/main" id="{734B3208-6AFF-5F45-878F-F67C3EE42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66" y="2845517"/>
            <a:ext cx="533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9" name="Rechte verbindingslijn 13">
            <a:extLst>
              <a:ext uri="{FF2B5EF4-FFF2-40B4-BE49-F238E27FC236}">
                <a16:creationId xmlns:a16="http://schemas.microsoft.com/office/drawing/2014/main" id="{ED482ED7-84B5-5242-9E6E-317DB5D341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9978" y="2773071"/>
            <a:ext cx="0" cy="999226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Rechte verbindingslijn 13">
            <a:extLst>
              <a:ext uri="{FF2B5EF4-FFF2-40B4-BE49-F238E27FC236}">
                <a16:creationId xmlns:a16="http://schemas.microsoft.com/office/drawing/2014/main" id="{39730B0B-7D59-2644-9C04-406400E944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2036" y="4830828"/>
            <a:ext cx="1757958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43A72FB6-D9FC-0B4B-A81B-AF7854952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66" y="4661153"/>
            <a:ext cx="44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19" name="Rechte verbindingslijn 53">
            <a:extLst>
              <a:ext uri="{FF2B5EF4-FFF2-40B4-BE49-F238E27FC236}">
                <a16:creationId xmlns:a16="http://schemas.microsoft.com/office/drawing/2014/main" id="{279BF781-88E1-C743-89D0-503E980149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82036" y="4382203"/>
            <a:ext cx="2438924" cy="1617516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kstvak 13">
            <a:extLst>
              <a:ext uri="{FF2B5EF4-FFF2-40B4-BE49-F238E27FC236}">
                <a16:creationId xmlns:a16="http://schemas.microsoft.com/office/drawing/2014/main" id="{0927C78E-432D-5747-A40F-428E938D9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751" y="3772297"/>
            <a:ext cx="396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9" name="Tekstvak 13">
            <a:extLst>
              <a:ext uri="{FF2B5EF4-FFF2-40B4-BE49-F238E27FC236}">
                <a16:creationId xmlns:a16="http://schemas.microsoft.com/office/drawing/2014/main" id="{86B388DF-ECDB-FC40-A962-679CDE9C9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193" y="6261450"/>
            <a:ext cx="484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50" name="Tekstvak 13">
            <a:extLst>
              <a:ext uri="{FF2B5EF4-FFF2-40B4-BE49-F238E27FC236}">
                <a16:creationId xmlns:a16="http://schemas.microsoft.com/office/drawing/2014/main" id="{756470CF-E693-344E-906F-304DFA45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14" y="6262584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Y*</a:t>
            </a:r>
            <a:endParaRPr kumimoji="0" lang="nl-NL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Tekstvak 13">
            <a:extLst>
              <a:ext uri="{FF2B5EF4-FFF2-40B4-BE49-F238E27FC236}">
                <a16:creationId xmlns:a16="http://schemas.microsoft.com/office/drawing/2014/main" id="{75340517-03EB-FE4F-ACB7-51463D98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620" y="6262584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53" name="Tekstvak 13">
            <a:extLst>
              <a:ext uri="{FF2B5EF4-FFF2-40B4-BE49-F238E27FC236}">
                <a16:creationId xmlns:a16="http://schemas.microsoft.com/office/drawing/2014/main" id="{63144D80-BCDC-2944-B807-23E0F9F0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617" y="4223704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GA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Tekstvak 13">
            <a:extLst>
              <a:ext uri="{FF2B5EF4-FFF2-40B4-BE49-F238E27FC236}">
                <a16:creationId xmlns:a16="http://schemas.microsoft.com/office/drawing/2014/main" id="{C0DEEA40-D6C3-D34A-B4F7-A1A9826B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225" y="2613624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MB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4DC92E43-EB9A-594F-A33F-D5887FF9C911}"/>
              </a:ext>
            </a:extLst>
          </p:cNvPr>
          <p:cNvSpPr txBox="1"/>
          <p:nvPr/>
        </p:nvSpPr>
        <p:spPr>
          <a:xfrm>
            <a:off x="1009340" y="943043"/>
            <a:ext cx="34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Stap 1: korte termijn</a:t>
            </a:r>
          </a:p>
        </p:txBody>
      </p:sp>
      <p:cxnSp>
        <p:nvCxnSpPr>
          <p:cNvPr id="15" name="Rechte verbindingslijn 53">
            <a:extLst>
              <a:ext uri="{FF2B5EF4-FFF2-40B4-BE49-F238E27FC236}">
                <a16:creationId xmlns:a16="http://schemas.microsoft.com/office/drawing/2014/main" id="{1FD3A351-7AE7-9F4C-B973-7786AC53A4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2036" y="2776385"/>
            <a:ext cx="2438924" cy="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Rechte verbindingslijn 53">
            <a:extLst>
              <a:ext uri="{FF2B5EF4-FFF2-40B4-BE49-F238E27FC236}">
                <a16:creationId xmlns:a16="http://schemas.microsoft.com/office/drawing/2014/main" id="{18BBCCA5-C3FA-2549-BBDB-891D20E9BFCE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>
            <a:off x="1676012" y="1730961"/>
            <a:ext cx="1800815" cy="158400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Rechte verbindingslijn 53">
            <a:extLst>
              <a:ext uri="{FF2B5EF4-FFF2-40B4-BE49-F238E27FC236}">
                <a16:creationId xmlns:a16="http://schemas.microsoft.com/office/drawing/2014/main" id="{D382FF86-6774-6D45-B24B-A090382B2B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7322" y="1883045"/>
            <a:ext cx="1948145" cy="1713591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657FBB7C-0FFB-9499-6E53-D318D292D79C}"/>
              </a:ext>
            </a:extLst>
          </p:cNvPr>
          <p:cNvSpPr txBox="1"/>
          <p:nvPr/>
        </p:nvSpPr>
        <p:spPr>
          <a:xfrm>
            <a:off x="2311067" y="5190961"/>
            <a:ext cx="18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Stroomdiagram: Verbindingslijn 2">
            <a:extLst>
              <a:ext uri="{FF2B5EF4-FFF2-40B4-BE49-F238E27FC236}">
                <a16:creationId xmlns:a16="http://schemas.microsoft.com/office/drawing/2014/main" id="{6301C416-E240-9089-3AAC-3D0E37C75CF6}"/>
              </a:ext>
            </a:extLst>
          </p:cNvPr>
          <p:cNvSpPr/>
          <p:nvPr/>
        </p:nvSpPr>
        <p:spPr>
          <a:xfrm>
            <a:off x="2223282" y="5140406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556DAF90-BBF3-71E3-0E19-AA7ECE70B1BC}"/>
              </a:ext>
            </a:extLst>
          </p:cNvPr>
          <p:cNvSpPr/>
          <p:nvPr/>
        </p:nvSpPr>
        <p:spPr>
          <a:xfrm>
            <a:off x="2775768" y="4769930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56D224E-A1F8-E075-EE9F-222D44BFA7CC}"/>
              </a:ext>
            </a:extLst>
          </p:cNvPr>
          <p:cNvSpPr txBox="1"/>
          <p:nvPr/>
        </p:nvSpPr>
        <p:spPr>
          <a:xfrm>
            <a:off x="2856023" y="4704935"/>
            <a:ext cx="18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Tekstvak 13">
            <a:extLst>
              <a:ext uri="{FF2B5EF4-FFF2-40B4-BE49-F238E27FC236}">
                <a16:creationId xmlns:a16="http://schemas.microsoft.com/office/drawing/2014/main" id="{0A91AC1F-FCC2-85E7-4F84-DA1CBE029DD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2804" y="1559324"/>
            <a:ext cx="13492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Reële rente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FD38CBE-5B1B-3305-300D-2284E015DAA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0052" y="3996226"/>
            <a:ext cx="109317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Inflatie π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D829E9B-4622-9885-4B3F-E5DDE4B05A5E}"/>
              </a:ext>
            </a:extLst>
          </p:cNvPr>
          <p:cNvCxnSpPr>
            <a:cxnSpLocks/>
          </p:cNvCxnSpPr>
          <p:nvPr/>
        </p:nvCxnSpPr>
        <p:spPr>
          <a:xfrm flipV="1">
            <a:off x="2435811" y="4972472"/>
            <a:ext cx="368361" cy="25624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704AB37-6EAE-DDEE-2B27-BF3E7724D7A6}"/>
                  </a:ext>
                </a:extLst>
              </p:cNvPr>
              <p:cNvSpPr txBox="1"/>
              <p:nvPr/>
            </p:nvSpPr>
            <p:spPr>
              <a:xfrm>
                <a:off x="4626154" y="1514392"/>
                <a:ext cx="7222939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De verhoging van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nl-NL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zet een kettingreactie in werking. Het inkomen is gestegen van Y* naar Y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1.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Er is een positieve </a:t>
                </a:r>
                <a:r>
                  <a:rPr kumimoji="0" lang="nl-NL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outputgap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ontstaan (Y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1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&gt;Y* ).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Bij dezelfde rente is het inkomen nu gestegen naar Y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1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. De IS lijn verschuift hierdoor van IS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0 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=&gt; IS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1.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Een nieuw evenwicht wordt bereikt in Y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 centrale bank reageert nog niet (de rente verandert niet, r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Door de positieve </a:t>
                </a:r>
                <a:r>
                  <a:rPr kumimoji="0" lang="nl-NL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outputgap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is er </a:t>
                </a:r>
                <a:r>
                  <a:rPr kumimoji="0" lang="nl-NL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bestedingingsinflatie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ontstaan.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Lonen en inkoopprijzen liggen op korte termijn 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vast. (loon- en prijsrigiditeit)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De reële productiekosten dalen op korte termijn.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Reële winst stijgt =&gt; Dus de productie stijgt tot 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De inflatie 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neemt toe van 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π</a:t>
                </a:r>
                <a:r>
                  <a:rPr kumimoji="0" lang="el-GR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0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naar 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π</a:t>
                </a:r>
                <a:r>
                  <a:rPr kumimoji="0" lang="el-GR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1</a:t>
                </a:r>
                <a:endParaRPr kumimoji="0" lang="nl-NL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Verschuiving LANGS de GA-lijn van A =&gt; 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704AB37-6EAE-DDEE-2B27-BF3E7724D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154" y="1514392"/>
                <a:ext cx="7222939" cy="5262979"/>
              </a:xfrm>
              <a:prstGeom prst="rect">
                <a:avLst/>
              </a:prstGeom>
              <a:blipFill>
                <a:blip r:embed="rId2"/>
                <a:stretch>
                  <a:fillRect l="-506" t="-3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68B825A-1EFB-278F-41B8-713D870025EC}"/>
              </a:ext>
            </a:extLst>
          </p:cNvPr>
          <p:cNvCxnSpPr>
            <a:cxnSpLocks/>
          </p:cNvCxnSpPr>
          <p:nvPr/>
        </p:nvCxnSpPr>
        <p:spPr>
          <a:xfrm>
            <a:off x="1570069" y="2082262"/>
            <a:ext cx="390946" cy="0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3">
            <a:extLst>
              <a:ext uri="{FF2B5EF4-FFF2-40B4-BE49-F238E27FC236}">
                <a16:creationId xmlns:a16="http://schemas.microsoft.com/office/drawing/2014/main" id="{A93E7BD3-CFE8-83C5-3F79-FA840E9E0EF5}"/>
              </a:ext>
            </a:extLst>
          </p:cNvPr>
          <p:cNvCxnSpPr>
            <a:cxnSpLocks noChangeShapeType="1"/>
            <a:endCxn id="51" idx="0"/>
          </p:cNvCxnSpPr>
          <p:nvPr/>
        </p:nvCxnSpPr>
        <p:spPr bwMode="auto">
          <a:xfrm>
            <a:off x="2836694" y="4175343"/>
            <a:ext cx="0" cy="2087241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E372BFCE-16F5-FBD0-DEA3-6D71967B7EA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Het IS-MB-GA model </a:t>
            </a:r>
            <a:r>
              <a:rPr lang="nl-NL" sz="2800" dirty="0">
                <a:latin typeface="Effra" panose="02000506080000020004" pitchFamily="2" charset="0"/>
              </a:rPr>
              <a:t>(korte termijn)</a:t>
            </a:r>
          </a:p>
        </p:txBody>
      </p:sp>
    </p:spTree>
    <p:extLst>
      <p:ext uri="{BB962C8B-B14F-4D97-AF65-F5344CB8AC3E}">
        <p14:creationId xmlns:p14="http://schemas.microsoft.com/office/powerpoint/2010/main" val="40126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43" grpId="0" animBg="1"/>
      <p:bldP spid="51" grpId="0"/>
      <p:bldP spid="5" grpId="0" animBg="1"/>
      <p:bldP spid="7" grpId="0"/>
      <p:bldP spid="6" grpId="0" uiExpand="1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9C8C4B0-616D-5B4D-90DD-158E0F249B4B}"/>
              </a:ext>
            </a:extLst>
          </p:cNvPr>
          <p:cNvSpPr txBox="1">
            <a:spLocks/>
          </p:cNvSpPr>
          <p:nvPr/>
        </p:nvSpPr>
        <p:spPr bwMode="auto">
          <a:xfrm>
            <a:off x="1006090" y="4181680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ijdelijke aanduiding voor inhoud 2"/>
          <p:cNvSpPr txBox="1">
            <a:spLocks/>
          </p:cNvSpPr>
          <p:nvPr/>
        </p:nvSpPr>
        <p:spPr bwMode="auto">
          <a:xfrm>
            <a:off x="903581" y="1710594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r>
              <a:rPr lang="nl-NL" sz="2100" dirty="0">
                <a:solidFill>
                  <a:schemeClr val="bg1"/>
                </a:solidFill>
              </a:rPr>
              <a:t>Het IS-MB-GA model in drie stappen</a:t>
            </a:r>
            <a:endParaRPr lang="nl-NL" sz="2100" dirty="0"/>
          </a:p>
        </p:txBody>
      </p:sp>
      <p:sp>
        <p:nvSpPr>
          <p:cNvPr id="42" name="Tekstvak 13"/>
          <p:cNvSpPr txBox="1">
            <a:spLocks noChangeArrowheads="1"/>
          </p:cNvSpPr>
          <p:nvPr/>
        </p:nvSpPr>
        <p:spPr bwMode="auto">
          <a:xfrm>
            <a:off x="825384" y="1422450"/>
            <a:ext cx="807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7E73A7B-0DA2-824B-9EC1-28075F7C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85" y="3943537"/>
            <a:ext cx="10931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2" name="Rechte verbindingslijn 13">
            <a:extLst>
              <a:ext uri="{FF2B5EF4-FFF2-40B4-BE49-F238E27FC236}">
                <a16:creationId xmlns:a16="http://schemas.microsoft.com/office/drawing/2014/main" id="{685F2CCC-1837-FB4F-8D1A-0DE0B13760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16291" y="4160353"/>
            <a:ext cx="1978" cy="2111055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Rechte verbindingslijn 13">
            <a:extLst>
              <a:ext uri="{FF2B5EF4-FFF2-40B4-BE49-F238E27FC236}">
                <a16:creationId xmlns:a16="http://schemas.microsoft.com/office/drawing/2014/main" id="{5CAEFE12-AFF2-4648-AB5A-E4F1622F33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2481" y="5241534"/>
            <a:ext cx="1219462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8463994-37DF-8D44-9330-BB6BE3B1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4" y="5081142"/>
            <a:ext cx="44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6199DC3-2CED-794F-9970-220A64B7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7" y="2650027"/>
            <a:ext cx="7620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0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" name="Tekstvak 13">
            <a:extLst>
              <a:ext uri="{FF2B5EF4-FFF2-40B4-BE49-F238E27FC236}">
                <a16:creationId xmlns:a16="http://schemas.microsoft.com/office/drawing/2014/main" id="{FF09FDF7-E89C-3C4D-9696-9D94FF23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911" y="3257775"/>
            <a:ext cx="533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" name="Tekstvak 13">
            <a:extLst>
              <a:ext uri="{FF2B5EF4-FFF2-40B4-BE49-F238E27FC236}">
                <a16:creationId xmlns:a16="http://schemas.microsoft.com/office/drawing/2014/main" id="{734B3208-6AFF-5F45-878F-F67C3EE42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211" y="2899746"/>
            <a:ext cx="533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9" name="Rechte verbindingslijn 13">
            <a:extLst>
              <a:ext uri="{FF2B5EF4-FFF2-40B4-BE49-F238E27FC236}">
                <a16:creationId xmlns:a16="http://schemas.microsoft.com/office/drawing/2014/main" id="{ED482ED7-84B5-5242-9E6E-317DB5D341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1523" y="2827300"/>
            <a:ext cx="0" cy="349200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Rechte verbindingslijn 13">
            <a:extLst>
              <a:ext uri="{FF2B5EF4-FFF2-40B4-BE49-F238E27FC236}">
                <a16:creationId xmlns:a16="http://schemas.microsoft.com/office/drawing/2014/main" id="{39730B0B-7D59-2644-9C04-406400E944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3581" y="4885057"/>
            <a:ext cx="1757958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43A72FB6-D9FC-0B4B-A81B-AF7854952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11" y="4715382"/>
            <a:ext cx="44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" name="Tekstvak 13">
            <a:extLst>
              <a:ext uri="{FF2B5EF4-FFF2-40B4-BE49-F238E27FC236}">
                <a16:creationId xmlns:a16="http://schemas.microsoft.com/office/drawing/2014/main" id="{7853B1B0-C714-0449-B996-D30862C5C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70" y="2667853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MB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" name="Tekstvak 13">
            <a:extLst>
              <a:ext uri="{FF2B5EF4-FFF2-40B4-BE49-F238E27FC236}">
                <a16:creationId xmlns:a16="http://schemas.microsoft.com/office/drawing/2014/main" id="{257DEF8B-BB86-6946-BC05-62EBEA3C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033" y="2198272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MB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CB66C84F-92F6-3843-8A9B-4ECE90E9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6" y="2187045"/>
            <a:ext cx="7620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1</a:t>
            </a:r>
          </a:p>
        </p:txBody>
      </p:sp>
      <p:sp>
        <p:nvSpPr>
          <p:cNvPr id="56" name="Tekstvak 13">
            <a:extLst>
              <a:ext uri="{FF2B5EF4-FFF2-40B4-BE49-F238E27FC236}">
                <a16:creationId xmlns:a16="http://schemas.microsoft.com/office/drawing/2014/main" id="{96C4ECCB-7446-D849-9A28-B34FFD6A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684" y="4262684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GA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0" name="Tekstvak 13">
            <a:extLst>
              <a:ext uri="{FF2B5EF4-FFF2-40B4-BE49-F238E27FC236}">
                <a16:creationId xmlns:a16="http://schemas.microsoft.com/office/drawing/2014/main" id="{701B62DF-ED56-6646-B4CB-87CC17E5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385" y="6316813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61" name="Tekstvak 13">
            <a:extLst>
              <a:ext uri="{FF2B5EF4-FFF2-40B4-BE49-F238E27FC236}">
                <a16:creationId xmlns:a16="http://schemas.microsoft.com/office/drawing/2014/main" id="{6F1C2641-9449-EE46-B0E0-95C1A02F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185" y="6316813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64" name="Tekstvak 13">
            <a:extLst>
              <a:ext uri="{FF2B5EF4-FFF2-40B4-BE49-F238E27FC236}">
                <a16:creationId xmlns:a16="http://schemas.microsoft.com/office/drawing/2014/main" id="{D0E36A14-3855-5C48-BEDB-FA836AF03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465" y="3825609"/>
            <a:ext cx="396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66" name="Tekstvak 13">
            <a:extLst>
              <a:ext uri="{FF2B5EF4-FFF2-40B4-BE49-F238E27FC236}">
                <a16:creationId xmlns:a16="http://schemas.microsoft.com/office/drawing/2014/main" id="{D7D983CE-EA13-6E4D-BA6E-EEEF9F56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881" y="3827312"/>
            <a:ext cx="396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3" name="Tijdelijke aanduiding voor inhoud 1">
            <a:extLst>
              <a:ext uri="{FF2B5EF4-FFF2-40B4-BE49-F238E27FC236}">
                <a16:creationId xmlns:a16="http://schemas.microsoft.com/office/drawing/2014/main" id="{DF575843-DF4C-E746-A0A0-E95D9EB00471}"/>
              </a:ext>
            </a:extLst>
          </p:cNvPr>
          <p:cNvSpPr txBox="1">
            <a:spLocks/>
          </p:cNvSpPr>
          <p:nvPr/>
        </p:nvSpPr>
        <p:spPr>
          <a:xfrm>
            <a:off x="4657731" y="1592200"/>
            <a:ext cx="7256820" cy="5129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Doordat de inflatie hoger is geworden (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π</a:t>
            </a:r>
            <a:r>
              <a:rPr kumimoji="0" lang="el-GR" sz="1600" b="0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1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 &gt; π</a:t>
            </a:r>
            <a:r>
              <a:rPr kumimoji="0" lang="el-GR" sz="1600" b="0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0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)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stijgen de inflatieverwachtingen.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Er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treden twee gelijktijdige aanpassingen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op:</a:t>
            </a:r>
          </a:p>
          <a:p>
            <a:pPr marL="263525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De centrale bank verhoogt de rente naar r</a:t>
            </a:r>
            <a:r>
              <a:rPr kumimoji="0" lang="nl-NL" sz="1600" b="0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1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om inflatie tegen te gaan.</a:t>
            </a:r>
          </a:p>
          <a:p>
            <a:pPr marL="263525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De MB-curve stijgt van MB</a:t>
            </a:r>
            <a:r>
              <a:rPr kumimoji="0" lang="nl-NL" sz="1600" b="1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0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 naar MB</a:t>
            </a:r>
            <a:r>
              <a:rPr kumimoji="0" lang="nl-NL" sz="1600" b="1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1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Door de gestegen inflatieverwachtingen stijgen lonen en inkoopprijzen. Bij hogere productiekosten willen producenten minder aanbieden.</a:t>
            </a:r>
          </a:p>
          <a:p>
            <a:pPr marL="263525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Verschuiving VAN de GA-curve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naar links / omhoog van GA</a:t>
            </a:r>
            <a:r>
              <a:rPr kumimoji="0" lang="nl-NL" sz="1600" b="0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0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 naar GA</a:t>
            </a:r>
            <a:r>
              <a:rPr kumimoji="0" lang="nl-NL" sz="1600" b="0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-2500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De economie bevindt zich weer in het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langetermijnevenwicht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, maar:</a:t>
            </a:r>
          </a:p>
          <a:p>
            <a:pPr marL="263525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Hogere inflatie</a:t>
            </a:r>
          </a:p>
          <a:p>
            <a:pPr marL="263525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Hogere rente </a:t>
            </a:r>
          </a:p>
        </p:txBody>
      </p:sp>
      <p:sp>
        <p:nvSpPr>
          <p:cNvPr id="48" name="Tekstvak 13">
            <a:extLst>
              <a:ext uri="{FF2B5EF4-FFF2-40B4-BE49-F238E27FC236}">
                <a16:creationId xmlns:a16="http://schemas.microsoft.com/office/drawing/2014/main" id="{D3CD9423-5888-3A43-8868-679CA276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068" y="3788649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54" name="Tekstvak 13">
            <a:extLst>
              <a:ext uri="{FF2B5EF4-FFF2-40B4-BE49-F238E27FC236}">
                <a16:creationId xmlns:a16="http://schemas.microsoft.com/office/drawing/2014/main" id="{A1A85CF1-85CA-4B4B-9181-5D1362B9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738" y="6315679"/>
            <a:ext cx="484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cxnSp>
        <p:nvCxnSpPr>
          <p:cNvPr id="15" name="Rechte verbindingslijn 53">
            <a:extLst>
              <a:ext uri="{FF2B5EF4-FFF2-40B4-BE49-F238E27FC236}">
                <a16:creationId xmlns:a16="http://schemas.microsoft.com/office/drawing/2014/main" id="{1FD3A351-7AE7-9F4C-B973-7786AC53A4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3581" y="2830614"/>
            <a:ext cx="2438924" cy="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Rechte verbindingslijn 53">
            <a:extLst>
              <a:ext uri="{FF2B5EF4-FFF2-40B4-BE49-F238E27FC236}">
                <a16:creationId xmlns:a16="http://schemas.microsoft.com/office/drawing/2014/main" id="{18BBCCA5-C3FA-2549-BBDB-891D20E9BFCE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>
            <a:off x="1386467" y="1739743"/>
            <a:ext cx="1800815" cy="158400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Rechte verbindingslijn 53">
            <a:extLst>
              <a:ext uri="{FF2B5EF4-FFF2-40B4-BE49-F238E27FC236}">
                <a16:creationId xmlns:a16="http://schemas.microsoft.com/office/drawing/2014/main" id="{D382FF86-6774-6D45-B24B-A090382B2B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8867" y="1937274"/>
            <a:ext cx="1948145" cy="1713591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Rechte verbindingslijn 53">
            <a:extLst>
              <a:ext uri="{FF2B5EF4-FFF2-40B4-BE49-F238E27FC236}">
                <a16:creationId xmlns:a16="http://schemas.microsoft.com/office/drawing/2014/main" id="{7FAD960C-4DDC-8144-BB57-E21FCA4FB0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0003" y="2358846"/>
            <a:ext cx="2438924" cy="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Rechte verbindingslijn 53">
            <a:extLst>
              <a:ext uri="{FF2B5EF4-FFF2-40B4-BE49-F238E27FC236}">
                <a16:creationId xmlns:a16="http://schemas.microsoft.com/office/drawing/2014/main" id="{279BF781-88E1-C743-89D0-503E980149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15482" y="4436432"/>
            <a:ext cx="2327023" cy="1566977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Rechte verbindingslijn 53">
            <a:extLst>
              <a:ext uri="{FF2B5EF4-FFF2-40B4-BE49-F238E27FC236}">
                <a16:creationId xmlns:a16="http://schemas.microsoft.com/office/drawing/2014/main" id="{472B37DA-5793-0B46-B826-31F98EC9FC06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 flipV="1">
            <a:off x="1015482" y="4221279"/>
            <a:ext cx="2113635" cy="1401784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" name="Tijdelijke aanduiding voor inhoud 2">
            <a:extLst>
              <a:ext uri="{FF2B5EF4-FFF2-40B4-BE49-F238E27FC236}">
                <a16:creationId xmlns:a16="http://schemas.microsoft.com/office/drawing/2014/main" id="{F4F50237-A73D-3C4A-82B1-934CA7316FA6}"/>
              </a:ext>
            </a:extLst>
          </p:cNvPr>
          <p:cNvSpPr txBox="1">
            <a:spLocks/>
          </p:cNvSpPr>
          <p:nvPr/>
        </p:nvSpPr>
        <p:spPr bwMode="auto">
          <a:xfrm>
            <a:off x="2710457" y="4335675"/>
            <a:ext cx="325356" cy="208969"/>
          </a:xfrm>
          <a:prstGeom prst="rect">
            <a:avLst/>
          </a:prstGeom>
          <a:solidFill>
            <a:schemeClr val="bg1"/>
          </a:solidFill>
          <a:ln w="9525" cmpd="sng">
            <a:noFill/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" name="Tekstvak 13">
            <a:extLst>
              <a:ext uri="{FF2B5EF4-FFF2-40B4-BE49-F238E27FC236}">
                <a16:creationId xmlns:a16="http://schemas.microsoft.com/office/drawing/2014/main" id="{25704A1B-3CBE-EE42-AD4D-1BAA85B9C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278" y="4286270"/>
            <a:ext cx="54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GA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" name="Tekstvak 13">
            <a:extLst>
              <a:ext uri="{FF2B5EF4-FFF2-40B4-BE49-F238E27FC236}">
                <a16:creationId xmlns:a16="http://schemas.microsoft.com/office/drawing/2014/main" id="{681A0DC2-AC24-6140-BC5A-FCC4BD191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744" y="3827312"/>
            <a:ext cx="396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2" name="Stroomdiagram: Verbindingslijn 1">
            <a:extLst>
              <a:ext uri="{FF2B5EF4-FFF2-40B4-BE49-F238E27FC236}">
                <a16:creationId xmlns:a16="http://schemas.microsoft.com/office/drawing/2014/main" id="{639B5854-1EB6-227B-4CF1-69A74575B37D}"/>
              </a:ext>
            </a:extLst>
          </p:cNvPr>
          <p:cNvSpPr/>
          <p:nvPr/>
        </p:nvSpPr>
        <p:spPr>
          <a:xfrm>
            <a:off x="2053727" y="5185352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troomdiagram: Verbindingslijn 2">
            <a:extLst>
              <a:ext uri="{FF2B5EF4-FFF2-40B4-BE49-F238E27FC236}">
                <a16:creationId xmlns:a16="http://schemas.microsoft.com/office/drawing/2014/main" id="{296A8B9D-CAD2-17A8-EC6E-7BDCB67D2ED8}"/>
              </a:ext>
            </a:extLst>
          </p:cNvPr>
          <p:cNvSpPr/>
          <p:nvPr/>
        </p:nvSpPr>
        <p:spPr>
          <a:xfrm>
            <a:off x="2589594" y="4836824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36E82F4A-22CE-A6D7-8873-051CE04F4275}"/>
              </a:ext>
            </a:extLst>
          </p:cNvPr>
          <p:cNvSpPr/>
          <p:nvPr/>
        </p:nvSpPr>
        <p:spPr>
          <a:xfrm>
            <a:off x="2053727" y="4818196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433F7E8-55E1-3810-F506-2C315A149FDA}"/>
              </a:ext>
            </a:extLst>
          </p:cNvPr>
          <p:cNvCxnSpPr/>
          <p:nvPr/>
        </p:nvCxnSpPr>
        <p:spPr>
          <a:xfrm flipV="1">
            <a:off x="2199588" y="5030270"/>
            <a:ext cx="391604" cy="278750"/>
          </a:xfrm>
          <a:prstGeom prst="straightConnector1">
            <a:avLst/>
          </a:prstGeom>
          <a:ln w="28575" cap="flat" cmpd="sng" algn="ctr">
            <a:solidFill>
              <a:srgbClr val="945DE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7B18F66-78C1-BD69-C148-7A3C371635D3}"/>
              </a:ext>
            </a:extLst>
          </p:cNvPr>
          <p:cNvCxnSpPr>
            <a:cxnSpLocks/>
          </p:cNvCxnSpPr>
          <p:nvPr/>
        </p:nvCxnSpPr>
        <p:spPr>
          <a:xfrm flipH="1" flipV="1">
            <a:off x="2175694" y="4883179"/>
            <a:ext cx="388382" cy="921"/>
          </a:xfrm>
          <a:prstGeom prst="straightConnector1">
            <a:avLst/>
          </a:prstGeom>
          <a:ln w="28575" cap="flat" cmpd="sng" algn="ctr">
            <a:solidFill>
              <a:srgbClr val="945DE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83987E17-F9A6-98B4-85E0-9B4627841EB8}"/>
              </a:ext>
            </a:extLst>
          </p:cNvPr>
          <p:cNvSpPr txBox="1"/>
          <p:nvPr/>
        </p:nvSpPr>
        <p:spPr>
          <a:xfrm>
            <a:off x="2051445" y="5222363"/>
            <a:ext cx="34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194E067-84A5-374C-B326-A13CCBAD8D5F}"/>
              </a:ext>
            </a:extLst>
          </p:cNvPr>
          <p:cNvSpPr txBox="1"/>
          <p:nvPr/>
        </p:nvSpPr>
        <p:spPr>
          <a:xfrm>
            <a:off x="2655855" y="4763834"/>
            <a:ext cx="39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25B5B3E-E587-67F3-714A-C9AE06929209}"/>
              </a:ext>
            </a:extLst>
          </p:cNvPr>
          <p:cNvSpPr txBox="1"/>
          <p:nvPr/>
        </p:nvSpPr>
        <p:spPr>
          <a:xfrm>
            <a:off x="1832280" y="4570461"/>
            <a:ext cx="15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A848F503-100E-DE69-7FD1-251B18D79EE9}"/>
              </a:ext>
            </a:extLst>
          </p:cNvPr>
          <p:cNvSpPr/>
          <p:nvPr/>
        </p:nvSpPr>
        <p:spPr>
          <a:xfrm>
            <a:off x="2050001" y="2310213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troomdiagram: Verbindingslijn 20">
            <a:extLst>
              <a:ext uri="{FF2B5EF4-FFF2-40B4-BE49-F238E27FC236}">
                <a16:creationId xmlns:a16="http://schemas.microsoft.com/office/drawing/2014/main" id="{71BF9522-2271-8AD6-15BE-242F61A943EA}"/>
              </a:ext>
            </a:extLst>
          </p:cNvPr>
          <p:cNvSpPr/>
          <p:nvPr/>
        </p:nvSpPr>
        <p:spPr>
          <a:xfrm>
            <a:off x="2569510" y="2777146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AF244F95-A2A7-E000-70BF-80419DBC3BA7}"/>
              </a:ext>
            </a:extLst>
          </p:cNvPr>
          <p:cNvCxnSpPr>
            <a:cxnSpLocks/>
          </p:cNvCxnSpPr>
          <p:nvPr/>
        </p:nvCxnSpPr>
        <p:spPr>
          <a:xfrm flipH="1" flipV="1">
            <a:off x="2306429" y="2429884"/>
            <a:ext cx="346677" cy="310222"/>
          </a:xfrm>
          <a:prstGeom prst="straightConnector1">
            <a:avLst/>
          </a:prstGeom>
          <a:ln w="28575" cap="flat" cmpd="sng" algn="ctr">
            <a:solidFill>
              <a:srgbClr val="945DE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7F8D61C0-CF31-30A0-5203-B51A216CC836}"/>
              </a:ext>
            </a:extLst>
          </p:cNvPr>
          <p:cNvSpPr txBox="1"/>
          <p:nvPr/>
        </p:nvSpPr>
        <p:spPr>
          <a:xfrm>
            <a:off x="851951" y="961329"/>
            <a:ext cx="34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Stap 2: lange termijn</a:t>
            </a:r>
          </a:p>
        </p:txBody>
      </p:sp>
      <p:cxnSp>
        <p:nvCxnSpPr>
          <p:cNvPr id="40" name="Rechte verbindingslijn 13">
            <a:extLst>
              <a:ext uri="{FF2B5EF4-FFF2-40B4-BE49-F238E27FC236}">
                <a16:creationId xmlns:a16="http://schemas.microsoft.com/office/drawing/2014/main" id="{2076AB94-D10C-CF2B-A4FD-24D87464006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16030" y="1672983"/>
            <a:ext cx="1978" cy="2111055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" name="Tekstvak 13">
            <a:extLst>
              <a:ext uri="{FF2B5EF4-FFF2-40B4-BE49-F238E27FC236}">
                <a16:creationId xmlns:a16="http://schemas.microsoft.com/office/drawing/2014/main" id="{7ADF0CB4-ED12-B25D-2706-F79F4EF5D96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3654" y="1546950"/>
            <a:ext cx="13492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Reële rente 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057DA47-D78B-C788-1D99-75E148B17AD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30902" y="3983852"/>
            <a:ext cx="109317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Inflatie π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2403D63-5025-2B21-6F16-7331761262C4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Het IS-MB-GA model </a:t>
            </a:r>
            <a:r>
              <a:rPr lang="nl-NL" sz="2800" dirty="0">
                <a:latin typeface="Effra" panose="02000506080000020004" pitchFamily="2" charset="0"/>
              </a:rPr>
              <a:t>(lange termijn)</a:t>
            </a:r>
          </a:p>
        </p:txBody>
      </p:sp>
    </p:spTree>
    <p:extLst>
      <p:ext uri="{BB962C8B-B14F-4D97-AF65-F5344CB8AC3E}">
        <p14:creationId xmlns:p14="http://schemas.microsoft.com/office/powerpoint/2010/main" val="6196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7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7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7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60" grpId="0"/>
      <p:bldP spid="53" grpId="0" uiExpand="1" build="p" bldLvl="2"/>
      <p:bldP spid="58" grpId="0"/>
      <p:bldP spid="5" grpId="0" animBg="1"/>
      <p:bldP spid="16" grpId="0"/>
      <p:bldP spid="20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E3EA79CE-48B7-071A-D351-708966EA0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61005"/>
              </p:ext>
            </p:extLst>
          </p:nvPr>
        </p:nvGraphicFramePr>
        <p:xfrm>
          <a:off x="838199" y="1269887"/>
          <a:ext cx="10515601" cy="431822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85101">
                  <a:extLst>
                    <a:ext uri="{9D8B030D-6E8A-4147-A177-3AD203B41FA5}">
                      <a16:colId xmlns:a16="http://schemas.microsoft.com/office/drawing/2014/main" val="3069158668"/>
                    </a:ext>
                  </a:extLst>
                </a:gridCol>
                <a:gridCol w="2423701">
                  <a:extLst>
                    <a:ext uri="{9D8B030D-6E8A-4147-A177-3AD203B41FA5}">
                      <a16:colId xmlns:a16="http://schemas.microsoft.com/office/drawing/2014/main" val="3855654824"/>
                    </a:ext>
                  </a:extLst>
                </a:gridCol>
                <a:gridCol w="2064635">
                  <a:extLst>
                    <a:ext uri="{9D8B030D-6E8A-4147-A177-3AD203B41FA5}">
                      <a16:colId xmlns:a16="http://schemas.microsoft.com/office/drawing/2014/main" val="2971227736"/>
                    </a:ext>
                  </a:extLst>
                </a:gridCol>
                <a:gridCol w="897667">
                  <a:extLst>
                    <a:ext uri="{9D8B030D-6E8A-4147-A177-3AD203B41FA5}">
                      <a16:colId xmlns:a16="http://schemas.microsoft.com/office/drawing/2014/main" val="1761166723"/>
                    </a:ext>
                  </a:extLst>
                </a:gridCol>
                <a:gridCol w="1491897">
                  <a:extLst>
                    <a:ext uri="{9D8B030D-6E8A-4147-A177-3AD203B41FA5}">
                      <a16:colId xmlns:a16="http://schemas.microsoft.com/office/drawing/2014/main" val="40984500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52364063"/>
                    </a:ext>
                  </a:extLst>
                </a:gridCol>
              </a:tblGrid>
              <a:tr h="1206422"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Economen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Begrotingsbeleid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Monetair beleid = rente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IS-curve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MB-curve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GA-curve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313269"/>
                  </a:ext>
                </a:extLst>
              </a:tr>
              <a:tr h="1206422">
                <a:tc>
                  <a:txBody>
                    <a:bodyPr/>
                    <a:lstStyle/>
                    <a:p>
                      <a:r>
                        <a:rPr lang="nl-NL" dirty="0"/>
                        <a:t>Keynesianen</a:t>
                      </a:r>
                    </a:p>
                    <a:p>
                      <a:r>
                        <a:rPr lang="nl-NL" sz="1600" dirty="0"/>
                        <a:t>(vraageconomen)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Veel invloed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Weinig invloed =&gt;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Steile lijn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Verschuift weinig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Stijgend verloop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993722"/>
                  </a:ext>
                </a:extLst>
              </a:tr>
              <a:tr h="1206422">
                <a:tc>
                  <a:txBody>
                    <a:bodyPr/>
                    <a:lstStyle/>
                    <a:p>
                      <a:r>
                        <a:rPr lang="nl-NL" dirty="0"/>
                        <a:t>Monetaristen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Weinig invloed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Veel invloed =&gt;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Vlak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Verschuift veel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Stijgend verloop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96376"/>
                  </a:ext>
                </a:extLst>
              </a:tr>
              <a:tr h="698959">
                <a:tc>
                  <a:txBody>
                    <a:bodyPr/>
                    <a:lstStyle/>
                    <a:p>
                      <a:r>
                        <a:rPr lang="nl-NL" dirty="0"/>
                        <a:t>(</a:t>
                      </a:r>
                      <a:r>
                        <a:rPr lang="nl-NL" dirty="0" err="1"/>
                        <a:t>Neo</a:t>
                      </a:r>
                      <a:r>
                        <a:rPr lang="nl-NL" dirty="0"/>
                        <a:t>)Klassieken</a:t>
                      </a:r>
                    </a:p>
                    <a:p>
                      <a:r>
                        <a:rPr lang="nl-NL" sz="1600" dirty="0"/>
                        <a:t>(aanbodeconomen)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invloed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invloed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Verticaal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20605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E372837E-8B8C-7431-4460-FA14A07FB12B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Economische scholen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5485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95A97-7057-EECE-1DAE-92F244AD8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21398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8B131-EF36-92F0-1621-0671BF81D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179119F-6872-AE3D-D8B4-83B0F3083215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Vast of flexibel?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E6B1100-9139-9F8E-D584-5E64D73F12CF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DAD0E9F8-5D0D-050B-C3EB-84D887FF17D7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Wisselkoersen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67ED05B-B761-D1F2-169C-26417A65A6E0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D8BFB7F-9A3D-E7B9-1F8E-1A6E9D435315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I</a:t>
            </a:r>
          </a:p>
        </p:txBody>
      </p:sp>
    </p:spTree>
    <p:extLst>
      <p:ext uri="{BB962C8B-B14F-4D97-AF65-F5344CB8AC3E}">
        <p14:creationId xmlns:p14="http://schemas.microsoft.com/office/powerpoint/2010/main" val="19694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7EA0A-710F-CCD4-9E28-343877538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D643F9F-84EC-C6D7-78D0-D90B9192513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(surplus en doelmatigheid)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D5977E8E-90A1-E1E8-617A-A658A4011079}"/>
              </a:ext>
            </a:extLst>
          </p:cNvPr>
          <p:cNvGrpSpPr/>
          <p:nvPr/>
        </p:nvGrpSpPr>
        <p:grpSpPr>
          <a:xfrm>
            <a:off x="972855" y="849173"/>
            <a:ext cx="5195320" cy="5159654"/>
            <a:chOff x="3955722" y="782329"/>
            <a:chExt cx="4428000" cy="4428000"/>
          </a:xfrm>
        </p:grpSpPr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2DDBDE6D-7FC9-8AFA-4EBB-1A6CE2C6EFA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35B787AC-9E70-0069-83FA-E19315A3F47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B95690CA-D132-8CCB-78C9-F25011740EC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592B2C8F-8955-D296-361B-58280D9A985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A06C336B-290B-9D1C-E487-5D41561CCD4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8B8D6A11-01A5-96B3-E25A-92485E76901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73B19E01-A29B-3B6D-804D-AF254FCC6FE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D5239A34-47E5-3BD5-A80E-9FDCCF661EC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C99F9787-42E7-1A1C-7401-5319AD43BDF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20412796-D111-A103-E347-ACA43FC7654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561DA557-70F9-6D9C-0251-04632382CBB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4D463A98-6A76-9244-067E-D5C411B8F41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CBAF90A4-C228-9311-F1BB-E879224DC08A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583DCA2F-5B29-67BF-8888-EE303DFE3C95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F884C1E4-5033-DE6A-03E7-14633F5DCA7F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BFC12BDA-C137-268B-5EDD-C17E6289E55E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CBF20FCE-2FC7-929C-2832-372BDD52694E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CC027AFE-92C1-689F-72DC-AF9624BED3F7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A943B91C-F277-03E5-F45B-47A56498228B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8445C12C-F055-A242-B7F7-A588BDFDCB62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700CD3F3-CA5B-DA87-E240-91EF78C9A909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7F4E9746-8208-5049-2596-5FED7F2022D4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-vorm 25">
              <a:extLst>
                <a:ext uri="{FF2B5EF4-FFF2-40B4-BE49-F238E27FC236}">
                  <a16:creationId xmlns:a16="http://schemas.microsoft.com/office/drawing/2014/main" id="{3BB8F7F9-A2CD-BDB8-B574-965E5A100684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DF3F173F-CF23-E1D3-A9E9-ED10DED01A0F}"/>
              </a:ext>
            </a:extLst>
          </p:cNvPr>
          <p:cNvCxnSpPr/>
          <p:nvPr/>
        </p:nvCxnSpPr>
        <p:spPr>
          <a:xfrm flipV="1">
            <a:off x="674833" y="875070"/>
            <a:ext cx="0" cy="1653167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FB5C1F20-6924-32CE-8227-251917E71563}"/>
              </a:ext>
            </a:extLst>
          </p:cNvPr>
          <p:cNvCxnSpPr>
            <a:cxnSpLocks/>
          </p:cNvCxnSpPr>
          <p:nvPr/>
        </p:nvCxnSpPr>
        <p:spPr>
          <a:xfrm rot="5400000" flipV="1">
            <a:off x="5355642" y="5474932"/>
            <a:ext cx="0" cy="1581016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901AB1F2-D8D3-FE0B-6D24-E8753EF5BD07}"/>
                  </a:ext>
                </a:extLst>
              </p:cNvPr>
              <p:cNvSpPr txBox="1"/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3BEC20B-05BB-7765-DA2D-2E350BF58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157101E7-BB4E-1450-2D3C-4FE959179752}"/>
                  </a:ext>
                </a:extLst>
              </p:cNvPr>
              <p:cNvSpPr txBox="1"/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F8ED04C2-58B6-0FD6-0002-31FABFCBE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E36BA5E9-D6AF-EE5F-8975-57DF4714FAF4}"/>
                  </a:ext>
                </a:extLst>
              </p:cNvPr>
              <p:cNvSpPr txBox="1"/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95B5DC4-E06E-9E82-9B98-DE458525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66F19F79-5357-CE47-D99B-B01ACBD59BEC}"/>
                  </a:ext>
                </a:extLst>
              </p:cNvPr>
              <p:cNvSpPr txBox="1"/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BA9DC8D4-3AFE-E692-F547-9F1751664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kstvak 48">
            <a:extLst>
              <a:ext uri="{FF2B5EF4-FFF2-40B4-BE49-F238E27FC236}">
                <a16:creationId xmlns:a16="http://schemas.microsoft.com/office/drawing/2014/main" id="{839999D1-9F20-A13C-F607-F71005D74817}"/>
              </a:ext>
            </a:extLst>
          </p:cNvPr>
          <p:cNvSpPr txBox="1"/>
          <p:nvPr/>
        </p:nvSpPr>
        <p:spPr>
          <a:xfrm>
            <a:off x="6276122" y="871587"/>
            <a:ext cx="249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945DE8"/>
                </a:solidFill>
                <a:latin typeface="Effra" panose="02000506080000020004" pitchFamily="2" charset="0"/>
              </a:rPr>
              <a:t>Economisch surplus</a:t>
            </a: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660E974C-96BE-AA9A-322A-FCF68C8345A1}"/>
              </a:ext>
            </a:extLst>
          </p:cNvPr>
          <p:cNvSpPr/>
          <p:nvPr/>
        </p:nvSpPr>
        <p:spPr>
          <a:xfrm>
            <a:off x="6168175" y="1257238"/>
            <a:ext cx="2709106" cy="503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chemeClr val="tx1"/>
              </a:solidFill>
            </a:endParaRPr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CC8240AB-7595-CD66-23D1-23AF70558851}"/>
              </a:ext>
            </a:extLst>
          </p:cNvPr>
          <p:cNvCxnSpPr>
            <a:cxnSpLocks/>
          </p:cNvCxnSpPr>
          <p:nvPr/>
        </p:nvCxnSpPr>
        <p:spPr>
          <a:xfrm flipH="1">
            <a:off x="6919285" y="1257237"/>
            <a:ext cx="1206886" cy="0"/>
          </a:xfrm>
          <a:prstGeom prst="line">
            <a:avLst/>
          </a:prstGeom>
          <a:ln w="5715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10E41F2-6D6F-E697-6A17-3EFAAD0A8B5D}"/>
                  </a:ext>
                </a:extLst>
              </p:cNvPr>
              <p:cNvSpPr txBox="1"/>
              <p:nvPr/>
            </p:nvSpPr>
            <p:spPr>
              <a:xfrm>
                <a:off x="6445018" y="1340450"/>
                <a:ext cx="21554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i="1" smtClean="0">
                          <a:solidFill>
                            <a:srgbClr val="945DE8"/>
                          </a:solidFill>
                          <a:latin typeface="Cambria Math" panose="02040503050406030204" pitchFamily="18" charset="0"/>
                        </a:rPr>
                        <m:t>𝑪𝑺</m:t>
                      </m:r>
                      <m:r>
                        <a:rPr lang="nl-NL" sz="2400" b="1" i="1" smtClean="0">
                          <a:solidFill>
                            <a:srgbClr val="945DE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b="1" i="1" smtClean="0">
                          <a:solidFill>
                            <a:srgbClr val="945DE8"/>
                          </a:solidFill>
                          <a:latin typeface="Cambria Math" panose="02040503050406030204" pitchFamily="18" charset="0"/>
                        </a:rPr>
                        <m:t>𝑷𝑺</m:t>
                      </m:r>
                    </m:oMath>
                  </m:oMathPara>
                </a14:m>
                <a:endParaRPr lang="nl-NL" sz="24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854D0657-81A2-C65D-D76D-DA982EE97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18" y="1340450"/>
                <a:ext cx="215542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hthoekige driehoek 41">
            <a:extLst>
              <a:ext uri="{FF2B5EF4-FFF2-40B4-BE49-F238E27FC236}">
                <a16:creationId xmlns:a16="http://schemas.microsoft.com/office/drawing/2014/main" id="{1CCF8E5D-0495-F0C5-B86E-50B971EBD46B}"/>
              </a:ext>
            </a:extLst>
          </p:cNvPr>
          <p:cNvSpPr/>
          <p:nvPr/>
        </p:nvSpPr>
        <p:spPr>
          <a:xfrm>
            <a:off x="1077490" y="893047"/>
            <a:ext cx="2273622" cy="2277565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46" name="Rechthoekige driehoek 45">
            <a:extLst>
              <a:ext uri="{FF2B5EF4-FFF2-40B4-BE49-F238E27FC236}">
                <a16:creationId xmlns:a16="http://schemas.microsoft.com/office/drawing/2014/main" id="{F40D672E-7E61-06FF-083E-AE04B2AE867A}"/>
              </a:ext>
            </a:extLst>
          </p:cNvPr>
          <p:cNvSpPr/>
          <p:nvPr/>
        </p:nvSpPr>
        <p:spPr>
          <a:xfrm flipV="1">
            <a:off x="1077491" y="3170612"/>
            <a:ext cx="2298921" cy="1939272"/>
          </a:xfrm>
          <a:prstGeom prst="rtTriangle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E03817A7-0564-0C68-A471-4700C1DB7347}"/>
              </a:ext>
            </a:extLst>
          </p:cNvPr>
          <p:cNvSpPr txBox="1"/>
          <p:nvPr/>
        </p:nvSpPr>
        <p:spPr>
          <a:xfrm>
            <a:off x="1138123" y="2166869"/>
            <a:ext cx="126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Effra Heavy" panose="02000906080000020004" pitchFamily="2" charset="0"/>
              </a:rPr>
              <a:t>CS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93BC465-9BC0-EE28-3AC1-9EE35F740995}"/>
              </a:ext>
            </a:extLst>
          </p:cNvPr>
          <p:cNvSpPr txBox="1"/>
          <p:nvPr/>
        </p:nvSpPr>
        <p:spPr>
          <a:xfrm>
            <a:off x="1138123" y="3193284"/>
            <a:ext cx="126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>
                  <a:solidFill>
                    <a:srgbClr val="FEAA02"/>
                  </a:solidFill>
                </a:ln>
                <a:solidFill>
                  <a:schemeClr val="bg1"/>
                </a:solidFill>
                <a:latin typeface="Effra Heavy" panose="02000906080000020004" pitchFamily="2" charset="0"/>
              </a:rPr>
              <a:t>PS</a:t>
            </a:r>
          </a:p>
        </p:txBody>
      </p:sp>
      <p:sp>
        <p:nvSpPr>
          <p:cNvPr id="55" name="Rechthoek: afgeronde hoeken 54">
            <a:extLst>
              <a:ext uri="{FF2B5EF4-FFF2-40B4-BE49-F238E27FC236}">
                <a16:creationId xmlns:a16="http://schemas.microsoft.com/office/drawing/2014/main" id="{A11B78AB-0802-3F1B-8F95-DEEC4FA3052D}"/>
              </a:ext>
            </a:extLst>
          </p:cNvPr>
          <p:cNvSpPr/>
          <p:nvPr/>
        </p:nvSpPr>
        <p:spPr>
          <a:xfrm>
            <a:off x="8931376" y="1626801"/>
            <a:ext cx="3036106" cy="132068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Het surplus op de markt is maximaal.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markt werkt dus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Pareto-efficiënt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56" name="Rechthoek: afgeronde hoeken 55">
            <a:extLst>
              <a:ext uri="{FF2B5EF4-FFF2-40B4-BE49-F238E27FC236}">
                <a16:creationId xmlns:a16="http://schemas.microsoft.com/office/drawing/2014/main" id="{6FB3EA07-08EF-6FE5-5D74-2ACF2F76AC50}"/>
              </a:ext>
            </a:extLst>
          </p:cNvPr>
          <p:cNvSpPr/>
          <p:nvPr/>
        </p:nvSpPr>
        <p:spPr>
          <a:xfrm>
            <a:off x="9054695" y="1252584"/>
            <a:ext cx="2789468" cy="41072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Economisch doelmatig</a:t>
            </a:r>
          </a:p>
        </p:txBody>
      </p:sp>
      <p:cxnSp>
        <p:nvCxnSpPr>
          <p:cNvPr id="68" name="Verbindingslijn: gebogen 67">
            <a:extLst>
              <a:ext uri="{FF2B5EF4-FFF2-40B4-BE49-F238E27FC236}">
                <a16:creationId xmlns:a16="http://schemas.microsoft.com/office/drawing/2014/main" id="{3B55CE64-9347-819F-6D32-F432A470D749}"/>
              </a:ext>
            </a:extLst>
          </p:cNvPr>
          <p:cNvCxnSpPr>
            <a:cxnSpLocks/>
            <a:stCxn id="50" idx="2"/>
            <a:endCxn id="55" idx="1"/>
          </p:cNvCxnSpPr>
          <p:nvPr/>
        </p:nvCxnSpPr>
        <p:spPr>
          <a:xfrm rot="16200000" flipH="1">
            <a:off x="7963791" y="1319555"/>
            <a:ext cx="526523" cy="1408648"/>
          </a:xfrm>
          <a:prstGeom prst="bentConnector2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2737DE1B-AB6F-CF11-30E1-2FF22949CE26}"/>
                  </a:ext>
                </a:extLst>
              </p:cNvPr>
              <p:cNvSpPr txBox="1"/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9FFB669-7A68-CF91-06B3-6887FC1F5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7A6A230-55A0-2F71-E4F1-32B723C5358A}"/>
              </a:ext>
            </a:extLst>
          </p:cNvPr>
          <p:cNvCxnSpPr>
            <a:cxnSpLocks/>
          </p:cNvCxnSpPr>
          <p:nvPr/>
        </p:nvCxnSpPr>
        <p:spPr>
          <a:xfrm flipH="1">
            <a:off x="1077544" y="849172"/>
            <a:ext cx="5106739" cy="424273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BFE45FFD-FC02-4427-6F82-ACC49072BAF1}"/>
              </a:ext>
            </a:extLst>
          </p:cNvPr>
          <p:cNvCxnSpPr>
            <a:cxnSpLocks/>
            <a:stCxn id="26" idx="0"/>
            <a:endCxn id="26" idx="3"/>
          </p:cNvCxnSpPr>
          <p:nvPr/>
        </p:nvCxnSpPr>
        <p:spPr>
          <a:xfrm flipH="1" flipV="1">
            <a:off x="1028450" y="849173"/>
            <a:ext cx="5139725" cy="510266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C6040DE2-3017-78C1-2D75-4A50C35C14B7}"/>
                  </a:ext>
                </a:extLst>
              </p:cNvPr>
              <p:cNvSpPr txBox="1"/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DFA9AE8A-D8C4-E30C-D59B-384F28E52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9B7938B0-7368-CB87-EB7A-8E919BBC3081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3367722" y="3260618"/>
            <a:ext cx="8690" cy="2648261"/>
          </a:xfrm>
          <a:prstGeom prst="straightConnector1">
            <a:avLst/>
          </a:prstGeom>
          <a:ln w="57150">
            <a:solidFill>
              <a:srgbClr val="E71E14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C514D9D0-7789-0629-B2DC-79E32DBAA9C6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1077544" y="3170618"/>
            <a:ext cx="2200178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al 38">
            <a:extLst>
              <a:ext uri="{FF2B5EF4-FFF2-40B4-BE49-F238E27FC236}">
                <a16:creationId xmlns:a16="http://schemas.microsoft.com/office/drawing/2014/main" id="{2C5FC365-6524-C3B9-E9F1-7170C7AC1D53}"/>
              </a:ext>
            </a:extLst>
          </p:cNvPr>
          <p:cNvSpPr/>
          <p:nvPr/>
        </p:nvSpPr>
        <p:spPr>
          <a:xfrm>
            <a:off x="3277722" y="3080618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5BAE66F-7879-C19A-4BF7-07C7FAF6571E}"/>
              </a:ext>
            </a:extLst>
          </p:cNvPr>
          <p:cNvSpPr txBox="1"/>
          <p:nvPr/>
        </p:nvSpPr>
        <p:spPr>
          <a:xfrm>
            <a:off x="6272865" y="2906758"/>
            <a:ext cx="5736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Afwijkingen van het evenwicht leiden tot </a:t>
            </a:r>
            <a:r>
              <a:rPr lang="nl-NL" sz="3600" b="1" i="1" dirty="0">
                <a:solidFill>
                  <a:srgbClr val="652EA3"/>
                </a:solidFill>
                <a:latin typeface="Effra" panose="02000506080000020004" pitchFamily="2" charset="0"/>
              </a:rPr>
              <a:t>welvaartsverlies</a:t>
            </a:r>
            <a:r>
              <a:rPr lang="nl-NL" sz="3600" b="1" i="1" dirty="0">
                <a:latin typeface="Effra" panose="02000506080000020004" pitchFamily="2" charset="0"/>
              </a:rPr>
              <a:t>, </a:t>
            </a:r>
          </a:p>
          <a:p>
            <a:pPr algn="ctr"/>
            <a:r>
              <a:rPr lang="nl-NL" sz="3600" b="1" i="1" dirty="0">
                <a:solidFill>
                  <a:srgbClr val="652EA3"/>
                </a:solidFill>
                <a:latin typeface="Effra" panose="02000506080000020004" pitchFamily="2" charset="0"/>
              </a:rPr>
              <a:t>verloren surplus</a:t>
            </a:r>
            <a:r>
              <a:rPr lang="nl-NL" sz="3600" b="1" i="1" dirty="0">
                <a:latin typeface="Effra" panose="02000506080000020004" pitchFamily="2" charset="0"/>
              </a:rPr>
              <a:t>, of </a:t>
            </a:r>
          </a:p>
          <a:p>
            <a:pPr algn="ctr"/>
            <a:r>
              <a:rPr lang="nl-NL" sz="3600" b="1" i="1" dirty="0">
                <a:solidFill>
                  <a:srgbClr val="652EA3"/>
                </a:solidFill>
                <a:latin typeface="Effra" panose="02000506080000020004" pitchFamily="2" charset="0"/>
              </a:rPr>
              <a:t>verlies aan economische doelmatigheid</a:t>
            </a:r>
            <a:r>
              <a:rPr lang="nl-NL" sz="3600" b="1" i="1" dirty="0">
                <a:latin typeface="Effra" panose="0200050608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788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/>
      <p:bldP spid="42" grpId="0" animBg="1"/>
      <p:bldP spid="46" grpId="0" animBg="1"/>
      <p:bldP spid="53" grpId="0"/>
      <p:bldP spid="54" grpId="0"/>
      <p:bldP spid="55" grpId="0" animBg="1"/>
      <p:bldP spid="56" grpId="0" animBg="1"/>
      <p:bldP spid="40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460DC64-C296-2359-382E-858EFB352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91" y="925111"/>
            <a:ext cx="7799295" cy="484124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8180FB5-4890-AF83-5A25-65BFB89E8D91}"/>
              </a:ext>
            </a:extLst>
          </p:cNvPr>
          <p:cNvSpPr txBox="1"/>
          <p:nvPr/>
        </p:nvSpPr>
        <p:spPr>
          <a:xfrm>
            <a:off x="8251115" y="1325563"/>
            <a:ext cx="3679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Evenwichtskoers: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 conjunctuurbeleid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Droste = 1,360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parto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conjunctuurbeleid: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Droste = 1,131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parto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B92ED93-F843-1077-B4CC-6D8CE6D7CD2F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Wisselkoersen </a:t>
            </a:r>
            <a:r>
              <a:rPr lang="nl-NL" sz="2800" dirty="0">
                <a:latin typeface="Effra" panose="02000506080000020004" pitchFamily="2" charset="0"/>
              </a:rPr>
              <a:t>(examenvraag)</a:t>
            </a:r>
          </a:p>
        </p:txBody>
      </p:sp>
    </p:spTree>
    <p:extLst>
      <p:ext uri="{BB962C8B-B14F-4D97-AF65-F5344CB8AC3E}">
        <p14:creationId xmlns:p14="http://schemas.microsoft.com/office/powerpoint/2010/main" val="375761570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575F1C6-502D-1F47-8C2E-B8FB4D98E234}"/>
              </a:ext>
            </a:extLst>
          </p:cNvPr>
          <p:cNvSpPr/>
          <p:nvPr/>
        </p:nvSpPr>
        <p:spPr>
          <a:xfrm>
            <a:off x="1540933" y="1938867"/>
            <a:ext cx="2548467" cy="254000"/>
          </a:xfrm>
          <a:prstGeom prst="rect">
            <a:avLst/>
          </a:prstGeom>
          <a:solidFill>
            <a:srgbClr val="FF0000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05DEE0F-BAF2-5DF9-8784-4EECB567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4" y="1210816"/>
            <a:ext cx="11570396" cy="305765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0AC8F03-10D9-C002-990D-5ED445EFD8CF}"/>
              </a:ext>
            </a:extLst>
          </p:cNvPr>
          <p:cNvSpPr/>
          <p:nvPr/>
        </p:nvSpPr>
        <p:spPr>
          <a:xfrm>
            <a:off x="1540934" y="1938867"/>
            <a:ext cx="2548466" cy="226366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6F78024-E126-C225-A989-148DD6E46365}"/>
              </a:ext>
            </a:extLst>
          </p:cNvPr>
          <p:cNvSpPr/>
          <p:nvPr/>
        </p:nvSpPr>
        <p:spPr>
          <a:xfrm>
            <a:off x="1379997" y="4500792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Gevoerde conjunctuurbeleid: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BD03C6C-89FD-0E22-A1E3-903F51CB02AE}"/>
              </a:ext>
            </a:extLst>
          </p:cNvPr>
          <p:cNvSpPr/>
          <p:nvPr/>
        </p:nvSpPr>
        <p:spPr>
          <a:xfrm>
            <a:off x="1396931" y="4973331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Lopende rekening E-M: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4F8814D-5959-BF89-5413-497BA63A42F5}"/>
              </a:ext>
            </a:extLst>
          </p:cNvPr>
          <p:cNvSpPr/>
          <p:nvPr/>
        </p:nvSpPr>
        <p:spPr>
          <a:xfrm>
            <a:off x="1379997" y="5410349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Koersdaling droste: via vraag en aanbod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6033E7FC-2069-BE4E-2BE8-0941E7FE461E}"/>
              </a:ext>
            </a:extLst>
          </p:cNvPr>
          <p:cNvSpPr/>
          <p:nvPr/>
        </p:nvSpPr>
        <p:spPr>
          <a:xfrm>
            <a:off x="1379997" y="4462766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22420BE5-E0E0-AFEC-DA54-56C2B56CAEF7}"/>
              </a:ext>
            </a:extLst>
          </p:cNvPr>
          <p:cNvSpPr/>
          <p:nvPr/>
        </p:nvSpPr>
        <p:spPr>
          <a:xfrm>
            <a:off x="1356910" y="4935305"/>
            <a:ext cx="368045" cy="327931"/>
          </a:xfrm>
          <a:prstGeom prst="roundRect">
            <a:avLst>
              <a:gd name="adj" fmla="val 32158"/>
            </a:avLst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4E1C8B30-F2F1-E08C-DE8B-D18C6681A383}"/>
              </a:ext>
            </a:extLst>
          </p:cNvPr>
          <p:cNvSpPr/>
          <p:nvPr/>
        </p:nvSpPr>
        <p:spPr>
          <a:xfrm>
            <a:off x="1356909" y="5372323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70E2097-7851-8639-870C-41EA426C10A2}"/>
              </a:ext>
            </a:extLst>
          </p:cNvPr>
          <p:cNvSpPr txBox="1"/>
          <p:nvPr/>
        </p:nvSpPr>
        <p:spPr>
          <a:xfrm>
            <a:off x="6148568" y="4442065"/>
            <a:ext cx="390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 verlagen =&gt; C stijgt =&gt; EV stijgt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7200CA8-FF39-CAF6-009F-25F8F4B673DB}"/>
              </a:ext>
            </a:extLst>
          </p:cNvPr>
          <p:cNvSpPr txBox="1"/>
          <p:nvPr/>
        </p:nvSpPr>
        <p:spPr>
          <a:xfrm>
            <a:off x="6148568" y="53516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=&gt; aanbod droste stijgt t.o.v. vraag = koers Droste daalt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DBA60FB-3116-20ED-B101-9031E71C23EA}"/>
              </a:ext>
            </a:extLst>
          </p:cNvPr>
          <p:cNvSpPr txBox="1"/>
          <p:nvPr/>
        </p:nvSpPr>
        <p:spPr>
          <a:xfrm>
            <a:off x="6148568" y="4914604"/>
            <a:ext cx="390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=&gt; import stijgt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8A97C4E-9AB2-7090-B145-17D6C9D02782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Wisselkoersen </a:t>
            </a:r>
            <a:r>
              <a:rPr lang="nl-NL" sz="2800" dirty="0">
                <a:latin typeface="Effra" panose="02000506080000020004" pitchFamily="2" charset="0"/>
              </a:rPr>
              <a:t>(examenvraag)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262D85-1AF9-215E-13D3-1F2161C24282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2022-III</a:t>
            </a:r>
          </a:p>
        </p:txBody>
      </p:sp>
    </p:spTree>
    <p:extLst>
      <p:ext uri="{BB962C8B-B14F-4D97-AF65-F5344CB8AC3E}">
        <p14:creationId xmlns:p14="http://schemas.microsoft.com/office/powerpoint/2010/main" val="13507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2" grpId="0" animBg="1"/>
      <p:bldP spid="15" grpId="0" animBg="1"/>
      <p:bldP spid="16" grpId="0" animBg="1"/>
      <p:bldP spid="17" grpId="0"/>
      <p:bldP spid="19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9B078-362F-F0F3-5BE4-9C5AE0BBD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FE78AA0-B94F-F531-AD7F-C5BD8B7732DA}"/>
              </a:ext>
            </a:extLst>
          </p:cNvPr>
          <p:cNvSpPr/>
          <p:nvPr/>
        </p:nvSpPr>
        <p:spPr>
          <a:xfrm>
            <a:off x="1693264" y="5825474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Rente-aanpassing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laagconjunctuur: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39B41F-2D8F-F1A9-1EFF-AA67C9E0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32" y="1336303"/>
            <a:ext cx="9637146" cy="3440312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4882F3E3-568D-FBA9-642A-95009D63CEE3}"/>
              </a:ext>
            </a:extLst>
          </p:cNvPr>
          <p:cNvSpPr/>
          <p:nvPr/>
        </p:nvSpPr>
        <p:spPr>
          <a:xfrm>
            <a:off x="1693264" y="4950040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Rente-aanpassing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om koersdaling tegen te gaan: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D23CC41-EE73-2474-6318-FE171DC42E2D}"/>
              </a:ext>
            </a:extLst>
          </p:cNvPr>
          <p:cNvSpPr/>
          <p:nvPr/>
        </p:nvSpPr>
        <p:spPr>
          <a:xfrm>
            <a:off x="1472271" y="4915831"/>
            <a:ext cx="368045" cy="320297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9F150B1-0A39-B3BD-E304-B19E874E4A21}"/>
              </a:ext>
            </a:extLst>
          </p:cNvPr>
          <p:cNvSpPr/>
          <p:nvPr/>
        </p:nvSpPr>
        <p:spPr>
          <a:xfrm>
            <a:off x="1472271" y="5787448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14563B5-E8D6-2590-0D3D-13B1DB5816C7}"/>
              </a:ext>
            </a:extLst>
          </p:cNvPr>
          <p:cNvSpPr txBox="1"/>
          <p:nvPr/>
        </p:nvSpPr>
        <p:spPr>
          <a:xfrm>
            <a:off x="6536267" y="4752813"/>
            <a:ext cx="53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Rente stijgt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aantrekkelijk buitenlandse beleggers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vraag stijgt t.o.v. aanbod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koers Droste stijgt.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1D45463-12D8-4AA7-035F-D3CBD23921D0}"/>
              </a:ext>
            </a:extLst>
          </p:cNvPr>
          <p:cNvSpPr txBox="1"/>
          <p:nvPr/>
        </p:nvSpPr>
        <p:spPr>
          <a:xfrm>
            <a:off x="6536267" y="5628247"/>
            <a:ext cx="4712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rente stijgt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 daalt/ S stijgt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 daalt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 is al laagconjunctuur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3A85F1-0DF2-A223-073E-40F4CD97FD6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Wisselkoersen </a:t>
            </a:r>
            <a:r>
              <a:rPr lang="nl-NL" sz="2800" dirty="0">
                <a:latin typeface="Effra" panose="02000506080000020004" pitchFamily="2" charset="0"/>
              </a:rPr>
              <a:t>(examenvraag)</a:t>
            </a:r>
          </a:p>
        </p:txBody>
      </p:sp>
    </p:spTree>
    <p:extLst>
      <p:ext uri="{BB962C8B-B14F-4D97-AF65-F5344CB8AC3E}">
        <p14:creationId xmlns:p14="http://schemas.microsoft.com/office/powerpoint/2010/main" val="17249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5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85776-53C4-F32F-FF53-86B5963A2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42752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6EE4B-E409-8B15-6ACF-AEBD2629C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1D5C947-02AF-38EC-9691-C8CAEFF3736E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Tijdsvoorkeur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96375BB-2FD8-FF5F-6FF1-E50FAEA25976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64C6C260-2C20-B5D6-122A-065CEC6393A9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Ruilen over tijd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E6E6081-3A3A-CE61-7B29-E3B63920B22B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F7B09A3-7467-F506-80F7-194C249F5483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E</a:t>
            </a:r>
          </a:p>
        </p:txBody>
      </p:sp>
    </p:spTree>
    <p:extLst>
      <p:ext uri="{BB962C8B-B14F-4D97-AF65-F5344CB8AC3E}">
        <p14:creationId xmlns:p14="http://schemas.microsoft.com/office/powerpoint/2010/main" val="12390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12A9E1-3A1A-6D97-3091-DFA667B2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1267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Waarom?</a:t>
            </a:r>
          </a:p>
          <a:p>
            <a:r>
              <a:rPr lang="nl-NL" i="1" dirty="0"/>
              <a:t>Jongeren beschikken nu niet over geld. Deze jongeren willen geld </a:t>
            </a:r>
            <a:r>
              <a:rPr lang="nl-NL" i="1" dirty="0">
                <a:solidFill>
                  <a:srgbClr val="945DE8"/>
                </a:solidFill>
              </a:rPr>
              <a:t>lenen</a:t>
            </a:r>
            <a:r>
              <a:rPr lang="nl-NL" i="1" dirty="0"/>
              <a:t> om te investeren in een opleiding (= investeren in menselijk kapitaal). Jongeren verwachten vaak een stijging van het arbeidsinkomen in de toekomst en hebben daarom een </a:t>
            </a:r>
            <a:r>
              <a:rPr lang="nl-NL" i="1" dirty="0">
                <a:solidFill>
                  <a:srgbClr val="945DE8"/>
                </a:solidFill>
              </a:rPr>
              <a:t>hogere tijdsvoorkeur.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   </a:t>
            </a:r>
            <a:r>
              <a:rPr lang="nl-NL" b="1" dirty="0"/>
              <a:t>Nu</a:t>
            </a:r>
            <a:r>
              <a:rPr lang="nl-NL" dirty="0"/>
              <a:t>							</a:t>
            </a:r>
            <a:r>
              <a:rPr lang="nl-NL" b="1" dirty="0"/>
              <a:t>Toekomst</a:t>
            </a:r>
          </a:p>
          <a:p>
            <a:pPr marL="0" indent="0">
              <a:buNone/>
            </a:pPr>
            <a:r>
              <a:rPr lang="nl-NL" dirty="0"/>
              <a:t>           Extra consumptie					Minder 										consumptie, want 									lening aflossen + 									</a:t>
            </a:r>
            <a:r>
              <a:rPr lang="nl-NL" dirty="0">
                <a:solidFill>
                  <a:srgbClr val="945DE8"/>
                </a:solidFill>
              </a:rPr>
              <a:t>rente</a:t>
            </a:r>
            <a:r>
              <a:rPr lang="nl-NL" dirty="0"/>
              <a:t> betalen.	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CA2DD6-6549-E13A-1686-1B8784DD5434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Ruilen over tijd </a:t>
            </a:r>
            <a:r>
              <a:rPr lang="nl-NL" sz="2800" dirty="0">
                <a:latin typeface="Effra" panose="02000506080000020004" pitchFamily="2" charset="0"/>
              </a:rPr>
              <a:t>(bij gezinnen)</a:t>
            </a:r>
          </a:p>
        </p:txBody>
      </p:sp>
    </p:spTree>
    <p:extLst>
      <p:ext uri="{BB962C8B-B14F-4D97-AF65-F5344CB8AC3E}">
        <p14:creationId xmlns:p14="http://schemas.microsoft.com/office/powerpoint/2010/main" val="240617298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B0825C-FB16-132F-361C-4B7239373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Sparen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227A63-8AD4-BA1D-E8FD-1E6C7142CF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Nu: minder consumptie</a:t>
            </a:r>
          </a:p>
          <a:p>
            <a:r>
              <a:rPr lang="nl-NL" dirty="0"/>
              <a:t>Toekomst: meer consumptie, want spaarpot +  rente gekregen</a:t>
            </a:r>
          </a:p>
          <a:p>
            <a:endParaRPr lang="nl-NL" dirty="0"/>
          </a:p>
          <a:p>
            <a:r>
              <a:rPr lang="nl-NL" dirty="0"/>
              <a:t>Lage tijdsvoorkeur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32022D-C664-B2C9-1C50-97CBC3261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Lenen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0A48E5A-142C-F2C0-7BF1-0651ABBBE5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Nu: meer consumptie</a:t>
            </a:r>
          </a:p>
          <a:p>
            <a:r>
              <a:rPr lang="nl-NL" dirty="0"/>
              <a:t>Toekomst: minder consumptie, want aflossen + rente</a:t>
            </a:r>
          </a:p>
          <a:p>
            <a:endParaRPr lang="nl-NL" dirty="0"/>
          </a:p>
          <a:p>
            <a:r>
              <a:rPr lang="nl-NL" dirty="0"/>
              <a:t>Hoge tijdsvoorkeur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677EA2E-50E6-B671-34E2-66ED6F2AF0F8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Ruilen over tijd </a:t>
            </a:r>
            <a:r>
              <a:rPr lang="nl-NL" sz="2800" dirty="0">
                <a:latin typeface="Effra" panose="02000506080000020004" pitchFamily="2" charset="0"/>
              </a:rPr>
              <a:t>(bij gezinnen)</a:t>
            </a:r>
          </a:p>
        </p:txBody>
      </p:sp>
      <p:sp>
        <p:nvSpPr>
          <p:cNvPr id="7" name="Plusteken 6">
            <a:extLst>
              <a:ext uri="{FF2B5EF4-FFF2-40B4-BE49-F238E27FC236}">
                <a16:creationId xmlns:a16="http://schemas.microsoft.com/office/drawing/2014/main" id="{21686661-0B63-48FC-4239-FE1FBCA74859}"/>
              </a:ext>
            </a:extLst>
          </p:cNvPr>
          <p:cNvSpPr/>
          <p:nvPr/>
        </p:nvSpPr>
        <p:spPr>
          <a:xfrm>
            <a:off x="5369638" y="3069000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lusteken 7">
            <a:extLst>
              <a:ext uri="{FF2B5EF4-FFF2-40B4-BE49-F238E27FC236}">
                <a16:creationId xmlns:a16="http://schemas.microsoft.com/office/drawing/2014/main" id="{03B01884-C609-7A5D-BE03-85FDD55EC9A7}"/>
              </a:ext>
            </a:extLst>
          </p:cNvPr>
          <p:cNvSpPr/>
          <p:nvPr/>
        </p:nvSpPr>
        <p:spPr>
          <a:xfrm>
            <a:off x="5724263" y="3069000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lusteken 8">
            <a:extLst>
              <a:ext uri="{FF2B5EF4-FFF2-40B4-BE49-F238E27FC236}">
                <a16:creationId xmlns:a16="http://schemas.microsoft.com/office/drawing/2014/main" id="{848BF704-27C9-BF0A-5F4D-4802920306D1}"/>
              </a:ext>
            </a:extLst>
          </p:cNvPr>
          <p:cNvSpPr/>
          <p:nvPr/>
        </p:nvSpPr>
        <p:spPr>
          <a:xfrm>
            <a:off x="9691701" y="2542020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Minteken 9">
            <a:extLst>
              <a:ext uri="{FF2B5EF4-FFF2-40B4-BE49-F238E27FC236}">
                <a16:creationId xmlns:a16="http://schemas.microsoft.com/office/drawing/2014/main" id="{DC46C390-A577-1A40-0A74-A1DBD85AB628}"/>
              </a:ext>
            </a:extLst>
          </p:cNvPr>
          <p:cNvSpPr/>
          <p:nvPr/>
        </p:nvSpPr>
        <p:spPr>
          <a:xfrm>
            <a:off x="10992212" y="3069000"/>
            <a:ext cx="360000" cy="360000"/>
          </a:xfrm>
          <a:prstGeom prst="mathMinus">
            <a:avLst>
              <a:gd name="adj1" fmla="val 12937"/>
            </a:avLst>
          </a:prstGeom>
          <a:solidFill>
            <a:srgbClr val="E71E14"/>
          </a:solidFill>
          <a:ln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Minteken 10">
            <a:extLst>
              <a:ext uri="{FF2B5EF4-FFF2-40B4-BE49-F238E27FC236}">
                <a16:creationId xmlns:a16="http://schemas.microsoft.com/office/drawing/2014/main" id="{1EFEC2CB-201D-0346-6C83-F8FEB07C6CE8}"/>
              </a:ext>
            </a:extLst>
          </p:cNvPr>
          <p:cNvSpPr/>
          <p:nvPr/>
        </p:nvSpPr>
        <p:spPr>
          <a:xfrm>
            <a:off x="11352212" y="3069000"/>
            <a:ext cx="360000" cy="360000"/>
          </a:xfrm>
          <a:prstGeom prst="mathMinus">
            <a:avLst>
              <a:gd name="adj1" fmla="val 12937"/>
            </a:avLst>
          </a:prstGeom>
          <a:solidFill>
            <a:srgbClr val="E71E14"/>
          </a:solidFill>
          <a:ln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Minteken 11">
            <a:extLst>
              <a:ext uri="{FF2B5EF4-FFF2-40B4-BE49-F238E27FC236}">
                <a16:creationId xmlns:a16="http://schemas.microsoft.com/office/drawing/2014/main" id="{F17D0235-3900-7B2C-051D-29C032A3A135}"/>
              </a:ext>
            </a:extLst>
          </p:cNvPr>
          <p:cNvSpPr/>
          <p:nvPr/>
        </p:nvSpPr>
        <p:spPr>
          <a:xfrm>
            <a:off x="4623521" y="2542020"/>
            <a:ext cx="360000" cy="360000"/>
          </a:xfrm>
          <a:prstGeom prst="mathMinus">
            <a:avLst>
              <a:gd name="adj1" fmla="val 12937"/>
            </a:avLst>
          </a:prstGeom>
          <a:solidFill>
            <a:srgbClr val="E71E14"/>
          </a:solidFill>
          <a:ln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70353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B27CA-BDAE-C9D9-F1A8-B13379F9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853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Samenwerken over tijd gaat niet vanzelf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FDFF9B4-7D47-C097-70AE-8CEFA4A78D96}"/>
              </a:ext>
            </a:extLst>
          </p:cNvPr>
          <p:cNvSpPr/>
          <p:nvPr/>
        </p:nvSpPr>
        <p:spPr>
          <a:xfrm>
            <a:off x="1626589" y="2286000"/>
            <a:ext cx="2329543" cy="1534886"/>
          </a:xfrm>
          <a:prstGeom prst="rect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Kredietgever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(Principaal)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1F31696-B4F9-9409-4419-4DE2E3372CFC}"/>
              </a:ext>
            </a:extLst>
          </p:cNvPr>
          <p:cNvSpPr/>
          <p:nvPr/>
        </p:nvSpPr>
        <p:spPr>
          <a:xfrm>
            <a:off x="8038275" y="2286000"/>
            <a:ext cx="2460171" cy="1534886"/>
          </a:xfrm>
          <a:prstGeom prst="rect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Kredietnemer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(Agent)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39045C4-852F-C3F5-11D6-D6CDFAB9A709}"/>
              </a:ext>
            </a:extLst>
          </p:cNvPr>
          <p:cNvCxnSpPr/>
          <p:nvPr/>
        </p:nvCxnSpPr>
        <p:spPr>
          <a:xfrm>
            <a:off x="3956132" y="2590800"/>
            <a:ext cx="4082143" cy="0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2635974-EE08-80CC-6FEF-B41F3FD6CAB9}"/>
              </a:ext>
            </a:extLst>
          </p:cNvPr>
          <p:cNvCxnSpPr>
            <a:cxnSpLocks/>
          </p:cNvCxnSpPr>
          <p:nvPr/>
        </p:nvCxnSpPr>
        <p:spPr>
          <a:xfrm flipH="1">
            <a:off x="6437711" y="3278909"/>
            <a:ext cx="1600564" cy="1643828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843B5842-93AF-5B27-4819-A26D67BE8C81}"/>
              </a:ext>
            </a:extLst>
          </p:cNvPr>
          <p:cNvCxnSpPr>
            <a:cxnSpLocks/>
          </p:cNvCxnSpPr>
          <p:nvPr/>
        </p:nvCxnSpPr>
        <p:spPr>
          <a:xfrm>
            <a:off x="3956132" y="3507594"/>
            <a:ext cx="1436915" cy="1415143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2CFD9E8-D744-397A-8C77-E042ECC9AEEB}"/>
              </a:ext>
            </a:extLst>
          </p:cNvPr>
          <p:cNvSpPr txBox="1"/>
          <p:nvPr/>
        </p:nvSpPr>
        <p:spPr>
          <a:xfrm>
            <a:off x="4543959" y="5017616"/>
            <a:ext cx="324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PRINCIPAAL-AGENT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probleem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38F1963-6965-3400-11F3-C1D73CB246C5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Ruilen over tijd </a:t>
            </a:r>
            <a:r>
              <a:rPr lang="nl-NL" sz="2800" dirty="0">
                <a:latin typeface="Effra" panose="02000506080000020004" pitchFamily="2" charset="0"/>
              </a:rPr>
              <a:t>(bij principaal-agentrelatie)</a:t>
            </a:r>
          </a:p>
        </p:txBody>
      </p:sp>
    </p:spTree>
    <p:extLst>
      <p:ext uri="{BB962C8B-B14F-4D97-AF65-F5344CB8AC3E}">
        <p14:creationId xmlns:p14="http://schemas.microsoft.com/office/powerpoint/2010/main" val="228263948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60554-A439-1690-BF9A-58DDA90DE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5DA9EC4-8FA6-BB3F-79C9-5AFCA868660C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De oude dag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3A52AEF-3014-A60B-AA68-C9D4E01529D5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D351884F-BE7B-7707-75E7-711EBEE2E850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Pensioen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315B1CA-CCAE-0D5E-8E85-25397A57592D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09A96F0-AAF0-2516-BB31-291922048C82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E</a:t>
            </a:r>
          </a:p>
        </p:txBody>
      </p:sp>
    </p:spTree>
    <p:extLst>
      <p:ext uri="{BB962C8B-B14F-4D97-AF65-F5344CB8AC3E}">
        <p14:creationId xmlns:p14="http://schemas.microsoft.com/office/powerpoint/2010/main" val="33962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836C8-C722-7C93-5FB3-81F921622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43D933-BD0A-4AFF-78A4-989835A68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Oudere generaties</a:t>
            </a:r>
            <a:r>
              <a:rPr lang="nl-NL" sz="3600" dirty="0"/>
              <a:t>										</a:t>
            </a:r>
            <a:r>
              <a:rPr lang="nl-NL" sz="2400" dirty="0"/>
              <a:t>AOW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Omslagstelsel 		Solidariteit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23BE5E4-480B-6980-D672-A51C55EA26FE}"/>
              </a:ext>
            </a:extLst>
          </p:cNvPr>
          <p:cNvCxnSpPr/>
          <p:nvPr/>
        </p:nvCxnSpPr>
        <p:spPr>
          <a:xfrm>
            <a:off x="4136571" y="2100943"/>
            <a:ext cx="3091543" cy="0"/>
          </a:xfrm>
          <a:prstGeom prst="straightConnector1">
            <a:avLst/>
          </a:prstGeom>
          <a:ln w="762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C32EB61D-3043-466B-776E-D92C5EF5E47C}"/>
              </a:ext>
            </a:extLst>
          </p:cNvPr>
          <p:cNvSpPr txBox="1"/>
          <p:nvPr/>
        </p:nvSpPr>
        <p:spPr>
          <a:xfrm>
            <a:off x="5094514" y="171817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Belastingen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A976E6F7-1F58-3877-0544-25DDBAE5CE94}"/>
              </a:ext>
            </a:extLst>
          </p:cNvPr>
          <p:cNvCxnSpPr/>
          <p:nvPr/>
        </p:nvCxnSpPr>
        <p:spPr>
          <a:xfrm flipH="1">
            <a:off x="4136571" y="2376262"/>
            <a:ext cx="3091543" cy="0"/>
          </a:xfrm>
          <a:prstGeom prst="straightConnector1">
            <a:avLst/>
          </a:prstGeom>
          <a:ln w="762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AF487F9F-E36C-72C9-0CE2-DAACB8ABBC68}"/>
              </a:ext>
            </a:extLst>
          </p:cNvPr>
          <p:cNvSpPr txBox="1"/>
          <p:nvPr/>
        </p:nvSpPr>
        <p:spPr>
          <a:xfrm>
            <a:off x="5094514" y="237626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Premies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F11EDC9-1782-2FDF-F6B4-F46E22F92BA5}"/>
              </a:ext>
            </a:extLst>
          </p:cNvPr>
          <p:cNvCxnSpPr>
            <a:cxnSpLocks/>
          </p:cNvCxnSpPr>
          <p:nvPr/>
        </p:nvCxnSpPr>
        <p:spPr>
          <a:xfrm>
            <a:off x="3080987" y="2841171"/>
            <a:ext cx="0" cy="1656938"/>
          </a:xfrm>
          <a:prstGeom prst="straightConnector1">
            <a:avLst/>
          </a:prstGeom>
          <a:ln w="762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5208DD66-3210-67CB-CD6D-75E0853FB75F}"/>
              </a:ext>
            </a:extLst>
          </p:cNvPr>
          <p:cNvSpPr/>
          <p:nvPr/>
        </p:nvSpPr>
        <p:spPr>
          <a:xfrm>
            <a:off x="4187371" y="4618349"/>
            <a:ext cx="1034143" cy="185053"/>
          </a:xfrm>
          <a:prstGeom prst="rightArrow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5DB6C5B7-040F-F229-6D47-34996603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198" y="1914597"/>
            <a:ext cx="4547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Jongere generatie: vb. onderwijs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84A35F-4837-B0C9-CE91-F1D77D956D86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>
                <a:latin typeface="Effra Heavy" panose="02000906080000020004" pitchFamily="2" charset="0"/>
              </a:rPr>
              <a:t>Intertemporele</a:t>
            </a:r>
            <a:r>
              <a:rPr lang="nl-NL" sz="2800" dirty="0">
                <a:latin typeface="Effra Heavy" panose="02000906080000020004" pitchFamily="2" charset="0"/>
              </a:rPr>
              <a:t> ruil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1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8C574-C0EC-7B01-04CC-1F3C8AD82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21FFA30-DA72-171E-E00C-BE9A7EEDAB4D}"/>
              </a:ext>
            </a:extLst>
          </p:cNvPr>
          <p:cNvSpPr/>
          <p:nvPr/>
        </p:nvSpPr>
        <p:spPr>
          <a:xfrm>
            <a:off x="284409" y="1950195"/>
            <a:ext cx="3711780" cy="2146132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Economische doelmatigheid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13A681E-68E0-AC78-2859-85D0263AC442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(surplus en doelmatigheid)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53D91985-F847-C96A-7703-AF6D314B55E0}"/>
              </a:ext>
            </a:extLst>
          </p:cNvPr>
          <p:cNvSpPr/>
          <p:nvPr/>
        </p:nvSpPr>
        <p:spPr>
          <a:xfrm>
            <a:off x="8195811" y="1950195"/>
            <a:ext cx="3711780" cy="2146132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Maximaal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totaal surplus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FA70E0C4-45AF-B568-6226-BA04F4D224E8}"/>
              </a:ext>
            </a:extLst>
          </p:cNvPr>
          <p:cNvSpPr/>
          <p:nvPr/>
        </p:nvSpPr>
        <p:spPr>
          <a:xfrm>
            <a:off x="4240109" y="1950195"/>
            <a:ext cx="3711780" cy="2146132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Maximale welvaart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6" name="Is gelijk aan 5">
            <a:extLst>
              <a:ext uri="{FF2B5EF4-FFF2-40B4-BE49-F238E27FC236}">
                <a16:creationId xmlns:a16="http://schemas.microsoft.com/office/drawing/2014/main" id="{FE4273C1-D3FA-6142-A589-0B29A443A660}"/>
              </a:ext>
            </a:extLst>
          </p:cNvPr>
          <p:cNvSpPr/>
          <p:nvPr/>
        </p:nvSpPr>
        <p:spPr>
          <a:xfrm>
            <a:off x="3492849" y="2616200"/>
            <a:ext cx="1250600" cy="814122"/>
          </a:xfrm>
          <a:prstGeom prst="mathEqual">
            <a:avLst>
              <a:gd name="adj1" fmla="val 18830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>
              <a:solidFill>
                <a:schemeClr val="tx1"/>
              </a:solidFill>
            </a:endParaRPr>
          </a:p>
        </p:txBody>
      </p:sp>
      <p:sp>
        <p:nvSpPr>
          <p:cNvPr id="7" name="Is gelijk aan 6">
            <a:extLst>
              <a:ext uri="{FF2B5EF4-FFF2-40B4-BE49-F238E27FC236}">
                <a16:creationId xmlns:a16="http://schemas.microsoft.com/office/drawing/2014/main" id="{A447B1D2-6FF9-F9CC-4BBE-D9EA44ABA6FA}"/>
              </a:ext>
            </a:extLst>
          </p:cNvPr>
          <p:cNvSpPr/>
          <p:nvPr/>
        </p:nvSpPr>
        <p:spPr>
          <a:xfrm>
            <a:off x="7448549" y="2616200"/>
            <a:ext cx="1250600" cy="814122"/>
          </a:xfrm>
          <a:prstGeom prst="mathEqual">
            <a:avLst>
              <a:gd name="adj1" fmla="val 18830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7674098-12AD-B238-C89F-A329EAD7B2DB}"/>
              </a:ext>
            </a:extLst>
          </p:cNvPr>
          <p:cNvSpPr txBox="1"/>
          <p:nvPr/>
        </p:nvSpPr>
        <p:spPr>
          <a:xfrm>
            <a:off x="301925" y="779714"/>
            <a:ext cx="11588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latin typeface="Effra" panose="02000506080000020004" pitchFamily="2" charset="0"/>
              </a:rPr>
              <a:t>Wist je dat: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793F38B-1620-5578-A63D-F94EC1119E75}"/>
              </a:ext>
            </a:extLst>
          </p:cNvPr>
          <p:cNvSpPr txBox="1"/>
          <p:nvPr/>
        </p:nvSpPr>
        <p:spPr>
          <a:xfrm>
            <a:off x="301925" y="4266906"/>
            <a:ext cx="11588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Effra" panose="02000506080000020004" pitchFamily="2" charset="0"/>
              </a:rPr>
              <a:t>Laat je dus </a:t>
            </a:r>
            <a:r>
              <a:rPr lang="nl-NL" sz="4800" b="1" dirty="0">
                <a:solidFill>
                  <a:srgbClr val="945DE8"/>
                </a:solidFill>
                <a:latin typeface="Effra" panose="02000506080000020004" pitchFamily="2" charset="0"/>
              </a:rPr>
              <a:t>niet verwarren</a:t>
            </a:r>
            <a:r>
              <a:rPr lang="nl-NL" sz="4800" b="1" dirty="0">
                <a:latin typeface="Effra" panose="02000506080000020004" pitchFamily="2" charset="0"/>
              </a:rPr>
              <a:t> of </a:t>
            </a:r>
            <a:r>
              <a:rPr lang="nl-NL" sz="4800" b="1" dirty="0">
                <a:solidFill>
                  <a:srgbClr val="945DE8"/>
                </a:solidFill>
                <a:latin typeface="Effra" panose="02000506080000020004" pitchFamily="2" charset="0"/>
              </a:rPr>
              <a:t>verrassen</a:t>
            </a:r>
            <a:r>
              <a:rPr lang="nl-NL" sz="4800" b="1" dirty="0">
                <a:latin typeface="Effra" panose="02000506080000020004" pitchFamily="2" charset="0"/>
              </a:rPr>
              <a:t> door vragen met die begrippen.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93B8DC6-1304-2584-7194-966CAAB1C6B4}"/>
              </a:ext>
            </a:extLst>
          </p:cNvPr>
          <p:cNvSpPr txBox="1"/>
          <p:nvPr/>
        </p:nvSpPr>
        <p:spPr>
          <a:xfrm>
            <a:off x="301925" y="5836566"/>
            <a:ext cx="1158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latin typeface="Effra" panose="02000506080000020004" pitchFamily="2" charset="0"/>
              </a:rPr>
              <a:t>Die gaan over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het surplus</a:t>
            </a:r>
            <a:r>
              <a:rPr lang="nl-NL" sz="4000" b="1" i="1" dirty="0">
                <a:latin typeface="Effra" panose="02000506080000020004" pitchFamily="2" charset="0"/>
              </a:rPr>
              <a:t>, en beantwoord je zo:</a:t>
            </a:r>
          </a:p>
        </p:txBody>
      </p:sp>
    </p:spTree>
    <p:extLst>
      <p:ext uri="{BB962C8B-B14F-4D97-AF65-F5344CB8AC3E}">
        <p14:creationId xmlns:p14="http://schemas.microsoft.com/office/powerpoint/2010/main" val="3913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EC8BB-6657-5C0F-34AD-2D040F22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05CC434-BA5F-4BB5-3C94-379957CB26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83567D5B-4B26-0623-F1DC-FEF496A52BEB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Uitkeringen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9128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D5D6C-FDE4-72E7-DB65-906298167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52658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16056-0F67-36A1-2F0A-18A600240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741B733-A81B-9C43-EF20-E112B2E40A67}"/>
              </a:ext>
            </a:extLst>
          </p:cNvPr>
          <p:cNvSpPr txBox="1"/>
          <p:nvPr/>
        </p:nvSpPr>
        <p:spPr>
          <a:xfrm>
            <a:off x="221673" y="3092680"/>
            <a:ext cx="1174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Overheidsbestedingen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D3BD9D8-1508-A4EF-70B3-35FF9F55F2A4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A6683DA6-18E3-05A0-75B5-F6E8CDBCDDEF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Multipliereffect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7063045-32C2-EF99-F5F0-5A74FFD92A8C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7FA0B7-6FDF-A7F5-42E1-8F14B5770E31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E</a:t>
            </a:r>
          </a:p>
        </p:txBody>
      </p:sp>
    </p:spTree>
    <p:extLst>
      <p:ext uri="{BB962C8B-B14F-4D97-AF65-F5344CB8AC3E}">
        <p14:creationId xmlns:p14="http://schemas.microsoft.com/office/powerpoint/2010/main" val="13823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F1D06-4550-3D80-6968-21248A934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A0620D7-A3CE-0C24-4537-74EAAC3D8C7D}"/>
              </a:ext>
            </a:extLst>
          </p:cNvPr>
          <p:cNvSpPr txBox="1"/>
          <p:nvPr/>
        </p:nvSpPr>
        <p:spPr>
          <a:xfrm>
            <a:off x="929605" y="1777662"/>
            <a:ext cx="801011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EV = C + I + O + E –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Oo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      O       EV       Y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49BD60B0-7F8C-164F-6535-8E8C167DBE39}"/>
              </a:ext>
            </a:extLst>
          </p:cNvPr>
          <p:cNvCxnSpPr>
            <a:cxnSpLocks/>
          </p:cNvCxnSpPr>
          <p:nvPr/>
        </p:nvCxnSpPr>
        <p:spPr>
          <a:xfrm flipV="1">
            <a:off x="1728603" y="5200399"/>
            <a:ext cx="0" cy="39396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jl: rechts 8">
            <a:extLst>
              <a:ext uri="{FF2B5EF4-FFF2-40B4-BE49-F238E27FC236}">
                <a16:creationId xmlns:a16="http://schemas.microsoft.com/office/drawing/2014/main" id="{6046B046-E4E1-834D-ED5E-090BEF8B03E7}"/>
              </a:ext>
            </a:extLst>
          </p:cNvPr>
          <p:cNvSpPr/>
          <p:nvPr/>
        </p:nvSpPr>
        <p:spPr>
          <a:xfrm>
            <a:off x="1889847" y="5427056"/>
            <a:ext cx="281939" cy="45719"/>
          </a:xfrm>
          <a:prstGeom prst="rightArrow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8107E582-37E8-3649-2844-8F863C418F92}"/>
              </a:ext>
            </a:extLst>
          </p:cNvPr>
          <p:cNvSpPr/>
          <p:nvPr/>
        </p:nvSpPr>
        <p:spPr>
          <a:xfrm>
            <a:off x="3895955" y="5427056"/>
            <a:ext cx="281939" cy="45719"/>
          </a:xfrm>
          <a:prstGeom prst="rightArrow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3B288303-E360-E5ED-C47A-EF8DBBA758CF}"/>
              </a:ext>
            </a:extLst>
          </p:cNvPr>
          <p:cNvSpPr/>
          <p:nvPr/>
        </p:nvSpPr>
        <p:spPr>
          <a:xfrm>
            <a:off x="4744593" y="5429463"/>
            <a:ext cx="281939" cy="45719"/>
          </a:xfrm>
          <a:prstGeom prst="rightArrow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743D7282-7DB4-0EE4-6B82-08B0FCDFF547}"/>
              </a:ext>
            </a:extLst>
          </p:cNvPr>
          <p:cNvCxnSpPr>
            <a:cxnSpLocks/>
          </p:cNvCxnSpPr>
          <p:nvPr/>
        </p:nvCxnSpPr>
        <p:spPr>
          <a:xfrm flipV="1">
            <a:off x="4814407" y="4426085"/>
            <a:ext cx="640638" cy="527925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67967F01-8D7D-6EAA-B32C-387DA29958F7}"/>
              </a:ext>
            </a:extLst>
          </p:cNvPr>
          <p:cNvSpPr txBox="1"/>
          <p:nvPr/>
        </p:nvSpPr>
        <p:spPr>
          <a:xfrm>
            <a:off x="5455045" y="4061041"/>
            <a:ext cx="29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A31ED6DC-CD09-E923-06F4-3EAC438E483F}"/>
              </a:ext>
            </a:extLst>
          </p:cNvPr>
          <p:cNvCxnSpPr>
            <a:cxnSpLocks/>
          </p:cNvCxnSpPr>
          <p:nvPr/>
        </p:nvCxnSpPr>
        <p:spPr>
          <a:xfrm flipV="1">
            <a:off x="4762500" y="3910743"/>
            <a:ext cx="723020" cy="910751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1431F6C9-B4B0-45F7-FA1F-F37200DEAE8C}"/>
              </a:ext>
            </a:extLst>
          </p:cNvPr>
          <p:cNvSpPr txBox="1"/>
          <p:nvPr/>
        </p:nvSpPr>
        <p:spPr>
          <a:xfrm>
            <a:off x="5485520" y="2843126"/>
            <a:ext cx="53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B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9E0171C6-C5FC-3A87-121C-3CBEBD54FD8B}"/>
              </a:ext>
            </a:extLst>
          </p:cNvPr>
          <p:cNvCxnSpPr>
            <a:cxnSpLocks/>
          </p:cNvCxnSpPr>
          <p:nvPr/>
        </p:nvCxnSpPr>
        <p:spPr>
          <a:xfrm flipV="1">
            <a:off x="6096000" y="3443290"/>
            <a:ext cx="0" cy="385118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1B75CFB6-E934-3A76-D329-5DACAD48294E}"/>
              </a:ext>
            </a:extLst>
          </p:cNvPr>
          <p:cNvCxnSpPr>
            <a:cxnSpLocks/>
          </p:cNvCxnSpPr>
          <p:nvPr/>
        </p:nvCxnSpPr>
        <p:spPr>
          <a:xfrm flipV="1">
            <a:off x="4642951" y="3310889"/>
            <a:ext cx="796837" cy="1390555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C126A5BD-A0EF-A2F4-B146-675D7F420E88}"/>
              </a:ext>
            </a:extLst>
          </p:cNvPr>
          <p:cNvSpPr txBox="1"/>
          <p:nvPr/>
        </p:nvSpPr>
        <p:spPr>
          <a:xfrm>
            <a:off x="5451491" y="2796959"/>
            <a:ext cx="37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7082178A-9290-642D-C533-F901A7660BE4}"/>
              </a:ext>
            </a:extLst>
          </p:cNvPr>
          <p:cNvCxnSpPr>
            <a:cxnSpLocks/>
          </p:cNvCxnSpPr>
          <p:nvPr/>
        </p:nvCxnSpPr>
        <p:spPr>
          <a:xfrm flipV="1">
            <a:off x="6096000" y="2788568"/>
            <a:ext cx="0" cy="449666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1D2C2C67-1B97-64ED-E9F8-FDEDD9C6DA35}"/>
              </a:ext>
            </a:extLst>
          </p:cNvPr>
          <p:cNvSpPr txBox="1"/>
          <p:nvPr/>
        </p:nvSpPr>
        <p:spPr>
          <a:xfrm>
            <a:off x="6118076" y="2885002"/>
            <a:ext cx="159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importlek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797240FF-2F85-E3D3-70C3-5994DE547C59}"/>
              </a:ext>
            </a:extLst>
          </p:cNvPr>
          <p:cNvSpPr txBox="1"/>
          <p:nvPr/>
        </p:nvSpPr>
        <p:spPr>
          <a:xfrm>
            <a:off x="6118076" y="3496781"/>
            <a:ext cx="171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belastinglek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D717D6B-31AC-4B0B-41E1-B49C34853087}"/>
              </a:ext>
            </a:extLst>
          </p:cNvPr>
          <p:cNvSpPr txBox="1"/>
          <p:nvPr/>
        </p:nvSpPr>
        <p:spPr>
          <a:xfrm>
            <a:off x="6118076" y="4230317"/>
            <a:ext cx="159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spaarlek</a:t>
            </a: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B64DF240-0CB0-B82B-70A2-AF99EDF35551}"/>
              </a:ext>
            </a:extLst>
          </p:cNvPr>
          <p:cNvCxnSpPr>
            <a:cxnSpLocks/>
          </p:cNvCxnSpPr>
          <p:nvPr/>
        </p:nvCxnSpPr>
        <p:spPr>
          <a:xfrm>
            <a:off x="5451491" y="5681800"/>
            <a:ext cx="0" cy="552332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AD65F71C-81DA-9363-5A4F-E64BE4E70B55}"/>
              </a:ext>
            </a:extLst>
          </p:cNvPr>
          <p:cNvCxnSpPr>
            <a:cxnSpLocks/>
          </p:cNvCxnSpPr>
          <p:nvPr/>
        </p:nvCxnSpPr>
        <p:spPr>
          <a:xfrm flipH="1">
            <a:off x="3256121" y="6234132"/>
            <a:ext cx="2195370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FADCE758-8D59-3270-F1DF-2C9634B31AFA}"/>
              </a:ext>
            </a:extLst>
          </p:cNvPr>
          <p:cNvCxnSpPr/>
          <p:nvPr/>
        </p:nvCxnSpPr>
        <p:spPr>
          <a:xfrm flipV="1">
            <a:off x="3256121" y="5676711"/>
            <a:ext cx="0" cy="552332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73475150-D55B-6A17-DA1B-E34EAA27CB01}"/>
              </a:ext>
            </a:extLst>
          </p:cNvPr>
          <p:cNvSpPr txBox="1"/>
          <p:nvPr/>
        </p:nvSpPr>
        <p:spPr>
          <a:xfrm>
            <a:off x="7117835" y="1311240"/>
            <a:ext cx="4709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 het multipliereffect zorgt een verhoging van de autonome bestedingen ervoor dat het nationaal inkomen uiteindelijk met een veelvoud toeneemt van het bedrag waarmee de bestedingen zijn verhoogd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D0ABC0C-3EE7-8D25-21C0-2131EECEA428}"/>
              </a:ext>
            </a:extLst>
          </p:cNvPr>
          <p:cNvCxnSpPr>
            <a:cxnSpLocks/>
          </p:cNvCxnSpPr>
          <p:nvPr/>
        </p:nvCxnSpPr>
        <p:spPr>
          <a:xfrm flipV="1">
            <a:off x="2653774" y="5200399"/>
            <a:ext cx="0" cy="39396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81A359E7-69E3-FA19-2E4E-7AB803BEE61F}"/>
              </a:ext>
            </a:extLst>
          </p:cNvPr>
          <p:cNvCxnSpPr>
            <a:cxnSpLocks/>
          </p:cNvCxnSpPr>
          <p:nvPr/>
        </p:nvCxnSpPr>
        <p:spPr>
          <a:xfrm flipV="1">
            <a:off x="4642951" y="5200399"/>
            <a:ext cx="0" cy="39396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7C4F1F6-8D9E-6E3C-D96D-AF310CB38EAD}"/>
              </a:ext>
            </a:extLst>
          </p:cNvPr>
          <p:cNvCxnSpPr>
            <a:cxnSpLocks/>
          </p:cNvCxnSpPr>
          <p:nvPr/>
        </p:nvCxnSpPr>
        <p:spPr>
          <a:xfrm flipV="1">
            <a:off x="5489631" y="5200399"/>
            <a:ext cx="0" cy="39396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7EC6AA34-BCED-B68C-824A-83943AEEB22E}"/>
              </a:ext>
            </a:extLst>
          </p:cNvPr>
          <p:cNvCxnSpPr>
            <a:cxnSpLocks/>
          </p:cNvCxnSpPr>
          <p:nvPr/>
        </p:nvCxnSpPr>
        <p:spPr>
          <a:xfrm flipV="1">
            <a:off x="6095683" y="4168697"/>
            <a:ext cx="0" cy="408371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jl: rechts 2">
            <a:extLst>
              <a:ext uri="{FF2B5EF4-FFF2-40B4-BE49-F238E27FC236}">
                <a16:creationId xmlns:a16="http://schemas.microsoft.com/office/drawing/2014/main" id="{5448FAC8-19E9-8B4C-1EED-C87735CBFA48}"/>
              </a:ext>
            </a:extLst>
          </p:cNvPr>
          <p:cNvSpPr/>
          <p:nvPr/>
        </p:nvSpPr>
        <p:spPr>
          <a:xfrm>
            <a:off x="2764723" y="5437747"/>
            <a:ext cx="281939" cy="45719"/>
          </a:xfrm>
          <a:prstGeom prst="rightArrow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826A503-46DD-1FC1-E5F6-0235F4465AC6}"/>
              </a:ext>
            </a:extLst>
          </p:cNvPr>
          <p:cNvCxnSpPr>
            <a:cxnSpLocks/>
          </p:cNvCxnSpPr>
          <p:nvPr/>
        </p:nvCxnSpPr>
        <p:spPr>
          <a:xfrm flipV="1">
            <a:off x="3794312" y="5200399"/>
            <a:ext cx="0" cy="39396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803E7D25-5AA4-9C72-D1E6-91076244721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Multipliereffect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2591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620E0-0647-BC18-EBC1-30BC2853B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2126A74-844A-3E27-1C6D-59319977C22F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Belangen en informatie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39C1506-4C9B-8383-911C-1D19A981D480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E769D896-A6E9-A86D-07D9-8026DEB29601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Principaal-agent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6F05C6C-E096-7EDB-BBE6-1CAFF501132A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85D641-BAE9-C7B8-0B0D-603AFDFBA956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G</a:t>
            </a:r>
          </a:p>
        </p:txBody>
      </p:sp>
    </p:spTree>
    <p:extLst>
      <p:ext uri="{BB962C8B-B14F-4D97-AF65-F5344CB8AC3E}">
        <p14:creationId xmlns:p14="http://schemas.microsoft.com/office/powerpoint/2010/main" val="42050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99760-6843-DF7B-FA5E-2EE0A71F8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690B9C-61D3-B054-A45B-12AD99A662AF}"/>
              </a:ext>
            </a:extLst>
          </p:cNvPr>
          <p:cNvSpPr txBox="1"/>
          <p:nvPr/>
        </p:nvSpPr>
        <p:spPr>
          <a:xfrm>
            <a:off x="609601" y="1166842"/>
            <a:ext cx="106462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Voorbeeld bij het principaal-agentprobleem: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Kredietgever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(bijv. een bank) leent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€10.000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uit aan een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kredietnemer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(bijv. een student die wil studeren).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afspraak is: de student betaalt het geld over 5 jaar terug, met rente.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zijn de problemen?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Tegengestelde belangen: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bank wil haar €10.000 (plus rente) terug.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student heeft misschien geen belang om terug te betalen.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Asymmetrische informatie: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bank weet niet zeker of de student echt van plan is netjes terug te betalen.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student weet dat wel over zichzelf, maar die informatie heeft de bank niet.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Gevolg: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bank loopt het risico dat ze haar geld niet terugkrijgt en kan besluiten om het geld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niet uit te lenen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zelfs als het voor beide partijen beter zou zijn als de lening wel doorging. → Samenwerking mislukt =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marktfalen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6AD42B9-A6D2-B374-6379-6A6540A46154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Principaal-agentprobleem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9377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C6002-9B3B-7319-1A5B-515643C6C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2A862-8B0A-C756-732A-34F74378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229"/>
            <a:ext cx="10515600" cy="1325563"/>
          </a:xfrm>
        </p:spPr>
        <p:txBody>
          <a:bodyPr/>
          <a:lstStyle/>
          <a:p>
            <a:r>
              <a:rPr lang="nl-NL" dirty="0"/>
              <a:t>Oplossing: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DFF30B-098B-EE05-5C04-ED8ED2020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Kredietgevers willen risico op terugbetaling gecompenseerd hebben: kredietrisico.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Dus Nominale rente bestaat uit compensatie voor:</a:t>
            </a:r>
          </a:p>
          <a:p>
            <a:pPr marL="0" indent="0">
              <a:buNone/>
            </a:pPr>
            <a:r>
              <a:rPr lang="nl-NL" dirty="0"/>
              <a:t>* Reële rente:  vergoeding voor uitstellen consumptie</a:t>
            </a:r>
          </a:p>
          <a:p>
            <a:pPr marL="0" indent="0">
              <a:buNone/>
            </a:pPr>
            <a:r>
              <a:rPr lang="nl-NL" dirty="0"/>
              <a:t>* Inflatie (inflatierisico)</a:t>
            </a:r>
          </a:p>
          <a:p>
            <a:pPr marL="0" indent="0">
              <a:buNone/>
            </a:pPr>
            <a:r>
              <a:rPr lang="nl-NL" dirty="0"/>
              <a:t>* Kredietrisico: risico niet terug betalen.</a:t>
            </a:r>
          </a:p>
          <a:p>
            <a:pPr marL="0" indent="0">
              <a:buNone/>
            </a:pPr>
            <a:r>
              <a:rPr lang="nl-NL" dirty="0"/>
              <a:t>*Liquiditeitsrisico: vergoeding voor het feit dat de kredietgever zijn </a:t>
            </a:r>
          </a:p>
          <a:p>
            <a:pPr marL="0" indent="0">
              <a:buNone/>
            </a:pPr>
            <a:r>
              <a:rPr lang="nl-NL" dirty="0"/>
              <a:t>   geld een tijd niet kan gebruiken.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FFEC33-BBCF-9FDC-F82E-AF11BD08696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Principaal-agentprobleem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3997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79A14-5E31-5E60-C33A-FBBB639DA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0C283D1-BCEF-DC19-5717-D3BDC18D16F9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Winst, omzet &amp; kosten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9838D29-1233-E947-0BA2-CF10B030CDA4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96237D18-7307-753C-4FC6-B0A34EEE1B1F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Doelstellingen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E795696-3C54-CD6E-D1BF-259895BB8E68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AE744D3-AA84-947D-5740-3AF533DF5265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D</a:t>
            </a:r>
          </a:p>
        </p:txBody>
      </p:sp>
    </p:spTree>
    <p:extLst>
      <p:ext uri="{BB962C8B-B14F-4D97-AF65-F5344CB8AC3E}">
        <p14:creationId xmlns:p14="http://schemas.microsoft.com/office/powerpoint/2010/main" val="31355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9D5AC-4127-B775-AB70-EAC6920C1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hthoek 73">
            <a:extLst>
              <a:ext uri="{FF2B5EF4-FFF2-40B4-BE49-F238E27FC236}">
                <a16:creationId xmlns:a16="http://schemas.microsoft.com/office/drawing/2014/main" id="{98FFCDDC-DF5E-1979-29C0-FAA316D02C47}"/>
              </a:ext>
            </a:extLst>
          </p:cNvPr>
          <p:cNvSpPr/>
          <p:nvPr/>
        </p:nvSpPr>
        <p:spPr>
          <a:xfrm>
            <a:off x="1342280" y="3711927"/>
            <a:ext cx="2264830" cy="220393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1C93B8-3DBD-DFBD-DACB-F355AE08F7FD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085902F-D401-80A9-7BCC-2143C53DA9F3}"/>
              </a:ext>
            </a:extLst>
          </p:cNvPr>
          <p:cNvSpPr txBox="1"/>
          <p:nvPr/>
        </p:nvSpPr>
        <p:spPr>
          <a:xfrm>
            <a:off x="1885741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(maximale omzet)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C3674E67-7941-B0F2-06FE-DEDCC602514D}"/>
              </a:ext>
            </a:extLst>
          </p:cNvPr>
          <p:cNvGrpSpPr/>
          <p:nvPr/>
        </p:nvGrpSpPr>
        <p:grpSpPr>
          <a:xfrm>
            <a:off x="1248111" y="1485307"/>
            <a:ext cx="4673202" cy="4518082"/>
            <a:chOff x="3955722" y="782329"/>
            <a:chExt cx="4428000" cy="442800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7FA62D0C-D173-F147-E2BC-D9EB88DC3E5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105F3735-C2EB-E968-A148-465DEF870B4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6F363775-0B34-8996-EFB8-B3BA135CC59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EA0B830B-9F37-653A-0E35-B23C4C0E225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9A413206-9037-DF6D-C484-7AB09CAA7A2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CBF1842B-F09D-2974-0284-CE5B808845C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6266DD28-CA19-5308-8C51-B09CE2B9923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75C405CD-D3DB-AA43-5D4D-140074E7E66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8E6D80AA-DF4E-96CE-0CE1-DE4F0377EA9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493FD404-440A-D605-60BE-70FF6E12E52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D2449456-A04F-D4B2-177D-60D888F3845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5332A5CC-227C-984C-9A3B-0E84D6190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A2A1E8BF-EBEA-7A86-7845-1A56D14EEE8D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1B15F43-40CC-CC47-CDE5-084AC665E7EB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E064A89F-7F8F-8ADB-9A4E-4A93256F80E1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E0E9F246-B666-75F2-E72D-F75318811B57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2AC99948-CEC6-A948-3585-B2647C5AE0E0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7DD17F4C-336A-70C8-6AC2-BF2E9FEC5940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94E75590-F4C3-D82C-C327-CD076A4C85ED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4CECD2B1-8B60-0DC3-E598-81EBA531E37A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38F98CC5-FF50-167F-66CF-A617619A0802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B2F0F0FC-995E-CEAE-DFEA-A1F0D29C374E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-vorm 28">
              <a:extLst>
                <a:ext uri="{FF2B5EF4-FFF2-40B4-BE49-F238E27FC236}">
                  <a16:creationId xmlns:a16="http://schemas.microsoft.com/office/drawing/2014/main" id="{5B476F21-3FED-1CB2-C295-DC7512FA6C42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5337187A-AADA-33BD-9661-587CA389117D}"/>
              </a:ext>
            </a:extLst>
          </p:cNvPr>
          <p:cNvCxnSpPr>
            <a:cxnSpLocks/>
          </p:cNvCxnSpPr>
          <p:nvPr/>
        </p:nvCxnSpPr>
        <p:spPr>
          <a:xfrm flipV="1">
            <a:off x="1040655" y="1823442"/>
            <a:ext cx="0" cy="56611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2160F3E3-DF53-322E-BF92-52B9F849F6BC}"/>
              </a:ext>
            </a:extLst>
          </p:cNvPr>
          <p:cNvCxnSpPr>
            <a:cxnSpLocks/>
          </p:cNvCxnSpPr>
          <p:nvPr/>
        </p:nvCxnSpPr>
        <p:spPr>
          <a:xfrm>
            <a:off x="4989657" y="6133892"/>
            <a:ext cx="599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5C9DB446-5999-2B11-D3DE-F7782AE06396}"/>
                  </a:ext>
                </a:extLst>
              </p:cNvPr>
              <p:cNvSpPr txBox="1"/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E2B79288-DA1D-80A6-51B4-EC04DFBC5DC3}"/>
                  </a:ext>
                </a:extLst>
              </p:cNvPr>
              <p:cNvSpPr txBox="1"/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2A101AE1-6AA8-B0F1-D2EB-1931AC6938D5}"/>
              </a:ext>
            </a:extLst>
          </p:cNvPr>
          <p:cNvCxnSpPr>
            <a:cxnSpLocks/>
            <a:stCxn id="29" idx="0"/>
            <a:endCxn id="29" idx="3"/>
          </p:cNvCxnSpPr>
          <p:nvPr/>
        </p:nvCxnSpPr>
        <p:spPr>
          <a:xfrm flipH="1" flipV="1">
            <a:off x="1296793" y="1485307"/>
            <a:ext cx="4624520" cy="446818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F6CC72E6-0874-CA28-E9EC-8C7D8F7F1AFB}"/>
                  </a:ext>
                </a:extLst>
              </p:cNvPr>
              <p:cNvSpPr txBox="1"/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61E6A0-25EA-3AA9-6E56-ECCA5DDB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blipFill>
                <a:blip r:embed="rId4"/>
                <a:stretch>
                  <a:fillRect l="-1190" r="-3571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47FE94F2-F805-B19F-82E2-8575C0B4F33E}"/>
              </a:ext>
            </a:extLst>
          </p:cNvPr>
          <p:cNvCxnSpPr>
            <a:cxnSpLocks/>
            <a:endCxn id="29" idx="3"/>
          </p:cNvCxnSpPr>
          <p:nvPr/>
        </p:nvCxnSpPr>
        <p:spPr>
          <a:xfrm flipH="1" flipV="1">
            <a:off x="1296793" y="1485307"/>
            <a:ext cx="2355962" cy="4430561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FEA7C3CB-A1B3-60E3-2260-5C9C5BED9A79}"/>
                  </a:ext>
                </a:extLst>
              </p:cNvPr>
              <p:cNvSpPr txBox="1"/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DC0EF10-6C94-01F6-2C9E-ACD881F6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blipFill>
                <a:blip r:embed="rId5"/>
                <a:stretch>
                  <a:fillRect l="-8333" r="-8333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A566A757-7C80-396E-10A5-267D3A734A6A}"/>
                  </a:ext>
                </a:extLst>
              </p:cNvPr>
              <p:cNvSpPr txBox="1"/>
              <p:nvPr/>
            </p:nvSpPr>
            <p:spPr>
              <a:xfrm>
                <a:off x="960575" y="3504193"/>
                <a:ext cx="328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5" y="3504193"/>
                <a:ext cx="3286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1A56342-D487-A779-BBCA-11B6F8A7265B}"/>
                  </a:ext>
                </a:extLst>
              </p:cNvPr>
              <p:cNvSpPr txBox="1"/>
              <p:nvPr/>
            </p:nvSpPr>
            <p:spPr>
              <a:xfrm>
                <a:off x="3436730" y="5998398"/>
                <a:ext cx="3446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730" y="5998398"/>
                <a:ext cx="34464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12D84B70-0DE6-713E-0C1A-08551D5D2C6A}"/>
              </a:ext>
            </a:extLst>
          </p:cNvPr>
          <p:cNvCxnSpPr>
            <a:cxnSpLocks/>
            <a:stCxn id="52" idx="2"/>
            <a:endCxn id="48" idx="3"/>
          </p:cNvCxnSpPr>
          <p:nvPr/>
        </p:nvCxnSpPr>
        <p:spPr>
          <a:xfrm flipH="1">
            <a:off x="1289191" y="3719397"/>
            <a:ext cx="2229862" cy="24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7EA61BDD-6269-CB03-931B-A137EEDA3C5E}"/>
              </a:ext>
            </a:extLst>
          </p:cNvPr>
          <p:cNvCxnSpPr>
            <a:cxnSpLocks/>
            <a:stCxn id="53" idx="0"/>
            <a:endCxn id="52" idx="4"/>
          </p:cNvCxnSpPr>
          <p:nvPr/>
        </p:nvCxnSpPr>
        <p:spPr>
          <a:xfrm flipH="1" flipV="1">
            <a:off x="3609053" y="3809397"/>
            <a:ext cx="14779" cy="204925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al 51">
            <a:extLst>
              <a:ext uri="{FF2B5EF4-FFF2-40B4-BE49-F238E27FC236}">
                <a16:creationId xmlns:a16="http://schemas.microsoft.com/office/drawing/2014/main" id="{892BEBF2-CBC0-BD0D-C3F2-35F5144772C0}"/>
              </a:ext>
            </a:extLst>
          </p:cNvPr>
          <p:cNvSpPr/>
          <p:nvPr/>
        </p:nvSpPr>
        <p:spPr>
          <a:xfrm>
            <a:off x="3519053" y="3629397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al 52">
            <a:extLst>
              <a:ext uri="{FF2B5EF4-FFF2-40B4-BE49-F238E27FC236}">
                <a16:creationId xmlns:a16="http://schemas.microsoft.com/office/drawing/2014/main" id="{8F5BB420-B07A-7FA3-ED20-690D2513CFEA}"/>
              </a:ext>
            </a:extLst>
          </p:cNvPr>
          <p:cNvSpPr/>
          <p:nvPr/>
        </p:nvSpPr>
        <p:spPr>
          <a:xfrm>
            <a:off x="3533832" y="5858651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467F1427-E8AD-7BF9-3987-65BCEBC4D2AE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Zoek het punt: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𝑀𝑂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A9C378FC-C3EF-C8A7-21E6-828C86E2458A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E5C61F00-ACB3-0DA1-9DAA-F431C2F4DB85}"/>
                  </a:ext>
                </a:extLst>
              </p:cNvPr>
              <p:cNvSpPr/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Trek een verticale streep naar de 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𝐺𝑂</m:t>
                    </m:r>
                    <m:r>
                      <m:rPr>
                        <m:nor/>
                      </m:rPr>
                      <a:rPr kumimoji="0" lang="nl-NL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m:rPr>
                        <m:nor/>
                      </m:rPr>
                      <a:rPr kumimoji="0" lang="nl-NL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lijn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E5C61F00-ACB3-0DA1-9DAA-F431C2F4D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00EDC6BA-AE3D-BE32-6D6E-D9B90905E45F}"/>
              </a:ext>
            </a:extLst>
          </p:cNvPr>
          <p:cNvSpPr/>
          <p:nvPr/>
        </p:nvSpPr>
        <p:spPr>
          <a:xfrm>
            <a:off x="6100132" y="244456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BDCDC298-6B54-788F-1705-8B8BDEE50667}"/>
              </a:ext>
            </a:extLst>
          </p:cNvPr>
          <p:cNvSpPr/>
          <p:nvPr/>
        </p:nvSpPr>
        <p:spPr>
          <a:xfrm>
            <a:off x="6614929" y="3479873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Lees de prijs af op de linker as </a:t>
            </a:r>
          </a:p>
        </p:txBody>
      </p:sp>
      <p:sp>
        <p:nvSpPr>
          <p:cNvPr id="66" name="Rechthoek: afgeronde hoeken 65">
            <a:extLst>
              <a:ext uri="{FF2B5EF4-FFF2-40B4-BE49-F238E27FC236}">
                <a16:creationId xmlns:a16="http://schemas.microsoft.com/office/drawing/2014/main" id="{F9A4F683-5D2A-F056-62F9-D195065F3DCD}"/>
              </a:ext>
            </a:extLst>
          </p:cNvPr>
          <p:cNvSpPr/>
          <p:nvPr/>
        </p:nvSpPr>
        <p:spPr>
          <a:xfrm>
            <a:off x="6100132" y="340382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5AB8212-A105-9C19-55E5-376F0664CF12}"/>
              </a:ext>
            </a:extLst>
          </p:cNvPr>
          <p:cNvSpPr txBox="1"/>
          <p:nvPr/>
        </p:nvSpPr>
        <p:spPr>
          <a:xfrm>
            <a:off x="6795904" y="1198677"/>
            <a:ext cx="480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maximale omzet</a:t>
            </a:r>
          </a:p>
        </p:txBody>
      </p:sp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1D3FEEB8-25CE-4C3D-C783-524D5B0EAF67}"/>
              </a:ext>
            </a:extLst>
          </p:cNvPr>
          <p:cNvSpPr/>
          <p:nvPr/>
        </p:nvSpPr>
        <p:spPr>
          <a:xfrm>
            <a:off x="6614929" y="4439130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Arceer het vlak dat ontstaan is</a:t>
            </a:r>
          </a:p>
        </p:txBody>
      </p:sp>
      <p:sp>
        <p:nvSpPr>
          <p:cNvPr id="69" name="Rechthoek: afgeronde hoeken 68">
            <a:extLst>
              <a:ext uri="{FF2B5EF4-FFF2-40B4-BE49-F238E27FC236}">
                <a16:creationId xmlns:a16="http://schemas.microsoft.com/office/drawing/2014/main" id="{AB7409A6-A787-CD37-0E95-88DD6CBD2115}"/>
              </a:ext>
            </a:extLst>
          </p:cNvPr>
          <p:cNvSpPr/>
          <p:nvPr/>
        </p:nvSpPr>
        <p:spPr>
          <a:xfrm>
            <a:off x="6100132" y="4363078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9339CF94-124F-BE9C-E5C3-5F6050A69BF4}"/>
                  </a:ext>
                </a:extLst>
              </p:cNvPr>
              <p:cNvSpPr/>
              <p:nvPr/>
            </p:nvSpPr>
            <p:spPr>
              <a:xfrm>
                <a:off x="6614929" y="539838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Bereken de maximale omzet met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6C388BB2-103A-E32D-9E33-17B4AB9A1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5398386"/>
                <a:ext cx="5167496" cy="52322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D95E9211-71F3-5DEA-B288-EE427D65C790}"/>
              </a:ext>
            </a:extLst>
          </p:cNvPr>
          <p:cNvSpPr/>
          <p:nvPr/>
        </p:nvSpPr>
        <p:spPr>
          <a:xfrm>
            <a:off x="6100132" y="532233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9C05DB72-7693-975A-7AEE-FA226473C34B}"/>
              </a:ext>
            </a:extLst>
          </p:cNvPr>
          <p:cNvSpPr/>
          <p:nvPr/>
        </p:nvSpPr>
        <p:spPr>
          <a:xfrm>
            <a:off x="2394857" y="729262"/>
            <a:ext cx="7402286" cy="345644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Als de monopolist </a:t>
            </a: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maximale omzet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nastreeft</a:t>
            </a:r>
          </a:p>
        </p:txBody>
      </p:sp>
    </p:spTree>
    <p:extLst>
      <p:ext uri="{BB962C8B-B14F-4D97-AF65-F5344CB8AC3E}">
        <p14:creationId xmlns:p14="http://schemas.microsoft.com/office/powerpoint/2010/main" val="12208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/>
      <p:bldP spid="33" grpId="0"/>
      <p:bldP spid="42" grpId="0"/>
      <p:bldP spid="46" grpId="0"/>
      <p:bldP spid="48" grpId="0"/>
      <p:bldP spid="49" grpId="0"/>
      <p:bldP spid="52" grpId="0" animBg="1"/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 animBg="1"/>
      <p:bldP spid="69" grpId="0" animBg="1"/>
      <p:bldP spid="71" grpId="0" animBg="1"/>
      <p:bldP spid="72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2FE8F-DF27-4A22-6290-8BF899054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F666D32-1890-4AC2-9014-17356696A03E}"/>
              </a:ext>
            </a:extLst>
          </p:cNvPr>
          <p:cNvSpPr txBox="1"/>
          <p:nvPr/>
        </p:nvSpPr>
        <p:spPr>
          <a:xfrm>
            <a:off x="1885741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(maximale omzet)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769BD57C-465A-5FF1-6106-25A5D8886683}"/>
              </a:ext>
            </a:extLst>
          </p:cNvPr>
          <p:cNvSpPr/>
          <p:nvPr/>
        </p:nvSpPr>
        <p:spPr>
          <a:xfrm>
            <a:off x="6096000" y="1027323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Bepaal de MO-functie en stel gelijk aan 0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AE890387-5E1C-270B-76E0-E0504F2BC878}"/>
              </a:ext>
            </a:extLst>
          </p:cNvPr>
          <p:cNvSpPr/>
          <p:nvPr/>
        </p:nvSpPr>
        <p:spPr>
          <a:xfrm>
            <a:off x="5802584" y="989296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06E3DC9-E60A-54D7-55B8-1527F8369C56}"/>
                  </a:ext>
                </a:extLst>
              </p:cNvPr>
              <p:cNvSpPr txBox="1"/>
              <p:nvPr/>
            </p:nvSpPr>
            <p:spPr>
              <a:xfrm>
                <a:off x="6506959" y="1315016"/>
                <a:ext cx="124807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𝑻𝑶</m:t>
                          </m:r>
                        </m:e>
                        <m:sup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ABAEF142-58AB-9CC7-C662-D6F8ED9AD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59" y="1315016"/>
                <a:ext cx="1248076" cy="307777"/>
              </a:xfrm>
              <a:prstGeom prst="rect">
                <a:avLst/>
              </a:prstGeom>
              <a:blipFill>
                <a:blip r:embed="rId2"/>
                <a:stretch>
                  <a:fillRect l="-3902" r="-488" b="-6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2F53B8AB-7869-7D65-AC2D-88950616DBF3}"/>
                  </a:ext>
                </a:extLst>
              </p:cNvPr>
              <p:cNvSpPr txBox="1"/>
              <p:nvPr/>
            </p:nvSpPr>
            <p:spPr>
              <a:xfrm>
                <a:off x="9051519" y="1315016"/>
                <a:ext cx="170183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𝑻𝑶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D2CA3A9E-503F-7741-F1EB-A78BB0847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519" y="1315016"/>
                <a:ext cx="1701838" cy="307777"/>
              </a:xfrm>
              <a:prstGeom prst="rect">
                <a:avLst/>
              </a:prstGeom>
              <a:blipFill>
                <a:blip r:embed="rId3"/>
                <a:stretch>
                  <a:fillRect r="-1075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vak 19">
            <a:extLst>
              <a:ext uri="{FF2B5EF4-FFF2-40B4-BE49-F238E27FC236}">
                <a16:creationId xmlns:a16="http://schemas.microsoft.com/office/drawing/2014/main" id="{9B0DEE08-DAC9-B821-6B5A-D8435F2608DF}"/>
              </a:ext>
            </a:extLst>
          </p:cNvPr>
          <p:cNvSpPr txBox="1"/>
          <p:nvPr/>
        </p:nvSpPr>
        <p:spPr>
          <a:xfrm>
            <a:off x="8031506" y="1279202"/>
            <a:ext cx="74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&amp;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1A962BA9-CBA3-ACA8-BB8C-F29A57BAB4CD}"/>
                  </a:ext>
                </a:extLst>
              </p:cNvPr>
              <p:cNvSpPr txBox="1"/>
              <p:nvPr/>
            </p:nvSpPr>
            <p:spPr>
              <a:xfrm>
                <a:off x="5860682" y="1625071"/>
                <a:ext cx="5167496" cy="622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𝑻𝑶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𝐺𝑂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𝑄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d>
                        <m:dPr>
                          <m:ctrlP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−0,125</m:t>
                          </m:r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+2.150</m:t>
                          </m:r>
                        </m:e>
                      </m:d>
                      <m:r>
                        <a:rPr kumimoji="0" lang="nl-NL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𝑄</m:t>
                      </m:r>
                    </m:oMath>
                  </m:oMathPara>
                </a14:m>
                <a:endParaRPr kumimoji="0" lang="nl-NL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𝑻𝑶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𝟏𝟐𝟓</m:t>
                        </m:r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𝑸</m:t>
                        </m:r>
                      </m:e>
                      <m:sup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𝟐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𝟏𝟓𝟎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𝑸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33024AE0-BA84-88AF-E213-53CF84363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2" y="1625071"/>
                <a:ext cx="5167496" cy="622543"/>
              </a:xfrm>
              <a:prstGeom prst="rect">
                <a:avLst/>
              </a:prstGeom>
              <a:blipFill>
                <a:blip r:embed="rId4"/>
                <a:stretch>
                  <a:fillRect l="-1651" b="-156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F374595D-4424-F77E-5609-557FF698ABBE}"/>
                  </a:ext>
                </a:extLst>
              </p:cNvPr>
              <p:cNvSpPr txBox="1"/>
              <p:nvPr/>
            </p:nvSpPr>
            <p:spPr>
              <a:xfrm>
                <a:off x="5860681" y="2532151"/>
                <a:ext cx="57979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𝑇𝑂</m:t>
                          </m:r>
                        </m:e>
                        <m:sup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 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𝟐𝟓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𝟏𝟓𝟎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4F5C4460-801C-9A5E-179E-CACE5F294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1" y="2532151"/>
                <a:ext cx="5797919" cy="307777"/>
              </a:xfrm>
              <a:prstGeom prst="rect">
                <a:avLst/>
              </a:prstGeom>
              <a:blipFill>
                <a:blip r:embed="rId5"/>
                <a:stretch>
                  <a:fillRect l="-1471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E7221F79-4636-79C8-1888-A17E30445378}"/>
                  </a:ext>
                </a:extLst>
              </p:cNvPr>
              <p:cNvSpPr txBox="1"/>
              <p:nvPr/>
            </p:nvSpPr>
            <p:spPr>
              <a:xfrm>
                <a:off x="5860680" y="3124465"/>
                <a:ext cx="440726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nl-NL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−0,25</m:t>
                      </m:r>
                      <m:r>
                        <a:rPr kumimoji="0" lang="nl-NL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𝑄</m:t>
                      </m:r>
                      <m:r>
                        <a:rPr kumimoji="0" lang="nl-NL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+2.150=0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9854A5C4-99F4-3C67-D49B-F509AF62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0" y="3124465"/>
                <a:ext cx="4407269" cy="307777"/>
              </a:xfrm>
              <a:prstGeom prst="rect">
                <a:avLst/>
              </a:prstGeom>
              <a:blipFill>
                <a:blip r:embed="rId6"/>
                <a:stretch>
                  <a:fillRect l="-1936" b="-2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DDB91555-91D3-56B1-14CD-22E2860502AC}"/>
              </a:ext>
            </a:extLst>
          </p:cNvPr>
          <p:cNvSpPr/>
          <p:nvPr/>
        </p:nvSpPr>
        <p:spPr>
          <a:xfrm>
            <a:off x="6096000" y="3771908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Bepaal Q en vergelijk met de woningvoorraad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6B544FAC-F88B-1FF2-4224-35DD7221FE39}"/>
              </a:ext>
            </a:extLst>
          </p:cNvPr>
          <p:cNvSpPr/>
          <p:nvPr/>
        </p:nvSpPr>
        <p:spPr>
          <a:xfrm>
            <a:off x="5802584" y="3733881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E40004-A10D-EB5E-3463-E83D50332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693" y="2058184"/>
            <a:ext cx="5350722" cy="191546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9A54D50-7C5A-370B-29FD-33AACFFDD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693" y="4149742"/>
            <a:ext cx="5304265" cy="616775"/>
          </a:xfrm>
          <a:prstGeom prst="rect">
            <a:avLst/>
          </a:prstGeom>
          <a:ln w="38100">
            <a:solidFill>
              <a:srgbClr val="945EE8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872C058-F5F2-D1F6-A7E1-799B03A96421}"/>
                  </a:ext>
                </a:extLst>
              </p:cNvPr>
              <p:cNvSpPr txBox="1"/>
              <p:nvPr/>
            </p:nvSpPr>
            <p:spPr>
              <a:xfrm>
                <a:off x="5860680" y="4244495"/>
                <a:ext cx="54028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𝑴𝑶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−0,25</m:t>
                    </m:r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+2.150=0→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𝑸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𝟖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𝟔𝟎𝟎</m:t>
                    </m:r>
                  </m:oMath>
                </a14:m>
                <a:r>
                  <a:rPr kumimoji="0" lang="nl-N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FC0C2F86-5303-24C2-7B67-82D0D17B1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0" y="4244495"/>
                <a:ext cx="5402816" cy="307777"/>
              </a:xfrm>
              <a:prstGeom prst="rect">
                <a:avLst/>
              </a:prstGeom>
              <a:blipFill>
                <a:blip r:embed="rId9"/>
                <a:stretch>
                  <a:fillRect l="-1578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03737704-121B-83B2-CCFA-EA7DF8CA5E59}"/>
                  </a:ext>
                </a:extLst>
              </p:cNvPr>
              <p:cNvSpPr txBox="1"/>
              <p:nvPr/>
            </p:nvSpPr>
            <p:spPr>
              <a:xfrm>
                <a:off x="5860680" y="4772980"/>
                <a:ext cx="5402816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𝑾𝒐𝒏𝒊𝒏𝒈𝒗𝒐𝒐𝒓𝒓𝒂𝒂𝒅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=6.800</m:t>
                      </m:r>
                    </m:oMath>
                  </m:oMathPara>
                </a14:m>
                <a:endParaRPr kumimoji="0" lang="nl-NL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𝑽𝒓𝒂𝒂𝒈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𝒃𝒊𝒋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𝒎𝒂𝒙𝒊𝒎𝒂𝒍𝒆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𝒐𝒎𝒛𝒆𝒕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8.600</m:t>
                      </m:r>
                    </m:oMath>
                  </m:oMathPara>
                </a14:m>
                <a:endParaRPr kumimoji="0" lang="nl-NL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6.800&lt;8.600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er is nog steeds een wachtrij nodig dus de stelling is onjuist.</a:t>
                </a:r>
                <a:r>
                  <a:rPr kumimoji="0" lang="nl-N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8041A778-6AA3-D139-EBE7-D651A1402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0" y="4772980"/>
                <a:ext cx="5402816" cy="1231106"/>
              </a:xfrm>
              <a:prstGeom prst="rect">
                <a:avLst/>
              </a:prstGeom>
              <a:blipFill>
                <a:blip r:embed="rId10"/>
                <a:stretch>
                  <a:fillRect l="-2818" r="-1240" b="-113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12">
            <a:extLst>
              <a:ext uri="{FF2B5EF4-FFF2-40B4-BE49-F238E27FC236}">
                <a16:creationId xmlns:a16="http://schemas.microsoft.com/office/drawing/2014/main" id="{7BC7F750-EECB-C410-02CF-9B86F0B48938}"/>
              </a:ext>
            </a:extLst>
          </p:cNvPr>
          <p:cNvSpPr txBox="1"/>
          <p:nvPr/>
        </p:nvSpPr>
        <p:spPr>
          <a:xfrm>
            <a:off x="8755948" y="6454800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2023-II</a:t>
            </a:r>
          </a:p>
        </p:txBody>
      </p:sp>
    </p:spTree>
    <p:extLst>
      <p:ext uri="{BB962C8B-B14F-4D97-AF65-F5344CB8AC3E}">
        <p14:creationId xmlns:p14="http://schemas.microsoft.com/office/powerpoint/2010/main" val="10312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2" grpId="0"/>
      <p:bldP spid="23" grpId="0"/>
      <p:bldP spid="24" grpId="0" animBg="1"/>
      <p:bldP spid="25" grpId="0" animBg="1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07335-1594-805F-F0A1-A4F6A09BA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hoek 52">
            <a:extLst>
              <a:ext uri="{FF2B5EF4-FFF2-40B4-BE49-F238E27FC236}">
                <a16:creationId xmlns:a16="http://schemas.microsoft.com/office/drawing/2014/main" id="{F1426F46-6663-5AC1-6FBA-E04AA1C026CC}"/>
              </a:ext>
            </a:extLst>
          </p:cNvPr>
          <p:cNvSpPr/>
          <p:nvPr/>
        </p:nvSpPr>
        <p:spPr>
          <a:xfrm>
            <a:off x="3981491" y="2094549"/>
            <a:ext cx="4180703" cy="4193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E53AD25-41CA-F746-CEF9-A5545A109111}"/>
              </a:ext>
            </a:extLst>
          </p:cNvPr>
          <p:cNvSpPr/>
          <p:nvPr/>
        </p:nvSpPr>
        <p:spPr>
          <a:xfrm>
            <a:off x="190269" y="1348508"/>
            <a:ext cx="4409240" cy="5151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Consumenten, producenten, of totaal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B018608-8E31-5E41-32C2-B80B69E71FDA}"/>
              </a:ext>
            </a:extLst>
          </p:cNvPr>
          <p:cNvSpPr/>
          <p:nvPr/>
        </p:nvSpPr>
        <p:spPr>
          <a:xfrm>
            <a:off x="7553236" y="1348508"/>
            <a:ext cx="4446032" cy="5151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Of het loon, de rente, de wisselkoers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905DB99-7A87-FDE9-3CB4-02E53B315DD9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Vragen over het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surplu</a:t>
            </a: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s en de prijs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BFFB038B-B420-9D40-8DCF-896F131DF13D}"/>
              </a:ext>
            </a:extLst>
          </p:cNvPr>
          <p:cNvSpPr/>
          <p:nvPr/>
        </p:nvSpPr>
        <p:spPr>
          <a:xfrm>
            <a:off x="509788" y="1117623"/>
            <a:ext cx="377020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Vragen over het surplus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D79C3D52-0D83-1007-9663-A2F71813D176}"/>
              </a:ext>
            </a:extLst>
          </p:cNvPr>
          <p:cNvSpPr/>
          <p:nvPr/>
        </p:nvSpPr>
        <p:spPr>
          <a:xfrm>
            <a:off x="7875421" y="1117623"/>
            <a:ext cx="380166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Vragen over de prijs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0DFEDD45-F950-C43E-F8C7-3BEDB33D54D0}"/>
              </a:ext>
            </a:extLst>
          </p:cNvPr>
          <p:cNvGrpSpPr/>
          <p:nvPr/>
        </p:nvGrpSpPr>
        <p:grpSpPr>
          <a:xfrm>
            <a:off x="3981494" y="2136041"/>
            <a:ext cx="4180705" cy="4152004"/>
            <a:chOff x="3955722" y="782329"/>
            <a:chExt cx="4428000" cy="4428000"/>
          </a:xfrm>
        </p:grpSpPr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1F06BF86-EBB6-CEE2-D8E4-DDDF3E2A1CC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0C49C1F8-C565-6843-8051-37CE37F35EB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EC0B686D-0F07-89F5-DAE7-C550F81CBC2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999ACD8A-1918-5E78-905A-72C44266FA3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9BC78383-8EA0-0742-7144-D2B635F54DD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8D0BD0E9-4810-29AE-65E8-C04522BFE94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11C2E11F-54EB-5A06-C482-915431667E0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1601CB69-DAF8-5474-787B-EA202AAA2B4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F6A98F2B-863D-538F-E0EC-DBC80B22052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FF8F69-4FE5-F744-F1F3-5582B165861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5B453FEA-0A4F-32AF-322D-9C6765CA944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EA4CA0A8-A975-BC56-A6D9-0DA3EF7C6CE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440FC199-3AA3-2502-9B13-346ED31CF4EE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58C6249C-04A7-11AD-E421-3EE15F055634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D431FFE2-2B53-29B6-1B3B-0F149EC85160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D1442ABB-013B-0B3F-1B84-AD876B44E784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BADA1004-2EE6-8FCE-B27F-4DC5924D0DDD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E42BB8B6-48F8-BACC-557C-8AE7D72D5315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E2964B5D-DB09-EDCB-AFBF-E43FC375D7BD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EF325352-3771-76E2-A393-A937529DE861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A44EB12B-F782-F6AD-15DF-5DCBBF3539FF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3E410FB3-ADC7-0463-59F6-75F4AEE85592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L-vorm 32">
              <a:extLst>
                <a:ext uri="{FF2B5EF4-FFF2-40B4-BE49-F238E27FC236}">
                  <a16:creationId xmlns:a16="http://schemas.microsoft.com/office/drawing/2014/main" id="{CBC90F03-36ED-F954-550D-B041FFF7BBC8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73E06D51-4F8A-5556-A970-7A2896B42E31}"/>
              </a:ext>
            </a:extLst>
          </p:cNvPr>
          <p:cNvCxnSpPr/>
          <p:nvPr/>
        </p:nvCxnSpPr>
        <p:spPr>
          <a:xfrm flipV="1">
            <a:off x="3741673" y="2521265"/>
            <a:ext cx="0" cy="1330313"/>
          </a:xfrm>
          <a:prstGeom prst="straightConnector1">
            <a:avLst/>
          </a:prstGeom>
          <a:ln w="825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13274216-43DB-43F1-3F00-B3883F5AB0F0}"/>
              </a:ext>
            </a:extLst>
          </p:cNvPr>
          <p:cNvCxnSpPr>
            <a:cxnSpLocks/>
          </p:cNvCxnSpPr>
          <p:nvPr/>
        </p:nvCxnSpPr>
        <p:spPr>
          <a:xfrm rot="5400000" flipV="1">
            <a:off x="7278118" y="5822605"/>
            <a:ext cx="0" cy="1272253"/>
          </a:xfrm>
          <a:prstGeom prst="straightConnector1">
            <a:avLst/>
          </a:prstGeom>
          <a:ln w="825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429E48B5-9D97-33D0-03CB-DD0D753A9787}"/>
                  </a:ext>
                </a:extLst>
              </p:cNvPr>
              <p:cNvSpPr txBox="1"/>
              <p:nvPr/>
            </p:nvSpPr>
            <p:spPr>
              <a:xfrm>
                <a:off x="3563616" y="2039167"/>
                <a:ext cx="339256" cy="445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429E48B5-9D97-33D0-03CB-DD0D753A9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16" y="2039167"/>
                <a:ext cx="339256" cy="445805"/>
              </a:xfrm>
              <a:prstGeom prst="rect">
                <a:avLst/>
              </a:prstGeom>
              <a:blipFill>
                <a:blip r:embed="rId2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F6E87A1A-4AA6-926B-EA8C-0AE3B265E01D}"/>
                  </a:ext>
                </a:extLst>
              </p:cNvPr>
              <p:cNvSpPr txBox="1"/>
              <p:nvPr/>
            </p:nvSpPr>
            <p:spPr>
              <a:xfrm>
                <a:off x="7914243" y="6216371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F6E87A1A-4AA6-926B-EA8C-0AE3B265E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243" y="6216371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762785DC-CCD5-E697-E1F9-950124410781}"/>
                  </a:ext>
                </a:extLst>
              </p:cNvPr>
              <p:cNvSpPr txBox="1"/>
              <p:nvPr/>
            </p:nvSpPr>
            <p:spPr>
              <a:xfrm>
                <a:off x="7718268" y="2450821"/>
                <a:ext cx="413224" cy="350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762785DC-CCD5-E697-E1F9-95012441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268" y="2450821"/>
                <a:ext cx="413224" cy="350719"/>
              </a:xfrm>
              <a:prstGeom prst="rect">
                <a:avLst/>
              </a:prstGeom>
              <a:blipFill>
                <a:blip r:embed="rId4"/>
                <a:stretch>
                  <a:fillRect r="-1471" b="-172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232324EF-5B6A-6F89-7AE4-6C981A9AA7E8}"/>
                  </a:ext>
                </a:extLst>
              </p:cNvPr>
              <p:cNvSpPr txBox="1"/>
              <p:nvPr/>
            </p:nvSpPr>
            <p:spPr>
              <a:xfrm>
                <a:off x="7718268" y="5397468"/>
                <a:ext cx="413224" cy="350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232324EF-5B6A-6F89-7AE4-6C981A9A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268" y="5397468"/>
                <a:ext cx="413224" cy="350719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hthoekige driehoek 39">
            <a:extLst>
              <a:ext uri="{FF2B5EF4-FFF2-40B4-BE49-F238E27FC236}">
                <a16:creationId xmlns:a16="http://schemas.microsoft.com/office/drawing/2014/main" id="{74109B36-895A-2A7B-3E1F-D279415431DA}"/>
              </a:ext>
            </a:extLst>
          </p:cNvPr>
          <p:cNvSpPr/>
          <p:nvPr/>
        </p:nvSpPr>
        <p:spPr>
          <a:xfrm>
            <a:off x="4065695" y="2171346"/>
            <a:ext cx="1829597" cy="1832770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41" name="Rechthoekige driehoek 40">
            <a:extLst>
              <a:ext uri="{FF2B5EF4-FFF2-40B4-BE49-F238E27FC236}">
                <a16:creationId xmlns:a16="http://schemas.microsoft.com/office/drawing/2014/main" id="{FB3638C4-EB73-B40D-F429-A57E279402B5}"/>
              </a:ext>
            </a:extLst>
          </p:cNvPr>
          <p:cNvSpPr/>
          <p:nvPr/>
        </p:nvSpPr>
        <p:spPr>
          <a:xfrm flipV="1">
            <a:off x="4065695" y="4004116"/>
            <a:ext cx="1849955" cy="1560544"/>
          </a:xfrm>
          <a:prstGeom prst="rtTriangle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BCC900BD-54DE-2097-16E4-633320367AD4}"/>
              </a:ext>
            </a:extLst>
          </p:cNvPr>
          <p:cNvSpPr txBox="1"/>
          <p:nvPr/>
        </p:nvSpPr>
        <p:spPr>
          <a:xfrm>
            <a:off x="4000265" y="3106614"/>
            <a:ext cx="1371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Effra Heavy" panose="02000906080000020004" pitchFamily="2" charset="0"/>
              </a:rPr>
              <a:t>CS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739D17CE-6172-A157-F44E-84F1CD72125B}"/>
              </a:ext>
            </a:extLst>
          </p:cNvPr>
          <p:cNvSpPr txBox="1"/>
          <p:nvPr/>
        </p:nvSpPr>
        <p:spPr>
          <a:xfrm>
            <a:off x="4044997" y="3839646"/>
            <a:ext cx="128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>
                  <a:solidFill>
                    <a:srgbClr val="FEAA02"/>
                  </a:solidFill>
                </a:ln>
                <a:solidFill>
                  <a:schemeClr val="bg1"/>
                </a:solidFill>
                <a:latin typeface="Effra Heavy" panose="02000906080000020004" pitchFamily="2" charset="0"/>
              </a:rPr>
              <a:t>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CC72CFD6-3B14-077E-FE1F-7D72A89838DC}"/>
                  </a:ext>
                </a:extLst>
              </p:cNvPr>
              <p:cNvSpPr txBox="1"/>
              <p:nvPr/>
            </p:nvSpPr>
            <p:spPr>
              <a:xfrm>
                <a:off x="3588990" y="3838736"/>
                <a:ext cx="4167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CC72CFD6-3B14-077E-FE1F-7D72A8983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990" y="3838736"/>
                <a:ext cx="416716" cy="369332"/>
              </a:xfrm>
              <a:prstGeom prst="rect">
                <a:avLst/>
              </a:prstGeom>
              <a:blipFill>
                <a:blip r:embed="rId6"/>
                <a:stretch>
                  <a:fillRect l="-17647" r="-1471" b="-1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D29916C6-A7A0-90E9-C7B8-C20CA7094928}"/>
              </a:ext>
            </a:extLst>
          </p:cNvPr>
          <p:cNvCxnSpPr>
            <a:cxnSpLocks/>
          </p:cNvCxnSpPr>
          <p:nvPr/>
        </p:nvCxnSpPr>
        <p:spPr>
          <a:xfrm flipH="1">
            <a:off x="4065738" y="2136040"/>
            <a:ext cx="4109423" cy="341415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7D1C9059-FB3E-4835-D71B-4C271A13537E}"/>
              </a:ext>
            </a:extLst>
          </p:cNvPr>
          <p:cNvCxnSpPr>
            <a:cxnSpLocks/>
            <a:stCxn id="33" idx="0"/>
            <a:endCxn id="33" idx="3"/>
          </p:cNvCxnSpPr>
          <p:nvPr/>
        </p:nvCxnSpPr>
        <p:spPr>
          <a:xfrm flipH="1" flipV="1">
            <a:off x="4026232" y="2136041"/>
            <a:ext cx="4135967" cy="410614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92B42B87-CE9E-9F80-F11A-D0FF0E1EC992}"/>
                  </a:ext>
                </a:extLst>
              </p:cNvPr>
              <p:cNvSpPr txBox="1"/>
              <p:nvPr/>
            </p:nvSpPr>
            <p:spPr>
              <a:xfrm>
                <a:off x="5745166" y="6241617"/>
                <a:ext cx="4311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92B42B87-CE9E-9F80-F11A-D0FF0E1EC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66" y="6241617"/>
                <a:ext cx="431144" cy="369332"/>
              </a:xfrm>
              <a:prstGeom prst="rect">
                <a:avLst/>
              </a:prstGeom>
              <a:blipFill>
                <a:blip r:embed="rId7"/>
                <a:stretch>
                  <a:fillRect l="-22535" r="-2817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CD664EF7-F9A8-F94F-4B19-12314699FA47}"/>
              </a:ext>
            </a:extLst>
          </p:cNvPr>
          <p:cNvCxnSpPr>
            <a:cxnSpLocks/>
            <a:stCxn id="50" idx="4"/>
          </p:cNvCxnSpPr>
          <p:nvPr/>
        </p:nvCxnSpPr>
        <p:spPr>
          <a:xfrm>
            <a:off x="5908658" y="4076545"/>
            <a:ext cx="6993" cy="2131071"/>
          </a:xfrm>
          <a:prstGeom prst="straightConnector1">
            <a:avLst/>
          </a:prstGeom>
          <a:ln w="57150">
            <a:solidFill>
              <a:srgbClr val="F1787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529DD0B4-35A1-E002-F6AD-BB4799E31794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4065738" y="4004121"/>
            <a:ext cx="1770496" cy="0"/>
          </a:xfrm>
          <a:prstGeom prst="straightConnector1">
            <a:avLst/>
          </a:prstGeom>
          <a:ln w="57150">
            <a:solidFill>
              <a:srgbClr val="F1787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al 49">
            <a:extLst>
              <a:ext uri="{FF2B5EF4-FFF2-40B4-BE49-F238E27FC236}">
                <a16:creationId xmlns:a16="http://schemas.microsoft.com/office/drawing/2014/main" id="{F807E7C6-0C4D-27DC-145A-930018C99EDC}"/>
              </a:ext>
            </a:extLst>
          </p:cNvPr>
          <p:cNvSpPr/>
          <p:nvPr/>
        </p:nvSpPr>
        <p:spPr>
          <a:xfrm>
            <a:off x="5836234" y="3931698"/>
            <a:ext cx="144847" cy="144847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hthoek: afgeronde hoeken 55">
            <a:extLst>
              <a:ext uri="{FF2B5EF4-FFF2-40B4-BE49-F238E27FC236}">
                <a16:creationId xmlns:a16="http://schemas.microsoft.com/office/drawing/2014/main" id="{3D106E4F-E19D-33C0-EA63-8045AFF3B0E2}"/>
              </a:ext>
            </a:extLst>
          </p:cNvPr>
          <p:cNvSpPr/>
          <p:nvPr/>
        </p:nvSpPr>
        <p:spPr>
          <a:xfrm>
            <a:off x="4753560" y="2013348"/>
            <a:ext cx="2703093" cy="707886"/>
          </a:xfrm>
          <a:prstGeom prst="roundRect">
            <a:avLst/>
          </a:prstGeom>
          <a:solidFill>
            <a:srgbClr val="0070C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Maximale betalingsbereidheid</a:t>
            </a:r>
          </a:p>
        </p:txBody>
      </p:sp>
      <p:sp>
        <p:nvSpPr>
          <p:cNvPr id="57" name="Rechthoek: afgeronde hoeken 56">
            <a:extLst>
              <a:ext uri="{FF2B5EF4-FFF2-40B4-BE49-F238E27FC236}">
                <a16:creationId xmlns:a16="http://schemas.microsoft.com/office/drawing/2014/main" id="{6AD5BC53-9D1B-896A-0469-7E34636B974C}"/>
              </a:ext>
            </a:extLst>
          </p:cNvPr>
          <p:cNvSpPr/>
          <p:nvPr/>
        </p:nvSpPr>
        <p:spPr>
          <a:xfrm>
            <a:off x="4753560" y="5438962"/>
            <a:ext cx="2703093" cy="707886"/>
          </a:xfrm>
          <a:prstGeom prst="roundRect">
            <a:avLst/>
          </a:prstGeom>
          <a:solidFill>
            <a:srgbClr val="FFC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Minimale leveringsbereidheid</a:t>
            </a:r>
          </a:p>
        </p:txBody>
      </p:sp>
      <p:sp>
        <p:nvSpPr>
          <p:cNvPr id="59" name="Ovaal 58">
            <a:extLst>
              <a:ext uri="{FF2B5EF4-FFF2-40B4-BE49-F238E27FC236}">
                <a16:creationId xmlns:a16="http://schemas.microsoft.com/office/drawing/2014/main" id="{729D5DEB-A85C-829E-F275-2D5205DA5F90}"/>
              </a:ext>
            </a:extLst>
          </p:cNvPr>
          <p:cNvSpPr/>
          <p:nvPr/>
        </p:nvSpPr>
        <p:spPr>
          <a:xfrm>
            <a:off x="3924740" y="5477388"/>
            <a:ext cx="216000" cy="216000"/>
          </a:xfrm>
          <a:prstGeom prst="ellipse">
            <a:avLst/>
          </a:prstGeom>
          <a:solidFill>
            <a:srgbClr val="FFC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al 59">
            <a:extLst>
              <a:ext uri="{FF2B5EF4-FFF2-40B4-BE49-F238E27FC236}">
                <a16:creationId xmlns:a16="http://schemas.microsoft.com/office/drawing/2014/main" id="{F92644EC-880E-3C9F-A201-8295E9E4BECC}"/>
              </a:ext>
            </a:extLst>
          </p:cNvPr>
          <p:cNvSpPr/>
          <p:nvPr/>
        </p:nvSpPr>
        <p:spPr>
          <a:xfrm>
            <a:off x="3924740" y="2056978"/>
            <a:ext cx="216000" cy="216000"/>
          </a:xfrm>
          <a:prstGeom prst="ellipse">
            <a:avLst/>
          </a:prstGeom>
          <a:solidFill>
            <a:srgbClr val="0070C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Verbindingslijn: gebogen 61">
            <a:extLst>
              <a:ext uri="{FF2B5EF4-FFF2-40B4-BE49-F238E27FC236}">
                <a16:creationId xmlns:a16="http://schemas.microsoft.com/office/drawing/2014/main" id="{669FD3DB-824A-F0C5-9E54-777AD7550E1B}"/>
              </a:ext>
            </a:extLst>
          </p:cNvPr>
          <p:cNvCxnSpPr>
            <a:cxnSpLocks/>
            <a:stCxn id="59" idx="4"/>
            <a:endCxn id="57" idx="1"/>
          </p:cNvCxnSpPr>
          <p:nvPr/>
        </p:nvCxnSpPr>
        <p:spPr>
          <a:xfrm rot="16200000" flipH="1">
            <a:off x="4343392" y="5382736"/>
            <a:ext cx="99517" cy="720820"/>
          </a:xfrm>
          <a:prstGeom prst="bentConnector2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erbindingslijn: gebogen 63">
            <a:extLst>
              <a:ext uri="{FF2B5EF4-FFF2-40B4-BE49-F238E27FC236}">
                <a16:creationId xmlns:a16="http://schemas.microsoft.com/office/drawing/2014/main" id="{D5439375-212C-6A9B-15F8-4E76C3CBF706}"/>
              </a:ext>
            </a:extLst>
          </p:cNvPr>
          <p:cNvCxnSpPr>
            <a:cxnSpLocks/>
            <a:stCxn id="60" idx="4"/>
            <a:endCxn id="56" idx="1"/>
          </p:cNvCxnSpPr>
          <p:nvPr/>
        </p:nvCxnSpPr>
        <p:spPr>
          <a:xfrm rot="16200000" flipH="1">
            <a:off x="4345994" y="1959724"/>
            <a:ext cx="94313" cy="720820"/>
          </a:xfrm>
          <a:prstGeom prst="bentConnector2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vak 67">
            <a:extLst>
              <a:ext uri="{FF2B5EF4-FFF2-40B4-BE49-F238E27FC236}">
                <a16:creationId xmlns:a16="http://schemas.microsoft.com/office/drawing/2014/main" id="{D0303BAD-7A06-C2EF-0120-988E333D1339}"/>
              </a:ext>
            </a:extLst>
          </p:cNvPr>
          <p:cNvSpPr txBox="1"/>
          <p:nvPr/>
        </p:nvSpPr>
        <p:spPr>
          <a:xfrm>
            <a:off x="270653" y="2091034"/>
            <a:ext cx="3370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Surplus verandert door veranderende verhoudingen tussen de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prijs</a:t>
            </a:r>
            <a:r>
              <a:rPr lang="nl-NL" sz="2400" b="1" i="1" dirty="0">
                <a:latin typeface="Effra" panose="02000506080000020004" pitchFamily="2" charset="0"/>
              </a:rPr>
              <a:t> en de </a:t>
            </a:r>
            <a:r>
              <a:rPr lang="nl-NL" sz="2400" b="1" i="1" dirty="0">
                <a:solidFill>
                  <a:srgbClr val="0070C0"/>
                </a:solidFill>
                <a:latin typeface="Effra" panose="02000506080000020004" pitchFamily="2" charset="0"/>
              </a:rPr>
              <a:t>betalingsbereidheid</a:t>
            </a:r>
            <a:r>
              <a:rPr lang="nl-NL" sz="2400" b="1" i="1" dirty="0">
                <a:latin typeface="Effra" panose="02000506080000020004" pitchFamily="2" charset="0"/>
              </a:rPr>
              <a:t> of </a:t>
            </a:r>
            <a:r>
              <a:rPr lang="nl-NL" sz="2400" b="1" i="1" dirty="0">
                <a:solidFill>
                  <a:srgbClr val="FFC000"/>
                </a:solidFill>
                <a:latin typeface="Effra" panose="02000506080000020004" pitchFamily="2" charset="0"/>
              </a:rPr>
              <a:t>leveringsbereidheid</a:t>
            </a:r>
            <a:r>
              <a:rPr lang="nl-NL" sz="24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224068D1-81C5-6637-1746-34281FBD2AB9}"/>
              </a:ext>
            </a:extLst>
          </p:cNvPr>
          <p:cNvSpPr txBox="1"/>
          <p:nvPr/>
        </p:nvSpPr>
        <p:spPr>
          <a:xfrm>
            <a:off x="270653" y="5142080"/>
            <a:ext cx="337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Doordat de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verkochte hoeveelheid </a:t>
            </a:r>
            <a:r>
              <a:rPr lang="nl-NL" sz="2400" b="1" i="1" dirty="0">
                <a:latin typeface="Effra" panose="02000506080000020004" pitchFamily="2" charset="0"/>
              </a:rPr>
              <a:t>(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Q</a:t>
            </a:r>
            <a:r>
              <a:rPr lang="nl-NL" sz="2400" b="1" i="1" dirty="0">
                <a:latin typeface="Effra" panose="02000506080000020004" pitchFamily="2" charset="0"/>
              </a:rPr>
              <a:t>) toeneemt of afneemt.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1B667EC5-761D-6407-069C-B7A80BD006AA}"/>
              </a:ext>
            </a:extLst>
          </p:cNvPr>
          <p:cNvSpPr txBox="1"/>
          <p:nvPr/>
        </p:nvSpPr>
        <p:spPr>
          <a:xfrm>
            <a:off x="270653" y="4170555"/>
            <a:ext cx="337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b="1" i="1" dirty="0">
                <a:solidFill>
                  <a:srgbClr val="652EA3"/>
                </a:solidFill>
                <a:latin typeface="Effra" panose="02000506080000020004" pitchFamily="2" charset="0"/>
              </a:rPr>
              <a:t>&amp;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5EECB5A7-0E3B-FE62-2998-05CD43F2B54E}"/>
              </a:ext>
            </a:extLst>
          </p:cNvPr>
          <p:cNvSpPr txBox="1"/>
          <p:nvPr/>
        </p:nvSpPr>
        <p:spPr>
          <a:xfrm>
            <a:off x="8431098" y="4772749"/>
            <a:ext cx="3370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Door te spreken over de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posities</a:t>
            </a:r>
            <a:r>
              <a:rPr lang="nl-NL" sz="2400" b="1" i="1" dirty="0">
                <a:latin typeface="Effra" panose="02000506080000020004" pitchFamily="2" charset="0"/>
              </a:rPr>
              <a:t> van de </a:t>
            </a:r>
            <a:r>
              <a:rPr lang="nl-NL" sz="2400" b="1" i="1" dirty="0" err="1">
                <a:solidFill>
                  <a:srgbClr val="945DE8"/>
                </a:solidFill>
                <a:latin typeface="Effra" panose="02000506080000020004" pitchFamily="2" charset="0"/>
              </a:rPr>
              <a:t>Q</a:t>
            </a:r>
            <a:r>
              <a:rPr lang="nl-NL" sz="2400" b="1" i="1" baseline="-25000" dirty="0" err="1">
                <a:solidFill>
                  <a:srgbClr val="945DE8"/>
                </a:solidFill>
                <a:latin typeface="Effra" panose="02000506080000020004" pitchFamily="2" charset="0"/>
              </a:rPr>
              <a:t>v</a:t>
            </a:r>
            <a:r>
              <a:rPr lang="nl-NL" sz="2400" b="1" i="1" dirty="0">
                <a:latin typeface="Effra" panose="02000506080000020004" pitchFamily="2" charset="0"/>
              </a:rPr>
              <a:t>- &amp; </a:t>
            </a:r>
            <a:r>
              <a:rPr lang="nl-NL" sz="2400" b="1" i="1" dirty="0" err="1">
                <a:solidFill>
                  <a:srgbClr val="945DE8"/>
                </a:solidFill>
                <a:latin typeface="Effra" panose="02000506080000020004" pitchFamily="2" charset="0"/>
              </a:rPr>
              <a:t>Q</a:t>
            </a:r>
            <a:r>
              <a:rPr lang="nl-NL" sz="2400" b="1" i="1" baseline="-25000" dirty="0" err="1">
                <a:solidFill>
                  <a:srgbClr val="945DE8"/>
                </a:solidFill>
                <a:latin typeface="Effra" panose="02000506080000020004" pitchFamily="2" charset="0"/>
              </a:rPr>
              <a:t>a</a:t>
            </a:r>
            <a:r>
              <a:rPr lang="nl-NL" sz="2400" b="1" i="1" dirty="0">
                <a:latin typeface="Effra" panose="02000506080000020004" pitchFamily="2" charset="0"/>
              </a:rPr>
              <a:t>-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lijnen</a:t>
            </a:r>
            <a:r>
              <a:rPr lang="nl-NL" sz="2400" b="1" i="1" dirty="0">
                <a:latin typeface="Effra" panose="02000506080000020004" pitchFamily="2" charset="0"/>
              </a:rPr>
              <a:t> en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waar zij</a:t>
            </a:r>
            <a:r>
              <a:rPr lang="nl-NL" sz="2400" b="1" i="1" dirty="0">
                <a:latin typeface="Effra" panose="02000506080000020004" pitchFamily="2" charset="0"/>
              </a:rPr>
              <a:t> elkaar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snijden</a:t>
            </a:r>
            <a:r>
              <a:rPr lang="nl-NL" sz="24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8059D751-12CC-E859-5EE6-525BAD20619C}"/>
              </a:ext>
            </a:extLst>
          </p:cNvPr>
          <p:cNvSpPr txBox="1"/>
          <p:nvPr/>
        </p:nvSpPr>
        <p:spPr>
          <a:xfrm>
            <a:off x="8431098" y="2091034"/>
            <a:ext cx="337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Benoem duidelijk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welke verandering </a:t>
            </a:r>
            <a:r>
              <a:rPr lang="nl-NL" sz="2400" b="1" i="1" dirty="0">
                <a:latin typeface="Effra" panose="02000506080000020004" pitchFamily="2" charset="0"/>
              </a:rPr>
              <a:t>er op de markt is geweest.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934C6332-7362-240B-98FE-94BBD6FDBED8}"/>
              </a:ext>
            </a:extLst>
          </p:cNvPr>
          <p:cNvSpPr txBox="1"/>
          <p:nvPr/>
        </p:nvSpPr>
        <p:spPr>
          <a:xfrm>
            <a:off x="7763144" y="3814747"/>
            <a:ext cx="4706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b="1" i="1" dirty="0">
                <a:solidFill>
                  <a:srgbClr val="652EA3"/>
                </a:solidFill>
                <a:latin typeface="Effra" panose="02000506080000020004" pitchFamily="2" charset="0"/>
              </a:rPr>
              <a:t>Hoe dan?</a:t>
            </a:r>
          </a:p>
        </p:txBody>
      </p:sp>
    </p:spTree>
    <p:extLst>
      <p:ext uri="{BB962C8B-B14F-4D97-AF65-F5344CB8AC3E}">
        <p14:creationId xmlns:p14="http://schemas.microsoft.com/office/powerpoint/2010/main" val="23684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6" grpId="0" animBg="1"/>
      <p:bldP spid="56" grpId="0" animBg="1"/>
      <p:bldP spid="57" grpId="0" animBg="1"/>
      <p:bldP spid="59" grpId="0" animBg="1"/>
      <p:bldP spid="60" grpId="0" animBg="1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8AE99-88F0-95A4-A318-986B914B8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4023DC6-1B9D-F745-29B8-A8C7B9A75422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7DBA132-2258-79E3-69AD-8A6B155B4EC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(kostendekking per product)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AF3CF33A-56C0-932C-CCB0-37DBF8A23F69}"/>
              </a:ext>
            </a:extLst>
          </p:cNvPr>
          <p:cNvGrpSpPr/>
          <p:nvPr/>
        </p:nvGrpSpPr>
        <p:grpSpPr>
          <a:xfrm>
            <a:off x="1248111" y="1485307"/>
            <a:ext cx="4673202" cy="4518082"/>
            <a:chOff x="3955722" y="782329"/>
            <a:chExt cx="4428000" cy="442800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0EFE175B-FDAF-70C0-A1AC-8ACC21F5DB1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5CBF8C24-E146-4758-C6EC-B9BC26A59FA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F28C99CA-F8DC-781C-6D1C-BC79B42D68A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F398F8CB-4E62-8ED0-56EA-256AE64696F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E03E04D-DD7E-B1D7-9937-417F3F6FA9A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337CAEC8-B5F6-82F7-316B-C88C99E2F42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3EB5600E-92BF-E0B2-B81B-EB5A86884E2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34C27172-4B03-AD23-1598-F3411983FA2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0CA8B292-554B-DDB7-0573-8ED89DB7A2D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606C544C-BB09-AB24-BCDE-6C12F73A74F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EF9F78A-B2DB-7887-43D3-325A2F3FFF2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F3E1B2BD-71B0-5EF9-A38F-E30F9981F4F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494C29B7-CBAF-1884-88A1-890FF7741B53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1FA1A49-D789-A484-C259-68014C0AE8F7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FEB0A857-D01B-5989-9EDD-6B6A4471025A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FF3FB605-49A3-415C-7B9A-43FBC902FE16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EA25672A-963B-F4C5-16BA-022762C0E87A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592C6B60-D04B-5D5E-FBCC-06200DAC2368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37E75AB2-AC30-BA62-74C7-36E13034BCF6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3AB70611-5193-5875-07C9-968E16EE25E1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026531A4-4019-9387-AE36-EA1B5B16E450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B0899900-9A21-9DA8-E7D8-B88E97E26B43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-vorm 28">
              <a:extLst>
                <a:ext uri="{FF2B5EF4-FFF2-40B4-BE49-F238E27FC236}">
                  <a16:creationId xmlns:a16="http://schemas.microsoft.com/office/drawing/2014/main" id="{E423298B-42D1-B645-3FAB-432EB286E265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123E5A45-0E62-2CBB-4328-C8AF86E7E701}"/>
              </a:ext>
            </a:extLst>
          </p:cNvPr>
          <p:cNvCxnSpPr>
            <a:cxnSpLocks/>
          </p:cNvCxnSpPr>
          <p:nvPr/>
        </p:nvCxnSpPr>
        <p:spPr>
          <a:xfrm flipV="1">
            <a:off x="1040655" y="1823442"/>
            <a:ext cx="0" cy="56611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93F7C08B-5CA8-B356-AE70-905869DA750B}"/>
              </a:ext>
            </a:extLst>
          </p:cNvPr>
          <p:cNvCxnSpPr>
            <a:cxnSpLocks/>
          </p:cNvCxnSpPr>
          <p:nvPr/>
        </p:nvCxnSpPr>
        <p:spPr>
          <a:xfrm>
            <a:off x="4989657" y="6133892"/>
            <a:ext cx="599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6F330B09-483C-3FC0-9E8B-09CB0880309F}"/>
                  </a:ext>
                </a:extLst>
              </p:cNvPr>
              <p:cNvSpPr txBox="1"/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B11E57A7-1B21-C940-8223-123863667125}"/>
                  </a:ext>
                </a:extLst>
              </p:cNvPr>
              <p:cNvSpPr txBox="1"/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E6B8CA28-4477-1953-DA4C-948F85CC2342}"/>
              </a:ext>
            </a:extLst>
          </p:cNvPr>
          <p:cNvCxnSpPr>
            <a:cxnSpLocks/>
            <a:stCxn id="29" idx="0"/>
            <a:endCxn id="29" idx="3"/>
          </p:cNvCxnSpPr>
          <p:nvPr/>
        </p:nvCxnSpPr>
        <p:spPr>
          <a:xfrm flipH="1" flipV="1">
            <a:off x="1296793" y="1485307"/>
            <a:ext cx="4624520" cy="446818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F295D5E2-CB33-F787-ED31-FDB2A35EC479}"/>
                  </a:ext>
                </a:extLst>
              </p:cNvPr>
              <p:cNvSpPr txBox="1"/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61E6A0-25EA-3AA9-6E56-ECCA5DDB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blipFill>
                <a:blip r:embed="rId4"/>
                <a:stretch>
                  <a:fillRect l="-1190" r="-3571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2A996B55-BD3F-6AA8-42FE-E985A027ACCA}"/>
              </a:ext>
            </a:extLst>
          </p:cNvPr>
          <p:cNvCxnSpPr>
            <a:cxnSpLocks/>
            <a:endCxn id="29" idx="3"/>
          </p:cNvCxnSpPr>
          <p:nvPr/>
        </p:nvCxnSpPr>
        <p:spPr>
          <a:xfrm flipH="1" flipV="1">
            <a:off x="1296793" y="1485307"/>
            <a:ext cx="2355962" cy="4430561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8C20E088-2C1F-2439-BE85-FCF0AACCF61C}"/>
                  </a:ext>
                </a:extLst>
              </p:cNvPr>
              <p:cNvSpPr txBox="1"/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DC0EF10-6C94-01F6-2C9E-ACD881F6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blipFill>
                <a:blip r:embed="rId5"/>
                <a:stretch>
                  <a:fillRect l="-8333" r="-8333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D6311B2-798C-195E-7DD8-8D8EB66BFDE4}"/>
                  </a:ext>
                </a:extLst>
              </p:cNvPr>
              <p:cNvSpPr txBox="1"/>
              <p:nvPr/>
            </p:nvSpPr>
            <p:spPr>
              <a:xfrm>
                <a:off x="846119" y="1748980"/>
                <a:ext cx="41129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19" y="1748980"/>
                <a:ext cx="41129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39B7D70-24F1-1F3C-4157-472CDE4754DB}"/>
                  </a:ext>
                </a:extLst>
              </p:cNvPr>
              <p:cNvSpPr txBox="1"/>
              <p:nvPr/>
            </p:nvSpPr>
            <p:spPr>
              <a:xfrm>
                <a:off x="1437932" y="5933878"/>
                <a:ext cx="9862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𝑩𝑬𝑨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32" y="5933878"/>
                <a:ext cx="9862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EC4026AE-0296-859D-DE4A-CAD95C1C49E2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1320056" y="2028185"/>
            <a:ext cx="464685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91ADF275-80CA-4E85-5BE4-FFEC37DCB64C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4419394" y="4589717"/>
            <a:ext cx="4597" cy="131868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5E36AEEC-C52A-347C-BFE9-074FE1E559E9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Zoek de punten: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𝐺𝑂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𝐺𝑇𝐾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noem ze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𝐵𝐸𝑃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02025E48-DFFB-915C-6DFF-947315116CAB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66521C78-134F-095A-2DD3-499C2B97560C}"/>
                  </a:ext>
                </a:extLst>
              </p:cNvPr>
              <p:cNvSpPr/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Bepaal vanuit de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𝐵𝐸𝑃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-en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𝐵𝐸𝐴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177E68AC-8CFC-51A0-CBFB-317E8365D6D8}"/>
              </a:ext>
            </a:extLst>
          </p:cNvPr>
          <p:cNvSpPr/>
          <p:nvPr/>
        </p:nvSpPr>
        <p:spPr>
          <a:xfrm>
            <a:off x="6100132" y="244456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8EB00F2B-5146-2D45-634D-8F2DB4687361}"/>
              </a:ext>
            </a:extLst>
          </p:cNvPr>
          <p:cNvSpPr txBox="1"/>
          <p:nvPr/>
        </p:nvSpPr>
        <p:spPr>
          <a:xfrm>
            <a:off x="6725524" y="1198677"/>
            <a:ext cx="494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break-evenpunten bepalen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257E6241-4E35-7AF0-3B92-3C38D16051F4}"/>
              </a:ext>
            </a:extLst>
          </p:cNvPr>
          <p:cNvSpPr/>
          <p:nvPr/>
        </p:nvSpPr>
        <p:spPr>
          <a:xfrm>
            <a:off x="2394857" y="729262"/>
            <a:ext cx="7402286" cy="345644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Als de monopolist </a:t>
            </a: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kostendekking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nastreeft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7B9C8C5-2F73-75D8-E5AE-7314005BDD39}"/>
              </a:ext>
            </a:extLst>
          </p:cNvPr>
          <p:cNvCxnSpPr>
            <a:cxnSpLocks/>
          </p:cNvCxnSpPr>
          <p:nvPr/>
        </p:nvCxnSpPr>
        <p:spPr>
          <a:xfrm flipH="1" flipV="1">
            <a:off x="1334678" y="5034292"/>
            <a:ext cx="4548749" cy="747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72C3CED0-5176-7F50-B913-11E714D445E3}"/>
                  </a:ext>
                </a:extLst>
              </p:cNvPr>
              <p:cNvSpPr txBox="1"/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83CAF06-554C-7A1A-3D50-B8FB826CF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blipFill>
                <a:blip r:embed="rId10"/>
                <a:stretch>
                  <a:fillRect l="-8333" r="-9524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6CBB8FB1-1353-5A5C-6A48-BDCF2C8AFCD6}"/>
              </a:ext>
            </a:extLst>
          </p:cNvPr>
          <p:cNvSpPr/>
          <p:nvPr/>
        </p:nvSpPr>
        <p:spPr>
          <a:xfrm rot="21011111">
            <a:off x="1993579" y="1185113"/>
            <a:ext cx="3611939" cy="3782792"/>
          </a:xfrm>
          <a:custGeom>
            <a:avLst/>
            <a:gdLst>
              <a:gd name="connsiteX0" fmla="*/ 170414 w 3660960"/>
              <a:gd name="connsiteY0" fmla="*/ 0 h 3807069"/>
              <a:gd name="connsiteX1" fmla="*/ 399014 w 3660960"/>
              <a:gd name="connsiteY1" fmla="*/ 2611315 h 3807069"/>
              <a:gd name="connsiteX2" fmla="*/ 3660960 w 3660960"/>
              <a:gd name="connsiteY2" fmla="*/ 3807069 h 3807069"/>
              <a:gd name="connsiteX0" fmla="*/ 170414 w 3660960"/>
              <a:gd name="connsiteY0" fmla="*/ 0 h 3807069"/>
              <a:gd name="connsiteX1" fmla="*/ 399014 w 3660960"/>
              <a:gd name="connsiteY1" fmla="*/ 2611315 h 3807069"/>
              <a:gd name="connsiteX2" fmla="*/ 3660960 w 3660960"/>
              <a:gd name="connsiteY2" fmla="*/ 3807069 h 3807069"/>
              <a:gd name="connsiteX0" fmla="*/ 158014 w 3648560"/>
              <a:gd name="connsiteY0" fmla="*/ 0 h 3807069"/>
              <a:gd name="connsiteX1" fmla="*/ 386614 w 3648560"/>
              <a:gd name="connsiteY1" fmla="*/ 2611315 h 3807069"/>
              <a:gd name="connsiteX2" fmla="*/ 3648560 w 3648560"/>
              <a:gd name="connsiteY2" fmla="*/ 3807069 h 3807069"/>
              <a:gd name="connsiteX0" fmla="*/ 152547 w 3643093"/>
              <a:gd name="connsiteY0" fmla="*/ 0 h 3807069"/>
              <a:gd name="connsiteX1" fmla="*/ 381147 w 3643093"/>
              <a:gd name="connsiteY1" fmla="*/ 2611315 h 3807069"/>
              <a:gd name="connsiteX2" fmla="*/ 3643093 w 3643093"/>
              <a:gd name="connsiteY2" fmla="*/ 3807069 h 3807069"/>
              <a:gd name="connsiteX0" fmla="*/ 152547 w 3620713"/>
              <a:gd name="connsiteY0" fmla="*/ 0 h 3883397"/>
              <a:gd name="connsiteX1" fmla="*/ 381147 w 3620713"/>
              <a:gd name="connsiteY1" fmla="*/ 2611315 h 3883397"/>
              <a:gd name="connsiteX2" fmla="*/ 3620713 w 3620713"/>
              <a:gd name="connsiteY2" fmla="*/ 3883397 h 388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0713" h="3883397">
                <a:moveTo>
                  <a:pt x="152547" y="0"/>
                </a:moveTo>
                <a:cubicBezTo>
                  <a:pt x="22724" y="993076"/>
                  <a:pt x="-200611" y="1976804"/>
                  <a:pt x="381147" y="2611315"/>
                </a:cubicBezTo>
                <a:cubicBezTo>
                  <a:pt x="962905" y="3245827"/>
                  <a:pt x="2969808" y="3746765"/>
                  <a:pt x="3620713" y="3883397"/>
                </a:cubicBezTo>
              </a:path>
            </a:pathLst>
          </a:custGeom>
          <a:noFill/>
          <a:ln w="57150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D1BA6DF3-470A-FEA9-1C5C-51554DB9303C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1874741" y="2118185"/>
            <a:ext cx="0" cy="379021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62B41897-49DF-3802-B461-048F3F5E2947}"/>
                  </a:ext>
                </a:extLst>
              </p:cNvPr>
              <p:cNvSpPr txBox="1"/>
              <p:nvPr/>
            </p:nvSpPr>
            <p:spPr>
              <a:xfrm>
                <a:off x="5402594" y="4281990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𝑮𝑻𝑲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7C074049-D380-B6A3-E1AF-96882EC33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594" y="4281990"/>
                <a:ext cx="513510" cy="307777"/>
              </a:xfrm>
              <a:prstGeom prst="rect">
                <a:avLst/>
              </a:prstGeom>
              <a:blipFill>
                <a:blip r:embed="rId11"/>
                <a:stretch>
                  <a:fillRect l="-16667" r="-20238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al 37">
            <a:extLst>
              <a:ext uri="{FF2B5EF4-FFF2-40B4-BE49-F238E27FC236}">
                <a16:creationId xmlns:a16="http://schemas.microsoft.com/office/drawing/2014/main" id="{2B1C6855-8722-1CBC-0755-9D1E867C253B}"/>
              </a:ext>
            </a:extLst>
          </p:cNvPr>
          <p:cNvSpPr/>
          <p:nvPr/>
        </p:nvSpPr>
        <p:spPr>
          <a:xfrm>
            <a:off x="4329394" y="4409717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al 52">
            <a:extLst>
              <a:ext uri="{FF2B5EF4-FFF2-40B4-BE49-F238E27FC236}">
                <a16:creationId xmlns:a16="http://schemas.microsoft.com/office/drawing/2014/main" id="{64991638-2FD3-F3FA-BBB1-F4B22C49BC61}"/>
              </a:ext>
            </a:extLst>
          </p:cNvPr>
          <p:cNvSpPr/>
          <p:nvPr/>
        </p:nvSpPr>
        <p:spPr>
          <a:xfrm>
            <a:off x="1784741" y="1938185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24E3A660-DCA6-D7FB-FDE8-ADA8BC770866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1320056" y="4499717"/>
            <a:ext cx="3009338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E561C07E-DC5F-3647-8633-AAED4D442C86}"/>
                  </a:ext>
                </a:extLst>
              </p:cNvPr>
              <p:cNvSpPr txBox="1"/>
              <p:nvPr/>
            </p:nvSpPr>
            <p:spPr>
              <a:xfrm>
                <a:off x="808043" y="4247247"/>
                <a:ext cx="5005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826ACC7-DD92-75F4-F420-6DD892614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43" y="4247247"/>
                <a:ext cx="50058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AEC185D9-DE10-B3B7-34EB-50A8D19705AA}"/>
                  </a:ext>
                </a:extLst>
              </p:cNvPr>
              <p:cNvSpPr txBox="1"/>
              <p:nvPr/>
            </p:nvSpPr>
            <p:spPr>
              <a:xfrm>
                <a:off x="3985468" y="5933878"/>
                <a:ext cx="9862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𝑩𝑬𝑨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B24B9F66-6D96-2AC3-3946-98CAAF7A9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468" y="5933878"/>
                <a:ext cx="9862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1A059DA5-057F-CF24-8EF3-2A0EA32C1AA3}"/>
                  </a:ext>
                </a:extLst>
              </p:cNvPr>
              <p:cNvSpPr txBox="1"/>
              <p:nvPr/>
            </p:nvSpPr>
            <p:spPr>
              <a:xfrm>
                <a:off x="1945372" y="1871904"/>
                <a:ext cx="7975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𝑩𝑬𝑷</m:t>
                          </m:r>
                        </m:e>
                        <m:sub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D2B06C18-9F16-9535-C5CC-946E955C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372" y="1871904"/>
                <a:ext cx="797504" cy="307777"/>
              </a:xfrm>
              <a:prstGeom prst="rect">
                <a:avLst/>
              </a:prstGeom>
              <a:blipFill>
                <a:blip r:embed="rId14"/>
                <a:stretch>
                  <a:fillRect l="-1527" b="-156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CF580CDE-C187-BF4A-2258-005BB75A4744}"/>
                  </a:ext>
                </a:extLst>
              </p:cNvPr>
              <p:cNvSpPr txBox="1"/>
              <p:nvPr/>
            </p:nvSpPr>
            <p:spPr>
              <a:xfrm>
                <a:off x="4478616" y="4212610"/>
                <a:ext cx="7975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𝑩𝑬𝑷</m:t>
                          </m:r>
                        </m:e>
                        <m:sub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4451806D-5080-FF41-5E82-E5C6D01E6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16" y="4212610"/>
                <a:ext cx="797504" cy="307777"/>
              </a:xfrm>
              <a:prstGeom prst="rect">
                <a:avLst/>
              </a:prstGeom>
              <a:blipFill>
                <a:blip r:embed="rId15"/>
                <a:stretch>
                  <a:fillRect l="-2290" b="-156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hthoek: afgeronde hoeken 75">
            <a:extLst>
              <a:ext uri="{FF2B5EF4-FFF2-40B4-BE49-F238E27FC236}">
                <a16:creationId xmlns:a16="http://schemas.microsoft.com/office/drawing/2014/main" id="{D7CAE1CF-F767-1DE3-9926-1E5907F80E82}"/>
              </a:ext>
            </a:extLst>
          </p:cNvPr>
          <p:cNvSpPr/>
          <p:nvPr/>
        </p:nvSpPr>
        <p:spPr>
          <a:xfrm>
            <a:off x="7619301" y="5248076"/>
            <a:ext cx="3158751" cy="1278272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Deze grafiek is op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gemiddeld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niveau, het kan ook in totaal!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F2A47664-8EFE-A2DE-5CBE-D3314A9A306D}"/>
                  </a:ext>
                </a:extLst>
              </p:cNvPr>
              <p:cNvSpPr/>
              <p:nvPr/>
            </p:nvSpPr>
            <p:spPr>
              <a:xfrm>
                <a:off x="6614929" y="3603773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𝐵𝐸𝐴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door de vergelijking op te lossen  </a:t>
                </a:r>
              </a:p>
            </p:txBody>
          </p:sp>
        </mc:Choice>
        <mc:Fallback xmlns=""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C3E08AA5-19C4-E0EA-833C-A76B9D2FF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3603773"/>
                <a:ext cx="5167496" cy="523221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hthoek: afgeronde hoeken 77">
            <a:extLst>
              <a:ext uri="{FF2B5EF4-FFF2-40B4-BE49-F238E27FC236}">
                <a16:creationId xmlns:a16="http://schemas.microsoft.com/office/drawing/2014/main" id="{E15F98C0-1291-4B85-A590-4979D1923368}"/>
              </a:ext>
            </a:extLst>
          </p:cNvPr>
          <p:cNvSpPr/>
          <p:nvPr/>
        </p:nvSpPr>
        <p:spPr>
          <a:xfrm>
            <a:off x="6100132" y="352772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9F9FBB6F-AD41-6D54-125B-E7E9F27D466D}"/>
              </a:ext>
            </a:extLst>
          </p:cNvPr>
          <p:cNvSpPr txBox="1"/>
          <p:nvPr/>
        </p:nvSpPr>
        <p:spPr>
          <a:xfrm>
            <a:off x="8641106" y="3123750"/>
            <a:ext cx="74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hthoek: afgeronde hoeken 79">
                <a:extLst>
                  <a:ext uri="{FF2B5EF4-FFF2-40B4-BE49-F238E27FC236}">
                    <a16:creationId xmlns:a16="http://schemas.microsoft.com/office/drawing/2014/main" id="{71210315-1120-F34A-66D2-58E5095A2752}"/>
                  </a:ext>
                </a:extLst>
              </p:cNvPr>
              <p:cNvSpPr/>
              <p:nvPr/>
            </p:nvSpPr>
            <p:spPr>
              <a:xfrm>
                <a:off x="6614929" y="4518541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door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te substitueren in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𝐺𝑂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Rechthoek: afgeronde hoeken 79">
                <a:extLst>
                  <a:ext uri="{FF2B5EF4-FFF2-40B4-BE49-F238E27FC236}">
                    <a16:creationId xmlns:a16="http://schemas.microsoft.com/office/drawing/2014/main" id="{B2688B00-1997-F7BA-4D44-B92D48813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4518541"/>
                <a:ext cx="5167496" cy="523221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CB775E7C-979C-65EE-F608-61A72396267D}"/>
              </a:ext>
            </a:extLst>
          </p:cNvPr>
          <p:cNvSpPr/>
          <p:nvPr/>
        </p:nvSpPr>
        <p:spPr>
          <a:xfrm>
            <a:off x="6100132" y="4442489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25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61" grpId="0" animBg="1"/>
      <p:bldP spid="62" grpId="0" animBg="1"/>
      <p:bldP spid="63" grpId="0" animBg="1"/>
      <p:bldP spid="64" grpId="0" animBg="1"/>
      <p:bldP spid="38" grpId="0" animBg="1"/>
      <p:bldP spid="53" grpId="0" animBg="1"/>
      <p:bldP spid="59" grpId="0"/>
      <p:bldP spid="60" grpId="0"/>
      <p:bldP spid="70" grpId="0"/>
      <p:bldP spid="75" grpId="0"/>
      <p:bldP spid="76" grpId="0" animBg="1"/>
      <p:bldP spid="77" grpId="0" animBg="1"/>
      <p:bldP spid="78" grpId="0" animBg="1"/>
      <p:bldP spid="79" grpId="0"/>
      <p:bldP spid="80" grpId="0" animBg="1"/>
      <p:bldP spid="81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06C2E-DCCF-E93B-88E5-FBC1ADC50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617ED13-FD5C-19BA-8806-BDB91CC6C488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3DDE3BB-3E3B-9FA1-F152-4D835F5ACC5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(kostendekking in totaal)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76BEB37-531D-E78E-048D-08871148AB38}"/>
              </a:ext>
            </a:extLst>
          </p:cNvPr>
          <p:cNvGrpSpPr/>
          <p:nvPr/>
        </p:nvGrpSpPr>
        <p:grpSpPr>
          <a:xfrm>
            <a:off x="1248111" y="1485307"/>
            <a:ext cx="4673202" cy="4518082"/>
            <a:chOff x="3955722" y="782329"/>
            <a:chExt cx="4428000" cy="442800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21A2BD64-0585-9456-6819-ECB2877672B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B7787243-A017-0732-A441-13AB10F8E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C29A9A89-13B1-CE37-58E0-274640431DB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CB4DD05-9356-3A8D-F072-6E3A549CDE5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8BD8F067-F6B3-25EA-5BE1-262C532C3B5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A772DB93-CDE3-80AF-0F0B-592DAD4360D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129B40B1-394C-9F17-7ED3-8B80ECA9B7C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8BC9C5CA-9DB6-D674-7432-C9FF705748C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3727AEFA-844B-8B8B-6856-9A2E31D4BB2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EDF2388F-3C2F-6899-4394-77EA5819689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F8F9748-F355-AD59-207B-81F8077F4BA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3A1F0965-D235-7850-B109-C9A427712DC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B50EF036-55D0-0417-A552-7BDBA8AB7F74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13B4551A-0A69-4203-8FBD-F54C301C7AA9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79A35FAD-C162-A5EC-2190-4D0512680E6C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BC122CD4-1ED9-65F4-AFD9-587563A96D37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22C457DC-2BE1-8E4D-893E-9D55F7415138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F505D0CE-BD81-7678-C224-5D07368BAAE9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D744919A-A35B-B0AA-61D2-E98DD532D10C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730C75D4-C377-FA10-91D6-E94F9CBF2A49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CE449C8A-3B61-F0B3-576A-72BFF4F097B3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CDF93FBC-3590-3C92-B605-004F38E3E6B7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-vorm 28">
              <a:extLst>
                <a:ext uri="{FF2B5EF4-FFF2-40B4-BE49-F238E27FC236}">
                  <a16:creationId xmlns:a16="http://schemas.microsoft.com/office/drawing/2014/main" id="{ED2511AE-B0E1-0EE8-280B-3BF1C04D45A5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2B804D06-0027-ACA6-7E2E-A29B9A7FE487}"/>
              </a:ext>
            </a:extLst>
          </p:cNvPr>
          <p:cNvCxnSpPr>
            <a:cxnSpLocks/>
          </p:cNvCxnSpPr>
          <p:nvPr/>
        </p:nvCxnSpPr>
        <p:spPr>
          <a:xfrm flipV="1">
            <a:off x="1040655" y="1823442"/>
            <a:ext cx="0" cy="56611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FC50708-9C3A-59FC-8F66-2D43C97D7AEB}"/>
              </a:ext>
            </a:extLst>
          </p:cNvPr>
          <p:cNvCxnSpPr>
            <a:cxnSpLocks/>
          </p:cNvCxnSpPr>
          <p:nvPr/>
        </p:nvCxnSpPr>
        <p:spPr>
          <a:xfrm>
            <a:off x="4989657" y="6133892"/>
            <a:ext cx="599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891E4BA8-7FED-9F65-240E-8AB3A68F2915}"/>
                  </a:ext>
                </a:extLst>
              </p:cNvPr>
              <p:cNvSpPr txBox="1"/>
              <p:nvPr/>
            </p:nvSpPr>
            <p:spPr>
              <a:xfrm>
                <a:off x="888631" y="1392555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€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31" y="1392555"/>
                <a:ext cx="30777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A9BAE81C-65FA-0A41-D363-F9B817D92DD8}"/>
                  </a:ext>
                </a:extLst>
              </p:cNvPr>
              <p:cNvSpPr txBox="1"/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C4376DDD-889D-1579-DD2B-177832E75C24}"/>
                  </a:ext>
                </a:extLst>
              </p:cNvPr>
              <p:cNvSpPr txBox="1"/>
              <p:nvPr/>
            </p:nvSpPr>
            <p:spPr>
              <a:xfrm>
                <a:off x="292511" y="3657113"/>
                <a:ext cx="86100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𝑩𝑬𝑶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11" y="3657113"/>
                <a:ext cx="861007" cy="430887"/>
              </a:xfrm>
              <a:prstGeom prst="rect">
                <a:avLst/>
              </a:prstGeom>
              <a:blipFill>
                <a:blip r:embed="rId4"/>
                <a:stretch>
                  <a:fillRect r="-283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4D40C21B-22B2-D5D3-0E9B-655ADD44F4B3}"/>
                  </a:ext>
                </a:extLst>
              </p:cNvPr>
              <p:cNvSpPr txBox="1"/>
              <p:nvPr/>
            </p:nvSpPr>
            <p:spPr>
              <a:xfrm>
                <a:off x="1415158" y="5933878"/>
                <a:ext cx="9862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𝑩𝑬𝑨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58" y="5933878"/>
                <a:ext cx="9862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208C6863-673F-E3DC-CFCC-36FB9EE21F02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1320056" y="3895089"/>
            <a:ext cx="464685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5837C0F7-8710-8B75-FD85-6682A409DB53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4875239" y="2867596"/>
            <a:ext cx="0" cy="3066279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35EC59C7-A130-A655-5C89-E26CBE39C5AB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Zoek de punten: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𝑇𝑂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noem ze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𝐵𝐸𝑃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7ACC94D3-FFB8-6F46-E1D1-B3A31D2BEFC3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53410E19-0914-AC54-7BBE-97884F48AA1A}"/>
                  </a:ext>
                </a:extLst>
              </p:cNvPr>
              <p:cNvSpPr/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Bepaal vanuit de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𝐵𝐸𝑃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-en de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𝐵𝐸𝐴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𝐵𝐸𝑂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59F94A19-E432-35CC-778A-8FEF503B47D6}"/>
              </a:ext>
            </a:extLst>
          </p:cNvPr>
          <p:cNvSpPr/>
          <p:nvPr/>
        </p:nvSpPr>
        <p:spPr>
          <a:xfrm>
            <a:off x="6100132" y="244456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5F2480ED-0D4C-FE5E-ACB5-F27E655BE743}"/>
              </a:ext>
            </a:extLst>
          </p:cNvPr>
          <p:cNvSpPr txBox="1"/>
          <p:nvPr/>
        </p:nvSpPr>
        <p:spPr>
          <a:xfrm>
            <a:off x="6725524" y="1198677"/>
            <a:ext cx="494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break-evenpunten bepalen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4F7F6B15-CF27-168C-1EFD-7997F74A8126}"/>
              </a:ext>
            </a:extLst>
          </p:cNvPr>
          <p:cNvSpPr/>
          <p:nvPr/>
        </p:nvSpPr>
        <p:spPr>
          <a:xfrm>
            <a:off x="2394857" y="729262"/>
            <a:ext cx="7402286" cy="345644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Als de monopolist </a:t>
            </a: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kostendekking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nastreeft</a:t>
            </a: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893A1613-F3AD-FC4B-AEB3-BC87F79A0B6E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1874741" y="3985089"/>
            <a:ext cx="0" cy="192331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D325167F-1B32-6193-0347-8DDBE10D06C1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1320056" y="2777596"/>
            <a:ext cx="3465183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C9CF138-239F-16D0-64FC-F39A4822A7AB}"/>
                  </a:ext>
                </a:extLst>
              </p:cNvPr>
              <p:cNvSpPr txBox="1"/>
              <p:nvPr/>
            </p:nvSpPr>
            <p:spPr>
              <a:xfrm>
                <a:off x="254435" y="2520616"/>
                <a:ext cx="10119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𝑩𝑬𝑶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826ACC7-DD92-75F4-F420-6DD892614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35" y="2520616"/>
                <a:ext cx="101194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2629020-B4FF-F61A-BA64-3E02B63376F2}"/>
                  </a:ext>
                </a:extLst>
              </p:cNvPr>
              <p:cNvSpPr txBox="1"/>
              <p:nvPr/>
            </p:nvSpPr>
            <p:spPr>
              <a:xfrm>
                <a:off x="4424700" y="5933878"/>
                <a:ext cx="9862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𝑩𝑬𝑨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B24B9F66-6D96-2AC3-3946-98CAAF7A9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700" y="5933878"/>
                <a:ext cx="98629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67029856-53D6-9B38-20DA-F9D68C3DBF4F}"/>
                  </a:ext>
                </a:extLst>
              </p:cNvPr>
              <p:cNvSpPr txBox="1"/>
              <p:nvPr/>
            </p:nvSpPr>
            <p:spPr>
              <a:xfrm>
                <a:off x="1888203" y="3842835"/>
                <a:ext cx="7975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𝑩𝑬𝑷</m:t>
                          </m:r>
                        </m:e>
                        <m:sub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D2B06C18-9F16-9535-C5CC-946E955C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03" y="3842835"/>
                <a:ext cx="797504" cy="307777"/>
              </a:xfrm>
              <a:prstGeom prst="rect">
                <a:avLst/>
              </a:prstGeom>
              <a:blipFill>
                <a:blip r:embed="rId10"/>
                <a:stretch>
                  <a:fillRect l="-2290" b="-156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743E00F8-6E93-BC1A-E7BA-3F66635CFD06}"/>
                  </a:ext>
                </a:extLst>
              </p:cNvPr>
              <p:cNvSpPr txBox="1"/>
              <p:nvPr/>
            </p:nvSpPr>
            <p:spPr>
              <a:xfrm>
                <a:off x="4983211" y="2699139"/>
                <a:ext cx="7975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𝑩𝑬𝑷</m:t>
                          </m:r>
                        </m:e>
                        <m:sub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4451806D-5080-FF41-5E82-E5C6D01E6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211" y="2699139"/>
                <a:ext cx="797504" cy="307777"/>
              </a:xfrm>
              <a:prstGeom prst="rect">
                <a:avLst/>
              </a:prstGeom>
              <a:blipFill>
                <a:blip r:embed="rId11"/>
                <a:stretch>
                  <a:fillRect l="-1527" b="-1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111CB686-7994-7148-210F-45D76C2E1B9F}"/>
                  </a:ext>
                </a:extLst>
              </p:cNvPr>
              <p:cNvSpPr/>
              <p:nvPr/>
            </p:nvSpPr>
            <p:spPr>
              <a:xfrm>
                <a:off x="6614929" y="3603773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door de vergelijking op te lossen  </a:t>
                </a:r>
              </a:p>
            </p:txBody>
          </p:sp>
        </mc:Choice>
        <mc:Fallback xmlns=""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C3E08AA5-19C4-E0EA-833C-A76B9D2FF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3603773"/>
                <a:ext cx="5167496" cy="52322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hthoek: afgeronde hoeken 77">
            <a:extLst>
              <a:ext uri="{FF2B5EF4-FFF2-40B4-BE49-F238E27FC236}">
                <a16:creationId xmlns:a16="http://schemas.microsoft.com/office/drawing/2014/main" id="{D86C8F37-99F6-F885-CAAE-74A9062DC712}"/>
              </a:ext>
            </a:extLst>
          </p:cNvPr>
          <p:cNvSpPr/>
          <p:nvPr/>
        </p:nvSpPr>
        <p:spPr>
          <a:xfrm>
            <a:off x="6100132" y="352772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B3ADC5CC-8A43-818F-B943-514006DE8B85}"/>
              </a:ext>
            </a:extLst>
          </p:cNvPr>
          <p:cNvSpPr txBox="1"/>
          <p:nvPr/>
        </p:nvSpPr>
        <p:spPr>
          <a:xfrm>
            <a:off x="8641106" y="3123750"/>
            <a:ext cx="74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hthoek: afgeronde hoeken 79">
                <a:extLst>
                  <a:ext uri="{FF2B5EF4-FFF2-40B4-BE49-F238E27FC236}">
                    <a16:creationId xmlns:a16="http://schemas.microsoft.com/office/drawing/2014/main" id="{0CC40155-A572-F8E4-AAFA-5CC63E4A51B9}"/>
                  </a:ext>
                </a:extLst>
              </p:cNvPr>
              <p:cNvSpPr/>
              <p:nvPr/>
            </p:nvSpPr>
            <p:spPr>
              <a:xfrm>
                <a:off x="6614929" y="4518541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Substitueer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𝑇𝑂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hthoek: afgeronde hoeken 79">
                <a:extLst>
                  <a:ext uri="{FF2B5EF4-FFF2-40B4-BE49-F238E27FC236}">
                    <a16:creationId xmlns:a16="http://schemas.microsoft.com/office/drawing/2014/main" id="{B2688B00-1997-F7BA-4D44-B92D48813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4518541"/>
                <a:ext cx="5167496" cy="52322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F1C0EF38-EF62-3FC6-6DDB-3AAF4609A768}"/>
              </a:ext>
            </a:extLst>
          </p:cNvPr>
          <p:cNvSpPr/>
          <p:nvPr/>
        </p:nvSpPr>
        <p:spPr>
          <a:xfrm>
            <a:off x="6100132" y="4442489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8792E3C8-8F8E-E6C3-F019-875D17B67E2C}"/>
              </a:ext>
            </a:extLst>
          </p:cNvPr>
          <p:cNvSpPr/>
          <p:nvPr/>
        </p:nvSpPr>
        <p:spPr>
          <a:xfrm>
            <a:off x="1364504" y="1478024"/>
            <a:ext cx="4512579" cy="4455851"/>
          </a:xfrm>
          <a:custGeom>
            <a:avLst/>
            <a:gdLst>
              <a:gd name="connsiteX0" fmla="*/ 0 w 3908612"/>
              <a:gd name="connsiteY0" fmla="*/ 3926542 h 3926542"/>
              <a:gd name="connsiteX1" fmla="*/ 1541929 w 3908612"/>
              <a:gd name="connsiteY1" fmla="*/ 0 h 3926542"/>
              <a:gd name="connsiteX2" fmla="*/ 3908612 w 3908612"/>
              <a:gd name="connsiteY2" fmla="*/ 3917577 h 3926542"/>
              <a:gd name="connsiteX0" fmla="*/ 0 w 3908612"/>
              <a:gd name="connsiteY0" fmla="*/ 4059892 h 4059892"/>
              <a:gd name="connsiteX1" fmla="*/ 1980079 w 3908612"/>
              <a:gd name="connsiteY1" fmla="*/ 0 h 4059892"/>
              <a:gd name="connsiteX2" fmla="*/ 3908612 w 3908612"/>
              <a:gd name="connsiteY2" fmla="*/ 4050927 h 4059892"/>
              <a:gd name="connsiteX0" fmla="*/ 0 w 3908612"/>
              <a:gd name="connsiteY0" fmla="*/ 4062799 h 4062799"/>
              <a:gd name="connsiteX1" fmla="*/ 1980079 w 3908612"/>
              <a:gd name="connsiteY1" fmla="*/ 2907 h 4062799"/>
              <a:gd name="connsiteX2" fmla="*/ 3908612 w 3908612"/>
              <a:gd name="connsiteY2" fmla="*/ 4053834 h 4062799"/>
              <a:gd name="connsiteX0" fmla="*/ 0 w 3908612"/>
              <a:gd name="connsiteY0" fmla="*/ 4063393 h 4063393"/>
              <a:gd name="connsiteX1" fmla="*/ 1980079 w 3908612"/>
              <a:gd name="connsiteY1" fmla="*/ 3501 h 4063393"/>
              <a:gd name="connsiteX2" fmla="*/ 3908612 w 3908612"/>
              <a:gd name="connsiteY2" fmla="*/ 4054428 h 4063393"/>
              <a:gd name="connsiteX0" fmla="*/ 0 w 3908612"/>
              <a:gd name="connsiteY0" fmla="*/ 4063393 h 4063393"/>
              <a:gd name="connsiteX1" fmla="*/ 1980079 w 3908612"/>
              <a:gd name="connsiteY1" fmla="*/ 3501 h 4063393"/>
              <a:gd name="connsiteX2" fmla="*/ 3908612 w 3908612"/>
              <a:gd name="connsiteY2" fmla="*/ 4054428 h 4063393"/>
              <a:gd name="connsiteX0" fmla="*/ 0 w 3908612"/>
              <a:gd name="connsiteY0" fmla="*/ 4063393 h 4063393"/>
              <a:gd name="connsiteX1" fmla="*/ 1980079 w 3908612"/>
              <a:gd name="connsiteY1" fmla="*/ 3501 h 4063393"/>
              <a:gd name="connsiteX2" fmla="*/ 3908612 w 3908612"/>
              <a:gd name="connsiteY2" fmla="*/ 4054428 h 4063393"/>
              <a:gd name="connsiteX0" fmla="*/ 0 w 3908612"/>
              <a:gd name="connsiteY0" fmla="*/ 4058637 h 4058637"/>
              <a:gd name="connsiteX1" fmla="*/ 1946741 w 3908612"/>
              <a:gd name="connsiteY1" fmla="*/ 3507 h 4058637"/>
              <a:gd name="connsiteX2" fmla="*/ 3908612 w 3908612"/>
              <a:gd name="connsiteY2" fmla="*/ 4049672 h 4058637"/>
              <a:gd name="connsiteX0" fmla="*/ 0 w 3908612"/>
              <a:gd name="connsiteY0" fmla="*/ 4063392 h 4063392"/>
              <a:gd name="connsiteX1" fmla="*/ 1961028 w 3908612"/>
              <a:gd name="connsiteY1" fmla="*/ 3501 h 4063392"/>
              <a:gd name="connsiteX2" fmla="*/ 3908612 w 3908612"/>
              <a:gd name="connsiteY2" fmla="*/ 4054427 h 4063392"/>
              <a:gd name="connsiteX0" fmla="*/ 0 w 3908612"/>
              <a:gd name="connsiteY0" fmla="*/ 4063392 h 4063392"/>
              <a:gd name="connsiteX1" fmla="*/ 1961028 w 3908612"/>
              <a:gd name="connsiteY1" fmla="*/ 3501 h 4063392"/>
              <a:gd name="connsiteX2" fmla="*/ 3908612 w 3908612"/>
              <a:gd name="connsiteY2" fmla="*/ 4054427 h 4063392"/>
              <a:gd name="connsiteX0" fmla="*/ 0 w 3908612"/>
              <a:gd name="connsiteY0" fmla="*/ 4059891 h 4059891"/>
              <a:gd name="connsiteX1" fmla="*/ 1961028 w 3908612"/>
              <a:gd name="connsiteY1" fmla="*/ 0 h 4059891"/>
              <a:gd name="connsiteX2" fmla="*/ 3908612 w 3908612"/>
              <a:gd name="connsiteY2" fmla="*/ 4050926 h 4059891"/>
              <a:gd name="connsiteX0" fmla="*/ 0 w 3908612"/>
              <a:gd name="connsiteY0" fmla="*/ 4059894 h 4059894"/>
              <a:gd name="connsiteX1" fmla="*/ 1961028 w 3908612"/>
              <a:gd name="connsiteY1" fmla="*/ 3 h 4059894"/>
              <a:gd name="connsiteX2" fmla="*/ 3908612 w 3908612"/>
              <a:gd name="connsiteY2" fmla="*/ 4050929 h 4059894"/>
              <a:gd name="connsiteX0" fmla="*/ 0 w 3908612"/>
              <a:gd name="connsiteY0" fmla="*/ 4059894 h 4059894"/>
              <a:gd name="connsiteX1" fmla="*/ 1961028 w 3908612"/>
              <a:gd name="connsiteY1" fmla="*/ 3 h 4059894"/>
              <a:gd name="connsiteX2" fmla="*/ 3908612 w 3908612"/>
              <a:gd name="connsiteY2" fmla="*/ 4050929 h 4059894"/>
              <a:gd name="connsiteX0" fmla="*/ 0 w 3913374"/>
              <a:gd name="connsiteY0" fmla="*/ 4059894 h 4074736"/>
              <a:gd name="connsiteX1" fmla="*/ 1961028 w 3913374"/>
              <a:gd name="connsiteY1" fmla="*/ 3 h 4074736"/>
              <a:gd name="connsiteX2" fmla="*/ 3913374 w 3913374"/>
              <a:gd name="connsiteY2" fmla="*/ 4074736 h 4074736"/>
              <a:gd name="connsiteX0" fmla="*/ 0 w 3913374"/>
              <a:gd name="connsiteY0" fmla="*/ 4059894 h 4074736"/>
              <a:gd name="connsiteX1" fmla="*/ 1961028 w 3913374"/>
              <a:gd name="connsiteY1" fmla="*/ 3 h 4074736"/>
              <a:gd name="connsiteX2" fmla="*/ 3913374 w 3913374"/>
              <a:gd name="connsiteY2" fmla="*/ 4074736 h 40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3374" h="4074736">
                <a:moveTo>
                  <a:pt x="0" y="4059894"/>
                </a:moveTo>
                <a:cubicBezTo>
                  <a:pt x="362697" y="2071970"/>
                  <a:pt x="1119092" y="-3287"/>
                  <a:pt x="1961028" y="3"/>
                </a:cubicBezTo>
                <a:cubicBezTo>
                  <a:pt x="2956951" y="4828"/>
                  <a:pt x="3627717" y="2774516"/>
                  <a:pt x="3913374" y="4074736"/>
                </a:cubicBezTo>
              </a:path>
            </a:pathLst>
          </a:custGeom>
          <a:noFill/>
          <a:ln w="57150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F895274-9FCD-3A5D-4EAF-96060B24EE8B}"/>
              </a:ext>
            </a:extLst>
          </p:cNvPr>
          <p:cNvCxnSpPr>
            <a:cxnSpLocks/>
          </p:cNvCxnSpPr>
          <p:nvPr/>
        </p:nvCxnSpPr>
        <p:spPr>
          <a:xfrm flipH="1">
            <a:off x="1340086" y="2389561"/>
            <a:ext cx="4567862" cy="1701895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E636EE4-99CE-9D00-D57E-C073385E3FE4}"/>
                  </a:ext>
                </a:extLst>
              </p:cNvPr>
              <p:cNvSpPr txBox="1"/>
              <p:nvPr/>
            </p:nvSpPr>
            <p:spPr>
              <a:xfrm>
                <a:off x="5454192" y="2063779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097C2B34-73B3-A075-A8F3-FD73661D4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92" y="2063779"/>
                <a:ext cx="513510" cy="307777"/>
              </a:xfrm>
              <a:prstGeom prst="rect">
                <a:avLst/>
              </a:prstGeom>
              <a:blipFill>
                <a:blip r:embed="rId14"/>
                <a:stretch>
                  <a:fillRect l="-2381" r="-1190" b="-6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6350AAA1-09A3-B84B-BE74-998F62882E06}"/>
                  </a:ext>
                </a:extLst>
              </p:cNvPr>
              <p:cNvSpPr txBox="1"/>
              <p:nvPr/>
            </p:nvSpPr>
            <p:spPr>
              <a:xfrm>
                <a:off x="5379988" y="385621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BE2CFFC2-28C9-0908-23CA-F8460DE07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88" y="3856213"/>
                <a:ext cx="513510" cy="307777"/>
              </a:xfrm>
              <a:prstGeom prst="rect">
                <a:avLst/>
              </a:prstGeom>
              <a:blipFill>
                <a:blip r:embed="rId15"/>
                <a:stretch>
                  <a:fillRect l="-1190" r="-1190" b="-6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al 52">
            <a:extLst>
              <a:ext uri="{FF2B5EF4-FFF2-40B4-BE49-F238E27FC236}">
                <a16:creationId xmlns:a16="http://schemas.microsoft.com/office/drawing/2014/main" id="{8608B6F6-559B-E8A8-88CB-33F68EA19A6F}"/>
              </a:ext>
            </a:extLst>
          </p:cNvPr>
          <p:cNvSpPr/>
          <p:nvPr/>
        </p:nvSpPr>
        <p:spPr>
          <a:xfrm>
            <a:off x="1784741" y="3805089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A6E0221A-04FF-D130-9A92-284C9F29938C}"/>
              </a:ext>
            </a:extLst>
          </p:cNvPr>
          <p:cNvSpPr/>
          <p:nvPr/>
        </p:nvSpPr>
        <p:spPr>
          <a:xfrm>
            <a:off x="4785239" y="2687596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8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61" grpId="0" animBg="1"/>
      <p:bldP spid="62" grpId="0" animBg="1"/>
      <p:bldP spid="63" grpId="0" animBg="1"/>
      <p:bldP spid="64" grpId="0" animBg="1"/>
      <p:bldP spid="59" grpId="0"/>
      <p:bldP spid="60" grpId="0"/>
      <p:bldP spid="70" grpId="0"/>
      <p:bldP spid="75" grpId="0"/>
      <p:bldP spid="77" grpId="0" animBg="1"/>
      <p:bldP spid="78" grpId="0" animBg="1"/>
      <p:bldP spid="79" grpId="0"/>
      <p:bldP spid="80" grpId="0" animBg="1"/>
      <p:bldP spid="81" grpId="0" animBg="1"/>
      <p:bldP spid="53" grpId="0" animBg="1"/>
      <p:bldP spid="38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8D579-C1EA-415E-4DA3-9E1AA3FA5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5F6D983-4EE1-B122-E934-18D206FF4C4D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Knoop ze in je oren!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E2EC254-EDB6-0722-0112-9DDD8C530033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4BD9419C-7C31-5E38-8E1F-C002067A3A6E}"/>
              </a:ext>
            </a:extLst>
          </p:cNvPr>
          <p:cNvSpPr txBox="1"/>
          <p:nvPr/>
        </p:nvSpPr>
        <p:spPr>
          <a:xfrm>
            <a:off x="948164" y="4585846"/>
            <a:ext cx="307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 &amp; Patrick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4D1E9D5-14C2-4683-C72B-E5E7B1BFF0C3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Ultieme tips</a:t>
            </a:r>
          </a:p>
        </p:txBody>
      </p:sp>
    </p:spTree>
    <p:extLst>
      <p:ext uri="{BB962C8B-B14F-4D97-AF65-F5344CB8AC3E}">
        <p14:creationId xmlns:p14="http://schemas.microsoft.com/office/powerpoint/2010/main" val="38848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Algemeen </a:t>
            </a:r>
            <a:r>
              <a:rPr lang="nl-NL" sz="2800" dirty="0">
                <a:latin typeface="Effra" panose="02000506080000020004" pitchFamily="2" charset="0"/>
              </a:rPr>
              <a:t>(antwoorden formuleren)</a:t>
            </a:r>
            <a:endParaRPr lang="nl-NL" sz="2800" dirty="0">
              <a:latin typeface="Effra Heavy" panose="02000906080000020004" pitchFamily="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19C67578-DA96-284F-F362-66E9A0DA0EA0}"/>
              </a:ext>
            </a:extLst>
          </p:cNvPr>
          <p:cNvSpPr/>
          <p:nvPr/>
        </p:nvSpPr>
        <p:spPr>
          <a:xfrm>
            <a:off x="352712" y="1147057"/>
            <a:ext cx="3545026" cy="827844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Bewijs je </a:t>
            </a:r>
            <a:r>
              <a:rPr lang="nl-NL" sz="2000" b="1" dirty="0">
                <a:solidFill>
                  <a:schemeClr val="bg1"/>
                </a:solidFill>
                <a:latin typeface="Effra" panose="02000506080000020004" pitchFamily="2" charset="0"/>
              </a:rPr>
              <a:t>begrippenkennis</a:t>
            </a:r>
          </a:p>
          <a:p>
            <a:pPr algn="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 in je antwoord.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5A18BF9D-8B99-DD1A-1A4C-60E108E9F0C1}"/>
              </a:ext>
            </a:extLst>
          </p:cNvPr>
          <p:cNvSpPr/>
          <p:nvPr/>
        </p:nvSpPr>
        <p:spPr>
          <a:xfrm>
            <a:off x="232640" y="1019390"/>
            <a:ext cx="529569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Effra" panose="02000506080000020004" pitchFamily="2" charset="0"/>
              </a:rPr>
              <a:t>1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7FABD93-2DB4-4842-CCF2-0D9712C72EC9}"/>
              </a:ext>
            </a:extLst>
          </p:cNvPr>
          <p:cNvCxnSpPr>
            <a:cxnSpLocks/>
          </p:cNvCxnSpPr>
          <p:nvPr/>
        </p:nvCxnSpPr>
        <p:spPr>
          <a:xfrm>
            <a:off x="4064000" y="991680"/>
            <a:ext cx="0" cy="5434520"/>
          </a:xfrm>
          <a:prstGeom prst="line">
            <a:avLst/>
          </a:prstGeom>
          <a:ln w="1111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8371FBB-2130-4057-1B13-E5EF9984AC4C}"/>
              </a:ext>
            </a:extLst>
          </p:cNvPr>
          <p:cNvCxnSpPr>
            <a:cxnSpLocks/>
          </p:cNvCxnSpPr>
          <p:nvPr/>
        </p:nvCxnSpPr>
        <p:spPr>
          <a:xfrm>
            <a:off x="8128000" y="991680"/>
            <a:ext cx="0" cy="5434520"/>
          </a:xfrm>
          <a:prstGeom prst="line">
            <a:avLst/>
          </a:prstGeom>
          <a:ln w="1111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52D03B6E-00BD-9FE7-EE60-132109807765}"/>
              </a:ext>
            </a:extLst>
          </p:cNvPr>
          <p:cNvSpPr/>
          <p:nvPr/>
        </p:nvSpPr>
        <p:spPr>
          <a:xfrm>
            <a:off x="4383523" y="1147057"/>
            <a:ext cx="3545026" cy="827844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Antwoord binnen de </a:t>
            </a:r>
          </a:p>
          <a:p>
            <a:pPr algn="r"/>
            <a:r>
              <a:rPr lang="nl-NL" sz="2000" b="1" dirty="0">
                <a:solidFill>
                  <a:schemeClr val="bg1"/>
                </a:solidFill>
                <a:latin typeface="Effra" panose="02000506080000020004" pitchFamily="2" charset="0"/>
              </a:rPr>
              <a:t>context</a:t>
            </a:r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 van de opgave.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77B92224-9146-EE79-8EE7-B03F0C493E90}"/>
              </a:ext>
            </a:extLst>
          </p:cNvPr>
          <p:cNvSpPr/>
          <p:nvPr/>
        </p:nvSpPr>
        <p:spPr>
          <a:xfrm>
            <a:off x="4263451" y="1019390"/>
            <a:ext cx="529569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Effra" panose="02000506080000020004" pitchFamily="2" charset="0"/>
              </a:rPr>
              <a:t>2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A4BC7223-CEB5-D216-C8C1-37E31D431661}"/>
              </a:ext>
            </a:extLst>
          </p:cNvPr>
          <p:cNvSpPr/>
          <p:nvPr/>
        </p:nvSpPr>
        <p:spPr>
          <a:xfrm>
            <a:off x="8417001" y="1147057"/>
            <a:ext cx="3545026" cy="827844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Antwoord </a:t>
            </a:r>
            <a:r>
              <a:rPr lang="nl-NL" sz="2000" b="1" dirty="0">
                <a:solidFill>
                  <a:schemeClr val="bg1"/>
                </a:solidFill>
                <a:latin typeface="Effra" panose="02000506080000020004" pitchFamily="2" charset="0"/>
              </a:rPr>
              <a:t>volledig</a:t>
            </a:r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, </a:t>
            </a:r>
          </a:p>
          <a:p>
            <a:pPr algn="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dus trek conclusies.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71F581A5-A6AF-946C-4C34-6239240D9B65}"/>
              </a:ext>
            </a:extLst>
          </p:cNvPr>
          <p:cNvSpPr/>
          <p:nvPr/>
        </p:nvSpPr>
        <p:spPr>
          <a:xfrm>
            <a:off x="8296929" y="1019390"/>
            <a:ext cx="529569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Effra" panose="02000506080000020004" pitchFamily="2" charset="0"/>
              </a:rPr>
              <a:t>3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C7737DE-66B2-8D3A-D0D4-9080ECB16FF9}"/>
              </a:ext>
            </a:extLst>
          </p:cNvPr>
          <p:cNvSpPr txBox="1"/>
          <p:nvPr/>
        </p:nvSpPr>
        <p:spPr>
          <a:xfrm>
            <a:off x="232640" y="2404729"/>
            <a:ext cx="383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E71E14"/>
                </a:solidFill>
                <a:latin typeface="Effra" panose="02000506080000020004" pitchFamily="2" charset="0"/>
              </a:rPr>
              <a:t>Er is sprake van verzonken kosten omdat er al veel geld geïnvesteerd is.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FE6D4A3-F897-939C-F223-0ECCD34A9041}"/>
              </a:ext>
            </a:extLst>
          </p:cNvPr>
          <p:cNvSpPr txBox="1"/>
          <p:nvPr/>
        </p:nvSpPr>
        <p:spPr>
          <a:xfrm>
            <a:off x="232641" y="4172521"/>
            <a:ext cx="3831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Er is sprake van verzonken kosten omdat de gemaakte kosten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niet kunnen worden terugverdiend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als de deal uiteindelijk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niet doorgaat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BE4D1D9-84D6-F8B9-B7FD-36D36855AC5A}"/>
              </a:ext>
            </a:extLst>
          </p:cNvPr>
          <p:cNvSpPr txBox="1"/>
          <p:nvPr/>
        </p:nvSpPr>
        <p:spPr>
          <a:xfrm>
            <a:off x="4196917" y="2404729"/>
            <a:ext cx="383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E71E14"/>
                </a:solidFill>
                <a:latin typeface="Effra" panose="02000506080000020004" pitchFamily="2" charset="0"/>
              </a:rPr>
              <a:t>De loonkosten per product zijn gedaald want het is goedkoper geworden.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BD717C7-6028-DE5E-89B1-775AACB1A43A}"/>
              </a:ext>
            </a:extLst>
          </p:cNvPr>
          <p:cNvSpPr txBox="1"/>
          <p:nvPr/>
        </p:nvSpPr>
        <p:spPr>
          <a:xfrm>
            <a:off x="4196918" y="4172521"/>
            <a:ext cx="3831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De loonkosten per uur zijn minder gestegen </a:t>
            </a:r>
            <a:r>
              <a:rPr lang="nl-NL" sz="2000" b="1" i="1" dirty="0">
                <a:solidFill>
                  <a:srgbClr val="00B050"/>
                </a:solidFill>
                <a:latin typeface="Effra" panose="02000506080000020004" pitchFamily="2" charset="0"/>
              </a:rPr>
              <a:t>(</a:t>
            </a:r>
            <a:r>
              <a:rPr lang="nl-NL" sz="2000" b="1" i="1" dirty="0">
                <a:solidFill>
                  <a:srgbClr val="945DE8"/>
                </a:solidFill>
                <a:latin typeface="Effra" panose="02000506080000020004" pitchFamily="2" charset="0"/>
              </a:rPr>
              <a:t>2,4%</a:t>
            </a:r>
            <a:r>
              <a:rPr lang="nl-NL" sz="2000" b="1" i="1" dirty="0">
                <a:solidFill>
                  <a:srgbClr val="00B050"/>
                </a:solidFill>
                <a:latin typeface="Effra" panose="02000506080000020004" pitchFamily="2" charset="0"/>
              </a:rPr>
              <a:t>)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dan de arbeidsproductiviteit </a:t>
            </a:r>
            <a:r>
              <a:rPr lang="nl-NL" sz="2000" b="1" i="1" dirty="0">
                <a:solidFill>
                  <a:srgbClr val="00B050"/>
                </a:solidFill>
                <a:latin typeface="Effra" panose="02000506080000020004" pitchFamily="2" charset="0"/>
              </a:rPr>
              <a:t>(</a:t>
            </a:r>
            <a:r>
              <a:rPr lang="nl-NL" sz="2000" b="1" i="1" dirty="0">
                <a:solidFill>
                  <a:srgbClr val="945DE8"/>
                </a:solidFill>
                <a:latin typeface="Effra" panose="02000506080000020004" pitchFamily="2" charset="0"/>
              </a:rPr>
              <a:t>3,7%</a:t>
            </a:r>
            <a:r>
              <a:rPr lang="nl-NL" sz="2000" b="1" i="1" dirty="0">
                <a:solidFill>
                  <a:srgbClr val="00B050"/>
                </a:solidFill>
                <a:latin typeface="Effra" panose="02000506080000020004" pitchFamily="2" charset="0"/>
              </a:rPr>
              <a:t>)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, daarom zijn de loonkosten per product gedaald.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D0760C9-A3AD-687B-244C-7D4628E094BB}"/>
              </a:ext>
            </a:extLst>
          </p:cNvPr>
          <p:cNvSpPr txBox="1"/>
          <p:nvPr/>
        </p:nvSpPr>
        <p:spPr>
          <a:xfrm>
            <a:off x="8161188" y="2404729"/>
            <a:ext cx="3897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E71E14"/>
                </a:solidFill>
                <a:latin typeface="Effra" panose="02000506080000020004" pitchFamily="2" charset="0"/>
              </a:rPr>
              <a:t>De extra arbeider voegt minder toe dan de vorige dus de marginale winst daalt.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16E4FA2-3BE4-9C79-2BC9-FCC42F0BB970}"/>
              </a:ext>
            </a:extLst>
          </p:cNvPr>
          <p:cNvSpPr txBox="1"/>
          <p:nvPr/>
        </p:nvSpPr>
        <p:spPr>
          <a:xfrm>
            <a:off x="8161188" y="4172521"/>
            <a:ext cx="3897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Extra arbeiders zorgen voor steeds minder extra productie,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waardoor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 de loonkosten per product stijgen.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Hierdoor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 daalt de marginale winst.</a:t>
            </a:r>
          </a:p>
        </p:txBody>
      </p:sp>
      <p:pic>
        <p:nvPicPr>
          <p:cNvPr id="27" name="Graphic 26" descr="Vinkje met effen opvulling">
            <a:extLst>
              <a:ext uri="{FF2B5EF4-FFF2-40B4-BE49-F238E27FC236}">
                <a16:creationId xmlns:a16="http://schemas.microsoft.com/office/drawing/2014/main" id="{C1EB9406-40CC-760C-11BE-66D5EA1118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92675" y="585238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Graphic 27" descr="Vinkje met effen opvulling">
            <a:extLst>
              <a:ext uri="{FF2B5EF4-FFF2-40B4-BE49-F238E27FC236}">
                <a16:creationId xmlns:a16="http://schemas.microsoft.com/office/drawing/2014/main" id="{026B1831-3E91-9A69-E761-C36B136107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63736" y="585238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Vinkje met effen opvulling">
            <a:extLst>
              <a:ext uri="{FF2B5EF4-FFF2-40B4-BE49-F238E27FC236}">
                <a16:creationId xmlns:a16="http://schemas.microsoft.com/office/drawing/2014/main" id="{4AA37A8F-44C4-7E08-1749-80428B6563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28007" y="585238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Sluiten met effen opvulling">
            <a:extLst>
              <a:ext uri="{FF2B5EF4-FFF2-40B4-BE49-F238E27FC236}">
                <a16:creationId xmlns:a16="http://schemas.microsoft.com/office/drawing/2014/main" id="{1B99F0BC-5CD4-C71A-C225-9F8E452BBB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9269" y="342900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Sluiten met effen opvulling">
            <a:extLst>
              <a:ext uri="{FF2B5EF4-FFF2-40B4-BE49-F238E27FC236}">
                <a16:creationId xmlns:a16="http://schemas.microsoft.com/office/drawing/2014/main" id="{4F194BB0-B41A-09FB-BB21-0245EB3BBE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7195" y="3395701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luiten met effen opvulling">
            <a:extLst>
              <a:ext uri="{FF2B5EF4-FFF2-40B4-BE49-F238E27FC236}">
                <a16:creationId xmlns:a16="http://schemas.microsoft.com/office/drawing/2014/main" id="{3A7EF4EE-5A26-CD16-C144-426CD811FD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8007" y="3235726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4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A65CD5-4129-4818-CE5A-3245B5F3A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83AE455B-3D86-246E-EB54-FB79562FEDF3}"/>
              </a:ext>
            </a:extLst>
          </p:cNvPr>
          <p:cNvSpPr/>
          <p:nvPr/>
        </p:nvSpPr>
        <p:spPr>
          <a:xfrm>
            <a:off x="482270" y="1045029"/>
            <a:ext cx="5412008" cy="5400450"/>
          </a:xfrm>
          <a:prstGeom prst="roundRect">
            <a:avLst/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23F617E-90EA-8C8C-21D2-043CDF3B63B4}"/>
              </a:ext>
            </a:extLst>
          </p:cNvPr>
          <p:cNvSpPr/>
          <p:nvPr/>
        </p:nvSpPr>
        <p:spPr>
          <a:xfrm>
            <a:off x="6297723" y="1045029"/>
            <a:ext cx="5412008" cy="5400450"/>
          </a:xfrm>
          <a:prstGeom prst="roundRect">
            <a:avLst/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DFED668-DECB-8217-AAEC-0BACD326304B}"/>
              </a:ext>
            </a:extLst>
          </p:cNvPr>
          <p:cNvSpPr txBox="1"/>
          <p:nvPr/>
        </p:nvSpPr>
        <p:spPr>
          <a:xfrm>
            <a:off x="572369" y="1463355"/>
            <a:ext cx="52318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700" b="1" dirty="0">
                <a:solidFill>
                  <a:schemeClr val="bg1">
                    <a:alpha val="25000"/>
                  </a:schemeClr>
                </a:solidFill>
                <a:latin typeface="Effra" panose="02000506080000020004" pitchFamily="2" charset="0"/>
              </a:rPr>
              <a:t>26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D9017F5-268D-A86E-BCC0-1613BEAFFC0D}"/>
              </a:ext>
            </a:extLst>
          </p:cNvPr>
          <p:cNvSpPr txBox="1"/>
          <p:nvPr/>
        </p:nvSpPr>
        <p:spPr>
          <a:xfrm>
            <a:off x="6387821" y="1463355"/>
            <a:ext cx="52318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700" b="1" dirty="0">
                <a:solidFill>
                  <a:schemeClr val="bg1">
                    <a:alpha val="25000"/>
                  </a:schemeClr>
                </a:solidFill>
                <a:latin typeface="Effra" panose="02000506080000020004" pitchFamily="2" charset="0"/>
              </a:rPr>
              <a:t>25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FF3B5DD-9897-1262-F88E-C66C838599F5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Programma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87F4F63-E586-FEDD-5720-7EB58B78179C}"/>
              </a:ext>
            </a:extLst>
          </p:cNvPr>
          <p:cNvSpPr txBox="1"/>
          <p:nvPr/>
        </p:nvSpPr>
        <p:spPr>
          <a:xfrm>
            <a:off x="975813" y="1045029"/>
            <a:ext cx="44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652EA3"/>
                </a:solidFill>
                <a:latin typeface="Effra" panose="02000506080000020004" pitchFamily="2" charset="0"/>
              </a:rPr>
              <a:t>Vanavond te zien: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DE0DE2-AD46-F39E-ADC5-9BED8970DD10}"/>
              </a:ext>
            </a:extLst>
          </p:cNvPr>
          <p:cNvSpPr txBox="1"/>
          <p:nvPr/>
        </p:nvSpPr>
        <p:spPr>
          <a:xfrm>
            <a:off x="6791266" y="1045029"/>
            <a:ext cx="44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652EA3"/>
                </a:solidFill>
                <a:latin typeface="Effra" panose="02000506080000020004" pitchFamily="2" charset="0"/>
              </a:rPr>
              <a:t>Om terug te kijken: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3BEE173-DBBF-E867-D35D-3AA024680235}"/>
              </a:ext>
            </a:extLst>
          </p:cNvPr>
          <p:cNvSpPr txBox="1"/>
          <p:nvPr/>
        </p:nvSpPr>
        <p:spPr>
          <a:xfrm>
            <a:off x="975813" y="1868267"/>
            <a:ext cx="44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Kringloop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798AD05-A76B-A149-4DE4-051E9E155B70}"/>
              </a:ext>
            </a:extLst>
          </p:cNvPr>
          <p:cNvSpPr txBox="1"/>
          <p:nvPr/>
        </p:nvSpPr>
        <p:spPr>
          <a:xfrm>
            <a:off x="6791266" y="1868267"/>
            <a:ext cx="44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Marktvormen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81B80AE-972A-95C8-2763-8909CBDD0C16}"/>
              </a:ext>
            </a:extLst>
          </p:cNvPr>
          <p:cNvSpPr txBox="1"/>
          <p:nvPr/>
        </p:nvSpPr>
        <p:spPr>
          <a:xfrm>
            <a:off x="6791266" y="2781102"/>
            <a:ext cx="44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Wisselkoersen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2CB8BB-E33D-F866-4739-90D993E0903F}"/>
              </a:ext>
            </a:extLst>
          </p:cNvPr>
          <p:cNvSpPr txBox="1"/>
          <p:nvPr/>
        </p:nvSpPr>
        <p:spPr>
          <a:xfrm>
            <a:off x="6297722" y="3693936"/>
            <a:ext cx="541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Ruilen over tijd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A8F7EAC-3DE2-E554-F9C8-61201992D9BD}"/>
              </a:ext>
            </a:extLst>
          </p:cNvPr>
          <p:cNvSpPr txBox="1"/>
          <p:nvPr/>
        </p:nvSpPr>
        <p:spPr>
          <a:xfrm>
            <a:off x="6297722" y="4606770"/>
            <a:ext cx="541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Elasticiteiten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D6DD9F3-5DCA-9B89-FF71-23159E6D1452}"/>
              </a:ext>
            </a:extLst>
          </p:cNvPr>
          <p:cNvSpPr txBox="1"/>
          <p:nvPr/>
        </p:nvSpPr>
        <p:spPr>
          <a:xfrm>
            <a:off x="6297722" y="5519605"/>
            <a:ext cx="541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IS-MB-GA model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345094D-086D-B057-BD43-F25170628D6F}"/>
              </a:ext>
            </a:extLst>
          </p:cNvPr>
          <p:cNvSpPr txBox="1"/>
          <p:nvPr/>
        </p:nvSpPr>
        <p:spPr>
          <a:xfrm>
            <a:off x="975813" y="2781102"/>
            <a:ext cx="44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Doelstellingen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826F492-E5CF-6A07-38BF-7AA01A224988}"/>
              </a:ext>
            </a:extLst>
          </p:cNvPr>
          <p:cNvSpPr txBox="1"/>
          <p:nvPr/>
        </p:nvSpPr>
        <p:spPr>
          <a:xfrm>
            <a:off x="975813" y="3693937"/>
            <a:ext cx="44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Verzekeren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5F9A22A-4009-2E62-5F2F-72FF897BD761}"/>
              </a:ext>
            </a:extLst>
          </p:cNvPr>
          <p:cNvSpPr txBox="1"/>
          <p:nvPr/>
        </p:nvSpPr>
        <p:spPr>
          <a:xfrm>
            <a:off x="975813" y="4606772"/>
            <a:ext cx="44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Werkloosheid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53AF1E5-9A0D-217B-C6F8-A080CE51851C}"/>
              </a:ext>
            </a:extLst>
          </p:cNvPr>
          <p:cNvSpPr txBox="1"/>
          <p:nvPr/>
        </p:nvSpPr>
        <p:spPr>
          <a:xfrm>
            <a:off x="975813" y="5519605"/>
            <a:ext cx="442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En meer!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2CCAB44-0856-F6BD-6E7E-4D56B43CA693}"/>
              </a:ext>
            </a:extLst>
          </p:cNvPr>
          <p:cNvCxnSpPr>
            <a:cxnSpLocks/>
          </p:cNvCxnSpPr>
          <p:nvPr/>
        </p:nvCxnSpPr>
        <p:spPr>
          <a:xfrm>
            <a:off x="1418036" y="1583961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01ECC2D-0998-14CB-65AB-456E4CAF49A9}"/>
              </a:ext>
            </a:extLst>
          </p:cNvPr>
          <p:cNvCxnSpPr>
            <a:cxnSpLocks/>
          </p:cNvCxnSpPr>
          <p:nvPr/>
        </p:nvCxnSpPr>
        <p:spPr>
          <a:xfrm>
            <a:off x="7238265" y="1583961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8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9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392FA-F34A-27CC-344D-DC5BA12A9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147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8B528-0041-7B22-0FB2-98A58321D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5B21774-3AC1-4CE3-004A-5CF8B2601675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Van of langs de lijn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FF1C51-1700-864C-A817-51BD4B6C36BC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D9F72F8A-02FD-78DD-F635-BEDD1B9B0352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Verschuivingen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9080C6E-61DF-F5A9-1576-A8D19CFF32EF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5CF9AF-AEAF-87B0-4CE1-6243A57EB75F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D</a:t>
            </a:r>
          </a:p>
        </p:txBody>
      </p:sp>
    </p:spTree>
    <p:extLst>
      <p:ext uri="{BB962C8B-B14F-4D97-AF65-F5344CB8AC3E}">
        <p14:creationId xmlns:p14="http://schemas.microsoft.com/office/powerpoint/2010/main" val="13044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2B8AE-0653-F405-CEE8-316519E10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72F2FB4-EEB6-58DB-7F26-A5BED23F05E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Verschuiving van of langs de lijn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B886AB85-F18F-45AC-379C-2B1AB7E0DB26}"/>
              </a:ext>
            </a:extLst>
          </p:cNvPr>
          <p:cNvSpPr/>
          <p:nvPr/>
        </p:nvSpPr>
        <p:spPr>
          <a:xfrm>
            <a:off x="1230424" y="1117623"/>
            <a:ext cx="377020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Verschuiving </a:t>
            </a: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langs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 de lijn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0A79917-FF22-A3D5-B1B1-456EC9AAB727}"/>
              </a:ext>
            </a:extLst>
          </p:cNvPr>
          <p:cNvSpPr/>
          <p:nvPr/>
        </p:nvSpPr>
        <p:spPr>
          <a:xfrm>
            <a:off x="7159915" y="1117623"/>
            <a:ext cx="380166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Verschuiving </a:t>
            </a: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van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 de lijn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BFE5FF2-EE3B-6600-53BE-63386B44E87F}"/>
              </a:ext>
            </a:extLst>
          </p:cNvPr>
          <p:cNvCxnSpPr>
            <a:cxnSpLocks/>
          </p:cNvCxnSpPr>
          <p:nvPr/>
        </p:nvCxnSpPr>
        <p:spPr>
          <a:xfrm>
            <a:off x="6096000" y="1117623"/>
            <a:ext cx="0" cy="5359377"/>
          </a:xfrm>
          <a:prstGeom prst="line">
            <a:avLst/>
          </a:prstGeom>
          <a:ln w="57150">
            <a:solidFill>
              <a:srgbClr val="939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3ACE79A-428C-4E40-54D8-03DDB05D1DF7}"/>
                  </a:ext>
                </a:extLst>
              </p:cNvPr>
              <p:cNvSpPr txBox="1"/>
              <p:nvPr/>
            </p:nvSpPr>
            <p:spPr>
              <a:xfrm>
                <a:off x="8257797" y="5700988"/>
                <a:ext cx="368114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3ACE79A-428C-4E40-54D8-03DDB05D1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797" y="5700988"/>
                <a:ext cx="368114" cy="314766"/>
              </a:xfrm>
              <a:prstGeom prst="rect">
                <a:avLst/>
              </a:prstGeom>
              <a:blipFill>
                <a:blip r:embed="rId2"/>
                <a:stretch>
                  <a:fillRect l="-23333" t="-1923" r="-10000" b="-307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ep 36">
            <a:extLst>
              <a:ext uri="{FF2B5EF4-FFF2-40B4-BE49-F238E27FC236}">
                <a16:creationId xmlns:a16="http://schemas.microsoft.com/office/drawing/2014/main" id="{41285E69-7B58-6EBD-B3EF-8CE307CDB29F}"/>
              </a:ext>
            </a:extLst>
          </p:cNvPr>
          <p:cNvGrpSpPr/>
          <p:nvPr/>
        </p:nvGrpSpPr>
        <p:grpSpPr>
          <a:xfrm>
            <a:off x="6977373" y="1533994"/>
            <a:ext cx="4101486" cy="4195128"/>
            <a:chOff x="3955722" y="782329"/>
            <a:chExt cx="4428000" cy="4428000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BF91416F-65DC-E9A9-469E-33270FF2543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3AA9F70F-AC47-187A-9B30-971FA2E130C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5CE184B0-580F-8823-FD57-3B1AC0CF053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8C9C92B0-6EB2-563C-E7E0-1CBF5B3B531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8963C0AC-22EF-438A-A913-25FEB95C333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E27B98A7-72E9-328B-B905-B20E1BA3208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8519315-9CD5-D29F-2A3D-C0905D65BD0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FEE79DD7-F84D-A748-0F7C-F14DC33F0DE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A747F58A-22F2-9990-8BA3-C5362EF15B3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82A1FADA-CB8A-BFAA-F743-F06A673993C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>
              <a:extLst>
                <a:ext uri="{FF2B5EF4-FFF2-40B4-BE49-F238E27FC236}">
                  <a16:creationId xmlns:a16="http://schemas.microsoft.com/office/drawing/2014/main" id="{05A92E5D-AF5B-03CE-EB02-FEBE7A3DD3D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95614C48-C50C-74FE-80D3-D3CADD72C12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029BFE15-F824-E00F-868F-EF0CC8E008F4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7898D124-47BC-8253-452E-A111262896B6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5296B136-17C3-603E-F162-78FB54D3214C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7DBCE70C-8F4C-6791-7659-D003DCCE746A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C46BD81A-C2DE-9F7E-0EEA-3CF00B1236B3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54CE6659-B040-8758-3D9F-2F603496BE6D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13C39BB9-F111-DC05-8C0D-3AD2AE9D6FF6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FCB6A206-B594-66D3-3951-93DE7304C49F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12CD96FA-743D-D2AF-606A-8D6AACB566A2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3B9192FF-B826-E85B-8099-4EE5D14F1D5C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L-vorm 70">
              <a:extLst>
                <a:ext uri="{FF2B5EF4-FFF2-40B4-BE49-F238E27FC236}">
                  <a16:creationId xmlns:a16="http://schemas.microsoft.com/office/drawing/2014/main" id="{A8E13330-F079-17FC-F802-06CE802DD557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FB24C308-786F-515A-214E-11D23ADA2F8F}"/>
              </a:ext>
            </a:extLst>
          </p:cNvPr>
          <p:cNvCxnSpPr>
            <a:cxnSpLocks/>
          </p:cNvCxnSpPr>
          <p:nvPr/>
        </p:nvCxnSpPr>
        <p:spPr>
          <a:xfrm flipH="1">
            <a:off x="7049251" y="1548912"/>
            <a:ext cx="2834658" cy="269495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kstvak 83">
            <a:extLst>
              <a:ext uri="{FF2B5EF4-FFF2-40B4-BE49-F238E27FC236}">
                <a16:creationId xmlns:a16="http://schemas.microsoft.com/office/drawing/2014/main" id="{D921A55B-1BF5-1BD0-A9CE-723C4DB655A7}"/>
              </a:ext>
            </a:extLst>
          </p:cNvPr>
          <p:cNvSpPr txBox="1"/>
          <p:nvPr/>
        </p:nvSpPr>
        <p:spPr>
          <a:xfrm>
            <a:off x="6340695" y="5929195"/>
            <a:ext cx="549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Wordt veroorzaakt door een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andere factor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dan de variabele op de verticale as.</a:t>
            </a:r>
          </a:p>
        </p:txBody>
      </p:sp>
      <p:grpSp>
        <p:nvGrpSpPr>
          <p:cNvPr id="96" name="Groep 95">
            <a:extLst>
              <a:ext uri="{FF2B5EF4-FFF2-40B4-BE49-F238E27FC236}">
                <a16:creationId xmlns:a16="http://schemas.microsoft.com/office/drawing/2014/main" id="{3AAD5775-6380-4FB9-6ED6-C2E6EF23DBDC}"/>
              </a:ext>
            </a:extLst>
          </p:cNvPr>
          <p:cNvGrpSpPr/>
          <p:nvPr/>
        </p:nvGrpSpPr>
        <p:grpSpPr>
          <a:xfrm>
            <a:off x="1032152" y="1533994"/>
            <a:ext cx="4101486" cy="4195128"/>
            <a:chOff x="3955722" y="782329"/>
            <a:chExt cx="4428000" cy="4428000"/>
          </a:xfrm>
        </p:grpSpPr>
        <p:cxnSp>
          <p:nvCxnSpPr>
            <p:cNvPr id="97" name="Rechte verbindingslijn 96">
              <a:extLst>
                <a:ext uri="{FF2B5EF4-FFF2-40B4-BE49-F238E27FC236}">
                  <a16:creationId xmlns:a16="http://schemas.microsoft.com/office/drawing/2014/main" id="{4161BAAE-0F32-E83F-F146-45E431A29F3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E0433D2B-2C77-9A7B-EF4F-A62DD839527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61349873-D959-77D5-3B2C-0A010A76EE7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08C3FDA3-4134-A6D1-44D2-6189284EBF5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CE5ED167-8EAF-BA9F-4C7A-BCA5BCDB916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E9A8B7E-4CC1-3DA2-41BA-83718E1F9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8F5CE87B-2C0D-5EC2-34DB-D513374D623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FFB9E713-6BE5-6DD6-6D14-03880A4BB94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0A95F308-2E83-9D9E-FB11-3EEA8D5976E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971EEA9B-9D8B-1CB8-42E8-63F9804DF68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AE1E56FF-A999-F6E2-57A2-6C7B6082C24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3FA57A8C-1591-69CF-47C0-AFA2DF727B0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E4B294E1-73CE-32F4-B051-3B65A742455B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CBF6498C-8572-6A19-E452-6561B43D26D9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8A2D2053-7103-BB6F-6C00-5FE6EBB01CFF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50BD7A12-BA8D-8D81-6B6C-6F66D63F627D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ECA638D9-5E73-FB8F-42B2-A0EFD1333719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192BCF34-A0D4-D472-EC3F-CA39FAF25511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41EDC011-6E33-96E1-CF2E-3C5704B93645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77079053-E6BD-7529-8436-247204B82FDD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>
              <a:extLst>
                <a:ext uri="{FF2B5EF4-FFF2-40B4-BE49-F238E27FC236}">
                  <a16:creationId xmlns:a16="http://schemas.microsoft.com/office/drawing/2014/main" id="{464011CE-2039-9486-1323-E3356843BFAF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chte verbindingslijn 117">
              <a:extLst>
                <a:ext uri="{FF2B5EF4-FFF2-40B4-BE49-F238E27FC236}">
                  <a16:creationId xmlns:a16="http://schemas.microsoft.com/office/drawing/2014/main" id="{8592EAFD-88BA-C5D8-F003-CDE6E0CD19F7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L-vorm 118">
              <a:extLst>
                <a:ext uri="{FF2B5EF4-FFF2-40B4-BE49-F238E27FC236}">
                  <a16:creationId xmlns:a16="http://schemas.microsoft.com/office/drawing/2014/main" id="{F9DF1F1D-6D32-C492-D1BD-723BAB01D810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kstvak 120">
                <a:extLst>
                  <a:ext uri="{FF2B5EF4-FFF2-40B4-BE49-F238E27FC236}">
                    <a16:creationId xmlns:a16="http://schemas.microsoft.com/office/drawing/2014/main" id="{6A4BF032-F95E-EC5F-EA93-DC1718698E27}"/>
                  </a:ext>
                </a:extLst>
              </p:cNvPr>
              <p:cNvSpPr txBox="1"/>
              <p:nvPr/>
            </p:nvSpPr>
            <p:spPr>
              <a:xfrm>
                <a:off x="395474" y="5929195"/>
                <a:ext cx="5495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2000" dirty="0">
                    <a:solidFill>
                      <a:prstClr val="black"/>
                    </a:solidFill>
                    <a:latin typeface="Effra" panose="02000506080000020004" pitchFamily="2" charset="0"/>
                  </a:rPr>
                  <a:t>Wordt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veroorzaakt door een wijziging van de </a:t>
                </a:r>
                <a:r>
                  <a:rPr kumimoji="0" lang="nl-NL" sz="2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variabele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op de </a:t>
                </a:r>
                <a:r>
                  <a:rPr kumimoji="0" lang="nl-NL" sz="2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verticale as 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(bijvoorbeeld </a:t>
                </a:r>
                <a14:m>
                  <m:oMath xmlns:m="http://schemas.openxmlformats.org/officeDocument/2006/math">
                    <m:r>
                      <a:rPr kumimoji="0" lang="nl-NL" sz="20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</m:oMath>
                </a14:m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).</a:t>
                </a: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1" name="Tekstvak 120">
                <a:extLst>
                  <a:ext uri="{FF2B5EF4-FFF2-40B4-BE49-F238E27FC236}">
                    <a16:creationId xmlns:a16="http://schemas.microsoft.com/office/drawing/2014/main" id="{6A4BF032-F95E-EC5F-EA93-DC1718698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4" y="5929195"/>
                <a:ext cx="5495132" cy="707886"/>
              </a:xfrm>
              <a:prstGeom prst="rect">
                <a:avLst/>
              </a:prstGeom>
              <a:blipFill>
                <a:blip r:embed="rId3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kstvak 121">
                <a:extLst>
                  <a:ext uri="{FF2B5EF4-FFF2-40B4-BE49-F238E27FC236}">
                    <a16:creationId xmlns:a16="http://schemas.microsoft.com/office/drawing/2014/main" id="{E61F7E6B-FB44-25A2-379D-9388DA06B750}"/>
                  </a:ext>
                </a:extLst>
              </p:cNvPr>
              <p:cNvSpPr txBox="1"/>
              <p:nvPr/>
            </p:nvSpPr>
            <p:spPr>
              <a:xfrm>
                <a:off x="2137114" y="5704110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22" name="Tekstvak 121">
                <a:extLst>
                  <a:ext uri="{FF2B5EF4-FFF2-40B4-BE49-F238E27FC236}">
                    <a16:creationId xmlns:a16="http://schemas.microsoft.com/office/drawing/2014/main" id="{E61F7E6B-FB44-25A2-379D-9388DA06B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114" y="5704110"/>
                <a:ext cx="368114" cy="307777"/>
              </a:xfrm>
              <a:prstGeom prst="rect">
                <a:avLst/>
              </a:prstGeom>
              <a:blipFill>
                <a:blip r:embed="rId4"/>
                <a:stretch>
                  <a:fillRect l="-23333" r="-10000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9660CAA2-04A8-88F4-9F2D-EDE1AE74917F}"/>
              </a:ext>
            </a:extLst>
          </p:cNvPr>
          <p:cNvCxnSpPr>
            <a:cxnSpLocks/>
          </p:cNvCxnSpPr>
          <p:nvPr/>
        </p:nvCxnSpPr>
        <p:spPr>
          <a:xfrm flipH="1">
            <a:off x="1111429" y="1964331"/>
            <a:ext cx="4004821" cy="286496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al 125">
            <a:extLst>
              <a:ext uri="{FF2B5EF4-FFF2-40B4-BE49-F238E27FC236}">
                <a16:creationId xmlns:a16="http://schemas.microsoft.com/office/drawing/2014/main" id="{3848D743-A5A6-7AF9-D760-C333C9411512}"/>
              </a:ext>
            </a:extLst>
          </p:cNvPr>
          <p:cNvSpPr/>
          <p:nvPr/>
        </p:nvSpPr>
        <p:spPr>
          <a:xfrm>
            <a:off x="2223565" y="3910062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137" name="Rechte verbindingslijn met pijl 136">
            <a:extLst>
              <a:ext uri="{FF2B5EF4-FFF2-40B4-BE49-F238E27FC236}">
                <a16:creationId xmlns:a16="http://schemas.microsoft.com/office/drawing/2014/main" id="{6D889B2B-D989-C21D-BD93-31322BF6CC46}"/>
              </a:ext>
            </a:extLst>
          </p:cNvPr>
          <p:cNvCxnSpPr>
            <a:cxnSpLocks/>
          </p:cNvCxnSpPr>
          <p:nvPr/>
        </p:nvCxnSpPr>
        <p:spPr>
          <a:xfrm flipH="1">
            <a:off x="7091334" y="2952173"/>
            <a:ext cx="1224000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CE78A393-AD68-196A-6B37-0D1BE8755210}"/>
                  </a:ext>
                </a:extLst>
              </p:cNvPr>
              <p:cNvSpPr txBox="1"/>
              <p:nvPr/>
            </p:nvSpPr>
            <p:spPr>
              <a:xfrm>
                <a:off x="6604370" y="2794790"/>
                <a:ext cx="356893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CE78A393-AD68-196A-6B37-0D1BE8755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70" y="2794790"/>
                <a:ext cx="356893" cy="314766"/>
              </a:xfrm>
              <a:prstGeom prst="rect">
                <a:avLst/>
              </a:prstGeom>
              <a:blipFill>
                <a:blip r:embed="rId5"/>
                <a:stretch>
                  <a:fillRect l="-15254" r="-8475" b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Rechte verbindingslijn met pijl 139">
            <a:extLst>
              <a:ext uri="{FF2B5EF4-FFF2-40B4-BE49-F238E27FC236}">
                <a16:creationId xmlns:a16="http://schemas.microsoft.com/office/drawing/2014/main" id="{CB3AF802-F07E-D810-B298-44550BCB125D}"/>
              </a:ext>
            </a:extLst>
          </p:cNvPr>
          <p:cNvCxnSpPr>
            <a:cxnSpLocks/>
          </p:cNvCxnSpPr>
          <p:nvPr/>
        </p:nvCxnSpPr>
        <p:spPr>
          <a:xfrm>
            <a:off x="10344150" y="5824983"/>
            <a:ext cx="71962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2765766B-B98F-E220-23A0-66216BEE7E16}"/>
                  </a:ext>
                </a:extLst>
              </p:cNvPr>
              <p:cNvSpPr txBox="1"/>
              <p:nvPr/>
            </p:nvSpPr>
            <p:spPr>
              <a:xfrm>
                <a:off x="11078859" y="568648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2765766B-B98F-E220-23A0-66216BEE7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859" y="5686483"/>
                <a:ext cx="221214" cy="276999"/>
              </a:xfrm>
              <a:prstGeom prst="rect">
                <a:avLst/>
              </a:prstGeom>
              <a:blipFill>
                <a:blip r:embed="rId6"/>
                <a:stretch>
                  <a:fillRect l="-35135" r="-40541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Rechte verbindingslijn met pijl 141">
            <a:extLst>
              <a:ext uri="{FF2B5EF4-FFF2-40B4-BE49-F238E27FC236}">
                <a16:creationId xmlns:a16="http://schemas.microsoft.com/office/drawing/2014/main" id="{26B68DE1-5489-FC98-6DA5-7588A47C8262}"/>
              </a:ext>
            </a:extLst>
          </p:cNvPr>
          <p:cNvCxnSpPr>
            <a:cxnSpLocks/>
          </p:cNvCxnSpPr>
          <p:nvPr/>
        </p:nvCxnSpPr>
        <p:spPr>
          <a:xfrm>
            <a:off x="4400550" y="5824983"/>
            <a:ext cx="7172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61748509-5CC5-A82C-F2FB-D9FE760C1A12}"/>
                  </a:ext>
                </a:extLst>
              </p:cNvPr>
              <p:cNvSpPr txBox="1"/>
              <p:nvPr/>
            </p:nvSpPr>
            <p:spPr>
              <a:xfrm>
                <a:off x="5132832" y="568648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61748509-5CC5-A82C-F2FB-D9FE760C1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832" y="5686483"/>
                <a:ext cx="221214" cy="276999"/>
              </a:xfrm>
              <a:prstGeom prst="rect">
                <a:avLst/>
              </a:prstGeom>
              <a:blipFill>
                <a:blip r:embed="rId7"/>
                <a:stretch>
                  <a:fillRect l="-38889" r="-44444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CA5CE2F2-1BC0-2DCB-6053-5A7C1084C553}"/>
                  </a:ext>
                </a:extLst>
              </p:cNvPr>
              <p:cNvSpPr txBox="1"/>
              <p:nvPr/>
            </p:nvSpPr>
            <p:spPr>
              <a:xfrm>
                <a:off x="807718" y="12845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CA5CE2F2-1BC0-2DCB-6053-5A7C1084C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8" y="1284579"/>
                <a:ext cx="211596" cy="276999"/>
              </a:xfrm>
              <a:prstGeom prst="rect">
                <a:avLst/>
              </a:prstGeom>
              <a:blipFill>
                <a:blip r:embed="rId8"/>
                <a:stretch>
                  <a:fillRect l="-28571" r="-34286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Rechte verbindingslijn met pijl 144">
            <a:extLst>
              <a:ext uri="{FF2B5EF4-FFF2-40B4-BE49-F238E27FC236}">
                <a16:creationId xmlns:a16="http://schemas.microsoft.com/office/drawing/2014/main" id="{B2A56446-8215-329E-88E7-B4DED3F9D8CC}"/>
              </a:ext>
            </a:extLst>
          </p:cNvPr>
          <p:cNvCxnSpPr>
            <a:cxnSpLocks/>
          </p:cNvCxnSpPr>
          <p:nvPr/>
        </p:nvCxnSpPr>
        <p:spPr>
          <a:xfrm flipV="1">
            <a:off x="901283" y="1539334"/>
            <a:ext cx="0" cy="784766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DE793473-AEB5-EA19-992E-23DF42B40315}"/>
                  </a:ext>
                </a:extLst>
              </p:cNvPr>
              <p:cNvSpPr txBox="1"/>
              <p:nvPr/>
            </p:nvSpPr>
            <p:spPr>
              <a:xfrm>
                <a:off x="6758779" y="12845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DE793473-AEB5-EA19-992E-23DF42B40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779" y="1284579"/>
                <a:ext cx="211596" cy="276999"/>
              </a:xfrm>
              <a:prstGeom prst="rect">
                <a:avLst/>
              </a:prstGeom>
              <a:blipFill>
                <a:blip r:embed="rId9"/>
                <a:stretch>
                  <a:fillRect l="-29412" r="-35294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Rechte verbindingslijn met pijl 146">
            <a:extLst>
              <a:ext uri="{FF2B5EF4-FFF2-40B4-BE49-F238E27FC236}">
                <a16:creationId xmlns:a16="http://schemas.microsoft.com/office/drawing/2014/main" id="{B9B051D0-BED9-1A36-4F2F-F453ECE3AC56}"/>
              </a:ext>
            </a:extLst>
          </p:cNvPr>
          <p:cNvCxnSpPr>
            <a:cxnSpLocks/>
          </p:cNvCxnSpPr>
          <p:nvPr/>
        </p:nvCxnSpPr>
        <p:spPr>
          <a:xfrm flipV="1">
            <a:off x="6852344" y="1539334"/>
            <a:ext cx="0" cy="784766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kstvak 147">
                <a:extLst>
                  <a:ext uri="{FF2B5EF4-FFF2-40B4-BE49-F238E27FC236}">
                    <a16:creationId xmlns:a16="http://schemas.microsoft.com/office/drawing/2014/main" id="{B37D8199-13E7-DA0A-72C2-D10420683C09}"/>
                  </a:ext>
                </a:extLst>
              </p:cNvPr>
              <p:cNvSpPr txBox="1"/>
              <p:nvPr/>
            </p:nvSpPr>
            <p:spPr>
              <a:xfrm>
                <a:off x="4659640" y="1668446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8" name="Tekstvak 147">
                <a:extLst>
                  <a:ext uri="{FF2B5EF4-FFF2-40B4-BE49-F238E27FC236}">
                    <a16:creationId xmlns:a16="http://schemas.microsoft.com/office/drawing/2014/main" id="{B37D8199-13E7-DA0A-72C2-D10420683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40" y="1668446"/>
                <a:ext cx="513510" cy="276999"/>
              </a:xfrm>
              <a:prstGeom prst="rect">
                <a:avLst/>
              </a:prstGeom>
              <a:blipFill>
                <a:blip r:embed="rId10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36A86865-47C0-AF31-7CB7-0AE66ED0FA2B}"/>
                  </a:ext>
                </a:extLst>
              </p:cNvPr>
              <p:cNvSpPr txBox="1"/>
              <p:nvPr/>
            </p:nvSpPr>
            <p:spPr>
              <a:xfrm>
                <a:off x="9646588" y="1668446"/>
                <a:ext cx="513510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  <m:sup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36A86865-47C0-AF31-7CB7-0AE66ED0F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588" y="1668446"/>
                <a:ext cx="513510" cy="283219"/>
              </a:xfrm>
              <a:prstGeom prst="rect">
                <a:avLst/>
              </a:prstGeom>
              <a:blipFill>
                <a:blip r:embed="rId11"/>
                <a:stretch>
                  <a:fillRect t="-6522" b="-304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Rechte verbindingslijn met pijl 151">
            <a:extLst>
              <a:ext uri="{FF2B5EF4-FFF2-40B4-BE49-F238E27FC236}">
                <a16:creationId xmlns:a16="http://schemas.microsoft.com/office/drawing/2014/main" id="{14AD47BA-F0BB-A518-F494-DEA1257C6512}"/>
              </a:ext>
            </a:extLst>
          </p:cNvPr>
          <p:cNvCxnSpPr>
            <a:cxnSpLocks/>
          </p:cNvCxnSpPr>
          <p:nvPr/>
        </p:nvCxnSpPr>
        <p:spPr>
          <a:xfrm>
            <a:off x="2308091" y="4112655"/>
            <a:ext cx="0" cy="151159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echte verbindingslijn met pijl 152">
            <a:extLst>
              <a:ext uri="{FF2B5EF4-FFF2-40B4-BE49-F238E27FC236}">
                <a16:creationId xmlns:a16="http://schemas.microsoft.com/office/drawing/2014/main" id="{A1198CA8-5ECF-6A00-042E-221882784A8F}"/>
              </a:ext>
            </a:extLst>
          </p:cNvPr>
          <p:cNvCxnSpPr>
            <a:cxnSpLocks/>
          </p:cNvCxnSpPr>
          <p:nvPr/>
        </p:nvCxnSpPr>
        <p:spPr>
          <a:xfrm>
            <a:off x="1127606" y="4000062"/>
            <a:ext cx="1069494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kstvak 153">
                <a:extLst>
                  <a:ext uri="{FF2B5EF4-FFF2-40B4-BE49-F238E27FC236}">
                    <a16:creationId xmlns:a16="http://schemas.microsoft.com/office/drawing/2014/main" id="{18E9D0DD-ADD6-B90B-FDB8-C0D57AFA27E4}"/>
                  </a:ext>
                </a:extLst>
              </p:cNvPr>
              <p:cNvSpPr txBox="1"/>
              <p:nvPr/>
            </p:nvSpPr>
            <p:spPr>
              <a:xfrm>
                <a:off x="652832" y="3803876"/>
                <a:ext cx="3568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54" name="Tekstvak 153">
                <a:extLst>
                  <a:ext uri="{FF2B5EF4-FFF2-40B4-BE49-F238E27FC236}">
                    <a16:creationId xmlns:a16="http://schemas.microsoft.com/office/drawing/2014/main" id="{18E9D0DD-ADD6-B90B-FDB8-C0D57AFA2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2" y="3803876"/>
                <a:ext cx="356893" cy="307777"/>
              </a:xfrm>
              <a:prstGeom prst="rect">
                <a:avLst/>
              </a:prstGeom>
              <a:blipFill>
                <a:blip r:embed="rId12"/>
                <a:stretch>
                  <a:fillRect l="-15254" r="-8475" b="-1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kstvak 154">
                <a:extLst>
                  <a:ext uri="{FF2B5EF4-FFF2-40B4-BE49-F238E27FC236}">
                    <a16:creationId xmlns:a16="http://schemas.microsoft.com/office/drawing/2014/main" id="{A56059FA-96AE-B5C0-A145-4176577F57F2}"/>
                  </a:ext>
                </a:extLst>
              </p:cNvPr>
              <p:cNvSpPr txBox="1"/>
              <p:nvPr/>
            </p:nvSpPr>
            <p:spPr>
              <a:xfrm>
                <a:off x="652832" y="2619334"/>
                <a:ext cx="3568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55" name="Tekstvak 154">
                <a:extLst>
                  <a:ext uri="{FF2B5EF4-FFF2-40B4-BE49-F238E27FC236}">
                    <a16:creationId xmlns:a16="http://schemas.microsoft.com/office/drawing/2014/main" id="{A56059FA-96AE-B5C0-A145-4176577F5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2" y="2619334"/>
                <a:ext cx="356893" cy="307777"/>
              </a:xfrm>
              <a:prstGeom prst="rect">
                <a:avLst/>
              </a:prstGeom>
              <a:blipFill>
                <a:blip r:embed="rId13"/>
                <a:stretch>
                  <a:fillRect l="-15254" r="-8475" b="-1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Rechte verbindingslijn met pijl 155">
            <a:extLst>
              <a:ext uri="{FF2B5EF4-FFF2-40B4-BE49-F238E27FC236}">
                <a16:creationId xmlns:a16="http://schemas.microsoft.com/office/drawing/2014/main" id="{A0E7DA1E-0EE6-19CD-8343-00DF28A8DC70}"/>
              </a:ext>
            </a:extLst>
          </p:cNvPr>
          <p:cNvCxnSpPr>
            <a:cxnSpLocks/>
          </p:cNvCxnSpPr>
          <p:nvPr/>
        </p:nvCxnSpPr>
        <p:spPr>
          <a:xfrm>
            <a:off x="1136982" y="2786810"/>
            <a:ext cx="2653968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al 160">
            <a:extLst>
              <a:ext uri="{FF2B5EF4-FFF2-40B4-BE49-F238E27FC236}">
                <a16:creationId xmlns:a16="http://schemas.microsoft.com/office/drawing/2014/main" id="{2DC47396-E1B2-851F-7848-DA6C93E0EC9D}"/>
              </a:ext>
            </a:extLst>
          </p:cNvPr>
          <p:cNvSpPr/>
          <p:nvPr/>
        </p:nvSpPr>
        <p:spPr>
          <a:xfrm>
            <a:off x="3822884" y="2696810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164" name="Rechte verbindingslijn met pijl 163">
            <a:extLst>
              <a:ext uri="{FF2B5EF4-FFF2-40B4-BE49-F238E27FC236}">
                <a16:creationId xmlns:a16="http://schemas.microsoft.com/office/drawing/2014/main" id="{CCB3E965-5B79-4B52-5948-F5839D947DA8}"/>
              </a:ext>
            </a:extLst>
          </p:cNvPr>
          <p:cNvCxnSpPr>
            <a:cxnSpLocks/>
          </p:cNvCxnSpPr>
          <p:nvPr/>
        </p:nvCxnSpPr>
        <p:spPr>
          <a:xfrm>
            <a:off x="3917357" y="2908639"/>
            <a:ext cx="0" cy="269713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Graphic 166" descr="Lijn met pijl: Curve in wijzerzin met effen opvulling">
            <a:extLst>
              <a:ext uri="{FF2B5EF4-FFF2-40B4-BE49-F238E27FC236}">
                <a16:creationId xmlns:a16="http://schemas.microsoft.com/office/drawing/2014/main" id="{2F071150-69B7-C7DE-2065-42E6C04614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68145">
            <a:off x="164354" y="2897808"/>
            <a:ext cx="914400" cy="914400"/>
          </a:xfrm>
          <a:prstGeom prst="rect">
            <a:avLst/>
          </a:prstGeom>
        </p:spPr>
      </p:pic>
      <p:sp>
        <p:nvSpPr>
          <p:cNvPr id="168" name="Plusteken 167">
            <a:extLst>
              <a:ext uri="{FF2B5EF4-FFF2-40B4-BE49-F238E27FC236}">
                <a16:creationId xmlns:a16="http://schemas.microsoft.com/office/drawing/2014/main" id="{95B85662-FA68-2241-0550-39DCB5A41BA5}"/>
              </a:ext>
            </a:extLst>
          </p:cNvPr>
          <p:cNvSpPr/>
          <p:nvPr/>
        </p:nvSpPr>
        <p:spPr>
          <a:xfrm>
            <a:off x="627718" y="3251452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1" name="Rechte verbindingslijn 170">
            <a:extLst>
              <a:ext uri="{FF2B5EF4-FFF2-40B4-BE49-F238E27FC236}">
                <a16:creationId xmlns:a16="http://schemas.microsoft.com/office/drawing/2014/main" id="{134FF097-41B0-9E71-57FC-883983489297}"/>
              </a:ext>
            </a:extLst>
          </p:cNvPr>
          <p:cNvCxnSpPr>
            <a:cxnSpLocks/>
          </p:cNvCxnSpPr>
          <p:nvPr/>
        </p:nvCxnSpPr>
        <p:spPr>
          <a:xfrm flipH="1" flipV="1">
            <a:off x="7058363" y="1561578"/>
            <a:ext cx="4020496" cy="412224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kstvak 171">
                <a:extLst>
                  <a:ext uri="{FF2B5EF4-FFF2-40B4-BE49-F238E27FC236}">
                    <a16:creationId xmlns:a16="http://schemas.microsoft.com/office/drawing/2014/main" id="{307D9468-20B6-2470-3F52-77B6FD183FCF}"/>
                  </a:ext>
                </a:extLst>
              </p:cNvPr>
              <p:cNvSpPr txBox="1"/>
              <p:nvPr/>
            </p:nvSpPr>
            <p:spPr>
              <a:xfrm>
                <a:off x="10604217" y="4933508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2" name="Tekstvak 171">
                <a:extLst>
                  <a:ext uri="{FF2B5EF4-FFF2-40B4-BE49-F238E27FC236}">
                    <a16:creationId xmlns:a16="http://schemas.microsoft.com/office/drawing/2014/main" id="{307D9468-20B6-2470-3F52-77B6FD183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217" y="4933508"/>
                <a:ext cx="513510" cy="276999"/>
              </a:xfrm>
              <a:prstGeom prst="rect">
                <a:avLst/>
              </a:prstGeom>
              <a:blipFill>
                <a:blip r:embed="rId16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kstvak 176">
                <a:extLst>
                  <a:ext uri="{FF2B5EF4-FFF2-40B4-BE49-F238E27FC236}">
                    <a16:creationId xmlns:a16="http://schemas.microsoft.com/office/drawing/2014/main" id="{46228B9A-4B45-CA67-77E5-01A8B24E55F6}"/>
                  </a:ext>
                </a:extLst>
              </p:cNvPr>
              <p:cNvSpPr txBox="1"/>
              <p:nvPr/>
            </p:nvSpPr>
            <p:spPr>
              <a:xfrm>
                <a:off x="3737772" y="5704110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77" name="Tekstvak 176">
                <a:extLst>
                  <a:ext uri="{FF2B5EF4-FFF2-40B4-BE49-F238E27FC236}">
                    <a16:creationId xmlns:a16="http://schemas.microsoft.com/office/drawing/2014/main" id="{46228B9A-4B45-CA67-77E5-01A8B24E5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2" y="5704110"/>
                <a:ext cx="368114" cy="307777"/>
              </a:xfrm>
              <a:prstGeom prst="rect">
                <a:avLst/>
              </a:prstGeom>
              <a:blipFill>
                <a:blip r:embed="rId17"/>
                <a:stretch>
                  <a:fillRect l="-21311" r="-8197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Rechte verbindingslijn 184">
            <a:extLst>
              <a:ext uri="{FF2B5EF4-FFF2-40B4-BE49-F238E27FC236}">
                <a16:creationId xmlns:a16="http://schemas.microsoft.com/office/drawing/2014/main" id="{E9B35895-1B43-A095-D8DD-62277C2EC61B}"/>
              </a:ext>
            </a:extLst>
          </p:cNvPr>
          <p:cNvCxnSpPr>
            <a:cxnSpLocks/>
          </p:cNvCxnSpPr>
          <p:nvPr/>
        </p:nvCxnSpPr>
        <p:spPr>
          <a:xfrm flipH="1">
            <a:off x="7075751" y="1548912"/>
            <a:ext cx="3992786" cy="384159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kstvak 185">
                <a:extLst>
                  <a:ext uri="{FF2B5EF4-FFF2-40B4-BE49-F238E27FC236}">
                    <a16:creationId xmlns:a16="http://schemas.microsoft.com/office/drawing/2014/main" id="{06E0B22D-56B4-B1F2-1E4A-761D59E845BC}"/>
                  </a:ext>
                </a:extLst>
              </p:cNvPr>
              <p:cNvSpPr txBox="1"/>
              <p:nvPr/>
            </p:nvSpPr>
            <p:spPr>
              <a:xfrm>
                <a:off x="10831216" y="1668446"/>
                <a:ext cx="513510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  <m:sup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6" name="Tekstvak 185">
                <a:extLst>
                  <a:ext uri="{FF2B5EF4-FFF2-40B4-BE49-F238E27FC236}">
                    <a16:creationId xmlns:a16="http://schemas.microsoft.com/office/drawing/2014/main" id="{06E0B22D-56B4-B1F2-1E4A-761D59E84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216" y="1668446"/>
                <a:ext cx="513510" cy="283219"/>
              </a:xfrm>
              <a:prstGeom prst="rect">
                <a:avLst/>
              </a:prstGeom>
              <a:blipFill>
                <a:blip r:embed="rId18"/>
                <a:stretch>
                  <a:fillRect t="-6522" b="-304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9" name="Graphic 198" descr="Pijl-rechts met effen opvulling">
            <a:extLst>
              <a:ext uri="{FF2B5EF4-FFF2-40B4-BE49-F238E27FC236}">
                <a16:creationId xmlns:a16="http://schemas.microsoft.com/office/drawing/2014/main" id="{6C36126B-6C44-F062-E86F-38D00C2D09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71843" y="248241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92826F19-11BF-D996-21F5-B739C66E351A}"/>
                  </a:ext>
                </a:extLst>
              </p:cNvPr>
              <p:cNvSpPr txBox="1"/>
              <p:nvPr/>
            </p:nvSpPr>
            <p:spPr>
              <a:xfrm>
                <a:off x="8844479" y="5700988"/>
                <a:ext cx="368114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92826F19-11BF-D996-21F5-B739C66E3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479" y="5700988"/>
                <a:ext cx="368114" cy="314766"/>
              </a:xfrm>
              <a:prstGeom prst="rect">
                <a:avLst/>
              </a:prstGeom>
              <a:blipFill>
                <a:blip r:embed="rId21"/>
                <a:stretch>
                  <a:fillRect l="-23333" t="-1923" r="-10000" b="-307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1" name="Rechte verbindingslijn met pijl 200">
            <a:extLst>
              <a:ext uri="{FF2B5EF4-FFF2-40B4-BE49-F238E27FC236}">
                <a16:creationId xmlns:a16="http://schemas.microsoft.com/office/drawing/2014/main" id="{967CC9FC-1E67-CE2C-3076-7A92C791D283}"/>
              </a:ext>
            </a:extLst>
          </p:cNvPr>
          <p:cNvCxnSpPr>
            <a:cxnSpLocks/>
            <a:stCxn id="204" idx="4"/>
          </p:cNvCxnSpPr>
          <p:nvPr/>
        </p:nvCxnSpPr>
        <p:spPr>
          <a:xfrm>
            <a:off x="8996566" y="3633218"/>
            <a:ext cx="0" cy="197255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kstvak 202">
                <a:extLst>
                  <a:ext uri="{FF2B5EF4-FFF2-40B4-BE49-F238E27FC236}">
                    <a16:creationId xmlns:a16="http://schemas.microsoft.com/office/drawing/2014/main" id="{1D5179B3-32B4-C576-3C5C-B9B6AD210951}"/>
                  </a:ext>
                </a:extLst>
              </p:cNvPr>
              <p:cNvSpPr txBox="1"/>
              <p:nvPr/>
            </p:nvSpPr>
            <p:spPr>
              <a:xfrm>
                <a:off x="6604370" y="3385835"/>
                <a:ext cx="356893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03" name="Tekstvak 202">
                <a:extLst>
                  <a:ext uri="{FF2B5EF4-FFF2-40B4-BE49-F238E27FC236}">
                    <a16:creationId xmlns:a16="http://schemas.microsoft.com/office/drawing/2014/main" id="{1D5179B3-32B4-C576-3C5C-B9B6AD210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70" y="3385835"/>
                <a:ext cx="356893" cy="314766"/>
              </a:xfrm>
              <a:prstGeom prst="rect">
                <a:avLst/>
              </a:prstGeom>
              <a:blipFill>
                <a:blip r:embed="rId22"/>
                <a:stretch>
                  <a:fillRect l="-15254" r="-8475" b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Plusteken 206">
            <a:extLst>
              <a:ext uri="{FF2B5EF4-FFF2-40B4-BE49-F238E27FC236}">
                <a16:creationId xmlns:a16="http://schemas.microsoft.com/office/drawing/2014/main" id="{BA40C894-A6CB-261E-78A4-0B65C3DF276D}"/>
              </a:ext>
            </a:extLst>
          </p:cNvPr>
          <p:cNvSpPr/>
          <p:nvPr/>
        </p:nvSpPr>
        <p:spPr>
          <a:xfrm>
            <a:off x="8833274" y="2548639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2982F6D-EBCE-9AD9-EF58-2C1743E16B8E}"/>
              </a:ext>
            </a:extLst>
          </p:cNvPr>
          <p:cNvCxnSpPr>
            <a:cxnSpLocks/>
            <a:stCxn id="138" idx="4"/>
          </p:cNvCxnSpPr>
          <p:nvPr/>
        </p:nvCxnSpPr>
        <p:spPr>
          <a:xfrm>
            <a:off x="8409884" y="3042173"/>
            <a:ext cx="0" cy="256360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al 137">
            <a:extLst>
              <a:ext uri="{FF2B5EF4-FFF2-40B4-BE49-F238E27FC236}">
                <a16:creationId xmlns:a16="http://schemas.microsoft.com/office/drawing/2014/main" id="{AB7FC822-0D36-BB11-4BAF-BE8E4B59FD35}"/>
              </a:ext>
            </a:extLst>
          </p:cNvPr>
          <p:cNvSpPr/>
          <p:nvPr/>
        </p:nvSpPr>
        <p:spPr>
          <a:xfrm>
            <a:off x="8319884" y="2862173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202" name="Rechte verbindingslijn met pijl 201">
            <a:extLst>
              <a:ext uri="{FF2B5EF4-FFF2-40B4-BE49-F238E27FC236}">
                <a16:creationId xmlns:a16="http://schemas.microsoft.com/office/drawing/2014/main" id="{BA450B3E-C817-1052-9491-69864818375C}"/>
              </a:ext>
            </a:extLst>
          </p:cNvPr>
          <p:cNvCxnSpPr>
            <a:cxnSpLocks/>
          </p:cNvCxnSpPr>
          <p:nvPr/>
        </p:nvCxnSpPr>
        <p:spPr>
          <a:xfrm flipH="1">
            <a:off x="7091334" y="3543218"/>
            <a:ext cx="1810682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Ovaal 203">
            <a:extLst>
              <a:ext uri="{FF2B5EF4-FFF2-40B4-BE49-F238E27FC236}">
                <a16:creationId xmlns:a16="http://schemas.microsoft.com/office/drawing/2014/main" id="{3109DC7E-6052-08E5-6180-1599C637645F}"/>
              </a:ext>
            </a:extLst>
          </p:cNvPr>
          <p:cNvSpPr/>
          <p:nvPr/>
        </p:nvSpPr>
        <p:spPr>
          <a:xfrm>
            <a:off x="8906566" y="3453218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1255CE7-D104-91CA-EE43-BC0414598B0B}"/>
              </a:ext>
            </a:extLst>
          </p:cNvPr>
          <p:cNvCxnSpPr>
            <a:cxnSpLocks/>
          </p:cNvCxnSpPr>
          <p:nvPr/>
        </p:nvCxnSpPr>
        <p:spPr>
          <a:xfrm flipV="1">
            <a:off x="2403565" y="2874330"/>
            <a:ext cx="1441833" cy="1034743"/>
          </a:xfrm>
          <a:prstGeom prst="straightConnector1">
            <a:avLst/>
          </a:prstGeom>
          <a:ln w="762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74D0C6EE-505C-993E-6017-A3EADAFD7030}"/>
              </a:ext>
            </a:extLst>
          </p:cNvPr>
          <p:cNvSpPr/>
          <p:nvPr/>
        </p:nvSpPr>
        <p:spPr>
          <a:xfrm>
            <a:off x="-5957479" y="1397710"/>
            <a:ext cx="5581912" cy="2391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b="1" dirty="0">
              <a:solidFill>
                <a:schemeClr val="tx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FCA60FC-BF19-853C-95C0-194D70013D40}"/>
              </a:ext>
            </a:extLst>
          </p:cNvPr>
          <p:cNvSpPr txBox="1"/>
          <p:nvPr/>
        </p:nvSpPr>
        <p:spPr>
          <a:xfrm>
            <a:off x="-5966587" y="1977615"/>
            <a:ext cx="55893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dirty="0">
                <a:solidFill>
                  <a:srgbClr val="945DE8"/>
                </a:solidFill>
                <a:latin typeface="Effra" panose="02000506080000020004" pitchFamily="2" charset="0"/>
              </a:rPr>
              <a:t>de prijs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A4F98A6-EAF3-D9B6-DBD3-6020A5367D0E}"/>
              </a:ext>
            </a:extLst>
          </p:cNvPr>
          <p:cNvSpPr txBox="1"/>
          <p:nvPr/>
        </p:nvSpPr>
        <p:spPr>
          <a:xfrm>
            <a:off x="-5966587" y="967734"/>
            <a:ext cx="5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Effra" panose="02000506080000020004" pitchFamily="2" charset="0"/>
              </a:rPr>
              <a:t>Verschuivingen van </a:t>
            </a:r>
            <a:r>
              <a:rPr lang="nl-NL" sz="2800" b="1" dirty="0" err="1">
                <a:solidFill>
                  <a:srgbClr val="652EA3"/>
                </a:solidFill>
                <a:latin typeface="Effra" panose="02000506080000020004" pitchFamily="2" charset="0"/>
              </a:rPr>
              <a:t>Q</a:t>
            </a:r>
            <a:r>
              <a:rPr lang="nl-NL" sz="2800" b="1" baseline="-25000" dirty="0" err="1">
                <a:solidFill>
                  <a:srgbClr val="652EA3"/>
                </a:solidFill>
                <a:latin typeface="Effra" panose="02000506080000020004" pitchFamily="2" charset="0"/>
              </a:rPr>
              <a:t>v</a:t>
            </a:r>
            <a:r>
              <a:rPr lang="nl-NL" sz="2800" b="1" dirty="0">
                <a:latin typeface="Effra" panose="02000506080000020004" pitchFamily="2" charset="0"/>
              </a:rPr>
              <a:t> of </a:t>
            </a:r>
            <a:r>
              <a:rPr lang="nl-NL" sz="2800" b="1" dirty="0" err="1">
                <a:solidFill>
                  <a:srgbClr val="652EA3"/>
                </a:solidFill>
                <a:latin typeface="Effra" panose="02000506080000020004" pitchFamily="2" charset="0"/>
              </a:rPr>
              <a:t>Q</a:t>
            </a:r>
            <a:r>
              <a:rPr lang="nl-NL" sz="2800" b="1" baseline="-25000" dirty="0" err="1">
                <a:solidFill>
                  <a:srgbClr val="652EA3"/>
                </a:solidFill>
                <a:latin typeface="Effra" panose="02000506080000020004" pitchFamily="2" charset="0"/>
              </a:rPr>
              <a:t>a</a:t>
            </a:r>
            <a:r>
              <a:rPr lang="nl-NL" sz="2800" b="1" dirty="0">
                <a:latin typeface="Effra" panose="02000506080000020004" pitchFamily="2" charset="0"/>
              </a:rPr>
              <a:t> zijn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B9581EC-A916-D36F-5A52-F31D6ED75BB0}"/>
              </a:ext>
            </a:extLst>
          </p:cNvPr>
          <p:cNvSpPr txBox="1"/>
          <p:nvPr/>
        </p:nvSpPr>
        <p:spPr>
          <a:xfrm>
            <a:off x="-5966587" y="1115445"/>
            <a:ext cx="558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945DE8"/>
                </a:solidFill>
                <a:latin typeface="Effra" panose="02000506080000020004" pitchFamily="2" charset="0"/>
              </a:rPr>
              <a:t>Ongeacht</a:t>
            </a:r>
          </a:p>
        </p:txBody>
      </p:sp>
    </p:spTree>
    <p:extLst>
      <p:ext uri="{BB962C8B-B14F-4D97-AF65-F5344CB8AC3E}">
        <p14:creationId xmlns:p14="http://schemas.microsoft.com/office/powerpoint/2010/main" val="33238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6" dur="3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48 1.48148E-6 L -0.00039 0.00162 " pathEditMode="relative" rAng="0" ptsTypes="AA">
                                      <p:cBhvr>
                                        <p:cTn id="128" dur="3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6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4" grpId="0"/>
      <p:bldP spid="121" grpId="0"/>
      <p:bldP spid="122" grpId="0"/>
      <p:bldP spid="126" grpId="0" animBg="1"/>
      <p:bldP spid="139" grpId="0"/>
      <p:bldP spid="141" grpId="0"/>
      <p:bldP spid="143" grpId="0"/>
      <p:bldP spid="144" grpId="0"/>
      <p:bldP spid="146" grpId="0"/>
      <p:bldP spid="148" grpId="0"/>
      <p:bldP spid="150" grpId="0"/>
      <p:bldP spid="154" grpId="0"/>
      <p:bldP spid="155" grpId="0"/>
      <p:bldP spid="161" grpId="0" animBg="1"/>
      <p:bldP spid="168" grpId="0" animBg="1"/>
      <p:bldP spid="172" grpId="0"/>
      <p:bldP spid="177" grpId="0"/>
      <p:bldP spid="186" grpId="0"/>
      <p:bldP spid="200" grpId="0"/>
      <p:bldP spid="203" grpId="0"/>
      <p:bldP spid="207" grpId="0" animBg="1"/>
      <p:bldP spid="138" grpId="0" animBg="1"/>
      <p:bldP spid="2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66176-A06C-81CA-9615-DEF5F195C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hoek 56">
            <a:extLst>
              <a:ext uri="{FF2B5EF4-FFF2-40B4-BE49-F238E27FC236}">
                <a16:creationId xmlns:a16="http://schemas.microsoft.com/office/drawing/2014/main" id="{68A36673-360D-8EEF-2CEB-B2E0D4B7F7C6}"/>
              </a:ext>
            </a:extLst>
          </p:cNvPr>
          <p:cNvSpPr/>
          <p:nvPr/>
        </p:nvSpPr>
        <p:spPr>
          <a:xfrm>
            <a:off x="269783" y="1397710"/>
            <a:ext cx="5581912" cy="2391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b="1" dirty="0">
              <a:solidFill>
                <a:schemeClr val="tx1"/>
              </a:solidFill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6C32FF4-F53E-D866-8D88-3F6BDAF7D37B}"/>
              </a:ext>
            </a:extLst>
          </p:cNvPr>
          <p:cNvSpPr txBox="1"/>
          <p:nvPr/>
        </p:nvSpPr>
        <p:spPr>
          <a:xfrm>
            <a:off x="260675" y="1977615"/>
            <a:ext cx="55893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dirty="0">
                <a:solidFill>
                  <a:srgbClr val="945DE8"/>
                </a:solidFill>
                <a:latin typeface="Effra" panose="02000506080000020004" pitchFamily="2" charset="0"/>
              </a:rPr>
              <a:t>de prijs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5931A1C-6E3D-2743-67CE-EB8A0A2BF36B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Verschuiving van de lijn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F963730-5BAE-4D01-0C10-FCAFDCF8C72F}"/>
              </a:ext>
            </a:extLst>
          </p:cNvPr>
          <p:cNvSpPr/>
          <p:nvPr/>
        </p:nvSpPr>
        <p:spPr>
          <a:xfrm>
            <a:off x="7159915" y="1117623"/>
            <a:ext cx="380166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Verschuiving </a:t>
            </a: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van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 de lijn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4924637-40C4-5D1E-5550-ABCCF87C21B2}"/>
              </a:ext>
            </a:extLst>
          </p:cNvPr>
          <p:cNvCxnSpPr>
            <a:cxnSpLocks/>
          </p:cNvCxnSpPr>
          <p:nvPr/>
        </p:nvCxnSpPr>
        <p:spPr>
          <a:xfrm>
            <a:off x="6096000" y="1117623"/>
            <a:ext cx="0" cy="5359377"/>
          </a:xfrm>
          <a:prstGeom prst="line">
            <a:avLst/>
          </a:prstGeom>
          <a:ln w="57150">
            <a:solidFill>
              <a:srgbClr val="939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657B060B-DD95-2E68-7A2E-EB01B257A0D8}"/>
                  </a:ext>
                </a:extLst>
              </p:cNvPr>
              <p:cNvSpPr txBox="1"/>
              <p:nvPr/>
            </p:nvSpPr>
            <p:spPr>
              <a:xfrm>
                <a:off x="8257797" y="5700988"/>
                <a:ext cx="368114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657B060B-DD95-2E68-7A2E-EB01B257A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797" y="5700988"/>
                <a:ext cx="368114" cy="314766"/>
              </a:xfrm>
              <a:prstGeom prst="rect">
                <a:avLst/>
              </a:prstGeom>
              <a:blipFill>
                <a:blip r:embed="rId2"/>
                <a:stretch>
                  <a:fillRect l="-23333" r="-6667" b="-307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ep 6">
            <a:extLst>
              <a:ext uri="{FF2B5EF4-FFF2-40B4-BE49-F238E27FC236}">
                <a16:creationId xmlns:a16="http://schemas.microsoft.com/office/drawing/2014/main" id="{0626BC9B-F238-C505-20A5-79666CC19556}"/>
              </a:ext>
            </a:extLst>
          </p:cNvPr>
          <p:cNvGrpSpPr/>
          <p:nvPr/>
        </p:nvGrpSpPr>
        <p:grpSpPr>
          <a:xfrm>
            <a:off x="6977373" y="1533994"/>
            <a:ext cx="4101486" cy="4195128"/>
            <a:chOff x="3955722" y="782329"/>
            <a:chExt cx="4428000" cy="4428000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CF20A02B-5BEF-DE0F-46B2-C81CE08F9C0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FE65AF9C-2D41-11AC-B8F0-C8480120227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8F1794E0-32AC-3750-50AA-6EA3AAB27DA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4B3A775A-10DA-EB0F-78D1-6983EF59A1F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52E50734-1F1F-3D0F-7A26-3F4C5B4F301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2EB24E16-C77B-D2BE-A314-EB011954F8B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74299E5A-1504-A70E-49DE-01080C1C422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8E336358-E9F5-3E26-B492-B9ED9FA0E8F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94082E05-D0E3-7395-FC2E-C439551560A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0BCCC0D-893E-9CED-08D2-57F49CB9D96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DC2C3068-1BEA-6A37-F8FE-DD61D7FDEB6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0E79E80C-1E4A-08C3-5AB5-D6DEF0461E2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04F24286-2D5B-25ED-AC6B-24C80E76769C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AF71123E-9E19-F025-25C6-DD451E3416F2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6BC9B364-FA2C-8DB6-0BED-0AB08ACF9C99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A313EF68-79A7-1608-8FBB-DEB1EB1E0FAB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FE133070-C89F-5EB2-3958-2EAE52348CE9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C44600BA-9DB8-5859-E820-62EDA924324D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EB83FDF0-5519-722E-007F-0355C3D52870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B9CDF71B-715F-D796-05C6-3488F2A4B82A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12182592-F806-2530-04FA-C6AFE91201E7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8ABF2DA6-C7EF-F9F1-FD53-D52323635F8F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-vorm 29">
              <a:extLst>
                <a:ext uri="{FF2B5EF4-FFF2-40B4-BE49-F238E27FC236}">
                  <a16:creationId xmlns:a16="http://schemas.microsoft.com/office/drawing/2014/main" id="{A65C727E-6E16-1E6E-2332-FBCE108F6708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B1FD4721-8505-76E0-01A6-1B02303C817D}"/>
              </a:ext>
            </a:extLst>
          </p:cNvPr>
          <p:cNvCxnSpPr>
            <a:cxnSpLocks/>
          </p:cNvCxnSpPr>
          <p:nvPr/>
        </p:nvCxnSpPr>
        <p:spPr>
          <a:xfrm flipH="1">
            <a:off x="7049251" y="1548912"/>
            <a:ext cx="2834658" cy="269495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C5C9E232-2431-47FD-E564-7F5F46FE777D}"/>
              </a:ext>
            </a:extLst>
          </p:cNvPr>
          <p:cNvSpPr txBox="1"/>
          <p:nvPr/>
        </p:nvSpPr>
        <p:spPr>
          <a:xfrm>
            <a:off x="6340695" y="5929195"/>
            <a:ext cx="549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Wordt veroorzaakt door een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andere factor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dan de variabele op de verticale as.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9F660F88-DB8C-A828-29F9-E8361BB0A7DA}"/>
              </a:ext>
            </a:extLst>
          </p:cNvPr>
          <p:cNvCxnSpPr>
            <a:cxnSpLocks/>
          </p:cNvCxnSpPr>
          <p:nvPr/>
        </p:nvCxnSpPr>
        <p:spPr>
          <a:xfrm flipH="1">
            <a:off x="7091334" y="2952173"/>
            <a:ext cx="1224000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5591BAAE-5AE8-B080-A15D-8E12A044C172}"/>
                  </a:ext>
                </a:extLst>
              </p:cNvPr>
              <p:cNvSpPr txBox="1"/>
              <p:nvPr/>
            </p:nvSpPr>
            <p:spPr>
              <a:xfrm>
                <a:off x="6604370" y="2794790"/>
                <a:ext cx="356893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5591BAAE-5AE8-B080-A15D-8E12A044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70" y="2794790"/>
                <a:ext cx="356893" cy="314766"/>
              </a:xfrm>
              <a:prstGeom prst="rect">
                <a:avLst/>
              </a:prstGeom>
              <a:blipFill>
                <a:blip r:embed="rId3"/>
                <a:stretch>
                  <a:fillRect l="-15254" r="-6780" b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13F9E69B-9F25-D4AC-A87E-E48742E16179}"/>
              </a:ext>
            </a:extLst>
          </p:cNvPr>
          <p:cNvCxnSpPr>
            <a:cxnSpLocks/>
          </p:cNvCxnSpPr>
          <p:nvPr/>
        </p:nvCxnSpPr>
        <p:spPr>
          <a:xfrm>
            <a:off x="10344150" y="5824983"/>
            <a:ext cx="71962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1314910C-471B-3A4A-8993-80A88E19C3A7}"/>
                  </a:ext>
                </a:extLst>
              </p:cNvPr>
              <p:cNvSpPr txBox="1"/>
              <p:nvPr/>
            </p:nvSpPr>
            <p:spPr>
              <a:xfrm>
                <a:off x="11078859" y="568648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1314910C-471B-3A4A-8993-80A88E19C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859" y="5686483"/>
                <a:ext cx="221214" cy="276999"/>
              </a:xfrm>
              <a:prstGeom prst="rect">
                <a:avLst/>
              </a:prstGeom>
              <a:blipFill>
                <a:blip r:embed="rId4"/>
                <a:stretch>
                  <a:fillRect l="-35135" r="-40541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C46124D4-8998-BE1D-C891-DEB100ED25A8}"/>
                  </a:ext>
                </a:extLst>
              </p:cNvPr>
              <p:cNvSpPr txBox="1"/>
              <p:nvPr/>
            </p:nvSpPr>
            <p:spPr>
              <a:xfrm>
                <a:off x="6758779" y="12845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C46124D4-8998-BE1D-C891-DEB100ED2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779" y="1284579"/>
                <a:ext cx="211596" cy="276999"/>
              </a:xfrm>
              <a:prstGeom prst="rect">
                <a:avLst/>
              </a:prstGeom>
              <a:blipFill>
                <a:blip r:embed="rId5"/>
                <a:stretch>
                  <a:fillRect l="-29412" r="-35294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607F8AD9-B304-4693-F490-9F0A3C7D4B16}"/>
              </a:ext>
            </a:extLst>
          </p:cNvPr>
          <p:cNvCxnSpPr>
            <a:cxnSpLocks/>
          </p:cNvCxnSpPr>
          <p:nvPr/>
        </p:nvCxnSpPr>
        <p:spPr>
          <a:xfrm flipV="1">
            <a:off x="6852344" y="1539334"/>
            <a:ext cx="0" cy="784766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C4FB4110-B3B4-188A-0A6A-232ED1BBB012}"/>
                  </a:ext>
                </a:extLst>
              </p:cNvPr>
              <p:cNvSpPr txBox="1"/>
              <p:nvPr/>
            </p:nvSpPr>
            <p:spPr>
              <a:xfrm>
                <a:off x="9646588" y="1668446"/>
                <a:ext cx="513510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  <m:sup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C4FB4110-B3B4-188A-0A6A-232ED1BBB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588" y="1668446"/>
                <a:ext cx="513510" cy="283219"/>
              </a:xfrm>
              <a:prstGeom prst="rect">
                <a:avLst/>
              </a:prstGeom>
              <a:blipFill>
                <a:blip r:embed="rId6"/>
                <a:stretch>
                  <a:fillRect t="-2174" b="-304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58BD6EB0-6872-DB95-39B0-0E99B3992E0C}"/>
              </a:ext>
            </a:extLst>
          </p:cNvPr>
          <p:cNvCxnSpPr>
            <a:cxnSpLocks/>
          </p:cNvCxnSpPr>
          <p:nvPr/>
        </p:nvCxnSpPr>
        <p:spPr>
          <a:xfrm flipH="1" flipV="1">
            <a:off x="7058363" y="1561578"/>
            <a:ext cx="4020496" cy="412224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19590DF0-8FA8-132E-C45E-C1215BB77539}"/>
                  </a:ext>
                </a:extLst>
              </p:cNvPr>
              <p:cNvSpPr txBox="1"/>
              <p:nvPr/>
            </p:nvSpPr>
            <p:spPr>
              <a:xfrm>
                <a:off x="10604217" y="4933508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19590DF0-8FA8-132E-C45E-C1215BB77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217" y="4933508"/>
                <a:ext cx="513510" cy="276999"/>
              </a:xfrm>
              <a:prstGeom prst="rect">
                <a:avLst/>
              </a:prstGeom>
              <a:blipFill>
                <a:blip r:embed="rId7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6E54823C-32F2-4DB7-84C0-E7667FE25894}"/>
              </a:ext>
            </a:extLst>
          </p:cNvPr>
          <p:cNvCxnSpPr>
            <a:cxnSpLocks/>
          </p:cNvCxnSpPr>
          <p:nvPr/>
        </p:nvCxnSpPr>
        <p:spPr>
          <a:xfrm flipH="1">
            <a:off x="7075751" y="1548912"/>
            <a:ext cx="3992786" cy="384159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99D9EEA-412C-48AF-501D-234A6419D87B}"/>
                  </a:ext>
                </a:extLst>
              </p:cNvPr>
              <p:cNvSpPr txBox="1"/>
              <p:nvPr/>
            </p:nvSpPr>
            <p:spPr>
              <a:xfrm>
                <a:off x="10831216" y="1668446"/>
                <a:ext cx="513510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  <m:sup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99D9EEA-412C-48AF-501D-234A6419D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216" y="1668446"/>
                <a:ext cx="513510" cy="283219"/>
              </a:xfrm>
              <a:prstGeom prst="rect">
                <a:avLst/>
              </a:prstGeom>
              <a:blipFill>
                <a:blip r:embed="rId8"/>
                <a:stretch>
                  <a:fillRect t="-2174" b="-304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Graphic 43" descr="Pijl-rechts met effen opvulling">
            <a:extLst>
              <a:ext uri="{FF2B5EF4-FFF2-40B4-BE49-F238E27FC236}">
                <a16:creationId xmlns:a16="http://schemas.microsoft.com/office/drawing/2014/main" id="{2C17D53B-0564-CA81-F3D4-80E523C55A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1843" y="248241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68BF3627-AE02-E5C1-8EF5-B0E891F79C24}"/>
                  </a:ext>
                </a:extLst>
              </p:cNvPr>
              <p:cNvSpPr txBox="1"/>
              <p:nvPr/>
            </p:nvSpPr>
            <p:spPr>
              <a:xfrm>
                <a:off x="8844479" y="5700988"/>
                <a:ext cx="368114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68BF3627-AE02-E5C1-8EF5-B0E891F79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479" y="5700988"/>
                <a:ext cx="368114" cy="314766"/>
              </a:xfrm>
              <a:prstGeom prst="rect">
                <a:avLst/>
              </a:prstGeom>
              <a:blipFill>
                <a:blip r:embed="rId10"/>
                <a:stretch>
                  <a:fillRect l="-23333" r="-6667" b="-307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E3BE23D8-337E-86E9-B730-99DE53F2EFA8}"/>
              </a:ext>
            </a:extLst>
          </p:cNvPr>
          <p:cNvCxnSpPr>
            <a:cxnSpLocks/>
            <a:stCxn id="52" idx="4"/>
          </p:cNvCxnSpPr>
          <p:nvPr/>
        </p:nvCxnSpPr>
        <p:spPr>
          <a:xfrm>
            <a:off x="8996566" y="3633218"/>
            <a:ext cx="0" cy="197255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66AD651-0D33-7279-6617-C41BBD7C35C2}"/>
                  </a:ext>
                </a:extLst>
              </p:cNvPr>
              <p:cNvSpPr txBox="1"/>
              <p:nvPr/>
            </p:nvSpPr>
            <p:spPr>
              <a:xfrm>
                <a:off x="6604370" y="3385835"/>
                <a:ext cx="356893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66AD651-0D33-7279-6617-C41BBD7C3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70" y="3385835"/>
                <a:ext cx="356893" cy="314766"/>
              </a:xfrm>
              <a:prstGeom prst="rect">
                <a:avLst/>
              </a:prstGeom>
              <a:blipFill>
                <a:blip r:embed="rId11"/>
                <a:stretch>
                  <a:fillRect l="-15254" r="-6780" b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lusteken 47">
            <a:extLst>
              <a:ext uri="{FF2B5EF4-FFF2-40B4-BE49-F238E27FC236}">
                <a16:creationId xmlns:a16="http://schemas.microsoft.com/office/drawing/2014/main" id="{5C09BE06-FBC5-14F5-AEB5-5873B091C77A}"/>
              </a:ext>
            </a:extLst>
          </p:cNvPr>
          <p:cNvSpPr/>
          <p:nvPr/>
        </p:nvSpPr>
        <p:spPr>
          <a:xfrm>
            <a:off x="8833274" y="2548639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E2B12A68-3FA8-F22D-34C2-AF3C91096ABB}"/>
              </a:ext>
            </a:extLst>
          </p:cNvPr>
          <p:cNvCxnSpPr>
            <a:cxnSpLocks/>
            <a:stCxn id="50" idx="4"/>
          </p:cNvCxnSpPr>
          <p:nvPr/>
        </p:nvCxnSpPr>
        <p:spPr>
          <a:xfrm>
            <a:off x="8409884" y="3042173"/>
            <a:ext cx="0" cy="256360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al 49">
            <a:extLst>
              <a:ext uri="{FF2B5EF4-FFF2-40B4-BE49-F238E27FC236}">
                <a16:creationId xmlns:a16="http://schemas.microsoft.com/office/drawing/2014/main" id="{9F9DE098-F163-6A6F-83D4-630FD6BC4B29}"/>
              </a:ext>
            </a:extLst>
          </p:cNvPr>
          <p:cNvSpPr/>
          <p:nvPr/>
        </p:nvSpPr>
        <p:spPr>
          <a:xfrm>
            <a:off x="8319884" y="2862173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57924C3B-C54A-7397-F721-80B94130586D}"/>
              </a:ext>
            </a:extLst>
          </p:cNvPr>
          <p:cNvCxnSpPr>
            <a:cxnSpLocks/>
          </p:cNvCxnSpPr>
          <p:nvPr/>
        </p:nvCxnSpPr>
        <p:spPr>
          <a:xfrm flipH="1">
            <a:off x="7091334" y="3543218"/>
            <a:ext cx="1810682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al 51">
            <a:extLst>
              <a:ext uri="{FF2B5EF4-FFF2-40B4-BE49-F238E27FC236}">
                <a16:creationId xmlns:a16="http://schemas.microsoft.com/office/drawing/2014/main" id="{0DDA74C4-3E35-E134-5E6B-87CDA64C695A}"/>
              </a:ext>
            </a:extLst>
          </p:cNvPr>
          <p:cNvSpPr/>
          <p:nvPr/>
        </p:nvSpPr>
        <p:spPr>
          <a:xfrm>
            <a:off x="8906566" y="3453218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948AD1EA-E46F-3D1E-D48F-7E97607BFEE1}"/>
              </a:ext>
            </a:extLst>
          </p:cNvPr>
          <p:cNvSpPr txBox="1"/>
          <p:nvPr/>
        </p:nvSpPr>
        <p:spPr>
          <a:xfrm>
            <a:off x="260675" y="967734"/>
            <a:ext cx="5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Effra" panose="02000506080000020004" pitchFamily="2" charset="0"/>
              </a:rPr>
              <a:t>Verschuivingen van </a:t>
            </a:r>
            <a:r>
              <a:rPr lang="nl-NL" sz="2800" b="1" dirty="0" err="1">
                <a:solidFill>
                  <a:srgbClr val="652EA3"/>
                </a:solidFill>
                <a:latin typeface="Effra" panose="02000506080000020004" pitchFamily="2" charset="0"/>
              </a:rPr>
              <a:t>Q</a:t>
            </a:r>
            <a:r>
              <a:rPr lang="nl-NL" sz="2800" b="1" baseline="-25000" dirty="0" err="1">
                <a:solidFill>
                  <a:srgbClr val="652EA3"/>
                </a:solidFill>
                <a:latin typeface="Effra" panose="02000506080000020004" pitchFamily="2" charset="0"/>
              </a:rPr>
              <a:t>v</a:t>
            </a:r>
            <a:r>
              <a:rPr lang="nl-NL" sz="2800" b="1" dirty="0">
                <a:latin typeface="Effra" panose="02000506080000020004" pitchFamily="2" charset="0"/>
              </a:rPr>
              <a:t> of </a:t>
            </a:r>
            <a:r>
              <a:rPr lang="nl-NL" sz="2800" b="1" dirty="0" err="1">
                <a:solidFill>
                  <a:srgbClr val="652EA3"/>
                </a:solidFill>
                <a:latin typeface="Effra" panose="02000506080000020004" pitchFamily="2" charset="0"/>
              </a:rPr>
              <a:t>Q</a:t>
            </a:r>
            <a:r>
              <a:rPr lang="nl-NL" sz="2800" b="1" baseline="-25000" dirty="0" err="1">
                <a:solidFill>
                  <a:srgbClr val="652EA3"/>
                </a:solidFill>
                <a:latin typeface="Effra" panose="02000506080000020004" pitchFamily="2" charset="0"/>
              </a:rPr>
              <a:t>a</a:t>
            </a:r>
            <a:r>
              <a:rPr lang="nl-NL" sz="2800" b="1" dirty="0">
                <a:latin typeface="Effra" panose="02000506080000020004" pitchFamily="2" charset="0"/>
              </a:rPr>
              <a:t> zijn 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08ECA2B4-4F4D-A253-7EFC-D599104DEFAD}"/>
              </a:ext>
            </a:extLst>
          </p:cNvPr>
          <p:cNvSpPr txBox="1"/>
          <p:nvPr/>
        </p:nvSpPr>
        <p:spPr>
          <a:xfrm>
            <a:off x="260675" y="1115445"/>
            <a:ext cx="558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945DE8"/>
                </a:solidFill>
                <a:latin typeface="Effra" panose="02000506080000020004" pitchFamily="2" charset="0"/>
              </a:rPr>
              <a:t>Ongeacht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E2F7C854-92CD-53E5-7EDE-B9BEC202E070}"/>
              </a:ext>
            </a:extLst>
          </p:cNvPr>
          <p:cNvSpPr txBox="1"/>
          <p:nvPr/>
        </p:nvSpPr>
        <p:spPr>
          <a:xfrm>
            <a:off x="260675" y="4047010"/>
            <a:ext cx="5589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latin typeface="Effra" panose="02000506080000020004" pitchFamily="2" charset="0"/>
              </a:rPr>
              <a:t>Maar dat betekent </a:t>
            </a:r>
            <a:r>
              <a:rPr lang="nl-NL" sz="4000" b="1" i="1" dirty="0">
                <a:solidFill>
                  <a:srgbClr val="C00000"/>
                </a:solidFill>
                <a:latin typeface="Effra" panose="02000506080000020004" pitchFamily="2" charset="0"/>
              </a:rPr>
              <a:t>niet</a:t>
            </a:r>
            <a:r>
              <a:rPr lang="nl-NL" sz="4000" b="1" i="1" dirty="0">
                <a:latin typeface="Effra" panose="02000506080000020004" pitchFamily="2" charset="0"/>
              </a:rPr>
              <a:t> dat de </a:t>
            </a:r>
            <a:r>
              <a:rPr lang="nl-NL" sz="4000" b="1" i="1" dirty="0">
                <a:solidFill>
                  <a:srgbClr val="C00000"/>
                </a:solidFill>
                <a:latin typeface="Effra" panose="02000506080000020004" pitchFamily="2" charset="0"/>
              </a:rPr>
              <a:t>prijs gelijk</a:t>
            </a:r>
            <a:r>
              <a:rPr lang="nl-NL" sz="4000" b="1" i="1" dirty="0">
                <a:latin typeface="Effra" panose="02000506080000020004" pitchFamily="2" charset="0"/>
              </a:rPr>
              <a:t> blijft!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907B1D22-2DE6-CF64-03DC-C90DE5892844}"/>
              </a:ext>
            </a:extLst>
          </p:cNvPr>
          <p:cNvSpPr txBox="1"/>
          <p:nvPr/>
        </p:nvSpPr>
        <p:spPr>
          <a:xfrm>
            <a:off x="260675" y="5219897"/>
            <a:ext cx="5589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latin typeface="Effra" panose="02000506080000020004" pitchFamily="2" charset="0"/>
              </a:rPr>
              <a:t>Die verandert als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gevolg</a:t>
            </a:r>
            <a:r>
              <a:rPr lang="nl-NL" sz="4000" b="1" i="1" dirty="0">
                <a:latin typeface="Effra" panose="02000506080000020004" pitchFamily="2" charset="0"/>
              </a:rPr>
              <a:t>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van</a:t>
            </a:r>
            <a:r>
              <a:rPr lang="nl-NL" sz="4000" b="1" i="1" dirty="0">
                <a:latin typeface="Effra" panose="02000506080000020004" pitchFamily="2" charset="0"/>
              </a:rPr>
              <a:t> de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lijnverschuiving</a:t>
            </a:r>
            <a:r>
              <a:rPr lang="nl-NL" sz="40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64D8B89D-0011-26FD-9038-7895169F03D1}"/>
              </a:ext>
            </a:extLst>
          </p:cNvPr>
          <p:cNvSpPr/>
          <p:nvPr/>
        </p:nvSpPr>
        <p:spPr>
          <a:xfrm>
            <a:off x="1230424" y="7193959"/>
            <a:ext cx="377020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Verschuiving </a:t>
            </a: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langs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 de lijn</a:t>
            </a:r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018D339B-CB27-BAAB-FC0A-276AE51024B1}"/>
              </a:ext>
            </a:extLst>
          </p:cNvPr>
          <p:cNvGrpSpPr/>
          <p:nvPr/>
        </p:nvGrpSpPr>
        <p:grpSpPr>
          <a:xfrm>
            <a:off x="1032152" y="7610330"/>
            <a:ext cx="4101486" cy="4195128"/>
            <a:chOff x="3955722" y="782329"/>
            <a:chExt cx="4428000" cy="4428000"/>
          </a:xfrm>
        </p:grpSpPr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DBFCE43B-9B0F-F358-1D09-2B04E7C7DCA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ED57D85E-4CA5-63D1-F413-D77EBA449FA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4C653E01-FDC3-A7D4-B47B-D7FA23539D6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125141E2-D1F0-DF2E-C752-5E1DED2152A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18B19295-4591-EA23-625A-9C6E523C4D9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28EF9BB2-795D-1C99-76F9-17D7FDE84FA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0713C1E2-C229-2BB3-6B8E-5CAA5561F62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5EF23946-79EB-EAE9-D684-BA1C9F72F89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A2B080A5-F398-FFB6-3B46-6761FD9D259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62484576-100F-BCCA-25BB-70DE86F9BEB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817D707E-F11D-F5B9-88E0-A28703BFF28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32509894-4808-EF89-38F2-D6339C789E3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7C01E560-89D4-1C7C-1769-AAF991ABB43C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614836C1-7240-BA40-8EA0-5391A8149C48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5EA81B9A-0C77-B2DD-D0EC-415CC13495FB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C3EDC91B-2C20-06EF-75DB-0B784425D4F3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A4FA00A4-A5BD-1B7C-16A9-DE936F12FB1F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1BADD563-52C2-FC1F-1AA9-B287807A3653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36A5CE0F-B806-F66D-E2DA-2FB447A3055A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8275CBDA-779E-609F-4DA8-315E5AB7E83C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>
              <a:extLst>
                <a:ext uri="{FF2B5EF4-FFF2-40B4-BE49-F238E27FC236}">
                  <a16:creationId xmlns:a16="http://schemas.microsoft.com/office/drawing/2014/main" id="{F1B0154E-367C-E3B9-517C-C1BA59E964BE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chte verbindingslijn 82">
              <a:extLst>
                <a:ext uri="{FF2B5EF4-FFF2-40B4-BE49-F238E27FC236}">
                  <a16:creationId xmlns:a16="http://schemas.microsoft.com/office/drawing/2014/main" id="{E87D0EB8-06C5-611D-74E0-489C21C8A99C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L-vorm 83">
              <a:extLst>
                <a:ext uri="{FF2B5EF4-FFF2-40B4-BE49-F238E27FC236}">
                  <a16:creationId xmlns:a16="http://schemas.microsoft.com/office/drawing/2014/main" id="{1B5A8AEB-1985-E855-3600-6A01DBA1BF54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2D7D4B6-C5D9-613E-B561-6D7006ACDAC1}"/>
                  </a:ext>
                </a:extLst>
              </p:cNvPr>
              <p:cNvSpPr txBox="1"/>
              <p:nvPr/>
            </p:nvSpPr>
            <p:spPr>
              <a:xfrm>
                <a:off x="395474" y="12005531"/>
                <a:ext cx="5495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2000" dirty="0">
                    <a:solidFill>
                      <a:prstClr val="black"/>
                    </a:solidFill>
                    <a:latin typeface="Effra" panose="02000506080000020004" pitchFamily="2" charset="0"/>
                  </a:rPr>
                  <a:t>Wordt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veroorzaakt door een wijziging van de </a:t>
                </a:r>
                <a:r>
                  <a:rPr kumimoji="0" lang="nl-NL" sz="2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variabele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op de </a:t>
                </a:r>
                <a:r>
                  <a:rPr kumimoji="0" lang="nl-NL" sz="2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verticale as 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(bijvoorbeeld </a:t>
                </a:r>
                <a14:m>
                  <m:oMath xmlns:m="http://schemas.openxmlformats.org/officeDocument/2006/math">
                    <m:r>
                      <a:rPr kumimoji="0" lang="nl-NL" sz="20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</m:oMath>
                </a14:m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).</a:t>
                </a: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2D7D4B6-C5D9-613E-B561-6D7006AC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4" y="12005531"/>
                <a:ext cx="5495132" cy="707886"/>
              </a:xfrm>
              <a:prstGeom prst="rect">
                <a:avLst/>
              </a:prstGeom>
              <a:blipFill>
                <a:blip r:embed="rId12"/>
                <a:stretch>
                  <a:fillRect t="-3419" b="-145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B83E2C76-0B7A-12D0-EC47-B3151337AA84}"/>
                  </a:ext>
                </a:extLst>
              </p:cNvPr>
              <p:cNvSpPr txBox="1"/>
              <p:nvPr/>
            </p:nvSpPr>
            <p:spPr>
              <a:xfrm>
                <a:off x="2137114" y="11780446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B83E2C76-0B7A-12D0-EC47-B3151337A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114" y="11780446"/>
                <a:ext cx="368114" cy="307777"/>
              </a:xfrm>
              <a:prstGeom prst="rect">
                <a:avLst/>
              </a:prstGeom>
              <a:blipFill>
                <a:blip r:embed="rId13"/>
                <a:stretch>
                  <a:fillRect l="-23333" r="-6667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ED5E5E74-FFA3-41EC-1772-A00C0FB90D27}"/>
              </a:ext>
            </a:extLst>
          </p:cNvPr>
          <p:cNvCxnSpPr>
            <a:cxnSpLocks/>
          </p:cNvCxnSpPr>
          <p:nvPr/>
        </p:nvCxnSpPr>
        <p:spPr>
          <a:xfrm flipH="1">
            <a:off x="1111429" y="8040667"/>
            <a:ext cx="4004821" cy="286496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al 87">
            <a:extLst>
              <a:ext uri="{FF2B5EF4-FFF2-40B4-BE49-F238E27FC236}">
                <a16:creationId xmlns:a16="http://schemas.microsoft.com/office/drawing/2014/main" id="{426826AC-005A-E8B3-A8D5-769767CAE08B}"/>
              </a:ext>
            </a:extLst>
          </p:cNvPr>
          <p:cNvSpPr/>
          <p:nvPr/>
        </p:nvSpPr>
        <p:spPr>
          <a:xfrm>
            <a:off x="2223565" y="9986398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89" name="Rechte verbindingslijn met pijl 88">
            <a:extLst>
              <a:ext uri="{FF2B5EF4-FFF2-40B4-BE49-F238E27FC236}">
                <a16:creationId xmlns:a16="http://schemas.microsoft.com/office/drawing/2014/main" id="{7F7F7617-54E2-33CC-ACA9-98DA3459AEA5}"/>
              </a:ext>
            </a:extLst>
          </p:cNvPr>
          <p:cNvCxnSpPr>
            <a:cxnSpLocks/>
          </p:cNvCxnSpPr>
          <p:nvPr/>
        </p:nvCxnSpPr>
        <p:spPr>
          <a:xfrm>
            <a:off x="4400550" y="11901319"/>
            <a:ext cx="7172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F6942AAF-333C-4B29-ED9C-F375A05A59F8}"/>
                  </a:ext>
                </a:extLst>
              </p:cNvPr>
              <p:cNvSpPr txBox="1"/>
              <p:nvPr/>
            </p:nvSpPr>
            <p:spPr>
              <a:xfrm>
                <a:off x="5132832" y="11762819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F6942AAF-333C-4B29-ED9C-F375A05A5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832" y="11762819"/>
                <a:ext cx="221214" cy="276999"/>
              </a:xfrm>
              <a:prstGeom prst="rect">
                <a:avLst/>
              </a:prstGeom>
              <a:blipFill>
                <a:blip r:embed="rId14"/>
                <a:stretch>
                  <a:fillRect l="-38889" t="-2222" r="-44444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2FED729D-AE3D-DF88-31C8-45BB650AA45C}"/>
                  </a:ext>
                </a:extLst>
              </p:cNvPr>
              <p:cNvSpPr txBox="1"/>
              <p:nvPr/>
            </p:nvSpPr>
            <p:spPr>
              <a:xfrm>
                <a:off x="807718" y="7360915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2FED729D-AE3D-DF88-31C8-45BB650AA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8" y="7360915"/>
                <a:ext cx="211596" cy="276999"/>
              </a:xfrm>
              <a:prstGeom prst="rect">
                <a:avLst/>
              </a:prstGeom>
              <a:blipFill>
                <a:blip r:embed="rId15"/>
                <a:stretch>
                  <a:fillRect l="-28571" r="-34286" b="-13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85EA99A-882E-4755-3CAD-9BF4EAB35E5E}"/>
              </a:ext>
            </a:extLst>
          </p:cNvPr>
          <p:cNvCxnSpPr>
            <a:cxnSpLocks/>
          </p:cNvCxnSpPr>
          <p:nvPr/>
        </p:nvCxnSpPr>
        <p:spPr>
          <a:xfrm flipV="1">
            <a:off x="901283" y="7615670"/>
            <a:ext cx="0" cy="784766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68AAD4A7-526C-76FB-B157-ADF56FE1EA5A}"/>
                  </a:ext>
                </a:extLst>
              </p:cNvPr>
              <p:cNvSpPr txBox="1"/>
              <p:nvPr/>
            </p:nvSpPr>
            <p:spPr>
              <a:xfrm>
                <a:off x="4659640" y="7744782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68AAD4A7-526C-76FB-B157-ADF56FE1E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40" y="7744782"/>
                <a:ext cx="513510" cy="276999"/>
              </a:xfrm>
              <a:prstGeom prst="rect">
                <a:avLst/>
              </a:prstGeom>
              <a:blipFill>
                <a:blip r:embed="rId16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Rechte verbindingslijn met pijl 93">
            <a:extLst>
              <a:ext uri="{FF2B5EF4-FFF2-40B4-BE49-F238E27FC236}">
                <a16:creationId xmlns:a16="http://schemas.microsoft.com/office/drawing/2014/main" id="{205063A9-2501-0849-91A3-E3ABB0D1CD48}"/>
              </a:ext>
            </a:extLst>
          </p:cNvPr>
          <p:cNvCxnSpPr>
            <a:cxnSpLocks/>
          </p:cNvCxnSpPr>
          <p:nvPr/>
        </p:nvCxnSpPr>
        <p:spPr>
          <a:xfrm>
            <a:off x="2308091" y="10188991"/>
            <a:ext cx="0" cy="151159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>
            <a:extLst>
              <a:ext uri="{FF2B5EF4-FFF2-40B4-BE49-F238E27FC236}">
                <a16:creationId xmlns:a16="http://schemas.microsoft.com/office/drawing/2014/main" id="{91FBC6B0-7232-9832-C70C-A0F70E35E29C}"/>
              </a:ext>
            </a:extLst>
          </p:cNvPr>
          <p:cNvCxnSpPr>
            <a:cxnSpLocks/>
          </p:cNvCxnSpPr>
          <p:nvPr/>
        </p:nvCxnSpPr>
        <p:spPr>
          <a:xfrm>
            <a:off x="1127606" y="10076398"/>
            <a:ext cx="1069494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866B2227-2704-41F3-7EDB-7637EA2BE043}"/>
                  </a:ext>
                </a:extLst>
              </p:cNvPr>
              <p:cNvSpPr txBox="1"/>
              <p:nvPr/>
            </p:nvSpPr>
            <p:spPr>
              <a:xfrm>
                <a:off x="652832" y="9880212"/>
                <a:ext cx="3568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866B2227-2704-41F3-7EDB-7637EA2BE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2" y="9880212"/>
                <a:ext cx="356893" cy="307777"/>
              </a:xfrm>
              <a:prstGeom prst="rect">
                <a:avLst/>
              </a:prstGeom>
              <a:blipFill>
                <a:blip r:embed="rId17"/>
                <a:stretch>
                  <a:fillRect l="-15254" r="-6780" b="-16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3E3A7F0C-489C-8C91-1522-40AF75EB4428}"/>
                  </a:ext>
                </a:extLst>
              </p:cNvPr>
              <p:cNvSpPr txBox="1"/>
              <p:nvPr/>
            </p:nvSpPr>
            <p:spPr>
              <a:xfrm>
                <a:off x="652832" y="8695670"/>
                <a:ext cx="3568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3E3A7F0C-489C-8C91-1522-40AF75EB4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2" y="8695670"/>
                <a:ext cx="356893" cy="307777"/>
              </a:xfrm>
              <a:prstGeom prst="rect">
                <a:avLst/>
              </a:prstGeom>
              <a:blipFill>
                <a:blip r:embed="rId18"/>
                <a:stretch>
                  <a:fillRect l="-15254" r="-6780" b="-156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Rechte verbindingslijn met pijl 97">
            <a:extLst>
              <a:ext uri="{FF2B5EF4-FFF2-40B4-BE49-F238E27FC236}">
                <a16:creationId xmlns:a16="http://schemas.microsoft.com/office/drawing/2014/main" id="{15B018AC-1D91-498D-89ED-3AA7511A3AB2}"/>
              </a:ext>
            </a:extLst>
          </p:cNvPr>
          <p:cNvCxnSpPr>
            <a:cxnSpLocks/>
          </p:cNvCxnSpPr>
          <p:nvPr/>
        </p:nvCxnSpPr>
        <p:spPr>
          <a:xfrm>
            <a:off x="1136982" y="8863146"/>
            <a:ext cx="2653968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al 98">
            <a:extLst>
              <a:ext uri="{FF2B5EF4-FFF2-40B4-BE49-F238E27FC236}">
                <a16:creationId xmlns:a16="http://schemas.microsoft.com/office/drawing/2014/main" id="{B80E438B-B830-407B-5C16-6E92D507AD83}"/>
              </a:ext>
            </a:extLst>
          </p:cNvPr>
          <p:cNvSpPr/>
          <p:nvPr/>
        </p:nvSpPr>
        <p:spPr>
          <a:xfrm>
            <a:off x="3822884" y="8773146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100" name="Rechte verbindingslijn met pijl 99">
            <a:extLst>
              <a:ext uri="{FF2B5EF4-FFF2-40B4-BE49-F238E27FC236}">
                <a16:creationId xmlns:a16="http://schemas.microsoft.com/office/drawing/2014/main" id="{0FC6E250-489A-31B8-F40C-F3AD8D2892C2}"/>
              </a:ext>
            </a:extLst>
          </p:cNvPr>
          <p:cNvCxnSpPr>
            <a:cxnSpLocks/>
          </p:cNvCxnSpPr>
          <p:nvPr/>
        </p:nvCxnSpPr>
        <p:spPr>
          <a:xfrm>
            <a:off x="3917357" y="8984975"/>
            <a:ext cx="0" cy="269713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Plusteken 100">
            <a:extLst>
              <a:ext uri="{FF2B5EF4-FFF2-40B4-BE49-F238E27FC236}">
                <a16:creationId xmlns:a16="http://schemas.microsoft.com/office/drawing/2014/main" id="{C9DA7D39-9F77-9636-EED5-FEE75D3E2134}"/>
              </a:ext>
            </a:extLst>
          </p:cNvPr>
          <p:cNvSpPr/>
          <p:nvPr/>
        </p:nvSpPr>
        <p:spPr>
          <a:xfrm>
            <a:off x="627718" y="9327788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484585C3-0498-6D34-8B96-4E1F6E4A1EA0}"/>
                  </a:ext>
                </a:extLst>
              </p:cNvPr>
              <p:cNvSpPr txBox="1"/>
              <p:nvPr/>
            </p:nvSpPr>
            <p:spPr>
              <a:xfrm>
                <a:off x="3737772" y="11780446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484585C3-0498-6D34-8B96-4E1F6E4A1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2" y="11780446"/>
                <a:ext cx="368114" cy="307777"/>
              </a:xfrm>
              <a:prstGeom prst="rect">
                <a:avLst/>
              </a:prstGeom>
              <a:blipFill>
                <a:blip r:embed="rId19"/>
                <a:stretch>
                  <a:fillRect l="-21311" r="-6557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Rechte verbindingslijn met pijl 102">
            <a:extLst>
              <a:ext uri="{FF2B5EF4-FFF2-40B4-BE49-F238E27FC236}">
                <a16:creationId xmlns:a16="http://schemas.microsoft.com/office/drawing/2014/main" id="{E818DB35-2925-21DD-2058-87272DE17ADD}"/>
              </a:ext>
            </a:extLst>
          </p:cNvPr>
          <p:cNvCxnSpPr>
            <a:cxnSpLocks/>
          </p:cNvCxnSpPr>
          <p:nvPr/>
        </p:nvCxnSpPr>
        <p:spPr>
          <a:xfrm flipV="1">
            <a:off x="2403565" y="8950666"/>
            <a:ext cx="1441833" cy="1034743"/>
          </a:xfrm>
          <a:prstGeom prst="straightConnector1">
            <a:avLst/>
          </a:prstGeom>
          <a:ln w="762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Graphic 103" descr="Lijn met pijl: Curve in wijzerzin met effen opvulling">
            <a:extLst>
              <a:ext uri="{FF2B5EF4-FFF2-40B4-BE49-F238E27FC236}">
                <a16:creationId xmlns:a16="http://schemas.microsoft.com/office/drawing/2014/main" id="{CA88572A-2080-BC9F-6958-0D03FF272A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868145">
            <a:off x="164354" y="8912713"/>
            <a:ext cx="914400" cy="914400"/>
          </a:xfrm>
          <a:prstGeom prst="rect">
            <a:avLst/>
          </a:prstGeom>
        </p:spPr>
      </p:pic>
      <p:sp>
        <p:nvSpPr>
          <p:cNvPr id="105" name="Tekstvak 104">
            <a:extLst>
              <a:ext uri="{FF2B5EF4-FFF2-40B4-BE49-F238E27FC236}">
                <a16:creationId xmlns:a16="http://schemas.microsoft.com/office/drawing/2014/main" id="{CE610555-E487-0545-FFEC-D33449396BC9}"/>
              </a:ext>
            </a:extLst>
          </p:cNvPr>
          <p:cNvSpPr txBox="1"/>
          <p:nvPr/>
        </p:nvSpPr>
        <p:spPr>
          <a:xfrm>
            <a:off x="12192000" y="911096"/>
            <a:ext cx="1157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652EA3"/>
                </a:solidFill>
                <a:latin typeface="Effra" panose="02000506080000020004" pitchFamily="2" charset="0"/>
              </a:rPr>
              <a:t>Lees</a:t>
            </a:r>
            <a:r>
              <a:rPr lang="nl-NL" sz="4800" b="1" dirty="0">
                <a:latin typeface="Effra" panose="02000506080000020004" pitchFamily="2" charset="0"/>
              </a:rPr>
              <a:t> de opgave </a:t>
            </a:r>
            <a:r>
              <a:rPr lang="nl-NL" sz="4800" b="1" dirty="0">
                <a:solidFill>
                  <a:srgbClr val="652EA3"/>
                </a:solidFill>
                <a:latin typeface="Effra" panose="02000506080000020004" pitchFamily="2" charset="0"/>
              </a:rPr>
              <a:t>zorgvuldig</a:t>
            </a:r>
            <a:r>
              <a:rPr lang="nl-NL" sz="4800" b="1" dirty="0">
                <a:latin typeface="Effra" panose="02000506080000020004" pitchFamily="2" charset="0"/>
              </a:rPr>
              <a:t> en achterhaal:</a:t>
            </a:r>
          </a:p>
        </p:txBody>
      </p:sp>
    </p:spTree>
    <p:extLst>
      <p:ext uri="{BB962C8B-B14F-4D97-AF65-F5344CB8AC3E}">
        <p14:creationId xmlns:p14="http://schemas.microsoft.com/office/powerpoint/2010/main" val="3425500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1FCBA-CC6C-5B72-4CE6-6BEA9369A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8F0136E1-240E-D39D-E56F-DC1769313B42}"/>
              </a:ext>
            </a:extLst>
          </p:cNvPr>
          <p:cNvSpPr/>
          <p:nvPr/>
        </p:nvSpPr>
        <p:spPr>
          <a:xfrm>
            <a:off x="376662" y="2734763"/>
            <a:ext cx="11438677" cy="2504852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sz="2800" dirty="0">
              <a:solidFill>
                <a:schemeClr val="bg1"/>
              </a:solidFill>
              <a:latin typeface="Effra" panose="02000506080000020004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243D16B-4A4D-536F-F691-D721607277EB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Verschuiving van de lijn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(Oorzaak-gevolg)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ECD6EB6-C148-7FB2-6AF5-098665F3A414}"/>
              </a:ext>
            </a:extLst>
          </p:cNvPr>
          <p:cNvSpPr txBox="1"/>
          <p:nvPr/>
        </p:nvSpPr>
        <p:spPr>
          <a:xfrm>
            <a:off x="308138" y="911096"/>
            <a:ext cx="1157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652EA3"/>
                </a:solidFill>
                <a:latin typeface="Effra" panose="02000506080000020004" pitchFamily="2" charset="0"/>
              </a:rPr>
              <a:t>Lees</a:t>
            </a:r>
            <a:r>
              <a:rPr lang="nl-NL" sz="4800" b="1" dirty="0">
                <a:latin typeface="Effra" panose="02000506080000020004" pitchFamily="2" charset="0"/>
              </a:rPr>
              <a:t> de opgave </a:t>
            </a:r>
            <a:r>
              <a:rPr lang="nl-NL" sz="4800" b="1" dirty="0">
                <a:solidFill>
                  <a:srgbClr val="652EA3"/>
                </a:solidFill>
                <a:latin typeface="Effra" panose="02000506080000020004" pitchFamily="2" charset="0"/>
              </a:rPr>
              <a:t>zorgvuldig</a:t>
            </a:r>
            <a:r>
              <a:rPr lang="nl-NL" sz="4800" b="1" dirty="0">
                <a:latin typeface="Effra" panose="02000506080000020004" pitchFamily="2" charset="0"/>
              </a:rPr>
              <a:t> en achterhaal: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D7B8AE-E385-DF61-9212-36BC9FA210FA}"/>
              </a:ext>
            </a:extLst>
          </p:cNvPr>
          <p:cNvSpPr txBox="1"/>
          <p:nvPr/>
        </p:nvSpPr>
        <p:spPr>
          <a:xfrm>
            <a:off x="971712" y="3012067"/>
            <a:ext cx="4200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solidFill>
                  <a:schemeClr val="bg1"/>
                </a:solidFill>
                <a:latin typeface="Effra" panose="02000506080000020004" pitchFamily="2" charset="0"/>
              </a:rPr>
              <a:t>Wat is de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906688E-2E99-B747-CD84-C94705613EF4}"/>
              </a:ext>
            </a:extLst>
          </p:cNvPr>
          <p:cNvSpPr txBox="1"/>
          <p:nvPr/>
        </p:nvSpPr>
        <p:spPr>
          <a:xfrm>
            <a:off x="454187" y="3688481"/>
            <a:ext cx="5235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solidFill>
                  <a:schemeClr val="bg1"/>
                </a:solidFill>
                <a:latin typeface="Effra" panose="02000506080000020004" pitchFamily="2" charset="0"/>
              </a:rPr>
              <a:t>OORZAAK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75530D-042A-23CE-0E74-3091D0FE7058}"/>
              </a:ext>
            </a:extLst>
          </p:cNvPr>
          <p:cNvSpPr txBox="1"/>
          <p:nvPr/>
        </p:nvSpPr>
        <p:spPr>
          <a:xfrm>
            <a:off x="7391401" y="3012067"/>
            <a:ext cx="4200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solidFill>
                  <a:schemeClr val="bg1"/>
                </a:solidFill>
                <a:latin typeface="Effra" panose="02000506080000020004" pitchFamily="2" charset="0"/>
              </a:rPr>
              <a:t>Wat is het</a:t>
            </a:r>
          </a:p>
        </p:txBody>
      </p:sp>
      <p:pic>
        <p:nvPicPr>
          <p:cNvPr id="11" name="Graphic 10" descr="Pijl: Curve in tegenwijzerzin met effen opvulling">
            <a:extLst>
              <a:ext uri="{FF2B5EF4-FFF2-40B4-BE49-F238E27FC236}">
                <a16:creationId xmlns:a16="http://schemas.microsoft.com/office/drawing/2014/main" id="{9FD23453-29AB-4275-7B54-314B409B15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4107026" flipH="1">
            <a:off x="4227380" y="1143448"/>
            <a:ext cx="3737240" cy="373724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Pijl: Curve in tegenwijzerzin met effen opvulling">
            <a:extLst>
              <a:ext uri="{FF2B5EF4-FFF2-40B4-BE49-F238E27FC236}">
                <a16:creationId xmlns:a16="http://schemas.microsoft.com/office/drawing/2014/main" id="{6264AAFA-F2C2-FB5E-221D-83C2285714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4107026" flipV="1">
            <a:off x="4930644" y="3206799"/>
            <a:ext cx="3737240" cy="373724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phic 12" descr="Vinkje met effen opvulling">
            <a:extLst>
              <a:ext uri="{FF2B5EF4-FFF2-40B4-BE49-F238E27FC236}">
                <a16:creationId xmlns:a16="http://schemas.microsoft.com/office/drawing/2014/main" id="{E97F99F1-33DD-7C4D-A50F-8C9D28967F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5292" y="1183228"/>
            <a:ext cx="2900089" cy="2900089"/>
          </a:xfrm>
          <a:prstGeom prst="rect">
            <a:avLst/>
          </a:prstGeom>
          <a:effectLst/>
        </p:spPr>
      </p:pic>
      <p:pic>
        <p:nvPicPr>
          <p:cNvPr id="14" name="Graphic 13" descr="Sluiten met effen opvulling">
            <a:extLst>
              <a:ext uri="{FF2B5EF4-FFF2-40B4-BE49-F238E27FC236}">
                <a16:creationId xmlns:a16="http://schemas.microsoft.com/office/drawing/2014/main" id="{8195F39A-DF4D-ECCC-9CC5-92C088206B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1355" y="3903417"/>
            <a:ext cx="2900091" cy="2900091"/>
          </a:xfrm>
          <a:prstGeom prst="rect">
            <a:avLst/>
          </a:prstGeom>
          <a:effectLst/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9581264-D714-DCE3-940E-2143A8840EC9}"/>
              </a:ext>
            </a:extLst>
          </p:cNvPr>
          <p:cNvSpPr txBox="1"/>
          <p:nvPr/>
        </p:nvSpPr>
        <p:spPr>
          <a:xfrm>
            <a:off x="7245352" y="3688481"/>
            <a:ext cx="4492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solidFill>
                  <a:schemeClr val="bg1"/>
                </a:solidFill>
                <a:latin typeface="Effra" panose="02000506080000020004" pitchFamily="2" charset="0"/>
              </a:rPr>
              <a:t>GEVOLG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B3591D94-BDF7-69C8-3FAB-1F21E21F346D}"/>
              </a:ext>
            </a:extLst>
          </p:cNvPr>
          <p:cNvSpPr/>
          <p:nvPr/>
        </p:nvSpPr>
        <p:spPr>
          <a:xfrm>
            <a:off x="12449102" y="2734763"/>
            <a:ext cx="11438677" cy="2504852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sz="2800" dirty="0">
              <a:solidFill>
                <a:schemeClr val="bg1"/>
              </a:solidFill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31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615C1-6067-CA96-BD37-D6D6636E8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16B7A782-1F65-DAE6-4EEB-E13E009B9AEE}"/>
              </a:ext>
            </a:extLst>
          </p:cNvPr>
          <p:cNvSpPr/>
          <p:nvPr/>
        </p:nvSpPr>
        <p:spPr>
          <a:xfrm>
            <a:off x="4239631" y="2233424"/>
            <a:ext cx="3712738" cy="2757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b="1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E51C1833-F97D-A3DF-3CAD-2A08A063C8AB}"/>
              </a:ext>
            </a:extLst>
          </p:cNvPr>
          <p:cNvSpPr/>
          <p:nvPr/>
        </p:nvSpPr>
        <p:spPr>
          <a:xfrm>
            <a:off x="8102599" y="2233424"/>
            <a:ext cx="3712738" cy="2757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b="1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DE60040-2D41-3133-0320-0D383B73A7B8}"/>
              </a:ext>
            </a:extLst>
          </p:cNvPr>
          <p:cNvSpPr/>
          <p:nvPr/>
        </p:nvSpPr>
        <p:spPr>
          <a:xfrm>
            <a:off x="376663" y="2233424"/>
            <a:ext cx="3712738" cy="2757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b="1" dirty="0">
              <a:solidFill>
                <a:schemeClr val="tx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A9CC55C-3BAB-9A43-94B2-1383B52BF7F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Verschuiving van de lijn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(Oorzaak-gevolg)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4159AF4-57A8-6C5F-B918-25DD688078FE}"/>
              </a:ext>
            </a:extLst>
          </p:cNvPr>
          <p:cNvSpPr txBox="1"/>
          <p:nvPr/>
        </p:nvSpPr>
        <p:spPr>
          <a:xfrm>
            <a:off x="308138" y="911096"/>
            <a:ext cx="1157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Effra" panose="02000506080000020004" pitchFamily="2" charset="0"/>
              </a:rPr>
              <a:t>Voorbeeld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6492DC25-A9A3-5877-A95C-E3667FAF5E6D}"/>
              </a:ext>
            </a:extLst>
          </p:cNvPr>
          <p:cNvSpPr/>
          <p:nvPr/>
        </p:nvSpPr>
        <p:spPr>
          <a:xfrm>
            <a:off x="376663" y="1742093"/>
            <a:ext cx="3712738" cy="694237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sz="2800" dirty="0">
              <a:solidFill>
                <a:schemeClr val="bg1"/>
              </a:solidFill>
              <a:latin typeface="Effra" panose="02000506080000020004" pitchFamily="2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8D32C6-6BCA-A39A-3335-522A8CF66031}"/>
              </a:ext>
            </a:extLst>
          </p:cNvPr>
          <p:cNvSpPr txBox="1"/>
          <p:nvPr/>
        </p:nvSpPr>
        <p:spPr>
          <a:xfrm>
            <a:off x="226432" y="1581379"/>
            <a:ext cx="401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Effra" panose="02000506080000020004" pitchFamily="2" charset="0"/>
              </a:rPr>
              <a:t>OORZAAK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A244EF2C-DA8B-268F-8E1B-9AF0DF91AF3C}"/>
              </a:ext>
            </a:extLst>
          </p:cNvPr>
          <p:cNvSpPr/>
          <p:nvPr/>
        </p:nvSpPr>
        <p:spPr>
          <a:xfrm>
            <a:off x="4239631" y="1742093"/>
            <a:ext cx="3712738" cy="694237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sz="2800" dirty="0">
              <a:solidFill>
                <a:schemeClr val="bg1"/>
              </a:solidFill>
              <a:latin typeface="Effra" panose="02000506080000020004" pitchFamily="2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FC895CB2-D2DF-9E66-3FE8-27C1C6DB3742}"/>
              </a:ext>
            </a:extLst>
          </p:cNvPr>
          <p:cNvSpPr/>
          <p:nvPr/>
        </p:nvSpPr>
        <p:spPr>
          <a:xfrm>
            <a:off x="8102599" y="1742093"/>
            <a:ext cx="3712738" cy="694237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sz="2800" dirty="0">
              <a:solidFill>
                <a:schemeClr val="bg1"/>
              </a:solidFill>
              <a:latin typeface="Effra" panose="02000506080000020004" pitchFamily="2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2FD8ACB-5BE7-8390-1A9F-7EEF65F5AA9F}"/>
              </a:ext>
            </a:extLst>
          </p:cNvPr>
          <p:cNvSpPr txBox="1"/>
          <p:nvPr/>
        </p:nvSpPr>
        <p:spPr>
          <a:xfrm>
            <a:off x="4089401" y="1581379"/>
            <a:ext cx="401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Effra" panose="02000506080000020004" pitchFamily="2" charset="0"/>
              </a:rPr>
              <a:t>GEVOLG 1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193E9BC-F479-1DA8-BDEE-AA1C8D8DC0DF}"/>
              </a:ext>
            </a:extLst>
          </p:cNvPr>
          <p:cNvSpPr txBox="1"/>
          <p:nvPr/>
        </p:nvSpPr>
        <p:spPr>
          <a:xfrm>
            <a:off x="7952368" y="1581379"/>
            <a:ext cx="401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Effra" panose="02000506080000020004" pitchFamily="2" charset="0"/>
              </a:rPr>
              <a:t>GEVOLG 2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8BD84A1-C702-280B-F368-C171E78EC419}"/>
              </a:ext>
            </a:extLst>
          </p:cNvPr>
          <p:cNvSpPr txBox="1"/>
          <p:nvPr/>
        </p:nvSpPr>
        <p:spPr>
          <a:xfrm>
            <a:off x="376662" y="2436330"/>
            <a:ext cx="3712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latin typeface="Effra" panose="02000506080000020004" pitchFamily="2" charset="0"/>
              </a:rPr>
              <a:t>Omdat het product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viraal is gegaan</a:t>
            </a:r>
            <a:r>
              <a:rPr lang="nl-NL" sz="3200" b="1" i="1" dirty="0">
                <a:latin typeface="Effra" panose="02000506080000020004" pitchFamily="2" charset="0"/>
              </a:rPr>
              <a:t>, zijn er plots veel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meer mensen</a:t>
            </a:r>
            <a:r>
              <a:rPr lang="nl-NL" sz="3200" b="1" i="1" dirty="0">
                <a:latin typeface="Effra" panose="02000506080000020004" pitchFamily="2" charset="0"/>
              </a:rPr>
              <a:t> die het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willen kopen</a:t>
            </a:r>
            <a:r>
              <a:rPr lang="nl-NL" sz="32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AC153C4-981F-F488-9885-7E204C11F084}"/>
              </a:ext>
            </a:extLst>
          </p:cNvPr>
          <p:cNvSpPr txBox="1"/>
          <p:nvPr/>
        </p:nvSpPr>
        <p:spPr>
          <a:xfrm>
            <a:off x="4239627" y="2436330"/>
            <a:ext cx="3712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Ongeacht</a:t>
            </a:r>
            <a:r>
              <a:rPr lang="nl-NL" sz="3200" b="1" i="1" dirty="0">
                <a:latin typeface="Effra" panose="02000506080000020004" pitchFamily="2" charset="0"/>
              </a:rPr>
              <a:t> de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prijs</a:t>
            </a:r>
            <a:r>
              <a:rPr lang="nl-NL" sz="3200" b="1" i="1" dirty="0">
                <a:latin typeface="Effra" panose="02000506080000020004" pitchFamily="2" charset="0"/>
              </a:rPr>
              <a:t> is er nu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meer vraag </a:t>
            </a:r>
            <a:r>
              <a:rPr lang="nl-NL" sz="3200" b="1" i="1" dirty="0">
                <a:latin typeface="Effra" panose="02000506080000020004" pitchFamily="2" charset="0"/>
              </a:rPr>
              <a:t>naar het product. </a:t>
            </a:r>
          </a:p>
          <a:p>
            <a:pPr algn="ctr"/>
            <a:r>
              <a:rPr lang="nl-NL" sz="3200" b="1" i="1" dirty="0" err="1">
                <a:solidFill>
                  <a:srgbClr val="945DE8"/>
                </a:solidFill>
                <a:latin typeface="Effra" panose="02000506080000020004" pitchFamily="2" charset="0"/>
              </a:rPr>
              <a:t>Q</a:t>
            </a:r>
            <a:r>
              <a:rPr lang="nl-NL" sz="3200" b="1" i="1" baseline="-25000" dirty="0" err="1">
                <a:solidFill>
                  <a:srgbClr val="945DE8"/>
                </a:solidFill>
                <a:latin typeface="Effra" panose="02000506080000020004" pitchFamily="2" charset="0"/>
              </a:rPr>
              <a:t>v</a:t>
            </a:r>
            <a:r>
              <a:rPr lang="nl-NL" sz="3200" b="1" i="1" dirty="0">
                <a:latin typeface="Effra" panose="02000506080000020004" pitchFamily="2" charset="0"/>
              </a:rPr>
              <a:t> schuift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naar</a:t>
            </a:r>
            <a:r>
              <a:rPr lang="nl-NL" sz="3200" b="1" i="1" dirty="0">
                <a:latin typeface="Effra" panose="02000506080000020004" pitchFamily="2" charset="0"/>
              </a:rPr>
              <a:t>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rechts</a:t>
            </a:r>
            <a:r>
              <a:rPr lang="nl-NL" sz="32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1EFA1DB-3321-E936-76A8-036EDD695B3A}"/>
              </a:ext>
            </a:extLst>
          </p:cNvPr>
          <p:cNvSpPr txBox="1"/>
          <p:nvPr/>
        </p:nvSpPr>
        <p:spPr>
          <a:xfrm>
            <a:off x="8102592" y="2436330"/>
            <a:ext cx="3712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latin typeface="Effra" panose="02000506080000020004" pitchFamily="2" charset="0"/>
              </a:rPr>
              <a:t>De nieuwe </a:t>
            </a:r>
            <a:r>
              <a:rPr lang="nl-NL" sz="3200" b="1" i="1" dirty="0" err="1">
                <a:latin typeface="Effra" panose="02000506080000020004" pitchFamily="2" charset="0"/>
              </a:rPr>
              <a:t>Q</a:t>
            </a:r>
            <a:r>
              <a:rPr lang="nl-NL" sz="3200" b="1" i="1" baseline="-25000" dirty="0" err="1">
                <a:latin typeface="Effra" panose="02000506080000020004" pitchFamily="2" charset="0"/>
              </a:rPr>
              <a:t>v</a:t>
            </a:r>
            <a:r>
              <a:rPr lang="nl-NL" sz="3200" b="1" i="1" dirty="0">
                <a:latin typeface="Effra" panose="02000506080000020004" pitchFamily="2" charset="0"/>
              </a:rPr>
              <a:t>-lijn snijdt met </a:t>
            </a:r>
            <a:r>
              <a:rPr lang="nl-NL" sz="3200" b="1" i="1" dirty="0" err="1">
                <a:latin typeface="Effra" panose="02000506080000020004" pitchFamily="2" charset="0"/>
              </a:rPr>
              <a:t>Q</a:t>
            </a:r>
            <a:r>
              <a:rPr lang="nl-NL" sz="3200" b="1" i="1" baseline="-25000" dirty="0" err="1">
                <a:latin typeface="Effra" panose="02000506080000020004" pitchFamily="2" charset="0"/>
              </a:rPr>
              <a:t>a</a:t>
            </a:r>
            <a:r>
              <a:rPr lang="nl-NL" sz="3200" b="1" i="1" dirty="0">
                <a:latin typeface="Effra" panose="02000506080000020004" pitchFamily="2" charset="0"/>
              </a:rPr>
              <a:t> bij </a:t>
            </a:r>
          </a:p>
          <a:p>
            <a:pPr algn="ctr"/>
            <a:r>
              <a:rPr lang="nl-NL" sz="3200" b="1" i="1" dirty="0">
                <a:latin typeface="Effra" panose="02000506080000020004" pitchFamily="2" charset="0"/>
              </a:rPr>
              <a:t>een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grotere hoeveelheid </a:t>
            </a:r>
            <a:r>
              <a:rPr lang="nl-NL" sz="3200" b="1" i="1" dirty="0">
                <a:latin typeface="Effra" panose="02000506080000020004" pitchFamily="2" charset="0"/>
              </a:rPr>
              <a:t>(</a:t>
            </a:r>
            <a:r>
              <a:rPr lang="nl-NL" sz="3200" b="1" i="1" dirty="0" err="1">
                <a:latin typeface="Effra" panose="02000506080000020004" pitchFamily="2" charset="0"/>
              </a:rPr>
              <a:t>Q</a:t>
            </a:r>
            <a:r>
              <a:rPr lang="nl-NL" sz="3200" b="1" i="1" baseline="-25000" dirty="0" err="1">
                <a:latin typeface="Effra" panose="02000506080000020004" pitchFamily="2" charset="0"/>
              </a:rPr>
              <a:t>e</a:t>
            </a:r>
            <a:r>
              <a:rPr lang="nl-NL" sz="3200" b="1" i="1" dirty="0">
                <a:latin typeface="Effra" panose="02000506080000020004" pitchFamily="2" charset="0"/>
              </a:rPr>
              <a:t>) en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hogere prijs </a:t>
            </a:r>
            <a:r>
              <a:rPr lang="nl-NL" sz="3200" b="1" i="1" dirty="0">
                <a:latin typeface="Effra" panose="02000506080000020004" pitchFamily="2" charset="0"/>
              </a:rPr>
              <a:t>(</a:t>
            </a:r>
            <a:r>
              <a:rPr lang="nl-NL" sz="3200" b="1" i="1" dirty="0" err="1">
                <a:latin typeface="Effra" panose="02000506080000020004" pitchFamily="2" charset="0"/>
              </a:rPr>
              <a:t>P</a:t>
            </a:r>
            <a:r>
              <a:rPr lang="nl-NL" sz="3200" b="1" i="1" baseline="-25000" dirty="0" err="1">
                <a:latin typeface="Effra" panose="02000506080000020004" pitchFamily="2" charset="0"/>
              </a:rPr>
              <a:t>e</a:t>
            </a:r>
            <a:r>
              <a:rPr lang="nl-NL" sz="3200" b="1" i="1" dirty="0">
                <a:latin typeface="Effra" panose="02000506080000020004" pitchFamily="2" charset="0"/>
              </a:rPr>
              <a:t>).</a:t>
            </a:r>
          </a:p>
        </p:txBody>
      </p:sp>
      <p:sp>
        <p:nvSpPr>
          <p:cNvPr id="25" name="Bijschrift: pijl-omhoog 24">
            <a:extLst>
              <a:ext uri="{FF2B5EF4-FFF2-40B4-BE49-F238E27FC236}">
                <a16:creationId xmlns:a16="http://schemas.microsoft.com/office/drawing/2014/main" id="{F7DF4923-EC4F-1B2E-54FC-09A197ACF34F}"/>
              </a:ext>
            </a:extLst>
          </p:cNvPr>
          <p:cNvSpPr/>
          <p:nvPr/>
        </p:nvSpPr>
        <p:spPr>
          <a:xfrm flipH="1">
            <a:off x="376661" y="4990875"/>
            <a:ext cx="3712735" cy="167311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670"/>
            </a:avLst>
          </a:prstGeom>
          <a:solidFill>
            <a:srgbClr val="652E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latin typeface="Effra" panose="02000506080000020004" pitchFamily="2" charset="0"/>
              </a:rPr>
              <a:t>De vraagverandering wordt </a:t>
            </a:r>
            <a:r>
              <a:rPr lang="nl-NL" sz="2400" b="1" i="1" dirty="0">
                <a:latin typeface="Effra" panose="02000506080000020004" pitchFamily="2" charset="0"/>
              </a:rPr>
              <a:t>veroorzaakt</a:t>
            </a:r>
            <a:r>
              <a:rPr lang="nl-NL" sz="2400" i="1" dirty="0">
                <a:latin typeface="Effra" panose="02000506080000020004" pitchFamily="2" charset="0"/>
              </a:rPr>
              <a:t> door </a:t>
            </a:r>
            <a:r>
              <a:rPr lang="nl-NL" sz="2400" b="1" i="1" dirty="0">
                <a:latin typeface="Effra" panose="02000506080000020004" pitchFamily="2" charset="0"/>
              </a:rPr>
              <a:t>iets anders</a:t>
            </a:r>
            <a:r>
              <a:rPr lang="nl-NL" sz="2400" i="1" dirty="0">
                <a:latin typeface="Effra" panose="02000506080000020004" pitchFamily="2" charset="0"/>
              </a:rPr>
              <a:t> dan de </a:t>
            </a:r>
            <a:r>
              <a:rPr lang="nl-NL" sz="2400" b="1" i="1" dirty="0">
                <a:latin typeface="Effra" panose="02000506080000020004" pitchFamily="2" charset="0"/>
              </a:rPr>
              <a:t>prijs</a:t>
            </a:r>
            <a:r>
              <a:rPr lang="nl-NL" sz="2400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26" name="Bijschrift: pijl-omhoog 25">
            <a:extLst>
              <a:ext uri="{FF2B5EF4-FFF2-40B4-BE49-F238E27FC236}">
                <a16:creationId xmlns:a16="http://schemas.microsoft.com/office/drawing/2014/main" id="{C03D5940-58D4-E053-4F52-0822725DAB07}"/>
              </a:ext>
            </a:extLst>
          </p:cNvPr>
          <p:cNvSpPr/>
          <p:nvPr/>
        </p:nvSpPr>
        <p:spPr>
          <a:xfrm flipH="1">
            <a:off x="4239631" y="4990875"/>
            <a:ext cx="3712735" cy="167311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670"/>
            </a:avLst>
          </a:prstGeom>
          <a:solidFill>
            <a:srgbClr val="652E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latin typeface="Effra" panose="02000506080000020004" pitchFamily="2" charset="0"/>
              </a:rPr>
              <a:t>Bij </a:t>
            </a:r>
            <a:r>
              <a:rPr lang="nl-NL" sz="2400" b="1" i="1" dirty="0">
                <a:latin typeface="Effra" panose="02000506080000020004" pitchFamily="2" charset="0"/>
              </a:rPr>
              <a:t>elke prijs</a:t>
            </a:r>
            <a:r>
              <a:rPr lang="nl-NL" sz="2400" i="1" dirty="0">
                <a:latin typeface="Effra" panose="02000506080000020004" pitchFamily="2" charset="0"/>
              </a:rPr>
              <a:t> is er nu </a:t>
            </a:r>
            <a:r>
              <a:rPr lang="nl-NL" sz="2400" b="1" i="1" dirty="0">
                <a:latin typeface="Effra" panose="02000506080000020004" pitchFamily="2" charset="0"/>
              </a:rPr>
              <a:t>meer vraag</a:t>
            </a:r>
            <a:r>
              <a:rPr lang="nl-NL" sz="2400" i="1" dirty="0">
                <a:latin typeface="Effra" panose="02000506080000020004" pitchFamily="2" charset="0"/>
              </a:rPr>
              <a:t>, daardoor </a:t>
            </a:r>
            <a:r>
              <a:rPr lang="nl-NL" sz="2400" b="1" i="1" dirty="0">
                <a:latin typeface="Effra" panose="02000506080000020004" pitchFamily="2" charset="0"/>
              </a:rPr>
              <a:t>verschuift</a:t>
            </a:r>
            <a:r>
              <a:rPr lang="nl-NL" sz="2400" i="1" dirty="0">
                <a:latin typeface="Effra" panose="02000506080000020004" pitchFamily="2" charset="0"/>
              </a:rPr>
              <a:t> de </a:t>
            </a:r>
            <a:r>
              <a:rPr lang="nl-NL" sz="2400" b="1" i="1" dirty="0" err="1">
                <a:latin typeface="Effra" panose="02000506080000020004" pitchFamily="2" charset="0"/>
              </a:rPr>
              <a:t>Q</a:t>
            </a:r>
            <a:r>
              <a:rPr lang="nl-NL" sz="2400" b="1" i="1" baseline="-25000" dirty="0" err="1">
                <a:latin typeface="Effra" panose="02000506080000020004" pitchFamily="2" charset="0"/>
              </a:rPr>
              <a:t>v</a:t>
            </a:r>
            <a:r>
              <a:rPr lang="nl-NL" sz="2400" b="1" i="1" dirty="0">
                <a:latin typeface="Effra" panose="02000506080000020004" pitchFamily="2" charset="0"/>
              </a:rPr>
              <a:t>-lijn</a:t>
            </a:r>
            <a:r>
              <a:rPr lang="nl-NL" sz="2400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27" name="Bijschrift: pijl-omhoog 26">
            <a:extLst>
              <a:ext uri="{FF2B5EF4-FFF2-40B4-BE49-F238E27FC236}">
                <a16:creationId xmlns:a16="http://schemas.microsoft.com/office/drawing/2014/main" id="{6DAE7307-4F49-89A5-CB0E-FF9D786A81A6}"/>
              </a:ext>
            </a:extLst>
          </p:cNvPr>
          <p:cNvSpPr/>
          <p:nvPr/>
        </p:nvSpPr>
        <p:spPr>
          <a:xfrm flipH="1">
            <a:off x="8102596" y="4990875"/>
            <a:ext cx="3712735" cy="167311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670"/>
            </a:avLst>
          </a:prstGeom>
          <a:solidFill>
            <a:srgbClr val="652E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latin typeface="Effra" panose="02000506080000020004" pitchFamily="2" charset="0"/>
              </a:rPr>
              <a:t>De </a:t>
            </a:r>
            <a:r>
              <a:rPr lang="nl-NL" sz="2400" b="1" i="1" dirty="0">
                <a:latin typeface="Effra" panose="02000506080000020004" pitchFamily="2" charset="0"/>
              </a:rPr>
              <a:t>lijnverschuiving</a:t>
            </a:r>
            <a:r>
              <a:rPr lang="nl-NL" sz="2400" i="1" dirty="0">
                <a:latin typeface="Effra" panose="02000506080000020004" pitchFamily="2" charset="0"/>
              </a:rPr>
              <a:t> heeft wél een </a:t>
            </a:r>
            <a:r>
              <a:rPr lang="nl-NL" sz="2400" b="1" i="1" dirty="0">
                <a:latin typeface="Effra" panose="02000506080000020004" pitchFamily="2" charset="0"/>
              </a:rPr>
              <a:t>prijsverandering</a:t>
            </a:r>
            <a:r>
              <a:rPr lang="nl-NL" sz="2400" i="1" dirty="0">
                <a:latin typeface="Effra" panose="02000506080000020004" pitchFamily="2" charset="0"/>
              </a:rPr>
              <a:t> als </a:t>
            </a:r>
            <a:r>
              <a:rPr lang="nl-NL" sz="2400" b="1" i="1" dirty="0">
                <a:latin typeface="Effra" panose="02000506080000020004" pitchFamily="2" charset="0"/>
              </a:rPr>
              <a:t>gevolg</a:t>
            </a:r>
            <a:r>
              <a:rPr lang="nl-NL" sz="2400" i="1" dirty="0">
                <a:latin typeface="Effra" panose="0200050608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8097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6CBF6-32A9-80BC-BD45-B88861755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ep 158">
            <a:extLst>
              <a:ext uri="{FF2B5EF4-FFF2-40B4-BE49-F238E27FC236}">
                <a16:creationId xmlns:a16="http://schemas.microsoft.com/office/drawing/2014/main" id="{34FD3432-9F5E-FC40-002C-D78D1E12CC21}"/>
              </a:ext>
            </a:extLst>
          </p:cNvPr>
          <p:cNvGrpSpPr/>
          <p:nvPr/>
        </p:nvGrpSpPr>
        <p:grpSpPr>
          <a:xfrm>
            <a:off x="1071664" y="2390556"/>
            <a:ext cx="4101486" cy="4195128"/>
            <a:chOff x="1071664" y="2390556"/>
            <a:chExt cx="4101486" cy="4195128"/>
          </a:xfrm>
        </p:grpSpPr>
        <p:sp>
          <p:nvSpPr>
            <p:cNvPr id="74" name="L-vorm 73">
              <a:extLst>
                <a:ext uri="{FF2B5EF4-FFF2-40B4-BE49-F238E27FC236}">
                  <a16:creationId xmlns:a16="http://schemas.microsoft.com/office/drawing/2014/main" id="{E90104B2-0D38-2DA4-F6E4-DD86CC74913F}"/>
                </a:ext>
              </a:extLst>
            </p:cNvPr>
            <p:cNvSpPr/>
            <p:nvPr/>
          </p:nvSpPr>
          <p:spPr>
            <a:xfrm>
              <a:off x="1071664" y="2390556"/>
              <a:ext cx="4101486" cy="4195128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rgbClr val="945DE8"/>
            </a:solidFill>
            <a:ln w="13921" cap="flat">
              <a:solidFill>
                <a:srgbClr val="945DE8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8FC69AB2-B433-992E-270F-CC91FBF232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7609" y="2820893"/>
              <a:ext cx="4004821" cy="2864965"/>
            </a:xfrm>
            <a:prstGeom prst="line">
              <a:avLst/>
            </a:prstGeom>
            <a:ln w="57150">
              <a:solidFill>
                <a:srgbClr val="652EA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kstvak 129">
                  <a:extLst>
                    <a:ext uri="{FF2B5EF4-FFF2-40B4-BE49-F238E27FC236}">
                      <a16:creationId xmlns:a16="http://schemas.microsoft.com/office/drawing/2014/main" id="{5DCA0966-D10C-3C61-D9DC-74BB42590841}"/>
                    </a:ext>
                  </a:extLst>
                </p:cNvPr>
                <p:cNvSpPr txBox="1"/>
                <p:nvPr/>
              </p:nvSpPr>
              <p:spPr>
                <a:xfrm>
                  <a:off x="4517249" y="5452927"/>
                  <a:ext cx="616389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𝑸</m:t>
                            </m:r>
                          </m:e>
                          <m:sub>
                            <m: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𝒗</m:t>
                            </m:r>
                          </m:sub>
                        </m:sSub>
                      </m:oMath>
                    </m:oMathPara>
                  </a14:m>
                  <a:endPara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45EE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0" name="Tekstvak 129">
                  <a:extLst>
                    <a:ext uri="{FF2B5EF4-FFF2-40B4-BE49-F238E27FC236}">
                      <a16:creationId xmlns:a16="http://schemas.microsoft.com/office/drawing/2014/main" id="{5DCA0966-D10C-3C61-D9DC-74BB42590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249" y="5452927"/>
                  <a:ext cx="616389" cy="6155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1" name="Tekstvak 150">
            <a:extLst>
              <a:ext uri="{FF2B5EF4-FFF2-40B4-BE49-F238E27FC236}">
                <a16:creationId xmlns:a16="http://schemas.microsoft.com/office/drawing/2014/main" id="{23893F54-70A5-F33C-F598-13A42A59E862}"/>
              </a:ext>
            </a:extLst>
          </p:cNvPr>
          <p:cNvSpPr txBox="1">
            <a:spLocks/>
          </p:cNvSpPr>
          <p:nvPr/>
        </p:nvSpPr>
        <p:spPr>
          <a:xfrm>
            <a:off x="322330" y="3215536"/>
            <a:ext cx="5459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Door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bevolkingsgroei</a:t>
            </a:r>
            <a:r>
              <a:rPr lang="nl-NL" sz="3600" b="1" i="1" dirty="0">
                <a:latin typeface="Effra" panose="02000506080000020004" pitchFamily="2" charset="0"/>
              </a:rPr>
              <a:t>,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migratie</a:t>
            </a:r>
            <a:r>
              <a:rPr lang="nl-NL" sz="3600" b="1" i="1" dirty="0">
                <a:latin typeface="Effra" panose="02000506080000020004" pitchFamily="2" charset="0"/>
              </a:rPr>
              <a:t> of een verandering van het aantal mensen in een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generatie</a:t>
            </a:r>
            <a:r>
              <a:rPr lang="nl-NL" sz="36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F677129-CD7A-DB15-9E80-6BB80576AE28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Redenen voor lijnverschuivingen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7907D3A1-C3EF-6D24-8C66-987BD18BBD31}"/>
              </a:ext>
            </a:extLst>
          </p:cNvPr>
          <p:cNvSpPr/>
          <p:nvPr/>
        </p:nvSpPr>
        <p:spPr>
          <a:xfrm>
            <a:off x="1230424" y="1117623"/>
            <a:ext cx="3770202" cy="443322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Effra Heavy" panose="02000906080000020004" pitchFamily="2" charset="0"/>
              </a:rPr>
              <a:t>Vraaglijn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58BF0501-5ED5-37C6-9F8D-F8C8426F6A99}"/>
              </a:ext>
            </a:extLst>
          </p:cNvPr>
          <p:cNvSpPr/>
          <p:nvPr/>
        </p:nvSpPr>
        <p:spPr>
          <a:xfrm>
            <a:off x="7159915" y="1117623"/>
            <a:ext cx="3801662" cy="443322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Aanbodlijn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E80C7E9-7703-95DA-F7C3-28C7A3652575}"/>
              </a:ext>
            </a:extLst>
          </p:cNvPr>
          <p:cNvCxnSpPr>
            <a:cxnSpLocks/>
          </p:cNvCxnSpPr>
          <p:nvPr/>
        </p:nvCxnSpPr>
        <p:spPr>
          <a:xfrm>
            <a:off x="6096000" y="1117623"/>
            <a:ext cx="0" cy="5468061"/>
          </a:xfrm>
          <a:prstGeom prst="line">
            <a:avLst/>
          </a:prstGeom>
          <a:ln w="57150">
            <a:solidFill>
              <a:srgbClr val="939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93AF16C-7D49-7449-DA95-66FDA4584CB3}"/>
              </a:ext>
            </a:extLst>
          </p:cNvPr>
          <p:cNvGrpSpPr/>
          <p:nvPr/>
        </p:nvGrpSpPr>
        <p:grpSpPr>
          <a:xfrm>
            <a:off x="7058363" y="2390555"/>
            <a:ext cx="4101486" cy="4195129"/>
            <a:chOff x="7058363" y="2390555"/>
            <a:chExt cx="4101486" cy="4195129"/>
          </a:xfrm>
        </p:grpSpPr>
        <p:sp>
          <p:nvSpPr>
            <p:cNvPr id="128" name="L-vorm 127">
              <a:extLst>
                <a:ext uri="{FF2B5EF4-FFF2-40B4-BE49-F238E27FC236}">
                  <a16:creationId xmlns:a16="http://schemas.microsoft.com/office/drawing/2014/main" id="{06B219BD-BA8E-3580-4872-706A0FE4132D}"/>
                </a:ext>
              </a:extLst>
            </p:cNvPr>
            <p:cNvSpPr/>
            <p:nvPr/>
          </p:nvSpPr>
          <p:spPr>
            <a:xfrm>
              <a:off x="7058363" y="2390556"/>
              <a:ext cx="4101486" cy="4195128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rgbClr val="945DE8"/>
            </a:solidFill>
            <a:ln w="13921" cap="flat">
              <a:solidFill>
                <a:srgbClr val="945DE8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id="{681A5F8D-F61A-2157-3625-8FBE3E0E68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7640" y="2820893"/>
              <a:ext cx="4004821" cy="2864965"/>
            </a:xfrm>
            <a:prstGeom prst="line">
              <a:avLst/>
            </a:prstGeom>
            <a:ln w="57150">
              <a:solidFill>
                <a:srgbClr val="652EA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kstvak 130">
                  <a:extLst>
                    <a:ext uri="{FF2B5EF4-FFF2-40B4-BE49-F238E27FC236}">
                      <a16:creationId xmlns:a16="http://schemas.microsoft.com/office/drawing/2014/main" id="{201439B8-AAEB-48D4-9FB9-97DC07A9E566}"/>
                    </a:ext>
                  </a:extLst>
                </p:cNvPr>
                <p:cNvSpPr txBox="1"/>
                <p:nvPr/>
              </p:nvSpPr>
              <p:spPr>
                <a:xfrm>
                  <a:off x="10163595" y="2390555"/>
                  <a:ext cx="797982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𝑸</m:t>
                            </m:r>
                          </m:e>
                          <m:sub>
                            <m: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45EE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1" name="Tekstvak 130">
                  <a:extLst>
                    <a:ext uri="{FF2B5EF4-FFF2-40B4-BE49-F238E27FC236}">
                      <a16:creationId xmlns:a16="http://schemas.microsoft.com/office/drawing/2014/main" id="{201439B8-AAEB-48D4-9FB9-97DC07A9E5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3595" y="2390555"/>
                  <a:ext cx="7979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7" name="Pijl: links 156">
            <a:extLst>
              <a:ext uri="{FF2B5EF4-FFF2-40B4-BE49-F238E27FC236}">
                <a16:creationId xmlns:a16="http://schemas.microsoft.com/office/drawing/2014/main" id="{8AE75F85-E4E1-0044-8878-C86BB6717948}"/>
              </a:ext>
            </a:extLst>
          </p:cNvPr>
          <p:cNvSpPr/>
          <p:nvPr/>
        </p:nvSpPr>
        <p:spPr>
          <a:xfrm>
            <a:off x="1202402" y="5510783"/>
            <a:ext cx="1720424" cy="1016543"/>
          </a:xfrm>
          <a:prstGeom prst="leftArrow">
            <a:avLst/>
          </a:prstGeom>
          <a:solidFill>
            <a:srgbClr val="E71E14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dirty="0"/>
              <a:t>Minder</a:t>
            </a:r>
          </a:p>
        </p:txBody>
      </p:sp>
      <p:sp>
        <p:nvSpPr>
          <p:cNvPr id="158" name="Pijl: links 157">
            <a:extLst>
              <a:ext uri="{FF2B5EF4-FFF2-40B4-BE49-F238E27FC236}">
                <a16:creationId xmlns:a16="http://schemas.microsoft.com/office/drawing/2014/main" id="{C56B9067-2CFD-D4EC-7082-FCB879D48D22}"/>
              </a:ext>
            </a:extLst>
          </p:cNvPr>
          <p:cNvSpPr/>
          <p:nvPr/>
        </p:nvSpPr>
        <p:spPr>
          <a:xfrm flipH="1">
            <a:off x="3551764" y="2390555"/>
            <a:ext cx="1720424" cy="1016543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3200" dirty="0"/>
              <a:t>Meer</a:t>
            </a:r>
          </a:p>
        </p:txBody>
      </p:sp>
      <p:sp>
        <p:nvSpPr>
          <p:cNvPr id="162" name="Tekstvak 161">
            <a:extLst>
              <a:ext uri="{FF2B5EF4-FFF2-40B4-BE49-F238E27FC236}">
                <a16:creationId xmlns:a16="http://schemas.microsoft.com/office/drawing/2014/main" id="{7984B287-F206-CB8E-4B2B-9F85AC47E951}"/>
              </a:ext>
            </a:extLst>
          </p:cNvPr>
          <p:cNvSpPr txBox="1">
            <a:spLocks/>
          </p:cNvSpPr>
          <p:nvPr/>
        </p:nvSpPr>
        <p:spPr>
          <a:xfrm>
            <a:off x="322330" y="3764720"/>
            <a:ext cx="545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Door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loonontwikkeling</a:t>
            </a:r>
            <a:r>
              <a:rPr lang="nl-NL" sz="3600" b="1" i="1" dirty="0">
                <a:latin typeface="Effra" panose="02000506080000020004" pitchFamily="2" charset="0"/>
              </a:rPr>
              <a:t>,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 werkloosheid</a:t>
            </a:r>
            <a:r>
              <a:rPr lang="nl-NL" sz="36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63" name="Tekstvak 162">
            <a:extLst>
              <a:ext uri="{FF2B5EF4-FFF2-40B4-BE49-F238E27FC236}">
                <a16:creationId xmlns:a16="http://schemas.microsoft.com/office/drawing/2014/main" id="{1531324E-7C5F-FED0-7E47-40C4AF0A0619}"/>
              </a:ext>
            </a:extLst>
          </p:cNvPr>
          <p:cNvSpPr txBox="1">
            <a:spLocks/>
          </p:cNvSpPr>
          <p:nvPr/>
        </p:nvSpPr>
        <p:spPr>
          <a:xfrm>
            <a:off x="322330" y="3492535"/>
            <a:ext cx="5459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Door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verwachtingen</a:t>
            </a:r>
            <a:r>
              <a:rPr lang="nl-NL" sz="3600" b="1" i="1" dirty="0">
                <a:latin typeface="Effra" panose="02000506080000020004" pitchFamily="2" charset="0"/>
              </a:rPr>
              <a:t>,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 status</a:t>
            </a:r>
            <a:r>
              <a:rPr lang="nl-NL" sz="3600" b="1" i="1" dirty="0">
                <a:latin typeface="Effra" panose="02000506080000020004" pitchFamily="2" charset="0"/>
              </a:rPr>
              <a:t>,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 nieuws en populariteit</a:t>
            </a:r>
            <a:r>
              <a:rPr lang="nl-NL" sz="36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65" name="Tekstvak 164">
            <a:extLst>
              <a:ext uri="{FF2B5EF4-FFF2-40B4-BE49-F238E27FC236}">
                <a16:creationId xmlns:a16="http://schemas.microsoft.com/office/drawing/2014/main" id="{20816704-5B3A-FF49-0395-1604380A21D3}"/>
              </a:ext>
            </a:extLst>
          </p:cNvPr>
          <p:cNvSpPr txBox="1">
            <a:spLocks/>
          </p:cNvSpPr>
          <p:nvPr/>
        </p:nvSpPr>
        <p:spPr>
          <a:xfrm>
            <a:off x="322330" y="3333958"/>
            <a:ext cx="5459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Door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prijsveranderingen </a:t>
            </a:r>
            <a:r>
              <a:rPr lang="nl-NL" sz="3600" b="1" i="1" dirty="0">
                <a:latin typeface="Effra" panose="02000506080000020004" pitchFamily="2" charset="0"/>
              </a:rPr>
              <a:t>van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 substitutiegoederen </a:t>
            </a:r>
            <a:r>
              <a:rPr lang="nl-NL" sz="3600" b="1" i="1" dirty="0">
                <a:latin typeface="Effra" panose="02000506080000020004" pitchFamily="2" charset="0"/>
              </a:rPr>
              <a:t>en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 complementaire goederen</a:t>
            </a:r>
            <a:r>
              <a:rPr lang="nl-NL" sz="36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3B2EDAA-2EAE-4662-1768-DA00E5585A73}"/>
              </a:ext>
            </a:extLst>
          </p:cNvPr>
          <p:cNvSpPr txBox="1">
            <a:spLocks/>
          </p:cNvSpPr>
          <p:nvPr/>
        </p:nvSpPr>
        <p:spPr>
          <a:xfrm>
            <a:off x="6415314" y="3610957"/>
            <a:ext cx="5459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Doordat de markt meer of minder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winstgevend</a:t>
            </a:r>
            <a:r>
              <a:rPr lang="nl-NL" sz="3600" b="1" i="1" dirty="0">
                <a:latin typeface="Effra" panose="02000506080000020004" pitchFamily="2" charset="0"/>
              </a:rPr>
              <a:t> is geworden.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337924C-93DF-6A36-DA11-F45D25EEAC51}"/>
              </a:ext>
            </a:extLst>
          </p:cNvPr>
          <p:cNvSpPr txBox="1">
            <a:spLocks/>
          </p:cNvSpPr>
          <p:nvPr/>
        </p:nvSpPr>
        <p:spPr>
          <a:xfrm>
            <a:off x="6415314" y="3333958"/>
            <a:ext cx="5459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Als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kapitaal</a:t>
            </a:r>
            <a:r>
              <a:rPr lang="nl-NL" sz="3600" b="1" i="1" dirty="0">
                <a:latin typeface="Effra" panose="02000506080000020004" pitchFamily="2" charset="0"/>
              </a:rPr>
              <a:t>,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arbeid</a:t>
            </a:r>
            <a:r>
              <a:rPr lang="nl-NL" sz="3600" b="1" i="1" dirty="0">
                <a:latin typeface="Effra" panose="02000506080000020004" pitchFamily="2" charset="0"/>
              </a:rPr>
              <a:t>,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natuur</a:t>
            </a:r>
            <a:r>
              <a:rPr lang="nl-NL" sz="3600" b="1" i="1" dirty="0">
                <a:latin typeface="Effra" panose="02000506080000020004" pitchFamily="2" charset="0"/>
              </a:rPr>
              <a:t> of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ondernemerschap</a:t>
            </a:r>
            <a:r>
              <a:rPr lang="nl-NL" sz="3600" b="1" i="1" dirty="0">
                <a:latin typeface="Effra" panose="02000506080000020004" pitchFamily="2" charset="0"/>
              </a:rPr>
              <a:t>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duurder</a:t>
            </a:r>
            <a:r>
              <a:rPr lang="nl-NL" sz="3600" b="1" i="1" dirty="0">
                <a:latin typeface="Effra" panose="02000506080000020004" pitchFamily="2" charset="0"/>
              </a:rPr>
              <a:t> of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goedkoper</a:t>
            </a:r>
            <a:r>
              <a:rPr lang="nl-NL" sz="3600" b="1" i="1" dirty="0">
                <a:latin typeface="Effra" panose="02000506080000020004" pitchFamily="2" charset="0"/>
              </a:rPr>
              <a:t> worden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54CD12E-AE7A-3C4A-4F3E-FCC40BDD0132}"/>
              </a:ext>
            </a:extLst>
          </p:cNvPr>
          <p:cNvSpPr txBox="1">
            <a:spLocks/>
          </p:cNvSpPr>
          <p:nvPr/>
        </p:nvSpPr>
        <p:spPr>
          <a:xfrm>
            <a:off x="6415314" y="3610957"/>
            <a:ext cx="5459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Als het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productieproces</a:t>
            </a:r>
            <a:r>
              <a:rPr lang="nl-NL" sz="3600" b="1" i="1" dirty="0">
                <a:latin typeface="Effra" panose="02000506080000020004" pitchFamily="2" charset="0"/>
              </a:rPr>
              <a:t> of de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dienstverlening</a:t>
            </a:r>
            <a:r>
              <a:rPr lang="nl-NL" sz="3600" b="1" i="1" dirty="0">
                <a:latin typeface="Effra" panose="02000506080000020004" pitchFamily="2" charset="0"/>
              </a:rPr>
              <a:t> door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innovatie</a:t>
            </a:r>
            <a:r>
              <a:rPr lang="nl-NL" sz="3600" b="1" i="1" dirty="0">
                <a:latin typeface="Effra" panose="02000506080000020004" pitchFamily="2" charset="0"/>
              </a:rPr>
              <a:t> verbeteren.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6DDFE70-F909-A6C6-F9BB-AD10798947AB}"/>
              </a:ext>
            </a:extLst>
          </p:cNvPr>
          <p:cNvSpPr txBox="1">
            <a:spLocks/>
          </p:cNvSpPr>
          <p:nvPr/>
        </p:nvSpPr>
        <p:spPr>
          <a:xfrm>
            <a:off x="6415314" y="3333957"/>
            <a:ext cx="5459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Als de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overheid</a:t>
            </a:r>
            <a:r>
              <a:rPr lang="nl-NL" sz="3600" b="1" i="1" dirty="0">
                <a:latin typeface="Effra" panose="02000506080000020004" pitchFamily="2" charset="0"/>
              </a:rPr>
              <a:t> de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kostprijs</a:t>
            </a:r>
            <a:r>
              <a:rPr lang="nl-NL" sz="3600" b="1" i="1" dirty="0">
                <a:latin typeface="Effra" panose="02000506080000020004" pitchFamily="2" charset="0"/>
              </a:rPr>
              <a:t>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verhoogt</a:t>
            </a:r>
            <a:r>
              <a:rPr lang="nl-NL" sz="3600" b="1" i="1" dirty="0">
                <a:latin typeface="Effra" panose="02000506080000020004" pitchFamily="2" charset="0"/>
              </a:rPr>
              <a:t> met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belasting</a:t>
            </a:r>
            <a:r>
              <a:rPr lang="nl-NL" sz="3600" b="1" i="1" dirty="0">
                <a:latin typeface="Effra" panose="02000506080000020004" pitchFamily="2" charset="0"/>
              </a:rPr>
              <a:t> of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verlaagt</a:t>
            </a:r>
            <a:r>
              <a:rPr lang="nl-NL" sz="3600" b="1" i="1" dirty="0">
                <a:latin typeface="Effra" panose="02000506080000020004" pitchFamily="2" charset="0"/>
              </a:rPr>
              <a:t> met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subsidie</a:t>
            </a:r>
            <a:r>
              <a:rPr lang="nl-NL" sz="36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C47A40B4-03C4-FF74-7229-083166F01B58}"/>
              </a:ext>
            </a:extLst>
          </p:cNvPr>
          <p:cNvSpPr/>
          <p:nvPr/>
        </p:nvSpPr>
        <p:spPr>
          <a:xfrm>
            <a:off x="6677899" y="1783473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Aantal aanbieders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462D36F5-4937-4600-7DE2-2D3522BC2C2C}"/>
              </a:ext>
            </a:extLst>
          </p:cNvPr>
          <p:cNvSpPr/>
          <p:nvPr/>
        </p:nvSpPr>
        <p:spPr>
          <a:xfrm>
            <a:off x="6373101" y="1783474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7C647250-A5A9-F01F-62E4-B84919CF4640}"/>
              </a:ext>
            </a:extLst>
          </p:cNvPr>
          <p:cNvSpPr/>
          <p:nvPr/>
        </p:nvSpPr>
        <p:spPr>
          <a:xfrm>
            <a:off x="6677899" y="1783473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Prijs van productiefactoren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6BD5A305-ED92-303D-526E-17DB8E68A0F1}"/>
              </a:ext>
            </a:extLst>
          </p:cNvPr>
          <p:cNvSpPr/>
          <p:nvPr/>
        </p:nvSpPr>
        <p:spPr>
          <a:xfrm>
            <a:off x="6373101" y="17834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08F5E1BD-854E-7112-2E36-1A4BC87095E5}"/>
              </a:ext>
            </a:extLst>
          </p:cNvPr>
          <p:cNvSpPr/>
          <p:nvPr/>
        </p:nvSpPr>
        <p:spPr>
          <a:xfrm>
            <a:off x="6677899" y="1783473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Technische ontwikkeling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7B044BB3-57FB-3ABE-BDE3-4F8803E3D73B}"/>
              </a:ext>
            </a:extLst>
          </p:cNvPr>
          <p:cNvSpPr/>
          <p:nvPr/>
        </p:nvSpPr>
        <p:spPr>
          <a:xfrm>
            <a:off x="6373101" y="17834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F18F10B4-0645-61CA-5CE0-D9DCCF14C3DB}"/>
              </a:ext>
            </a:extLst>
          </p:cNvPr>
          <p:cNvSpPr/>
          <p:nvPr/>
        </p:nvSpPr>
        <p:spPr>
          <a:xfrm>
            <a:off x="6677899" y="1783473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Heffingen en subsidies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EED13BA9-EA6B-D975-B470-B9119C24EE60}"/>
              </a:ext>
            </a:extLst>
          </p:cNvPr>
          <p:cNvSpPr/>
          <p:nvPr/>
        </p:nvSpPr>
        <p:spPr>
          <a:xfrm>
            <a:off x="6373101" y="17834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D8622E43-E2A4-20C2-71CA-BE9D25630F36}"/>
              </a:ext>
            </a:extLst>
          </p:cNvPr>
          <p:cNvSpPr/>
          <p:nvPr/>
        </p:nvSpPr>
        <p:spPr>
          <a:xfrm>
            <a:off x="627128" y="1783473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Aantal vragers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73C3FA0-9A47-C787-5A4D-3A00891D1185}"/>
              </a:ext>
            </a:extLst>
          </p:cNvPr>
          <p:cNvSpPr/>
          <p:nvPr/>
        </p:nvSpPr>
        <p:spPr>
          <a:xfrm>
            <a:off x="322330" y="17834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5FB79E2-E89B-B281-72CC-C43EE4577BA3}"/>
              </a:ext>
            </a:extLst>
          </p:cNvPr>
          <p:cNvSpPr/>
          <p:nvPr/>
        </p:nvSpPr>
        <p:spPr>
          <a:xfrm>
            <a:off x="627128" y="1783473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Inkomen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429FA0F-2B8E-6837-4934-9D46664874C0}"/>
              </a:ext>
            </a:extLst>
          </p:cNvPr>
          <p:cNvSpPr/>
          <p:nvPr/>
        </p:nvSpPr>
        <p:spPr>
          <a:xfrm>
            <a:off x="322330" y="17834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E88A38FA-2FE7-CF7F-1CA9-F0238CFD6765}"/>
              </a:ext>
            </a:extLst>
          </p:cNvPr>
          <p:cNvSpPr/>
          <p:nvPr/>
        </p:nvSpPr>
        <p:spPr>
          <a:xfrm>
            <a:off x="627128" y="1783473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Behoeften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61B2589E-AAA6-91E3-AE5E-BECC181349F3}"/>
              </a:ext>
            </a:extLst>
          </p:cNvPr>
          <p:cNvSpPr/>
          <p:nvPr/>
        </p:nvSpPr>
        <p:spPr>
          <a:xfrm>
            <a:off x="322330" y="17834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CC99F08-E430-9214-8D29-30D3D2F15393}"/>
              </a:ext>
            </a:extLst>
          </p:cNvPr>
          <p:cNvSpPr/>
          <p:nvPr/>
        </p:nvSpPr>
        <p:spPr>
          <a:xfrm>
            <a:off x="627128" y="1783473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Prijzen van andere producten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0C801C20-FE3F-C778-9C77-42608A6A7AAB}"/>
              </a:ext>
            </a:extLst>
          </p:cNvPr>
          <p:cNvSpPr/>
          <p:nvPr/>
        </p:nvSpPr>
        <p:spPr>
          <a:xfrm>
            <a:off x="322330" y="17834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54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67852 0.00162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19" y="6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29935 -0.00047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2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"/>
                            </p:stCondLst>
                            <p:childTnLst>
                              <p:par>
                                <p:cTn id="1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1" grpId="1"/>
      <p:bldP spid="4" grpId="0" animBg="1"/>
      <p:bldP spid="157" grpId="0" animBg="1"/>
      <p:bldP spid="157" grpId="1" animBg="1"/>
      <p:bldP spid="158" grpId="0" animBg="1"/>
      <p:bldP spid="158" grpId="1" animBg="1"/>
      <p:bldP spid="162" grpId="0"/>
      <p:bldP spid="162" grpId="1"/>
      <p:bldP spid="163" grpId="0"/>
      <p:bldP spid="163" grpId="1"/>
      <p:bldP spid="165" grpId="0"/>
      <p:bldP spid="165" grpId="1"/>
      <p:bldP spid="3" grpId="0"/>
      <p:bldP spid="3" grpId="1"/>
      <p:bldP spid="7" grpId="0"/>
      <p:bldP spid="7" grpId="1"/>
      <p:bldP spid="8" grpId="0"/>
      <p:bldP spid="8" grpId="1"/>
      <p:bldP spid="9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11" grpId="0" animBg="1"/>
      <p:bldP spid="11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E193-CF4D-DE1A-8E94-18B88A65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ep 158">
            <a:extLst>
              <a:ext uri="{FF2B5EF4-FFF2-40B4-BE49-F238E27FC236}">
                <a16:creationId xmlns:a16="http://schemas.microsoft.com/office/drawing/2014/main" id="{1B97ADD1-11B9-C997-3A46-9911CCA39148}"/>
              </a:ext>
            </a:extLst>
          </p:cNvPr>
          <p:cNvGrpSpPr/>
          <p:nvPr/>
        </p:nvGrpSpPr>
        <p:grpSpPr>
          <a:xfrm>
            <a:off x="1071664" y="2390556"/>
            <a:ext cx="4101486" cy="4195128"/>
            <a:chOff x="1071664" y="2390556"/>
            <a:chExt cx="4101486" cy="4195128"/>
          </a:xfrm>
        </p:grpSpPr>
        <p:sp>
          <p:nvSpPr>
            <p:cNvPr id="74" name="L-vorm 73">
              <a:extLst>
                <a:ext uri="{FF2B5EF4-FFF2-40B4-BE49-F238E27FC236}">
                  <a16:creationId xmlns:a16="http://schemas.microsoft.com/office/drawing/2014/main" id="{9A8BD3FD-4D81-9DAE-A2A0-35CCCD3089D9}"/>
                </a:ext>
              </a:extLst>
            </p:cNvPr>
            <p:cNvSpPr/>
            <p:nvPr/>
          </p:nvSpPr>
          <p:spPr>
            <a:xfrm>
              <a:off x="1071664" y="2390556"/>
              <a:ext cx="4101486" cy="4195128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rgbClr val="945DE8">
                <a:alpha val="25000"/>
              </a:srgbClr>
            </a:solidFill>
            <a:ln w="13921" cap="flat">
              <a:solidFill>
                <a:srgbClr val="945DE8">
                  <a:alpha val="25000"/>
                </a:srgbClr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D6EFA4C1-5701-B412-3734-A93D8A7FD1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7609" y="2820893"/>
              <a:ext cx="4004821" cy="2864965"/>
            </a:xfrm>
            <a:prstGeom prst="line">
              <a:avLst/>
            </a:prstGeom>
            <a:ln w="57150">
              <a:solidFill>
                <a:srgbClr val="652EA3">
                  <a:alpha val="25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kstvak 129">
                  <a:extLst>
                    <a:ext uri="{FF2B5EF4-FFF2-40B4-BE49-F238E27FC236}">
                      <a16:creationId xmlns:a16="http://schemas.microsoft.com/office/drawing/2014/main" id="{AC1591B5-4FDE-7263-C55F-255932EF3A68}"/>
                    </a:ext>
                  </a:extLst>
                </p:cNvPr>
                <p:cNvSpPr txBox="1"/>
                <p:nvPr/>
              </p:nvSpPr>
              <p:spPr>
                <a:xfrm>
                  <a:off x="4517249" y="5452927"/>
                  <a:ext cx="616389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>
                                    <a:alpha val="2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>
                                    <a:alpha val="2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𝑸</m:t>
                            </m:r>
                          </m:e>
                          <m:sub>
                            <m: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>
                                    <a:alpha val="2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𝒗</m:t>
                            </m:r>
                          </m:sub>
                        </m:sSub>
                      </m:oMath>
                    </m:oMathPara>
                  </a14:m>
                  <a:endPara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45EE8">
                        <a:alpha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0" name="Tekstvak 129">
                  <a:extLst>
                    <a:ext uri="{FF2B5EF4-FFF2-40B4-BE49-F238E27FC236}">
                      <a16:creationId xmlns:a16="http://schemas.microsoft.com/office/drawing/2014/main" id="{AC1591B5-4FDE-7263-C55F-255932EF3A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249" y="5452927"/>
                  <a:ext cx="616389" cy="6155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1DB90D81-B94D-D22D-5F6C-3FEFCA68C6DE}"/>
              </a:ext>
            </a:extLst>
          </p:cNvPr>
          <p:cNvSpPr/>
          <p:nvPr/>
        </p:nvSpPr>
        <p:spPr>
          <a:xfrm>
            <a:off x="627128" y="1783473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Aantal vragers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8B58303-F3F9-2DB1-3E1C-77BA58B41BC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Redenen voor lijnverschuivingen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8F7E27A-8F2A-4887-BDC4-E38E2BF0308B}"/>
              </a:ext>
            </a:extLst>
          </p:cNvPr>
          <p:cNvSpPr/>
          <p:nvPr/>
        </p:nvSpPr>
        <p:spPr>
          <a:xfrm>
            <a:off x="1230424" y="1117623"/>
            <a:ext cx="3770202" cy="443322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Effra Heavy" panose="02000906080000020004" pitchFamily="2" charset="0"/>
              </a:rPr>
              <a:t>Vraaglijn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FD17735-6BEF-5533-84FC-C09A35A48E18}"/>
              </a:ext>
            </a:extLst>
          </p:cNvPr>
          <p:cNvSpPr/>
          <p:nvPr/>
        </p:nvSpPr>
        <p:spPr>
          <a:xfrm>
            <a:off x="7159915" y="1117623"/>
            <a:ext cx="3801662" cy="443322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Aanbodlijn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7A83CE7-8239-33C9-7F60-28299C1EF88E}"/>
              </a:ext>
            </a:extLst>
          </p:cNvPr>
          <p:cNvCxnSpPr>
            <a:cxnSpLocks/>
          </p:cNvCxnSpPr>
          <p:nvPr/>
        </p:nvCxnSpPr>
        <p:spPr>
          <a:xfrm>
            <a:off x="6096000" y="1117623"/>
            <a:ext cx="0" cy="5468061"/>
          </a:xfrm>
          <a:prstGeom prst="line">
            <a:avLst/>
          </a:prstGeom>
          <a:ln w="57150">
            <a:solidFill>
              <a:srgbClr val="939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2C8193A0-9038-5ED0-4396-AD3A7C9D80DB}"/>
              </a:ext>
            </a:extLst>
          </p:cNvPr>
          <p:cNvSpPr/>
          <p:nvPr/>
        </p:nvSpPr>
        <p:spPr>
          <a:xfrm>
            <a:off x="322330" y="17834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89456C0E-8EBB-5B94-56B3-E27B854C6016}"/>
              </a:ext>
            </a:extLst>
          </p:cNvPr>
          <p:cNvSpPr/>
          <p:nvPr/>
        </p:nvSpPr>
        <p:spPr>
          <a:xfrm>
            <a:off x="627128" y="3107914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Inkomen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58699BDE-22DD-A5CE-1173-F51219924CD7}"/>
              </a:ext>
            </a:extLst>
          </p:cNvPr>
          <p:cNvSpPr/>
          <p:nvPr/>
        </p:nvSpPr>
        <p:spPr>
          <a:xfrm>
            <a:off x="322330" y="3107914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DB841AC-9EF3-C60C-D003-DFE62544360E}"/>
              </a:ext>
            </a:extLst>
          </p:cNvPr>
          <p:cNvSpPr/>
          <p:nvPr/>
        </p:nvSpPr>
        <p:spPr>
          <a:xfrm>
            <a:off x="627128" y="4432354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Behoeften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3A9E2DCE-EE35-A3D2-9268-BCB6112BECB6}"/>
              </a:ext>
            </a:extLst>
          </p:cNvPr>
          <p:cNvSpPr/>
          <p:nvPr/>
        </p:nvSpPr>
        <p:spPr>
          <a:xfrm>
            <a:off x="322330" y="4432354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BCBF3439-4C0A-E8EF-C89B-2F1D3709B5EB}"/>
              </a:ext>
            </a:extLst>
          </p:cNvPr>
          <p:cNvSpPr/>
          <p:nvPr/>
        </p:nvSpPr>
        <p:spPr>
          <a:xfrm>
            <a:off x="627128" y="5756794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Andere producten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E307A4C5-217C-7B2E-8036-4847FBE1F69B}"/>
              </a:ext>
            </a:extLst>
          </p:cNvPr>
          <p:cNvSpPr/>
          <p:nvPr/>
        </p:nvSpPr>
        <p:spPr>
          <a:xfrm>
            <a:off x="322330" y="5756794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72616222-A9A8-E9D5-729A-B3ABAE20270F}"/>
              </a:ext>
            </a:extLst>
          </p:cNvPr>
          <p:cNvSpPr/>
          <p:nvPr/>
        </p:nvSpPr>
        <p:spPr>
          <a:xfrm>
            <a:off x="6677899" y="1783473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Aantal aanbieders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20D73CBA-E97A-EEC3-A56D-4D26EAA005B4}"/>
              </a:ext>
            </a:extLst>
          </p:cNvPr>
          <p:cNvSpPr/>
          <p:nvPr/>
        </p:nvSpPr>
        <p:spPr>
          <a:xfrm>
            <a:off x="6373101" y="1783474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FF187E5E-0A80-5223-077F-418C416039B6}"/>
              </a:ext>
            </a:extLst>
          </p:cNvPr>
          <p:cNvGrpSpPr/>
          <p:nvPr/>
        </p:nvGrpSpPr>
        <p:grpSpPr>
          <a:xfrm>
            <a:off x="7058363" y="2390555"/>
            <a:ext cx="4101486" cy="4195129"/>
            <a:chOff x="7058363" y="2390555"/>
            <a:chExt cx="4101486" cy="4195129"/>
          </a:xfrm>
        </p:grpSpPr>
        <p:sp>
          <p:nvSpPr>
            <p:cNvPr id="128" name="L-vorm 127">
              <a:extLst>
                <a:ext uri="{FF2B5EF4-FFF2-40B4-BE49-F238E27FC236}">
                  <a16:creationId xmlns:a16="http://schemas.microsoft.com/office/drawing/2014/main" id="{1176B108-F780-3786-6D4F-9B683C4F5BF8}"/>
                </a:ext>
              </a:extLst>
            </p:cNvPr>
            <p:cNvSpPr/>
            <p:nvPr/>
          </p:nvSpPr>
          <p:spPr>
            <a:xfrm>
              <a:off x="7058363" y="2390556"/>
              <a:ext cx="4101486" cy="4195128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rgbClr val="945DE8">
                <a:alpha val="25000"/>
              </a:srgbClr>
            </a:solidFill>
            <a:ln w="13921" cap="flat">
              <a:solidFill>
                <a:srgbClr val="945DE8">
                  <a:alpha val="25000"/>
                </a:srgbClr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id="{6B4AB451-5E51-2C7F-B495-CC11D7CE6E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7640" y="2820893"/>
              <a:ext cx="4004821" cy="2864965"/>
            </a:xfrm>
            <a:prstGeom prst="line">
              <a:avLst/>
            </a:prstGeom>
            <a:ln w="57150">
              <a:solidFill>
                <a:srgbClr val="652EA3">
                  <a:alpha val="25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kstvak 130">
                  <a:extLst>
                    <a:ext uri="{FF2B5EF4-FFF2-40B4-BE49-F238E27FC236}">
                      <a16:creationId xmlns:a16="http://schemas.microsoft.com/office/drawing/2014/main" id="{57762636-7274-669A-45C0-DF53DA0079C3}"/>
                    </a:ext>
                  </a:extLst>
                </p:cNvPr>
                <p:cNvSpPr txBox="1"/>
                <p:nvPr/>
              </p:nvSpPr>
              <p:spPr>
                <a:xfrm>
                  <a:off x="10163595" y="2390555"/>
                  <a:ext cx="797982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>
                                    <a:alpha val="2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>
                                    <a:alpha val="2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𝑸</m:t>
                            </m:r>
                          </m:e>
                          <m:sub>
                            <m:r>
                              <a:rPr kumimoji="0" lang="nl-NL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945EE8">
                                    <a:alpha val="2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45EE8">
                        <a:alpha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1" name="Tekstvak 130">
                  <a:extLst>
                    <a:ext uri="{FF2B5EF4-FFF2-40B4-BE49-F238E27FC236}">
                      <a16:creationId xmlns:a16="http://schemas.microsoft.com/office/drawing/2014/main" id="{57762636-7274-669A-45C0-DF53DA007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3595" y="2390555"/>
                  <a:ext cx="7979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7" name="Pijl: links 156">
            <a:extLst>
              <a:ext uri="{FF2B5EF4-FFF2-40B4-BE49-F238E27FC236}">
                <a16:creationId xmlns:a16="http://schemas.microsoft.com/office/drawing/2014/main" id="{4C4B8420-DFF5-AED9-8E63-EAC5F70FBA8F}"/>
              </a:ext>
            </a:extLst>
          </p:cNvPr>
          <p:cNvSpPr/>
          <p:nvPr/>
        </p:nvSpPr>
        <p:spPr>
          <a:xfrm>
            <a:off x="12475775" y="5510783"/>
            <a:ext cx="1720424" cy="1016543"/>
          </a:xfrm>
          <a:prstGeom prst="leftArrow">
            <a:avLst/>
          </a:prstGeom>
          <a:solidFill>
            <a:srgbClr val="E71E14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dirty="0"/>
              <a:t>Minder</a:t>
            </a:r>
          </a:p>
        </p:txBody>
      </p:sp>
      <p:sp>
        <p:nvSpPr>
          <p:cNvPr id="158" name="Pijl: links 157">
            <a:extLst>
              <a:ext uri="{FF2B5EF4-FFF2-40B4-BE49-F238E27FC236}">
                <a16:creationId xmlns:a16="http://schemas.microsoft.com/office/drawing/2014/main" id="{A9B7E340-341C-1679-5BB0-E2D7BADA5BB7}"/>
              </a:ext>
            </a:extLst>
          </p:cNvPr>
          <p:cNvSpPr/>
          <p:nvPr/>
        </p:nvSpPr>
        <p:spPr>
          <a:xfrm flipH="1">
            <a:off x="14825137" y="2390555"/>
            <a:ext cx="1720424" cy="1016543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3200" dirty="0"/>
              <a:t>Meer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229DAF4-B070-3BC9-F9B8-DB6F3E2882F1}"/>
              </a:ext>
            </a:extLst>
          </p:cNvPr>
          <p:cNvSpPr txBox="1">
            <a:spLocks/>
          </p:cNvSpPr>
          <p:nvPr/>
        </p:nvSpPr>
        <p:spPr>
          <a:xfrm>
            <a:off x="12192000" y="3215536"/>
            <a:ext cx="5459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Als de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overheid</a:t>
            </a:r>
            <a:r>
              <a:rPr lang="nl-NL" sz="3600" b="1" i="1" dirty="0">
                <a:latin typeface="Effra" panose="02000506080000020004" pitchFamily="2" charset="0"/>
              </a:rPr>
              <a:t> de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kostprijs</a:t>
            </a:r>
            <a:r>
              <a:rPr lang="nl-NL" sz="3600" b="1" i="1" dirty="0">
                <a:latin typeface="Effra" panose="02000506080000020004" pitchFamily="2" charset="0"/>
              </a:rPr>
              <a:t>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verhoogt</a:t>
            </a:r>
            <a:r>
              <a:rPr lang="nl-NL" sz="3600" b="1" i="1" dirty="0">
                <a:latin typeface="Effra" panose="02000506080000020004" pitchFamily="2" charset="0"/>
              </a:rPr>
              <a:t> met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belasting</a:t>
            </a:r>
            <a:r>
              <a:rPr lang="nl-NL" sz="3600" b="1" i="1" dirty="0">
                <a:latin typeface="Effra" panose="02000506080000020004" pitchFamily="2" charset="0"/>
              </a:rPr>
              <a:t> of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verlaagt</a:t>
            </a:r>
            <a:r>
              <a:rPr lang="nl-NL" sz="3600" b="1" i="1" dirty="0">
                <a:latin typeface="Effra" panose="02000506080000020004" pitchFamily="2" charset="0"/>
              </a:rPr>
              <a:t> met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subsidie</a:t>
            </a:r>
            <a:r>
              <a:rPr lang="nl-NL" sz="36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DA6DECE3-6BD4-985E-E184-75BA70F694CF}"/>
              </a:ext>
            </a:extLst>
          </p:cNvPr>
          <p:cNvSpPr/>
          <p:nvPr/>
        </p:nvSpPr>
        <p:spPr>
          <a:xfrm>
            <a:off x="6677899" y="3107914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Prijs van productiefactoren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BC22728F-63A8-C980-7164-102868139F48}"/>
              </a:ext>
            </a:extLst>
          </p:cNvPr>
          <p:cNvSpPr/>
          <p:nvPr/>
        </p:nvSpPr>
        <p:spPr>
          <a:xfrm>
            <a:off x="6373101" y="3107914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66C25916-587F-D3C7-4F22-866DA358689D}"/>
              </a:ext>
            </a:extLst>
          </p:cNvPr>
          <p:cNvSpPr/>
          <p:nvPr/>
        </p:nvSpPr>
        <p:spPr>
          <a:xfrm>
            <a:off x="6677899" y="4432354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Technische ontwikkeling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7D16E448-8CCB-CC46-F64B-B4985EA38220}"/>
              </a:ext>
            </a:extLst>
          </p:cNvPr>
          <p:cNvSpPr/>
          <p:nvPr/>
        </p:nvSpPr>
        <p:spPr>
          <a:xfrm>
            <a:off x="6373101" y="4432354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B9D8B3EC-9119-9860-F6C2-9BAA3443AEBF}"/>
              </a:ext>
            </a:extLst>
          </p:cNvPr>
          <p:cNvSpPr/>
          <p:nvPr/>
        </p:nvSpPr>
        <p:spPr>
          <a:xfrm>
            <a:off x="6677899" y="5756794"/>
            <a:ext cx="5154827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Heffingen en subsidies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0ED3294-4145-AB4E-4EFD-357527CCE702}"/>
              </a:ext>
            </a:extLst>
          </p:cNvPr>
          <p:cNvSpPr/>
          <p:nvPr/>
        </p:nvSpPr>
        <p:spPr>
          <a:xfrm>
            <a:off x="6373101" y="5756795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33141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1ECAD-B5D0-65BD-5FD5-38B762C63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699B063B-EE4A-1C40-27BA-2D0F8F37CF8C}"/>
              </a:ext>
            </a:extLst>
          </p:cNvPr>
          <p:cNvSpPr/>
          <p:nvPr/>
        </p:nvSpPr>
        <p:spPr>
          <a:xfrm>
            <a:off x="8403531" y="3113484"/>
            <a:ext cx="3441471" cy="273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D5854D-230E-7366-E66A-809790FA0EC3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Beredeneren via een markt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(examenvraag)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36832FF6-8F2D-967E-F0E2-2B4314A354D4}"/>
              </a:ext>
            </a:extLst>
          </p:cNvPr>
          <p:cNvGrpSpPr/>
          <p:nvPr/>
        </p:nvGrpSpPr>
        <p:grpSpPr>
          <a:xfrm>
            <a:off x="8463932" y="3102263"/>
            <a:ext cx="3297575" cy="3155621"/>
            <a:chOff x="3955722" y="782329"/>
            <a:chExt cx="4428000" cy="4428000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B9AA703-D4B1-3A0E-51E3-5EF39B3EA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3AE27ED1-B150-F09B-DD2A-09307D51332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C3E54242-A34B-E83A-F55C-EE966B522D7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A4551566-5E80-102E-2941-A7495087D88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0FD0A0B-124E-8AF5-3BE7-BA3CD86A7DA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BCCAA0CB-CFC6-FA2D-949F-3C4FC310611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312060D-D868-C50E-0099-F10D4937E0D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0751EBA-3568-F971-0CCC-08E3FA805DB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8DDDC869-0AE2-DA43-95FA-48B9D636570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FA2F45F8-5831-0E13-98FD-BA49A519BE6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>
              <a:extLst>
                <a:ext uri="{FF2B5EF4-FFF2-40B4-BE49-F238E27FC236}">
                  <a16:creationId xmlns:a16="http://schemas.microsoft.com/office/drawing/2014/main" id="{49B60A79-7E45-C9AF-0534-E99E1E70578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2C128550-448F-A814-9A89-A1A174D2F58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8CDDC826-1EE9-962D-F8A6-9A48F2299F31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FF6089AE-A98E-F66E-9FB9-38F203F1CE8B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24030137-BEA0-8236-633C-5537558FF8B0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D0CD8770-DFCC-A2BC-0666-341D09EAAED0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6D4BB854-87DF-45D2-D97C-D40E07C09200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317D4EC5-2A1E-0A91-C056-D7917C98E5F6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D8D3D58D-C396-383E-9A11-68E1FCE58A3D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45989E0B-03B4-650C-5EEE-961855B6B087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F673D915-B43C-E18E-800C-FCBAA8DD3735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D3F93576-FCD2-ADF9-F576-E3342C274E2A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L-vorm 70">
              <a:extLst>
                <a:ext uri="{FF2B5EF4-FFF2-40B4-BE49-F238E27FC236}">
                  <a16:creationId xmlns:a16="http://schemas.microsoft.com/office/drawing/2014/main" id="{323CA11A-ACC3-8DD7-5126-C85D671F8DE3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B32BE4A1-1129-5855-CAFE-507960D93C0B}"/>
              </a:ext>
            </a:extLst>
          </p:cNvPr>
          <p:cNvCxnSpPr>
            <a:cxnSpLocks/>
          </p:cNvCxnSpPr>
          <p:nvPr/>
        </p:nvCxnSpPr>
        <p:spPr>
          <a:xfrm flipH="1">
            <a:off x="8535036" y="3122721"/>
            <a:ext cx="2903731" cy="276763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69D1A53D-675D-1FDF-0848-A13E083BB82E}"/>
                  </a:ext>
                </a:extLst>
              </p:cNvPr>
              <p:cNvSpPr txBox="1"/>
              <p:nvPr/>
            </p:nvSpPr>
            <p:spPr>
              <a:xfrm>
                <a:off x="8164039" y="3974960"/>
                <a:ext cx="318421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69D1A53D-675D-1FDF-0848-A13E083BB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039" y="3974960"/>
                <a:ext cx="318421" cy="314766"/>
              </a:xfrm>
              <a:prstGeom prst="rect">
                <a:avLst/>
              </a:prstGeom>
              <a:blipFill>
                <a:blip r:embed="rId2"/>
                <a:stretch>
                  <a:fillRect l="-11538" t="-1923" r="-9615" b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Rechte verbindingslijn met pijl 139">
            <a:extLst>
              <a:ext uri="{FF2B5EF4-FFF2-40B4-BE49-F238E27FC236}">
                <a16:creationId xmlns:a16="http://schemas.microsoft.com/office/drawing/2014/main" id="{DDA6205F-3A55-99FE-3D6A-DD962B5ED910}"/>
              </a:ext>
            </a:extLst>
          </p:cNvPr>
          <p:cNvCxnSpPr>
            <a:cxnSpLocks/>
          </p:cNvCxnSpPr>
          <p:nvPr/>
        </p:nvCxnSpPr>
        <p:spPr>
          <a:xfrm>
            <a:off x="11170804" y="6368091"/>
            <a:ext cx="578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2EDD8E21-2603-7709-2E15-E5656C853920}"/>
                  </a:ext>
                </a:extLst>
              </p:cNvPr>
              <p:cNvSpPr txBox="1"/>
              <p:nvPr/>
            </p:nvSpPr>
            <p:spPr>
              <a:xfrm>
                <a:off x="11761507" y="6210570"/>
                <a:ext cx="177855" cy="208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2EDD8E21-2603-7709-2E15-E5656C853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1507" y="6210570"/>
                <a:ext cx="177855" cy="208362"/>
              </a:xfrm>
              <a:prstGeom prst="rect">
                <a:avLst/>
              </a:prstGeom>
              <a:blipFill>
                <a:blip r:embed="rId3"/>
                <a:stretch>
                  <a:fillRect l="-53333" r="-63333" b="-823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C6D146C9-CBF5-B63A-A228-7F2CF383AE02}"/>
                  </a:ext>
                </a:extLst>
              </p:cNvPr>
              <p:cNvSpPr txBox="1"/>
              <p:nvPr/>
            </p:nvSpPr>
            <p:spPr>
              <a:xfrm>
                <a:off x="8288183" y="2914650"/>
                <a:ext cx="176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C6D146C9-CBF5-B63A-A228-7F2CF383A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183" y="2914650"/>
                <a:ext cx="176330" cy="276999"/>
              </a:xfrm>
              <a:prstGeom prst="rect">
                <a:avLst/>
              </a:prstGeom>
              <a:blipFill>
                <a:blip r:embed="rId4"/>
                <a:stretch>
                  <a:fillRect l="-24138" r="-27586" b="-43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Rechte verbindingslijn met pijl 146">
            <a:extLst>
              <a:ext uri="{FF2B5EF4-FFF2-40B4-BE49-F238E27FC236}">
                <a16:creationId xmlns:a16="http://schemas.microsoft.com/office/drawing/2014/main" id="{A6F7D8DB-4D63-5E11-3290-B26A97CFC162}"/>
              </a:ext>
            </a:extLst>
          </p:cNvPr>
          <p:cNvCxnSpPr>
            <a:cxnSpLocks/>
          </p:cNvCxnSpPr>
          <p:nvPr/>
        </p:nvCxnSpPr>
        <p:spPr>
          <a:xfrm flipV="1">
            <a:off x="8363409" y="3191649"/>
            <a:ext cx="0" cy="59030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Rechte verbindingslijn 170">
            <a:extLst>
              <a:ext uri="{FF2B5EF4-FFF2-40B4-BE49-F238E27FC236}">
                <a16:creationId xmlns:a16="http://schemas.microsoft.com/office/drawing/2014/main" id="{C867F24A-A26D-A0EE-57E0-2F39A7E2F8C8}"/>
              </a:ext>
            </a:extLst>
          </p:cNvPr>
          <p:cNvCxnSpPr>
            <a:cxnSpLocks/>
          </p:cNvCxnSpPr>
          <p:nvPr/>
        </p:nvCxnSpPr>
        <p:spPr>
          <a:xfrm flipH="1" flipV="1">
            <a:off x="9657457" y="3123012"/>
            <a:ext cx="2075228" cy="304160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9" name="Graphic 198" descr="Pijl-rechts met effen opvulling">
            <a:extLst>
              <a:ext uri="{FF2B5EF4-FFF2-40B4-BE49-F238E27FC236}">
                <a16:creationId xmlns:a16="http://schemas.microsoft.com/office/drawing/2014/main" id="{62510FFD-36C2-5B55-86C6-8BF6D3AE08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253805" y="3584026"/>
            <a:ext cx="735173" cy="687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kstvak 202">
                <a:extLst>
                  <a:ext uri="{FF2B5EF4-FFF2-40B4-BE49-F238E27FC236}">
                    <a16:creationId xmlns:a16="http://schemas.microsoft.com/office/drawing/2014/main" id="{76DFAEAC-0032-F992-EC86-CC96B61FBD5F}"/>
                  </a:ext>
                </a:extLst>
              </p:cNvPr>
              <p:cNvSpPr txBox="1"/>
              <p:nvPr/>
            </p:nvSpPr>
            <p:spPr>
              <a:xfrm>
                <a:off x="8164039" y="4634530"/>
                <a:ext cx="318421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03" name="Tekstvak 202">
                <a:extLst>
                  <a:ext uri="{FF2B5EF4-FFF2-40B4-BE49-F238E27FC236}">
                    <a16:creationId xmlns:a16="http://schemas.microsoft.com/office/drawing/2014/main" id="{76DFAEAC-0032-F992-EC86-CC96B61FB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039" y="4634530"/>
                <a:ext cx="318421" cy="314766"/>
              </a:xfrm>
              <a:prstGeom prst="rect">
                <a:avLst/>
              </a:prstGeom>
              <a:blipFill>
                <a:blip r:embed="rId7"/>
                <a:stretch>
                  <a:fillRect l="-11538" r="-9615" b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Rechte verbindingslijn met pijl 201">
            <a:extLst>
              <a:ext uri="{FF2B5EF4-FFF2-40B4-BE49-F238E27FC236}">
                <a16:creationId xmlns:a16="http://schemas.microsoft.com/office/drawing/2014/main" id="{69F549C1-EEC7-46DB-E093-75F6FE52D12F}"/>
              </a:ext>
            </a:extLst>
          </p:cNvPr>
          <p:cNvCxnSpPr>
            <a:cxnSpLocks/>
            <a:stCxn id="204" idx="2"/>
          </p:cNvCxnSpPr>
          <p:nvPr/>
        </p:nvCxnSpPr>
        <p:spPr>
          <a:xfrm flipH="1">
            <a:off x="8558819" y="4804325"/>
            <a:ext cx="1050897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0547109E-05CA-1984-F5BA-F78AB53406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6875" y="1024768"/>
            <a:ext cx="8898251" cy="1754585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5DD939AF-F985-676E-C0A0-DFCCBA38EEEE}"/>
              </a:ext>
            </a:extLst>
          </p:cNvPr>
          <p:cNvSpPr/>
          <p:nvPr/>
        </p:nvSpPr>
        <p:spPr>
          <a:xfrm>
            <a:off x="6763580" y="2152439"/>
            <a:ext cx="2570919" cy="351895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539DF5D5-FFE6-6C95-734A-25DF3564AC1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rot="16200000" flipH="1">
            <a:off x="8782078" y="1771295"/>
            <a:ext cx="609150" cy="2075227"/>
          </a:xfrm>
          <a:prstGeom prst="bentConnector3">
            <a:avLst>
              <a:gd name="adj1" fmla="val 26218"/>
            </a:avLst>
          </a:prstGeom>
          <a:ln w="38100">
            <a:solidFill>
              <a:srgbClr val="E71E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EA3B31D7-DACC-CFD3-B976-38E9A6D900D3}"/>
              </a:ext>
            </a:extLst>
          </p:cNvPr>
          <p:cNvSpPr txBox="1"/>
          <p:nvPr/>
        </p:nvSpPr>
        <p:spPr>
          <a:xfrm>
            <a:off x="766186" y="2966036"/>
            <a:ext cx="6923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Effra" panose="02000506080000020004" pitchFamily="2" charset="0"/>
              </a:rPr>
              <a:t>Een positief overheidssaldo betekent dat de overheid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minder</a:t>
            </a:r>
            <a:r>
              <a:rPr lang="nl-NL" sz="2800" b="1" i="1" dirty="0">
                <a:latin typeface="Effra" panose="02000506080000020004" pitchFamily="2" charset="0"/>
              </a:rPr>
              <a:t> vermogen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vraagt</a:t>
            </a:r>
            <a:r>
              <a:rPr lang="nl-NL" sz="2800" b="1" i="1" dirty="0">
                <a:latin typeface="Effra" panose="02000506080000020004" pitchFamily="2" charset="0"/>
              </a:rPr>
              <a:t>, hierdoor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daalt de rente</a:t>
            </a:r>
            <a:r>
              <a:rPr lang="nl-NL" sz="28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4" name="Tekstballon: rechthoek met afgeronde hoeken 13">
            <a:extLst>
              <a:ext uri="{FF2B5EF4-FFF2-40B4-BE49-F238E27FC236}">
                <a16:creationId xmlns:a16="http://schemas.microsoft.com/office/drawing/2014/main" id="{7B43168C-8778-47CC-FEC4-9C86735EDEE9}"/>
              </a:ext>
            </a:extLst>
          </p:cNvPr>
          <p:cNvSpPr/>
          <p:nvPr/>
        </p:nvSpPr>
        <p:spPr>
          <a:xfrm>
            <a:off x="3267034" y="3990456"/>
            <a:ext cx="1812362" cy="619081"/>
          </a:xfrm>
          <a:prstGeom prst="wedgeRoundRectCallout">
            <a:avLst>
              <a:gd name="adj1" fmla="val -67360"/>
              <a:gd name="adj2" fmla="val -59636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prstClr val="white"/>
                </a:solidFill>
                <a:latin typeface="Effra" panose="02000506080000020004" pitchFamily="2" charset="0"/>
              </a:rPr>
              <a:t>Koppeling met de markt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5" name="Graphic 14" descr="Vinkje met effen opvulling">
            <a:extLst>
              <a:ext uri="{FF2B5EF4-FFF2-40B4-BE49-F238E27FC236}">
                <a16:creationId xmlns:a16="http://schemas.microsoft.com/office/drawing/2014/main" id="{C9C227B6-0757-48FD-8D6B-30A0574AAC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6884" y="4090555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AAF3CC28-08F2-4EA5-578C-33CB36EDC10E}"/>
                  </a:ext>
                </a:extLst>
              </p:cNvPr>
              <p:cNvSpPr txBox="1"/>
              <p:nvPr/>
            </p:nvSpPr>
            <p:spPr>
              <a:xfrm>
                <a:off x="10744942" y="3091051"/>
                <a:ext cx="4128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AAF3CC28-08F2-4EA5-578C-33CB36EDC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942" y="3091051"/>
                <a:ext cx="412860" cy="276999"/>
              </a:xfrm>
              <a:prstGeom prst="rect">
                <a:avLst/>
              </a:prstGeom>
              <a:blipFill>
                <a:blip r:embed="rId11"/>
                <a:stretch>
                  <a:fillRect l="-8955"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01E1600-B05F-853B-0FC4-DFED1CDDD20D}"/>
              </a:ext>
            </a:extLst>
          </p:cNvPr>
          <p:cNvCxnSpPr>
            <a:cxnSpLocks/>
          </p:cNvCxnSpPr>
          <p:nvPr/>
        </p:nvCxnSpPr>
        <p:spPr>
          <a:xfrm flipH="1" flipV="1">
            <a:off x="9653248" y="3123012"/>
            <a:ext cx="2075228" cy="3041602"/>
          </a:xfrm>
          <a:prstGeom prst="line">
            <a:avLst/>
          </a:prstGeom>
          <a:ln w="57150">
            <a:solidFill>
              <a:schemeClr val="tx1">
                <a:alpha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3B42329B-A68D-0B25-F3FF-22B57C5371D8}"/>
              </a:ext>
            </a:extLst>
          </p:cNvPr>
          <p:cNvSpPr txBox="1"/>
          <p:nvPr/>
        </p:nvSpPr>
        <p:spPr>
          <a:xfrm>
            <a:off x="766186" y="4893919"/>
            <a:ext cx="6923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Effra" panose="02000506080000020004" pitchFamily="2" charset="0"/>
              </a:rPr>
              <a:t>Hierdoor wordt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sparen minder aantrekkelijk </a:t>
            </a:r>
            <a:r>
              <a:rPr lang="nl-NL" sz="2800" b="1" i="1" dirty="0">
                <a:latin typeface="Effra" panose="02000506080000020004" pitchFamily="2" charset="0"/>
              </a:rPr>
              <a:t>en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lenen aantrekkelijker </a:t>
            </a:r>
            <a:r>
              <a:rPr lang="nl-NL" sz="2800" b="1" i="1" dirty="0">
                <a:latin typeface="Effra" panose="02000506080000020004" pitchFamily="2" charset="0"/>
              </a:rPr>
              <a:t>waardoor de binnenlandse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bestedingen toenemen</a:t>
            </a:r>
            <a:r>
              <a:rPr lang="nl-NL" sz="2800" b="1" i="1" dirty="0">
                <a:latin typeface="Effra" panose="02000506080000020004" pitchFamily="2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B5BDF96-1E39-0CBA-067C-023E8D0B0345}"/>
                  </a:ext>
                </a:extLst>
              </p:cNvPr>
              <p:cNvSpPr txBox="1"/>
              <p:nvPr/>
            </p:nvSpPr>
            <p:spPr>
              <a:xfrm>
                <a:off x="11384666" y="5476074"/>
                <a:ext cx="4128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>
                                  <a:alpha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>
                                  <a:alpha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>
                                  <a:alpha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>
                      <a:alpha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B5BDF96-1E39-0CBA-067C-023E8D0B0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666" y="5476074"/>
                <a:ext cx="412860" cy="276999"/>
              </a:xfrm>
              <a:prstGeom prst="rect">
                <a:avLst/>
              </a:prstGeom>
              <a:blipFill>
                <a:blip r:embed="rId12"/>
                <a:stretch>
                  <a:fillRect l="-8955"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18A78C23-CC68-9DEE-2A5E-E61C1CA59829}"/>
                  </a:ext>
                </a:extLst>
              </p:cNvPr>
              <p:cNvSpPr txBox="1"/>
              <p:nvPr/>
            </p:nvSpPr>
            <p:spPr>
              <a:xfrm>
                <a:off x="11390093" y="5476074"/>
                <a:ext cx="4128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18A78C23-CC68-9DEE-2A5E-E61C1CA59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093" y="5476074"/>
                <a:ext cx="412860" cy="276999"/>
              </a:xfrm>
              <a:prstGeom prst="rect">
                <a:avLst/>
              </a:prstGeom>
              <a:blipFill>
                <a:blip r:embed="rId13"/>
                <a:stretch>
                  <a:fillRect l="-8824"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Graphic 38" descr="Lijn met pijl: Curve in wijzerzin met effen opvulling">
            <a:extLst>
              <a:ext uri="{FF2B5EF4-FFF2-40B4-BE49-F238E27FC236}">
                <a16:creationId xmlns:a16="http://schemas.microsoft.com/office/drawing/2014/main" id="{DCC807C3-CC3C-83E0-1C49-0D9B99D873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731855" flipV="1">
            <a:off x="7759933" y="4185519"/>
            <a:ext cx="660541" cy="660541"/>
          </a:xfrm>
          <a:prstGeom prst="rect">
            <a:avLst/>
          </a:prstGeom>
        </p:spPr>
      </p:pic>
      <p:sp>
        <p:nvSpPr>
          <p:cNvPr id="42" name="Minteken 41">
            <a:extLst>
              <a:ext uri="{FF2B5EF4-FFF2-40B4-BE49-F238E27FC236}">
                <a16:creationId xmlns:a16="http://schemas.microsoft.com/office/drawing/2014/main" id="{DB66F324-A995-2D58-E0B7-512E2EDF0433}"/>
              </a:ext>
            </a:extLst>
          </p:cNvPr>
          <p:cNvSpPr/>
          <p:nvPr/>
        </p:nvSpPr>
        <p:spPr>
          <a:xfrm>
            <a:off x="7623146" y="4288194"/>
            <a:ext cx="360000" cy="360000"/>
          </a:xfrm>
          <a:prstGeom prst="mathMinus">
            <a:avLst>
              <a:gd name="adj1" fmla="val 1293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Minteken 42">
            <a:extLst>
              <a:ext uri="{FF2B5EF4-FFF2-40B4-BE49-F238E27FC236}">
                <a16:creationId xmlns:a16="http://schemas.microsoft.com/office/drawing/2014/main" id="{A5EC762E-9773-50B9-4844-3748ECBFC03B}"/>
              </a:ext>
            </a:extLst>
          </p:cNvPr>
          <p:cNvSpPr/>
          <p:nvPr/>
        </p:nvSpPr>
        <p:spPr>
          <a:xfrm>
            <a:off x="9441391" y="3589267"/>
            <a:ext cx="360000" cy="360000"/>
          </a:xfrm>
          <a:prstGeom prst="mathMinus">
            <a:avLst>
              <a:gd name="adj1" fmla="val 1293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Tekstballon: rechthoek met afgeronde hoeken 75">
            <a:extLst>
              <a:ext uri="{FF2B5EF4-FFF2-40B4-BE49-F238E27FC236}">
                <a16:creationId xmlns:a16="http://schemas.microsoft.com/office/drawing/2014/main" id="{4AB3AC69-6827-0236-9CF6-FA68F381431D}"/>
              </a:ext>
            </a:extLst>
          </p:cNvPr>
          <p:cNvSpPr/>
          <p:nvPr/>
        </p:nvSpPr>
        <p:spPr>
          <a:xfrm>
            <a:off x="6667433" y="5402322"/>
            <a:ext cx="1812362" cy="619081"/>
          </a:xfrm>
          <a:prstGeom prst="wedgeRoundRectCallout">
            <a:avLst>
              <a:gd name="adj1" fmla="val -67360"/>
              <a:gd name="adj2" fmla="val -59636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prstClr val="white"/>
                </a:solidFill>
                <a:latin typeface="Effra" panose="02000506080000020004" pitchFamily="2" charset="0"/>
              </a:rPr>
              <a:t>Gevolg verwoorden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77" name="Graphic 76" descr="Vinkje met effen opvulling">
            <a:extLst>
              <a:ext uri="{FF2B5EF4-FFF2-40B4-BE49-F238E27FC236}">
                <a16:creationId xmlns:a16="http://schemas.microsoft.com/office/drawing/2014/main" id="{96F65DF2-DDBD-058F-A661-8D6EE523D6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7283" y="5502421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7" name="Rechte verbindingslijn met pijl 136">
            <a:extLst>
              <a:ext uri="{FF2B5EF4-FFF2-40B4-BE49-F238E27FC236}">
                <a16:creationId xmlns:a16="http://schemas.microsoft.com/office/drawing/2014/main" id="{DB67C38C-220E-2E6A-6EF9-A01148981337}"/>
              </a:ext>
            </a:extLst>
          </p:cNvPr>
          <p:cNvCxnSpPr>
            <a:cxnSpLocks/>
          </p:cNvCxnSpPr>
          <p:nvPr/>
        </p:nvCxnSpPr>
        <p:spPr>
          <a:xfrm flipH="1" flipV="1">
            <a:off x="8558819" y="4146087"/>
            <a:ext cx="1716886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Ovaal 203">
            <a:extLst>
              <a:ext uri="{FF2B5EF4-FFF2-40B4-BE49-F238E27FC236}">
                <a16:creationId xmlns:a16="http://schemas.microsoft.com/office/drawing/2014/main" id="{5F1012AF-F52A-E4CD-D1BE-5AABB32F194C}"/>
              </a:ext>
            </a:extLst>
          </p:cNvPr>
          <p:cNvSpPr/>
          <p:nvPr/>
        </p:nvSpPr>
        <p:spPr>
          <a:xfrm>
            <a:off x="9609716" y="4736626"/>
            <a:ext cx="144719" cy="135398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138" name="Ovaal 137">
            <a:extLst>
              <a:ext uri="{FF2B5EF4-FFF2-40B4-BE49-F238E27FC236}">
                <a16:creationId xmlns:a16="http://schemas.microsoft.com/office/drawing/2014/main" id="{05147588-F99F-1CCB-E554-2246434E96C8}"/>
              </a:ext>
            </a:extLst>
          </p:cNvPr>
          <p:cNvSpPr/>
          <p:nvPr/>
        </p:nvSpPr>
        <p:spPr>
          <a:xfrm>
            <a:off x="10275705" y="4081803"/>
            <a:ext cx="144719" cy="135398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FEFBF580-823D-6F82-FE68-B3CB81126C43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</a:t>
            </a:r>
          </a:p>
        </p:txBody>
      </p:sp>
    </p:spTree>
    <p:extLst>
      <p:ext uri="{BB962C8B-B14F-4D97-AF65-F5344CB8AC3E}">
        <p14:creationId xmlns:p14="http://schemas.microsoft.com/office/powerpoint/2010/main" val="40424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09362 1.48148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09192 -3.33333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1" grpId="0"/>
      <p:bldP spid="146" grpId="0"/>
      <p:bldP spid="203" grpId="0"/>
      <p:bldP spid="11" grpId="0" animBg="1"/>
      <p:bldP spid="13" grpId="0"/>
      <p:bldP spid="14" grpId="0" animBg="1"/>
      <p:bldP spid="25" grpId="0"/>
      <p:bldP spid="29" grpId="0"/>
      <p:bldP spid="30" grpId="0"/>
      <p:bldP spid="31" grpId="0"/>
      <p:bldP spid="31" grpId="1"/>
      <p:bldP spid="42" grpId="0" animBg="1"/>
      <p:bldP spid="43" grpId="0" animBg="1"/>
      <p:bldP spid="76" grpId="0" animBg="1"/>
      <p:bldP spid="204" grpId="0" animBg="1"/>
      <p:bldP spid="1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82ABB-1918-65BD-59E7-E3DB3EA3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65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599C4-F319-6BC4-F1DB-72FAD6E2E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20F1FEC-EC6B-A12F-AFC4-936FB25C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795" y="717229"/>
            <a:ext cx="4932411" cy="579242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217418C-EF3A-0D75-09AA-553FB387B77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Structuur van het examen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586A3BA-F837-A185-EFF1-7609E715BE9A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CITO, documenten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CE’s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vwo - 2026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76BC608-5D56-0161-D54A-7EBF3E10E045}"/>
              </a:ext>
            </a:extLst>
          </p:cNvPr>
          <p:cNvSpPr txBox="1"/>
          <p:nvPr/>
        </p:nvSpPr>
        <p:spPr>
          <a:xfrm>
            <a:off x="604503" y="1160889"/>
            <a:ext cx="2704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5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59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229FA1A-3BEE-77B9-09C1-F1BA40EC995D}"/>
              </a:ext>
            </a:extLst>
          </p:cNvPr>
          <p:cNvSpPr txBox="1"/>
          <p:nvPr/>
        </p:nvSpPr>
        <p:spPr>
          <a:xfrm>
            <a:off x="604503" y="653057"/>
            <a:ext cx="2704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Totaal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9249BB9-ABFB-901B-93A4-BC19FD29821F}"/>
              </a:ext>
            </a:extLst>
          </p:cNvPr>
          <p:cNvSpPr txBox="1"/>
          <p:nvPr/>
        </p:nvSpPr>
        <p:spPr>
          <a:xfrm>
            <a:off x="521376" y="2413337"/>
            <a:ext cx="2787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Punten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FAEF47A-2EA2-2DFC-527C-DE281E91AFDE}"/>
              </a:ext>
            </a:extLst>
          </p:cNvPr>
          <p:cNvSpPr txBox="1"/>
          <p:nvPr/>
        </p:nvSpPr>
        <p:spPr>
          <a:xfrm>
            <a:off x="209546" y="3959563"/>
            <a:ext cx="349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Circa 3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71942E97-2C5D-8DBD-C67F-FAA2347C9C60}"/>
              </a:ext>
            </a:extLst>
          </p:cNvPr>
          <p:cNvSpPr txBox="1"/>
          <p:nvPr/>
        </p:nvSpPr>
        <p:spPr>
          <a:xfrm>
            <a:off x="306608" y="4806736"/>
            <a:ext cx="3300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Minuten 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E8CAF71-A4E9-204C-D249-716307A4CFB6}"/>
              </a:ext>
            </a:extLst>
          </p:cNvPr>
          <p:cNvSpPr txBox="1"/>
          <p:nvPr/>
        </p:nvSpPr>
        <p:spPr>
          <a:xfrm>
            <a:off x="306608" y="5313780"/>
            <a:ext cx="3300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per punt</a:t>
            </a:r>
          </a:p>
        </p:txBody>
      </p:sp>
      <p:sp>
        <p:nvSpPr>
          <p:cNvPr id="39" name="Pijl: omlaag 38">
            <a:extLst>
              <a:ext uri="{FF2B5EF4-FFF2-40B4-BE49-F238E27FC236}">
                <a16:creationId xmlns:a16="http://schemas.microsoft.com/office/drawing/2014/main" id="{BEADAAA7-7B30-25AD-1A38-DD0233EBDDE6}"/>
              </a:ext>
            </a:extLst>
          </p:cNvPr>
          <p:cNvSpPr/>
          <p:nvPr/>
        </p:nvSpPr>
        <p:spPr>
          <a:xfrm>
            <a:off x="1690004" y="3338155"/>
            <a:ext cx="533400" cy="847173"/>
          </a:xfrm>
          <a:prstGeom prst="downArrow">
            <a:avLst/>
          </a:prstGeom>
          <a:solidFill>
            <a:srgbClr val="E71E14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329D0331-7A66-B925-E25A-2C6AED6A22C7}"/>
              </a:ext>
            </a:extLst>
          </p:cNvPr>
          <p:cNvSpPr/>
          <p:nvPr/>
        </p:nvSpPr>
        <p:spPr>
          <a:xfrm>
            <a:off x="5518261" y="717229"/>
            <a:ext cx="1085739" cy="5792422"/>
          </a:xfrm>
          <a:prstGeom prst="rect">
            <a:avLst/>
          </a:prstGeom>
          <a:noFill/>
          <a:ln w="4445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0301D28E-6E07-A821-0E4F-598C3B3C79F6}"/>
              </a:ext>
            </a:extLst>
          </p:cNvPr>
          <p:cNvSpPr txBox="1"/>
          <p:nvPr/>
        </p:nvSpPr>
        <p:spPr>
          <a:xfrm>
            <a:off x="8402987" y="2527559"/>
            <a:ext cx="3653482" cy="79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Open vragen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62C5FA9E-6E24-1ED2-8DE0-1ABF2A7F1C96}"/>
              </a:ext>
            </a:extLst>
          </p:cNvPr>
          <p:cNvSpPr txBox="1"/>
          <p:nvPr/>
        </p:nvSpPr>
        <p:spPr>
          <a:xfrm>
            <a:off x="8923008" y="1160889"/>
            <a:ext cx="2704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5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29</a:t>
            </a:r>
          </a:p>
        </p:txBody>
      </p:sp>
      <p:sp>
        <p:nvSpPr>
          <p:cNvPr id="85" name="Pijl: omlaag 84">
            <a:extLst>
              <a:ext uri="{FF2B5EF4-FFF2-40B4-BE49-F238E27FC236}">
                <a16:creationId xmlns:a16="http://schemas.microsoft.com/office/drawing/2014/main" id="{8E0F915D-A285-EEEF-9B79-CF32C2FFE031}"/>
              </a:ext>
            </a:extLst>
          </p:cNvPr>
          <p:cNvSpPr/>
          <p:nvPr/>
        </p:nvSpPr>
        <p:spPr>
          <a:xfrm>
            <a:off x="10008509" y="3338155"/>
            <a:ext cx="533400" cy="847173"/>
          </a:xfrm>
          <a:prstGeom prst="downArrow">
            <a:avLst/>
          </a:prstGeom>
          <a:solidFill>
            <a:srgbClr val="E71E14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F62BDAA9-4FD3-7CAE-780A-554F988BE7D1}"/>
              </a:ext>
            </a:extLst>
          </p:cNvPr>
          <p:cNvSpPr txBox="1"/>
          <p:nvPr/>
        </p:nvSpPr>
        <p:spPr>
          <a:xfrm>
            <a:off x="8625113" y="4113355"/>
            <a:ext cx="3300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75-80%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30856CFB-19D4-9E5C-BFF4-7EBC9B80E2B1}"/>
              </a:ext>
            </a:extLst>
          </p:cNvPr>
          <p:cNvSpPr txBox="1"/>
          <p:nvPr/>
        </p:nvSpPr>
        <p:spPr>
          <a:xfrm>
            <a:off x="8494392" y="4559727"/>
            <a:ext cx="3561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Theorie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02BD0FC-5656-DADD-04FF-D59CA419D1CB}"/>
              </a:ext>
            </a:extLst>
          </p:cNvPr>
          <p:cNvSpPr txBox="1"/>
          <p:nvPr/>
        </p:nvSpPr>
        <p:spPr>
          <a:xfrm>
            <a:off x="8494392" y="5235223"/>
            <a:ext cx="356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rest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7BA93D0-15F1-AC82-D8D4-30851506B3D7}"/>
              </a:ext>
            </a:extLst>
          </p:cNvPr>
          <p:cNvSpPr txBox="1"/>
          <p:nvPr/>
        </p:nvSpPr>
        <p:spPr>
          <a:xfrm>
            <a:off x="8494392" y="5796486"/>
            <a:ext cx="356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Rekenen &amp;</a:t>
            </a:r>
            <a:r>
              <a:rPr kumimoji="0" lang="nl-NL" sz="2800" b="1" i="0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tekenen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945DE8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1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35" grpId="0"/>
      <p:bldP spid="37" grpId="0"/>
      <p:bldP spid="39" grpId="0" animBg="1"/>
      <p:bldP spid="41" grpId="0" animBg="1"/>
      <p:bldP spid="43" grpId="0"/>
      <p:bldP spid="45" grpId="0"/>
      <p:bldP spid="85" grpId="0" animBg="1"/>
      <p:bldP spid="86" grpId="0"/>
      <p:bldP spid="88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A04E3-679C-560D-DA46-88A3BBF4B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D3646EF-D215-9C05-4837-D8D001B85FFC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Winst, omzet &amp; kosten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D3B1831-1469-AA56-467C-5D45C252E4F0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84D03DE2-DDCC-CDC6-9505-8EC638550393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Doelstellingen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2666B6C-D59B-5646-12E4-68C2031E6860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973C76-1B96-1FFB-C891-58CA86837B44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D</a:t>
            </a:r>
          </a:p>
        </p:txBody>
      </p:sp>
    </p:spTree>
    <p:extLst>
      <p:ext uri="{BB962C8B-B14F-4D97-AF65-F5344CB8AC3E}">
        <p14:creationId xmlns:p14="http://schemas.microsoft.com/office/powerpoint/2010/main" val="21034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696B205-4742-5A99-0550-B631D4E87C89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Doelstellingen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42C36A7-4141-EEBC-50A7-1A47392B18FF}"/>
              </a:ext>
            </a:extLst>
          </p:cNvPr>
          <p:cNvSpPr txBox="1"/>
          <p:nvPr/>
        </p:nvSpPr>
        <p:spPr>
          <a:xfrm>
            <a:off x="1681019" y="851326"/>
            <a:ext cx="882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Bedrijven kunnen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verschillende doelstellingen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nastreven.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619532A-0241-C5AE-D98B-13A5D6806EA0}"/>
              </a:ext>
            </a:extLst>
          </p:cNvPr>
          <p:cNvSpPr/>
          <p:nvPr/>
        </p:nvSpPr>
        <p:spPr>
          <a:xfrm>
            <a:off x="322329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Maximale winst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6E53D22-C407-F764-7363-C4777028F215}"/>
              </a:ext>
            </a:extLst>
          </p:cNvPr>
          <p:cNvSpPr/>
          <p:nvPr/>
        </p:nvSpPr>
        <p:spPr>
          <a:xfrm>
            <a:off x="4353140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Maximale omzet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0A7BA57-2666-F168-B525-3AEAF6176925}"/>
              </a:ext>
            </a:extLst>
          </p:cNvPr>
          <p:cNvSpPr/>
          <p:nvPr/>
        </p:nvSpPr>
        <p:spPr>
          <a:xfrm>
            <a:off x="8386618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Kostendekking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E75E846-E89E-F35D-6883-060E394763B6}"/>
              </a:ext>
            </a:extLst>
          </p:cNvPr>
          <p:cNvSpPr txBox="1"/>
          <p:nvPr/>
        </p:nvSpPr>
        <p:spPr>
          <a:xfrm>
            <a:off x="308138" y="1691882"/>
            <a:ext cx="1157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Effra" panose="02000506080000020004" pitchFamily="2" charset="0"/>
              </a:rPr>
              <a:t>Per doelstelling moet je 4 dingen kunnen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7265FD9-F6BA-4DE6-029A-959723EC2DA1}"/>
              </a:ext>
            </a:extLst>
          </p:cNvPr>
          <p:cNvSpPr txBox="1"/>
          <p:nvPr/>
        </p:nvSpPr>
        <p:spPr>
          <a:xfrm>
            <a:off x="1290642" y="4205790"/>
            <a:ext cx="4762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solidFill>
                  <a:srgbClr val="652EA3"/>
                </a:solidFill>
                <a:latin typeface="Effra" panose="02000506080000020004" pitchFamily="2" charset="0"/>
              </a:rPr>
              <a:t>Berekenen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0106CC5-E152-9D37-90C1-DCAEEFBC858D}"/>
              </a:ext>
            </a:extLst>
          </p:cNvPr>
          <p:cNvSpPr txBox="1"/>
          <p:nvPr/>
        </p:nvSpPr>
        <p:spPr>
          <a:xfrm>
            <a:off x="-216419" y="2075159"/>
            <a:ext cx="3205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</a:rPr>
              <a:t>Q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DED6DE1-7301-C183-BF29-A7B236458182}"/>
              </a:ext>
            </a:extLst>
          </p:cNvPr>
          <p:cNvSpPr txBox="1"/>
          <p:nvPr/>
        </p:nvSpPr>
        <p:spPr>
          <a:xfrm>
            <a:off x="2391406" y="2075159"/>
            <a:ext cx="3205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</a:rPr>
              <a:t>P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51521B0-4EA9-6118-3CA9-8F3508F573D3}"/>
              </a:ext>
            </a:extLst>
          </p:cNvPr>
          <p:cNvSpPr txBox="1"/>
          <p:nvPr/>
        </p:nvSpPr>
        <p:spPr>
          <a:xfrm>
            <a:off x="5213849" y="2075159"/>
            <a:ext cx="3205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</a:rPr>
              <a:t>TO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C635B8C-0DE1-5F39-DBF2-9725690B661B}"/>
              </a:ext>
            </a:extLst>
          </p:cNvPr>
          <p:cNvSpPr txBox="1"/>
          <p:nvPr/>
        </p:nvSpPr>
        <p:spPr>
          <a:xfrm>
            <a:off x="8535390" y="2075159"/>
            <a:ext cx="3205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</a:rPr>
              <a:t>TW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458BE1B5-80C6-4ED2-0758-B9523B1982EE}"/>
              </a:ext>
            </a:extLst>
          </p:cNvPr>
          <p:cNvSpPr/>
          <p:nvPr/>
        </p:nvSpPr>
        <p:spPr>
          <a:xfrm>
            <a:off x="517696" y="3864475"/>
            <a:ext cx="1757881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Afzet</a:t>
            </a: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1FDFC891-2850-438E-6C56-A271E697AD83}"/>
              </a:ext>
            </a:extLst>
          </p:cNvPr>
          <p:cNvSpPr/>
          <p:nvPr/>
        </p:nvSpPr>
        <p:spPr>
          <a:xfrm>
            <a:off x="3115079" y="3864475"/>
            <a:ext cx="1757881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Prijs</a:t>
            </a:r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8A3337F7-D2C1-FBEE-E24B-E72A3109F23F}"/>
              </a:ext>
            </a:extLst>
          </p:cNvPr>
          <p:cNvSpPr/>
          <p:nvPr/>
        </p:nvSpPr>
        <p:spPr>
          <a:xfrm>
            <a:off x="5947964" y="3864475"/>
            <a:ext cx="1757881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Omzet</a:t>
            </a:r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742D9659-045F-55A2-9912-847AA07EE99E}"/>
              </a:ext>
            </a:extLst>
          </p:cNvPr>
          <p:cNvSpPr/>
          <p:nvPr/>
        </p:nvSpPr>
        <p:spPr>
          <a:xfrm>
            <a:off x="9259305" y="3864475"/>
            <a:ext cx="1757881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Winst</a:t>
            </a:r>
          </a:p>
        </p:txBody>
      </p:sp>
      <p:sp>
        <p:nvSpPr>
          <p:cNvPr id="46" name="Tekstballon: rechthoek met afgeronde hoeken 45">
            <a:extLst>
              <a:ext uri="{FF2B5EF4-FFF2-40B4-BE49-F238E27FC236}">
                <a16:creationId xmlns:a16="http://schemas.microsoft.com/office/drawing/2014/main" id="{2D227488-289A-6088-54EF-AFF1E8ACDA4E}"/>
              </a:ext>
            </a:extLst>
          </p:cNvPr>
          <p:cNvSpPr/>
          <p:nvPr/>
        </p:nvSpPr>
        <p:spPr>
          <a:xfrm flipH="1">
            <a:off x="450899" y="5228425"/>
            <a:ext cx="3690871" cy="1444484"/>
          </a:xfrm>
          <a:prstGeom prst="wedgeRoundRectCallout">
            <a:avLst>
              <a:gd name="adj1" fmla="val -60526"/>
              <a:gd name="adj2" fmla="val -53741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Met de formules</a:t>
            </a:r>
            <a:endParaRPr kumimoji="0" lang="nl-NL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BDC8FFAB-D571-CDB2-1334-1D10A33DA2E9}"/>
              </a:ext>
            </a:extLst>
          </p:cNvPr>
          <p:cNvSpPr txBox="1"/>
          <p:nvPr/>
        </p:nvSpPr>
        <p:spPr>
          <a:xfrm>
            <a:off x="5896673" y="4205790"/>
            <a:ext cx="4762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solidFill>
                  <a:srgbClr val="652EA3"/>
                </a:solidFill>
                <a:latin typeface="Effra" panose="02000506080000020004" pitchFamily="2" charset="0"/>
              </a:rPr>
              <a:t>Bepalen</a:t>
            </a:r>
          </a:p>
        </p:txBody>
      </p:sp>
      <p:sp>
        <p:nvSpPr>
          <p:cNvPr id="49" name="Tekstballon: rechthoek met afgeronde hoeken 48">
            <a:extLst>
              <a:ext uri="{FF2B5EF4-FFF2-40B4-BE49-F238E27FC236}">
                <a16:creationId xmlns:a16="http://schemas.microsoft.com/office/drawing/2014/main" id="{91C34843-876B-8ED8-9A17-AD4399168B00}"/>
              </a:ext>
            </a:extLst>
          </p:cNvPr>
          <p:cNvSpPr/>
          <p:nvPr/>
        </p:nvSpPr>
        <p:spPr>
          <a:xfrm>
            <a:off x="8050231" y="5228425"/>
            <a:ext cx="3690871" cy="1444484"/>
          </a:xfrm>
          <a:prstGeom prst="wedgeRoundRectCallout">
            <a:avLst>
              <a:gd name="adj1" fmla="val -61214"/>
              <a:gd name="adj2" fmla="val -48466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Aflezen uit informatie</a:t>
            </a:r>
            <a:endParaRPr kumimoji="0" lang="nl-NL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3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8" grpId="0"/>
      <p:bldP spid="19" grpId="0"/>
      <p:bldP spid="20" grpId="0"/>
      <p:bldP spid="40" grpId="0"/>
      <p:bldP spid="42" grpId="0" animBg="1"/>
      <p:bldP spid="43" grpId="0" animBg="1"/>
      <p:bldP spid="44" grpId="0" animBg="1"/>
      <p:bldP spid="45" grpId="0" animBg="1"/>
      <p:bldP spid="46" grpId="0" animBg="1"/>
      <p:bldP spid="48" grpId="0"/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7F696-A6CC-C358-B9D7-F79F27799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796E6EB-721C-279B-576D-12144A348E1B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FC4FE42-6F64-C457-0D78-AAE9EDAB362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Doelstellingen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D3B8F5F-BA1A-6CEB-9CDA-2D28B4C9086D}"/>
              </a:ext>
            </a:extLst>
          </p:cNvPr>
          <p:cNvSpPr txBox="1"/>
          <p:nvPr/>
        </p:nvSpPr>
        <p:spPr>
          <a:xfrm>
            <a:off x="1681019" y="851326"/>
            <a:ext cx="882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Bedrijven kunnen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verschillende doelstellingen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nastreven.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219104E-A4D8-2DC9-4DDF-D78A7C555A84}"/>
              </a:ext>
            </a:extLst>
          </p:cNvPr>
          <p:cNvSpPr/>
          <p:nvPr/>
        </p:nvSpPr>
        <p:spPr>
          <a:xfrm>
            <a:off x="322329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Maximale winst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1896F256-E621-26DE-BE63-3A50F8A45719}"/>
              </a:ext>
            </a:extLst>
          </p:cNvPr>
          <p:cNvSpPr/>
          <p:nvPr/>
        </p:nvSpPr>
        <p:spPr>
          <a:xfrm>
            <a:off x="4353140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Maximale omzet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CE11FC1A-B018-E8FE-54CF-FBAD941F6BCC}"/>
              </a:ext>
            </a:extLst>
          </p:cNvPr>
          <p:cNvSpPr/>
          <p:nvPr/>
        </p:nvSpPr>
        <p:spPr>
          <a:xfrm>
            <a:off x="8386618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Kostendekking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9C3F3C2-ADD8-2FB8-62A8-FA878666BB0A}"/>
              </a:ext>
            </a:extLst>
          </p:cNvPr>
          <p:cNvSpPr txBox="1"/>
          <p:nvPr/>
        </p:nvSpPr>
        <p:spPr>
          <a:xfrm>
            <a:off x="11394321" y="1799604"/>
            <a:ext cx="26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*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C9CDF89-FC23-8C9F-9489-DD14680F9CC5}"/>
              </a:ext>
            </a:extLst>
          </p:cNvPr>
          <p:cNvSpPr txBox="1"/>
          <p:nvPr/>
        </p:nvSpPr>
        <p:spPr>
          <a:xfrm>
            <a:off x="308138" y="1691882"/>
            <a:ext cx="1157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Effra" panose="02000506080000020004" pitchFamily="2" charset="0"/>
              </a:rPr>
              <a:t>Per doelstelling moet je 4 dingen kunnen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3ED83F-0491-0988-1CC9-0AB62D82D6F1}"/>
              </a:ext>
            </a:extLst>
          </p:cNvPr>
          <p:cNvSpPr txBox="1"/>
          <p:nvPr/>
        </p:nvSpPr>
        <p:spPr>
          <a:xfrm>
            <a:off x="1290642" y="4205790"/>
            <a:ext cx="4762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solidFill>
                  <a:srgbClr val="652EA3"/>
                </a:solidFill>
                <a:latin typeface="Effra" panose="02000506080000020004" pitchFamily="2" charset="0"/>
              </a:rPr>
              <a:t>Berekenen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B328DF3-C892-CA12-F367-B9557C8A3210}"/>
              </a:ext>
            </a:extLst>
          </p:cNvPr>
          <p:cNvSpPr txBox="1"/>
          <p:nvPr/>
        </p:nvSpPr>
        <p:spPr>
          <a:xfrm>
            <a:off x="-216419" y="2075159"/>
            <a:ext cx="3205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</a:rPr>
              <a:t>Q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0573F82-8C2B-AEBF-37F1-01759EE53FF6}"/>
              </a:ext>
            </a:extLst>
          </p:cNvPr>
          <p:cNvSpPr txBox="1"/>
          <p:nvPr/>
        </p:nvSpPr>
        <p:spPr>
          <a:xfrm>
            <a:off x="2391406" y="2075159"/>
            <a:ext cx="3205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</a:rPr>
              <a:t>P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93C6785-72DD-CE5E-DDE5-4757ECAEB7CE}"/>
              </a:ext>
            </a:extLst>
          </p:cNvPr>
          <p:cNvSpPr txBox="1"/>
          <p:nvPr/>
        </p:nvSpPr>
        <p:spPr>
          <a:xfrm>
            <a:off x="5213849" y="2075159"/>
            <a:ext cx="3205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</a:rPr>
              <a:t>TO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56B48060-B24B-60E1-96AC-D5532AF0D3DF}"/>
              </a:ext>
            </a:extLst>
          </p:cNvPr>
          <p:cNvSpPr txBox="1"/>
          <p:nvPr/>
        </p:nvSpPr>
        <p:spPr>
          <a:xfrm>
            <a:off x="8535390" y="2075159"/>
            <a:ext cx="3205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</a:rPr>
              <a:t>TW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F42CE11C-268A-865A-1ABA-BF802E13BCE3}"/>
              </a:ext>
            </a:extLst>
          </p:cNvPr>
          <p:cNvSpPr/>
          <p:nvPr/>
        </p:nvSpPr>
        <p:spPr>
          <a:xfrm>
            <a:off x="517696" y="3864475"/>
            <a:ext cx="1757881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Afzet</a:t>
            </a: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E5771B0F-2572-5BF7-AFCE-1FA66B32C480}"/>
              </a:ext>
            </a:extLst>
          </p:cNvPr>
          <p:cNvSpPr/>
          <p:nvPr/>
        </p:nvSpPr>
        <p:spPr>
          <a:xfrm>
            <a:off x="3115079" y="3864475"/>
            <a:ext cx="1757881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Prijs</a:t>
            </a:r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CABE2F63-0C24-3BCC-66DA-80E3C50D0AB0}"/>
              </a:ext>
            </a:extLst>
          </p:cNvPr>
          <p:cNvSpPr/>
          <p:nvPr/>
        </p:nvSpPr>
        <p:spPr>
          <a:xfrm>
            <a:off x="5947964" y="3864475"/>
            <a:ext cx="1757881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Omzet</a:t>
            </a:r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E9060202-4A76-33DC-C080-1D09D609F49A}"/>
              </a:ext>
            </a:extLst>
          </p:cNvPr>
          <p:cNvSpPr/>
          <p:nvPr/>
        </p:nvSpPr>
        <p:spPr>
          <a:xfrm>
            <a:off x="9259305" y="3864475"/>
            <a:ext cx="1757881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Winst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75FD6605-DA0A-C633-8EEC-C96FF173FBE0}"/>
              </a:ext>
            </a:extLst>
          </p:cNvPr>
          <p:cNvSpPr txBox="1"/>
          <p:nvPr/>
        </p:nvSpPr>
        <p:spPr>
          <a:xfrm>
            <a:off x="5896673" y="4205790"/>
            <a:ext cx="4762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solidFill>
                  <a:srgbClr val="652EA3"/>
                </a:solidFill>
                <a:latin typeface="Effra" panose="02000506080000020004" pitchFamily="2" charset="0"/>
              </a:rPr>
              <a:t>Bepalen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17494A8-DCEC-6E07-5F50-4ED5CCF9D5C6}"/>
              </a:ext>
            </a:extLst>
          </p:cNvPr>
          <p:cNvSpPr/>
          <p:nvPr/>
        </p:nvSpPr>
        <p:spPr>
          <a:xfrm>
            <a:off x="195330" y="5306482"/>
            <a:ext cx="529296" cy="567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78FCBF8-6CC2-0105-47AA-6B6F2C720ECB}"/>
              </a:ext>
            </a:extLst>
          </p:cNvPr>
          <p:cNvSpPr txBox="1"/>
          <p:nvPr/>
        </p:nvSpPr>
        <p:spPr>
          <a:xfrm>
            <a:off x="716249" y="5236179"/>
            <a:ext cx="11149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Bepaal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eerst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wat de 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doelstelling 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van het bedrijf is.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5455AAB-C6A2-84A3-5C4F-0BDACF51F5FA}"/>
              </a:ext>
            </a:extLst>
          </p:cNvPr>
          <p:cNvSpPr/>
          <p:nvPr/>
        </p:nvSpPr>
        <p:spPr>
          <a:xfrm>
            <a:off x="195330" y="6045146"/>
            <a:ext cx="529296" cy="567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5908DD7-C05E-B9EF-34FA-7F58C301AFD6}"/>
              </a:ext>
            </a:extLst>
          </p:cNvPr>
          <p:cNvSpPr txBox="1"/>
          <p:nvPr/>
        </p:nvSpPr>
        <p:spPr>
          <a:xfrm>
            <a:off x="716249" y="5974843"/>
            <a:ext cx="11149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Lees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dan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goed 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wat er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exact 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gevraagd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wordt.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9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117D9-C853-07F9-CF74-7BBF3AAEB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109285C2-EB9B-405B-08FB-F48C0F5AF374}"/>
              </a:ext>
            </a:extLst>
          </p:cNvPr>
          <p:cNvCxnSpPr>
            <a:cxnSpLocks/>
          </p:cNvCxnSpPr>
          <p:nvPr/>
        </p:nvCxnSpPr>
        <p:spPr>
          <a:xfrm>
            <a:off x="4064000" y="1801221"/>
            <a:ext cx="0" cy="4023953"/>
          </a:xfrm>
          <a:prstGeom prst="line">
            <a:avLst/>
          </a:prstGeom>
          <a:ln w="730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47595C69-EB41-3CF4-5F21-868D623DE745}"/>
              </a:ext>
            </a:extLst>
          </p:cNvPr>
          <p:cNvSpPr/>
          <p:nvPr/>
        </p:nvSpPr>
        <p:spPr>
          <a:xfrm>
            <a:off x="494581" y="1773513"/>
            <a:ext cx="3158751" cy="47265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MO=MK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0F06D5FA-ADFF-7F82-2730-7653E5F53902}"/>
              </a:ext>
            </a:extLst>
          </p:cNvPr>
          <p:cNvSpPr/>
          <p:nvPr/>
        </p:nvSpPr>
        <p:spPr>
          <a:xfrm>
            <a:off x="4516624" y="1773513"/>
            <a:ext cx="3158751" cy="47265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MO=0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A328CFCC-8191-5977-4830-F2338CBB4960}"/>
              </a:ext>
            </a:extLst>
          </p:cNvPr>
          <p:cNvSpPr/>
          <p:nvPr/>
        </p:nvSpPr>
        <p:spPr>
          <a:xfrm>
            <a:off x="8558870" y="1773513"/>
            <a:ext cx="3158751" cy="47265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GO=GTK    </a:t>
            </a:r>
            <a:r>
              <a:rPr kumimoji="0" lang="nl-NL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&amp;   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TO=TK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7EDCF20-982E-1CF4-98B0-3D9962F655D9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FDD21D-05C2-D6A2-E218-F80138AF559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Doelstellingen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129C10D-06CB-106A-6C53-C571183F0EA9}"/>
              </a:ext>
            </a:extLst>
          </p:cNvPr>
          <p:cNvCxnSpPr>
            <a:cxnSpLocks/>
          </p:cNvCxnSpPr>
          <p:nvPr/>
        </p:nvCxnSpPr>
        <p:spPr>
          <a:xfrm>
            <a:off x="4064000" y="1801221"/>
            <a:ext cx="0" cy="4802779"/>
          </a:xfrm>
          <a:prstGeom prst="line">
            <a:avLst/>
          </a:prstGeom>
          <a:ln w="730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9965B8A-DC67-85FA-EE95-BD905EBC2E58}"/>
              </a:ext>
            </a:extLst>
          </p:cNvPr>
          <p:cNvCxnSpPr>
            <a:cxnSpLocks/>
          </p:cNvCxnSpPr>
          <p:nvPr/>
        </p:nvCxnSpPr>
        <p:spPr>
          <a:xfrm>
            <a:off x="8128000" y="1801221"/>
            <a:ext cx="0" cy="4802779"/>
          </a:xfrm>
          <a:prstGeom prst="line">
            <a:avLst/>
          </a:prstGeom>
          <a:ln w="730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6CF51E50-F72F-B6D9-04DD-7DE690930999}"/>
              </a:ext>
            </a:extLst>
          </p:cNvPr>
          <p:cNvSpPr txBox="1"/>
          <p:nvPr/>
        </p:nvSpPr>
        <p:spPr>
          <a:xfrm>
            <a:off x="1681019" y="851326"/>
            <a:ext cx="882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Bedrijven kunnen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verschillende doelstellingen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nastreven.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D09DB2C-19F3-686C-E4DD-7E05C68DAB14}"/>
              </a:ext>
            </a:extLst>
          </p:cNvPr>
          <p:cNvSpPr/>
          <p:nvPr/>
        </p:nvSpPr>
        <p:spPr>
          <a:xfrm>
            <a:off x="322329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Maximale winst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386006D0-6AF2-9353-C52F-1296C2CB727F}"/>
              </a:ext>
            </a:extLst>
          </p:cNvPr>
          <p:cNvSpPr/>
          <p:nvPr/>
        </p:nvSpPr>
        <p:spPr>
          <a:xfrm>
            <a:off x="4353140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Maximale omzet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94625A5-87E1-B9B0-B9D3-009853C4B8E0}"/>
              </a:ext>
            </a:extLst>
          </p:cNvPr>
          <p:cNvSpPr/>
          <p:nvPr/>
        </p:nvSpPr>
        <p:spPr>
          <a:xfrm>
            <a:off x="8386618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Kostendekking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938016DB-A73F-79AA-5FB8-7A4700D940BB}"/>
              </a:ext>
            </a:extLst>
          </p:cNvPr>
          <p:cNvSpPr/>
          <p:nvPr/>
        </p:nvSpPr>
        <p:spPr>
          <a:xfrm>
            <a:off x="322330" y="2550092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AC66909B-FB3A-96B4-294C-07A04A86F3AB}"/>
              </a:ext>
            </a:extLst>
          </p:cNvPr>
          <p:cNvSpPr/>
          <p:nvPr/>
        </p:nvSpPr>
        <p:spPr>
          <a:xfrm>
            <a:off x="322330" y="357313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717ECF08-70EB-3854-E425-39A2CFF168DF}"/>
              </a:ext>
            </a:extLst>
          </p:cNvPr>
          <p:cNvSpPr/>
          <p:nvPr/>
        </p:nvSpPr>
        <p:spPr>
          <a:xfrm>
            <a:off x="322330" y="48731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DC06FCE-11A4-5BFE-09F4-C6144BCEDE8E}"/>
              </a:ext>
            </a:extLst>
          </p:cNvPr>
          <p:cNvSpPr txBox="1"/>
          <p:nvPr/>
        </p:nvSpPr>
        <p:spPr>
          <a:xfrm>
            <a:off x="720436" y="2301764"/>
            <a:ext cx="305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Zoek het 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snijpunt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 en MK, of stel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functies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aan elkaar 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gelijk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12493C4-8A03-6CD3-14C3-CC41A4408D8E}"/>
              </a:ext>
            </a:extLst>
          </p:cNvPr>
          <p:cNvSpPr txBox="1"/>
          <p:nvPr/>
        </p:nvSpPr>
        <p:spPr>
          <a:xfrm>
            <a:off x="720436" y="3324805"/>
            <a:ext cx="305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Kijk vanuit het snijpunt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naar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Q-as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voor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afzet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los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vergelijking op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775EC06-BFD0-F512-EDF8-E90A8AEF964E}"/>
              </a:ext>
            </a:extLst>
          </p:cNvPr>
          <p:cNvSpPr txBox="1"/>
          <p:nvPr/>
        </p:nvSpPr>
        <p:spPr>
          <a:xfrm>
            <a:off x="720436" y="4347846"/>
            <a:ext cx="3054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Kijk vanuit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het snijpunt naar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GO-lijn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(</a:t>
            </a:r>
            <a:r>
              <a:rPr kumimoji="0" lang="nl-NL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Qv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-lijn) en dan naar de </a:t>
            </a:r>
            <a:r>
              <a:rPr kumimoji="0" lang="nl-NL" b="1" i="1" u="none" strike="noStrike" kern="1200" cap="none" spc="0" normalizeH="0" noProof="0" dirty="0" err="1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P-as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voor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voer de afzet in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GO-functie in.</a:t>
            </a:r>
            <a:endParaRPr kumimoji="0" lang="nl-N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30DE07E0-5F92-8B90-5904-A5109F051808}"/>
              </a:ext>
            </a:extLst>
          </p:cNvPr>
          <p:cNvSpPr/>
          <p:nvPr/>
        </p:nvSpPr>
        <p:spPr>
          <a:xfrm>
            <a:off x="4335605" y="2550092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15398F41-D152-82CC-5264-E6D0CAD3F24A}"/>
              </a:ext>
            </a:extLst>
          </p:cNvPr>
          <p:cNvSpPr/>
          <p:nvPr/>
        </p:nvSpPr>
        <p:spPr>
          <a:xfrm>
            <a:off x="4335605" y="357313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874B1B7-2026-699C-F3D5-B8DCAB28BEEC}"/>
              </a:ext>
            </a:extLst>
          </p:cNvPr>
          <p:cNvSpPr/>
          <p:nvPr/>
        </p:nvSpPr>
        <p:spPr>
          <a:xfrm>
            <a:off x="4335605" y="48731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3DB047A-6EA6-450E-E9B7-6CE3487A5082}"/>
              </a:ext>
            </a:extLst>
          </p:cNvPr>
          <p:cNvSpPr txBox="1"/>
          <p:nvPr/>
        </p:nvSpPr>
        <p:spPr>
          <a:xfrm>
            <a:off x="4733711" y="2301764"/>
            <a:ext cx="305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Zoek het 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snijpunt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 en de Q-as, of stel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MO-functie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gelijk aan 0.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C4A8C95-DEEE-E455-4B73-F928AC65DE8F}"/>
              </a:ext>
            </a:extLst>
          </p:cNvPr>
          <p:cNvSpPr txBox="1"/>
          <p:nvPr/>
        </p:nvSpPr>
        <p:spPr>
          <a:xfrm>
            <a:off x="4733711" y="3324805"/>
            <a:ext cx="305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Lees op het snijpunt </a:t>
            </a:r>
            <a:r>
              <a:rPr lang="nl-NL" b="1" i="1" noProof="0" dirty="0">
                <a:solidFill>
                  <a:prstClr val="black"/>
                </a:solidFill>
                <a:latin typeface="Effra" panose="02000506080000020004" pitchFamily="2" charset="0"/>
              </a:rPr>
              <a:t>af wat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afzet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los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vergelijking op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61415E1-DDBC-5C77-3595-EF901600214C}"/>
              </a:ext>
            </a:extLst>
          </p:cNvPr>
          <p:cNvSpPr txBox="1"/>
          <p:nvPr/>
        </p:nvSpPr>
        <p:spPr>
          <a:xfrm>
            <a:off x="4733711" y="4347846"/>
            <a:ext cx="3054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Kijk vanuit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het snijpunt naar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GO-lijn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(</a:t>
            </a:r>
            <a:r>
              <a:rPr kumimoji="0" lang="nl-NL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Qv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-lijn) en dan naar de </a:t>
            </a:r>
            <a:r>
              <a:rPr kumimoji="0" lang="nl-NL" b="1" i="1" u="none" strike="noStrike" kern="1200" cap="none" spc="0" normalizeH="0" noProof="0" dirty="0" err="1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P-as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voor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voer de afzet in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GO-functie in.</a:t>
            </a:r>
            <a:endParaRPr kumimoji="0" lang="nl-N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B65C5438-CD02-045F-3647-917082BC35B5}"/>
              </a:ext>
            </a:extLst>
          </p:cNvPr>
          <p:cNvSpPr/>
          <p:nvPr/>
        </p:nvSpPr>
        <p:spPr>
          <a:xfrm>
            <a:off x="8386618" y="2550092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CC759AD0-ACD2-3A4E-72DE-A7AE6BEF09A0}"/>
              </a:ext>
            </a:extLst>
          </p:cNvPr>
          <p:cNvSpPr/>
          <p:nvPr/>
        </p:nvSpPr>
        <p:spPr>
          <a:xfrm>
            <a:off x="8386618" y="3840958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5FD0A819-8EAB-E3AA-9ABB-B8CAA90E8934}"/>
              </a:ext>
            </a:extLst>
          </p:cNvPr>
          <p:cNvSpPr/>
          <p:nvPr/>
        </p:nvSpPr>
        <p:spPr>
          <a:xfrm>
            <a:off x="8386618" y="5041287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E96A1E5-E725-BAD1-F1DA-F0729FD5F547}"/>
              </a:ext>
            </a:extLst>
          </p:cNvPr>
          <p:cNvSpPr txBox="1"/>
          <p:nvPr/>
        </p:nvSpPr>
        <p:spPr>
          <a:xfrm>
            <a:off x="8784724" y="2301764"/>
            <a:ext cx="305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Zoek het 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snijpunt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 en GTK, of stel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functies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aan elkaar gelijk.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B64786A-2C20-DFE0-066B-347803FDB2CF}"/>
              </a:ext>
            </a:extLst>
          </p:cNvPr>
          <p:cNvSpPr txBox="1"/>
          <p:nvPr/>
        </p:nvSpPr>
        <p:spPr>
          <a:xfrm>
            <a:off x="8784724" y="3454131"/>
            <a:ext cx="305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b="1" i="1" dirty="0">
                <a:solidFill>
                  <a:prstClr val="black"/>
                </a:solidFill>
                <a:latin typeface="Effra" panose="02000506080000020004" pitchFamily="2" charset="0"/>
              </a:rPr>
              <a:t>Kijk vanuit het snijpunt naar de </a:t>
            </a:r>
            <a:r>
              <a:rPr lang="nl-NL" b="1" i="1" dirty="0">
                <a:solidFill>
                  <a:srgbClr val="945DE8"/>
                </a:solidFill>
                <a:latin typeface="Effra" panose="02000506080000020004" pitchFamily="2" charset="0"/>
              </a:rPr>
              <a:t>Q-as</a:t>
            </a:r>
            <a:r>
              <a:rPr lang="nl-NL" b="1" i="1" dirty="0">
                <a:solidFill>
                  <a:prstClr val="black"/>
                </a:solidFill>
                <a:latin typeface="Effra" panose="02000506080000020004" pitchFamily="2" charset="0"/>
              </a:rPr>
              <a:t> voor de </a:t>
            </a:r>
          </a:p>
          <a:p>
            <a:pPr lvl="0" algn="ctr">
              <a:defRPr/>
            </a:pPr>
            <a:r>
              <a:rPr lang="nl-NL" b="1" i="1" dirty="0">
                <a:solidFill>
                  <a:srgbClr val="945DE8"/>
                </a:solidFill>
                <a:latin typeface="Effra" panose="02000506080000020004" pitchFamily="2" charset="0"/>
              </a:rPr>
              <a:t>break-evenafzet</a:t>
            </a:r>
            <a:r>
              <a:rPr lang="nl-NL" b="1" i="1" dirty="0">
                <a:solidFill>
                  <a:prstClr val="black"/>
                </a:solidFill>
                <a:latin typeface="Effra" panose="02000506080000020004" pitchFamily="2" charset="0"/>
              </a:rPr>
              <a:t>, of </a:t>
            </a:r>
            <a:r>
              <a:rPr lang="nl-NL" b="1" i="1" dirty="0">
                <a:solidFill>
                  <a:srgbClr val="945DE8"/>
                </a:solidFill>
                <a:latin typeface="Effra" panose="02000506080000020004" pitchFamily="2" charset="0"/>
              </a:rPr>
              <a:t>los</a:t>
            </a:r>
            <a:r>
              <a:rPr lang="nl-NL" b="1" i="1" dirty="0">
                <a:solidFill>
                  <a:prstClr val="black"/>
                </a:solidFill>
                <a:latin typeface="Effra" panose="02000506080000020004" pitchFamily="2" charset="0"/>
              </a:rPr>
              <a:t> de </a:t>
            </a:r>
            <a:r>
              <a:rPr lang="nl-NL" b="1" i="1" dirty="0">
                <a:solidFill>
                  <a:srgbClr val="945DE8"/>
                </a:solidFill>
                <a:latin typeface="Effra" panose="02000506080000020004" pitchFamily="2" charset="0"/>
              </a:rPr>
              <a:t>vergelijking op</a:t>
            </a:r>
            <a:r>
              <a:rPr lang="nl-NL" b="1" i="1" dirty="0">
                <a:solidFill>
                  <a:prstClr val="black"/>
                </a:solidFill>
                <a:latin typeface="Effra" panose="02000506080000020004" pitchFamily="2" charset="0"/>
              </a:rPr>
              <a:t>.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5FD6A4F6-2BB0-659C-6F64-894A453CEA3D}"/>
              </a:ext>
            </a:extLst>
          </p:cNvPr>
          <p:cNvSpPr txBox="1"/>
          <p:nvPr/>
        </p:nvSpPr>
        <p:spPr>
          <a:xfrm>
            <a:off x="8784724" y="4654460"/>
            <a:ext cx="305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Kijk vanuit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het snijpunt naar de </a:t>
            </a:r>
            <a:r>
              <a:rPr kumimoji="0" lang="nl-NL" b="1" i="1" u="none" strike="noStrike" kern="1200" cap="none" spc="0" normalizeH="0" noProof="0" dirty="0" err="1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P-as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voor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voer de afzet in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GO-functie in.</a:t>
            </a:r>
            <a:endParaRPr kumimoji="0" lang="nl-N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0B125F71-0830-6E1A-3008-9A6A6D17CE56}"/>
              </a:ext>
            </a:extLst>
          </p:cNvPr>
          <p:cNvSpPr txBox="1"/>
          <p:nvPr/>
        </p:nvSpPr>
        <p:spPr>
          <a:xfrm>
            <a:off x="9536906" y="3111532"/>
            <a:ext cx="1550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*Of: snijpunt</a:t>
            </a:r>
            <a:r>
              <a:rPr kumimoji="0" lang="nl-NL" sz="1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TO en TK</a:t>
            </a:r>
            <a:endParaRPr kumimoji="0" lang="nl-NL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E6441E6C-8B93-DCCA-885D-6386BB04E268}"/>
              </a:ext>
            </a:extLst>
          </p:cNvPr>
          <p:cNvSpPr txBox="1"/>
          <p:nvPr/>
        </p:nvSpPr>
        <p:spPr>
          <a:xfrm>
            <a:off x="8906211" y="5723984"/>
            <a:ext cx="281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*Of: naar</a:t>
            </a:r>
            <a:r>
              <a:rPr kumimoji="0" lang="nl-NL" sz="1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de €-as voor de </a:t>
            </a:r>
            <a:r>
              <a:rPr kumimoji="0" lang="nl-NL" sz="11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break-evenomzet</a:t>
            </a:r>
            <a:endParaRPr kumimoji="0" lang="nl-NL" sz="1100" b="1" i="1" u="none" strike="noStrike" kern="1200" cap="none" spc="0" normalizeH="0" baseline="0" noProof="0" dirty="0">
              <a:ln>
                <a:noFill/>
              </a:ln>
              <a:solidFill>
                <a:srgbClr val="945DE8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17883C3-5CC1-6B83-FAED-25E831CF4487}"/>
              </a:ext>
            </a:extLst>
          </p:cNvPr>
          <p:cNvSpPr txBox="1"/>
          <p:nvPr/>
        </p:nvSpPr>
        <p:spPr>
          <a:xfrm>
            <a:off x="11394321" y="1799604"/>
            <a:ext cx="26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*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356C92B9-B7DB-45D2-57FA-9F058778A53C}"/>
              </a:ext>
            </a:extLst>
          </p:cNvPr>
          <p:cNvSpPr/>
          <p:nvPr/>
        </p:nvSpPr>
        <p:spPr>
          <a:xfrm>
            <a:off x="305270" y="5893296"/>
            <a:ext cx="7653612" cy="767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rgbClr val="E71E14"/>
                </a:solidFill>
                <a:latin typeface="Effra" panose="02000506080000020004" pitchFamily="2" charset="0"/>
              </a:rPr>
              <a:t>Let op: </a:t>
            </a:r>
            <a:r>
              <a:rPr lang="nl-NL" b="1" dirty="0">
                <a:solidFill>
                  <a:schemeClr val="tx1"/>
                </a:solidFill>
                <a:latin typeface="Effra" panose="02000506080000020004" pitchFamily="2" charset="0"/>
              </a:rPr>
              <a:t>Er is maar </a:t>
            </a:r>
            <a:r>
              <a:rPr lang="nl-NL" b="1" i="1" dirty="0">
                <a:solidFill>
                  <a:srgbClr val="E71E14"/>
                </a:solidFill>
                <a:latin typeface="Effra" panose="02000506080000020004" pitchFamily="2" charset="0"/>
              </a:rPr>
              <a:t>één lijn </a:t>
            </a:r>
            <a:r>
              <a:rPr lang="nl-NL" b="1" dirty="0">
                <a:solidFill>
                  <a:schemeClr val="tx1"/>
                </a:solidFill>
                <a:latin typeface="Effra" panose="02000506080000020004" pitchFamily="2" charset="0"/>
              </a:rPr>
              <a:t>vanaf waar je de </a:t>
            </a:r>
            <a:r>
              <a:rPr lang="nl-NL" b="1" dirty="0">
                <a:solidFill>
                  <a:srgbClr val="E71E14"/>
                </a:solidFill>
                <a:latin typeface="Effra" panose="02000506080000020004" pitchFamily="2" charset="0"/>
              </a:rPr>
              <a:t>prijs</a:t>
            </a:r>
            <a:r>
              <a:rPr lang="nl-NL" b="1" dirty="0">
                <a:solidFill>
                  <a:schemeClr val="tx1"/>
                </a:solidFill>
                <a:latin typeface="Effra" panose="02000506080000020004" pitchFamily="2" charset="0"/>
              </a:rPr>
              <a:t> mag aflezen </a:t>
            </a:r>
            <a:r>
              <a:rPr lang="nl-NL" b="1" dirty="0">
                <a:solidFill>
                  <a:schemeClr val="tx1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</a:t>
            </a:r>
            <a:r>
              <a:rPr lang="nl-NL" b="1" dirty="0">
                <a:solidFill>
                  <a:schemeClr val="tx1"/>
                </a:solidFill>
                <a:latin typeface="Effra" panose="02000506080000020004" pitchFamily="2" charset="0"/>
              </a:rPr>
              <a:t> de </a:t>
            </a:r>
            <a:r>
              <a:rPr lang="nl-NL" b="1" dirty="0">
                <a:solidFill>
                  <a:srgbClr val="E71E14"/>
                </a:solidFill>
                <a:latin typeface="Effra" panose="02000506080000020004" pitchFamily="2" charset="0"/>
              </a:rPr>
              <a:t>GO-lijn</a:t>
            </a:r>
            <a:r>
              <a:rPr lang="nl-NL" b="1" dirty="0">
                <a:solidFill>
                  <a:schemeClr val="tx1"/>
                </a:solidFill>
                <a:latin typeface="Effra" panose="02000506080000020004" pitchFamily="2" charset="0"/>
              </a:rPr>
              <a:t>.</a:t>
            </a:r>
          </a:p>
          <a:p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GO = </a:t>
            </a:r>
            <a:r>
              <a:rPr lang="nl-NL" sz="1200" b="1" dirty="0" err="1">
                <a:solidFill>
                  <a:schemeClr val="tx1"/>
                </a:solidFill>
                <a:latin typeface="Effra" panose="02000506080000020004" pitchFamily="2" charset="0"/>
              </a:rPr>
              <a:t>Qv</a:t>
            </a:r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 = </a:t>
            </a:r>
            <a:r>
              <a:rPr lang="nl-NL" sz="1200" b="1" dirty="0" err="1">
                <a:solidFill>
                  <a:schemeClr val="tx1"/>
                </a:solidFill>
                <a:latin typeface="Effra" panose="02000506080000020004" pitchFamily="2" charset="0"/>
              </a:rPr>
              <a:t>Prijsafzetlijn</a:t>
            </a:r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 (bij monopolie, oligopolie en monopolistische concurrentie)</a:t>
            </a:r>
          </a:p>
          <a:p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GO = </a:t>
            </a:r>
            <a:r>
              <a:rPr lang="nl-NL" sz="1200" b="1" dirty="0" err="1">
                <a:solidFill>
                  <a:schemeClr val="tx1"/>
                </a:solidFill>
                <a:latin typeface="Effra" panose="02000506080000020004" pitchFamily="2" charset="0"/>
              </a:rPr>
              <a:t>Qv</a:t>
            </a:r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 = MO = </a:t>
            </a:r>
            <a:r>
              <a:rPr lang="nl-NL" sz="1200" b="1" dirty="0" err="1">
                <a:solidFill>
                  <a:schemeClr val="tx1"/>
                </a:solidFill>
                <a:latin typeface="Effra" panose="02000506080000020004" pitchFamily="2" charset="0"/>
              </a:rPr>
              <a:t>Prijsafzetlijn</a:t>
            </a:r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 (bij volkomen concurrentie / volledige mededinging)</a:t>
            </a:r>
          </a:p>
        </p:txBody>
      </p:sp>
    </p:spTree>
    <p:extLst>
      <p:ext uri="{BB962C8B-B14F-4D97-AF65-F5344CB8AC3E}">
        <p14:creationId xmlns:p14="http://schemas.microsoft.com/office/powerpoint/2010/main" val="38276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D4264-805E-229F-3C57-FCC1532BE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EDF9F572-041C-9815-15EE-731560740CC7}"/>
              </a:ext>
            </a:extLst>
          </p:cNvPr>
          <p:cNvSpPr/>
          <p:nvPr/>
        </p:nvSpPr>
        <p:spPr>
          <a:xfrm>
            <a:off x="4337391" y="1955800"/>
            <a:ext cx="3517214" cy="3327400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672018F0-BFFB-BB2B-9FE1-6A0316CBE918}"/>
              </a:ext>
            </a:extLst>
          </p:cNvPr>
          <p:cNvSpPr/>
          <p:nvPr/>
        </p:nvSpPr>
        <p:spPr>
          <a:xfrm>
            <a:off x="8318499" y="1955800"/>
            <a:ext cx="3517214" cy="3327400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AE723FAB-DA3B-7152-7F01-16E00F610007}"/>
              </a:ext>
            </a:extLst>
          </p:cNvPr>
          <p:cNvSpPr/>
          <p:nvPr/>
        </p:nvSpPr>
        <p:spPr>
          <a:xfrm>
            <a:off x="356286" y="1955800"/>
            <a:ext cx="3517214" cy="3327400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DA611DA-69D0-676D-A9A4-EBC89C05901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Functies omrekenen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3DFED13-A1A6-CD59-DE53-4DAE94049642}"/>
              </a:ext>
            </a:extLst>
          </p:cNvPr>
          <p:cNvSpPr txBox="1"/>
          <p:nvPr/>
        </p:nvSpPr>
        <p:spPr>
          <a:xfrm>
            <a:off x="164633" y="946557"/>
            <a:ext cx="38243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4400" b="1" dirty="0">
                <a:solidFill>
                  <a:srgbClr val="652EA3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Effra Heavy" panose="02000906080000020004" pitchFamily="2" charset="0"/>
              </a:rPr>
              <a:t>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B5FFF82-4F31-7058-C5F8-0DBFF5452AA2}"/>
              </a:ext>
            </a:extLst>
          </p:cNvPr>
          <p:cNvSpPr txBox="1"/>
          <p:nvPr/>
        </p:nvSpPr>
        <p:spPr>
          <a:xfrm>
            <a:off x="4145739" y="946557"/>
            <a:ext cx="38243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4400" b="1" dirty="0">
                <a:solidFill>
                  <a:srgbClr val="652EA3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Effra Heavy" panose="02000906080000020004" pitchFamily="2" charset="0"/>
              </a:rPr>
              <a:t>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730B216-9B22-8EC3-2FBA-093F4EE4D7D3}"/>
              </a:ext>
            </a:extLst>
          </p:cNvPr>
          <p:cNvSpPr txBox="1"/>
          <p:nvPr/>
        </p:nvSpPr>
        <p:spPr>
          <a:xfrm>
            <a:off x="8126846" y="946557"/>
            <a:ext cx="38243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4400" b="1" dirty="0">
                <a:solidFill>
                  <a:srgbClr val="652EA3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Effra Heavy" panose="02000906080000020004" pitchFamily="2" charset="0"/>
              </a:rPr>
              <a:t>M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AB044665-7797-071F-EA81-C60F0C80B22A}"/>
              </a:ext>
            </a:extLst>
          </p:cNvPr>
          <p:cNvSpPr/>
          <p:nvPr/>
        </p:nvSpPr>
        <p:spPr>
          <a:xfrm>
            <a:off x="1028700" y="4424671"/>
            <a:ext cx="2172388" cy="52322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Gemiddeld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446A0A01-A9EA-C071-E337-6DCD9B7C6613}"/>
              </a:ext>
            </a:extLst>
          </p:cNvPr>
          <p:cNvSpPr/>
          <p:nvPr/>
        </p:nvSpPr>
        <p:spPr>
          <a:xfrm>
            <a:off x="5009806" y="4424671"/>
            <a:ext cx="2172388" cy="52322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Totaal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FE39DB0-1C5C-5E0B-800A-17C6665316A4}"/>
              </a:ext>
            </a:extLst>
          </p:cNvPr>
          <p:cNvSpPr/>
          <p:nvPr/>
        </p:nvSpPr>
        <p:spPr>
          <a:xfrm>
            <a:off x="8990912" y="4424671"/>
            <a:ext cx="2172388" cy="52322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Marginaal</a:t>
            </a:r>
          </a:p>
        </p:txBody>
      </p:sp>
      <p:pic>
        <p:nvPicPr>
          <p:cNvPr id="16" name="Graphic 15" descr="Pijl: Curve in tegenwijzerzin met effen opvulling">
            <a:extLst>
              <a:ext uri="{FF2B5EF4-FFF2-40B4-BE49-F238E27FC236}">
                <a16:creationId xmlns:a16="http://schemas.microsoft.com/office/drawing/2014/main" id="{3393FB29-1D11-5738-2436-6DDAC35728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4107026" flipH="1">
            <a:off x="1425243" y="79003"/>
            <a:ext cx="3781799" cy="378179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phic 16" descr="Pijl: Curve in tegenwijzerzin met effen opvulling">
            <a:extLst>
              <a:ext uri="{FF2B5EF4-FFF2-40B4-BE49-F238E27FC236}">
                <a16:creationId xmlns:a16="http://schemas.microsoft.com/office/drawing/2014/main" id="{A5837A0C-439F-881E-4C04-D7D438B9C0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4107026" flipH="1">
            <a:off x="5518085" y="79003"/>
            <a:ext cx="3781799" cy="378179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phic 17" descr="Pijl: Curve in tegenwijzerzin met effen opvulling">
            <a:extLst>
              <a:ext uri="{FF2B5EF4-FFF2-40B4-BE49-F238E27FC236}">
                <a16:creationId xmlns:a16="http://schemas.microsoft.com/office/drawing/2014/main" id="{10789B85-BD6B-1007-5BC1-1D83CD8286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4107026" flipV="1">
            <a:off x="2565523" y="3418402"/>
            <a:ext cx="3781799" cy="378179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phic 18" descr="Pijl: Curve in tegenwijzerzin met effen opvulling">
            <a:extLst>
              <a:ext uri="{FF2B5EF4-FFF2-40B4-BE49-F238E27FC236}">
                <a16:creationId xmlns:a16="http://schemas.microsoft.com/office/drawing/2014/main" id="{10036BA8-EA44-0034-6702-5A7F4F35CB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107026" flipV="1">
            <a:off x="6610740" y="3418402"/>
            <a:ext cx="3781799" cy="378179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8E72ECDF-DFEE-5DA6-4C44-AA0F2FEF81CB}"/>
              </a:ext>
            </a:extLst>
          </p:cNvPr>
          <p:cNvSpPr txBox="1"/>
          <p:nvPr/>
        </p:nvSpPr>
        <p:spPr>
          <a:xfrm rot="1016401">
            <a:off x="3290969" y="1243406"/>
            <a:ext cx="1779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652EA3"/>
                </a:solidFill>
                <a:latin typeface="Effra Heavy" panose="02000906080000020004" pitchFamily="2" charset="0"/>
              </a:rPr>
              <a:t>x Q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2273923E-6C8A-8504-72B6-620D538C1F8A}"/>
              </a:ext>
            </a:extLst>
          </p:cNvPr>
          <p:cNvSpPr txBox="1"/>
          <p:nvPr/>
        </p:nvSpPr>
        <p:spPr>
          <a:xfrm rot="902597">
            <a:off x="6877391" y="1513264"/>
            <a:ext cx="222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652EA3"/>
                </a:solidFill>
                <a:latin typeface="Effra Heavy" panose="02000906080000020004" pitchFamily="2" charset="0"/>
              </a:rPr>
              <a:t>Differentiëren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168CB80-89D1-262C-87E7-D21AEF0885E6}"/>
              </a:ext>
            </a:extLst>
          </p:cNvPr>
          <p:cNvSpPr txBox="1"/>
          <p:nvPr/>
        </p:nvSpPr>
        <p:spPr>
          <a:xfrm rot="1072011">
            <a:off x="2692164" y="5050862"/>
            <a:ext cx="1779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652EA3"/>
                </a:solidFill>
                <a:latin typeface="Effra Heavy" panose="02000906080000020004" pitchFamily="2" charset="0"/>
              </a:rPr>
              <a:t>/ Q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F959A167-2265-1ECF-A7EE-B192BF232101}"/>
              </a:ext>
            </a:extLst>
          </p:cNvPr>
          <p:cNvSpPr txBox="1"/>
          <p:nvPr/>
        </p:nvSpPr>
        <p:spPr>
          <a:xfrm rot="928492">
            <a:off x="6987877" y="5343402"/>
            <a:ext cx="186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E71E14"/>
                </a:solidFill>
                <a:latin typeface="Effra Heavy" panose="02000906080000020004" pitchFamily="2" charset="0"/>
              </a:rPr>
              <a:t>Hoeft niet!</a:t>
            </a:r>
          </a:p>
        </p:txBody>
      </p:sp>
      <p:sp>
        <p:nvSpPr>
          <p:cNvPr id="7" name="Bijschrift: pijl-omlaag 6">
            <a:extLst>
              <a:ext uri="{FF2B5EF4-FFF2-40B4-BE49-F238E27FC236}">
                <a16:creationId xmlns:a16="http://schemas.microsoft.com/office/drawing/2014/main" id="{EC5C0CD5-D7C4-4DAA-9AE6-A20AB2C41B21}"/>
              </a:ext>
            </a:extLst>
          </p:cNvPr>
          <p:cNvSpPr/>
          <p:nvPr/>
        </p:nvSpPr>
        <p:spPr>
          <a:xfrm flipH="1">
            <a:off x="8226784" y="700137"/>
            <a:ext cx="3712735" cy="1673116"/>
          </a:xfrm>
          <a:prstGeom prst="downArrowCallout">
            <a:avLst/>
          </a:prstGeom>
          <a:solidFill>
            <a:srgbClr val="652E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i="1" dirty="0">
                <a:latin typeface="Effra" panose="02000506080000020004" pitchFamily="2" charset="0"/>
              </a:rPr>
              <a:t>Gaat altijd over een </a:t>
            </a:r>
          </a:p>
          <a:p>
            <a:pPr algn="ctr"/>
            <a:r>
              <a:rPr lang="nl-NL" sz="3600" b="1" i="1" dirty="0">
                <a:latin typeface="Effra" panose="02000506080000020004" pitchFamily="2" charset="0"/>
              </a:rPr>
              <a:t>extra product</a:t>
            </a:r>
            <a:r>
              <a:rPr lang="nl-NL" sz="2400" i="1" dirty="0">
                <a:latin typeface="Effra" panose="0200050608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2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1" grpId="0" animBg="1"/>
      <p:bldP spid="6" grpId="0"/>
      <p:bldP spid="8" grpId="0"/>
      <p:bldP spid="10" grpId="0"/>
      <p:bldP spid="2" grpId="0" animBg="1"/>
      <p:bldP spid="4" grpId="0" animBg="1"/>
      <p:bldP spid="5" grpId="0" animBg="1"/>
      <p:bldP spid="30" grpId="0"/>
      <p:bldP spid="31" grpId="0"/>
      <p:bldP spid="32" grpId="0"/>
      <p:bldP spid="33" grpId="0"/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4F2D9-498C-0F44-0385-98AB7B88D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A398AAEA-3C73-D131-3919-B98F248DDD3A}"/>
              </a:ext>
            </a:extLst>
          </p:cNvPr>
          <p:cNvSpPr/>
          <p:nvPr/>
        </p:nvSpPr>
        <p:spPr>
          <a:xfrm>
            <a:off x="4337391" y="1734532"/>
            <a:ext cx="3517214" cy="1948466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3A47E449-9B2B-A6EF-15D6-56F62013B7EB}"/>
              </a:ext>
            </a:extLst>
          </p:cNvPr>
          <p:cNvSpPr/>
          <p:nvPr/>
        </p:nvSpPr>
        <p:spPr>
          <a:xfrm>
            <a:off x="8318499" y="1734532"/>
            <a:ext cx="3517214" cy="1948466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19E5D0D3-B23D-DAEF-8AAF-4B2062A642FD}"/>
              </a:ext>
            </a:extLst>
          </p:cNvPr>
          <p:cNvSpPr/>
          <p:nvPr/>
        </p:nvSpPr>
        <p:spPr>
          <a:xfrm>
            <a:off x="4337391" y="3691797"/>
            <a:ext cx="3517214" cy="1948466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65A26DAA-C288-A0B5-ABF1-0FEA73AAF096}"/>
              </a:ext>
            </a:extLst>
          </p:cNvPr>
          <p:cNvSpPr/>
          <p:nvPr/>
        </p:nvSpPr>
        <p:spPr>
          <a:xfrm>
            <a:off x="8318499" y="3691797"/>
            <a:ext cx="3517214" cy="1948466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D1D33585-9052-9864-3CB1-8CEF7F0B016A}"/>
              </a:ext>
            </a:extLst>
          </p:cNvPr>
          <p:cNvSpPr/>
          <p:nvPr/>
        </p:nvSpPr>
        <p:spPr>
          <a:xfrm>
            <a:off x="356286" y="3691797"/>
            <a:ext cx="3517214" cy="1948466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94287BF1-4F24-A40E-C09A-D5B7BC046D1E}"/>
              </a:ext>
            </a:extLst>
          </p:cNvPr>
          <p:cNvSpPr/>
          <p:nvPr/>
        </p:nvSpPr>
        <p:spPr>
          <a:xfrm>
            <a:off x="356286" y="1734532"/>
            <a:ext cx="3517214" cy="1948466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64C528-7B2F-D8CA-1D2F-237F071C7D72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Functies omrekenen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92096DA-B6D7-4AF3-ABC1-7ED0DD319A9E}"/>
              </a:ext>
            </a:extLst>
          </p:cNvPr>
          <p:cNvSpPr txBox="1"/>
          <p:nvPr/>
        </p:nvSpPr>
        <p:spPr>
          <a:xfrm>
            <a:off x="202733" y="1475806"/>
            <a:ext cx="3824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Effra Heavy" panose="02000906080000020004" pitchFamily="2" charset="0"/>
              </a:rPr>
              <a:t>GO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5E04FB0-93D4-4449-D72E-8B0DE33C5DFE}"/>
              </a:ext>
            </a:extLst>
          </p:cNvPr>
          <p:cNvSpPr txBox="1"/>
          <p:nvPr/>
        </p:nvSpPr>
        <p:spPr>
          <a:xfrm>
            <a:off x="202733" y="3636381"/>
            <a:ext cx="3824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Effra Heavy" panose="02000906080000020004" pitchFamily="2" charset="0"/>
              </a:rPr>
              <a:t>GTK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5CBCA8-4F0D-7056-139B-772728A7CB70}"/>
              </a:ext>
            </a:extLst>
          </p:cNvPr>
          <p:cNvSpPr txBox="1"/>
          <p:nvPr/>
        </p:nvSpPr>
        <p:spPr>
          <a:xfrm>
            <a:off x="4183839" y="1475806"/>
            <a:ext cx="3824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Effra Heavy" panose="02000906080000020004" pitchFamily="2" charset="0"/>
              </a:rPr>
              <a:t>TO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BAADBD-F510-C568-3CBF-CCBD5CD8A99B}"/>
              </a:ext>
            </a:extLst>
          </p:cNvPr>
          <p:cNvSpPr txBox="1"/>
          <p:nvPr/>
        </p:nvSpPr>
        <p:spPr>
          <a:xfrm>
            <a:off x="4183839" y="3636381"/>
            <a:ext cx="3824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Effra Heavy" panose="02000906080000020004" pitchFamily="2" charset="0"/>
              </a:rPr>
              <a:t>TK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3B3858A-C6D9-C99E-BF23-FD464049AA64}"/>
              </a:ext>
            </a:extLst>
          </p:cNvPr>
          <p:cNvSpPr txBox="1"/>
          <p:nvPr/>
        </p:nvSpPr>
        <p:spPr>
          <a:xfrm>
            <a:off x="8164946" y="1475806"/>
            <a:ext cx="3824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Effra Heavy" panose="02000906080000020004" pitchFamily="2" charset="0"/>
              </a:rPr>
              <a:t>MO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D1DB633-24D7-4BC6-3D13-288CE1FED81D}"/>
              </a:ext>
            </a:extLst>
          </p:cNvPr>
          <p:cNvSpPr txBox="1"/>
          <p:nvPr/>
        </p:nvSpPr>
        <p:spPr>
          <a:xfrm>
            <a:off x="8164946" y="3636381"/>
            <a:ext cx="3824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solidFill>
                  <a:srgbClr val="652EA3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Effra Heavy" panose="02000906080000020004" pitchFamily="2" charset="0"/>
              </a:rPr>
              <a:t>MK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10E0F775-D23F-1758-B45D-AC9916EC1990}"/>
              </a:ext>
            </a:extLst>
          </p:cNvPr>
          <p:cNvSpPr/>
          <p:nvPr/>
        </p:nvSpPr>
        <p:spPr>
          <a:xfrm>
            <a:off x="356287" y="3408725"/>
            <a:ext cx="3517214" cy="52322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Gemiddeld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19C47B3-4163-64FD-08AE-A0A64F59F081}"/>
              </a:ext>
            </a:extLst>
          </p:cNvPr>
          <p:cNvSpPr/>
          <p:nvPr/>
        </p:nvSpPr>
        <p:spPr>
          <a:xfrm>
            <a:off x="4337393" y="3408725"/>
            <a:ext cx="3517214" cy="52322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Totaal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4C89CAE3-BAD9-1B36-88EA-52F83DC55AE1}"/>
              </a:ext>
            </a:extLst>
          </p:cNvPr>
          <p:cNvSpPr/>
          <p:nvPr/>
        </p:nvSpPr>
        <p:spPr>
          <a:xfrm>
            <a:off x="8318499" y="3408725"/>
            <a:ext cx="3517214" cy="52322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Marginaal</a:t>
            </a:r>
          </a:p>
        </p:txBody>
      </p:sp>
      <p:sp>
        <p:nvSpPr>
          <p:cNvPr id="30" name="Bijschrift: pijl-omhoog 29">
            <a:extLst>
              <a:ext uri="{FF2B5EF4-FFF2-40B4-BE49-F238E27FC236}">
                <a16:creationId xmlns:a16="http://schemas.microsoft.com/office/drawing/2014/main" id="{6EA6CFAB-FDBA-9C86-1E78-3E40422CEB45}"/>
              </a:ext>
            </a:extLst>
          </p:cNvPr>
          <p:cNvSpPr/>
          <p:nvPr/>
        </p:nvSpPr>
        <p:spPr>
          <a:xfrm>
            <a:off x="627840" y="5649062"/>
            <a:ext cx="2974106" cy="896360"/>
          </a:xfrm>
          <a:prstGeom prst="upArrowCallout">
            <a:avLst/>
          </a:prstGeom>
          <a:solidFill>
            <a:srgbClr val="A478EC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latin typeface="Effra" panose="02000506080000020004" pitchFamily="2" charset="0"/>
              </a:rPr>
              <a:t>GVK + GCK</a:t>
            </a:r>
          </a:p>
        </p:txBody>
      </p:sp>
      <p:sp>
        <p:nvSpPr>
          <p:cNvPr id="31" name="Bijschrift: pijl-omhoog 30">
            <a:extLst>
              <a:ext uri="{FF2B5EF4-FFF2-40B4-BE49-F238E27FC236}">
                <a16:creationId xmlns:a16="http://schemas.microsoft.com/office/drawing/2014/main" id="{CD87C67D-CD57-CB38-52A1-7DF30FBE242A}"/>
              </a:ext>
            </a:extLst>
          </p:cNvPr>
          <p:cNvSpPr/>
          <p:nvPr/>
        </p:nvSpPr>
        <p:spPr>
          <a:xfrm>
            <a:off x="4608945" y="5649062"/>
            <a:ext cx="2974106" cy="896360"/>
          </a:xfrm>
          <a:prstGeom prst="upArrowCallout">
            <a:avLst/>
          </a:prstGeom>
          <a:solidFill>
            <a:srgbClr val="A478EC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latin typeface="Effra" panose="02000506080000020004" pitchFamily="2" charset="0"/>
              </a:rPr>
              <a:t>TVK + TCK</a:t>
            </a:r>
          </a:p>
        </p:txBody>
      </p:sp>
      <p:sp>
        <p:nvSpPr>
          <p:cNvPr id="32" name="Bijschrift: pijl-omlaag 31">
            <a:extLst>
              <a:ext uri="{FF2B5EF4-FFF2-40B4-BE49-F238E27FC236}">
                <a16:creationId xmlns:a16="http://schemas.microsoft.com/office/drawing/2014/main" id="{FA8E793C-E6B3-A4F6-EE9E-5AC82B0E1258}"/>
              </a:ext>
            </a:extLst>
          </p:cNvPr>
          <p:cNvSpPr/>
          <p:nvPr/>
        </p:nvSpPr>
        <p:spPr>
          <a:xfrm>
            <a:off x="4608945" y="842458"/>
            <a:ext cx="2974106" cy="896360"/>
          </a:xfrm>
          <a:prstGeom prst="downArrowCallout">
            <a:avLst/>
          </a:prstGeom>
          <a:solidFill>
            <a:srgbClr val="A478EC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latin typeface="Effra" panose="02000506080000020004" pitchFamily="2" charset="0"/>
              </a:rPr>
              <a:t>P x Q</a:t>
            </a:r>
          </a:p>
        </p:txBody>
      </p:sp>
    </p:spTree>
    <p:extLst>
      <p:ext uri="{BB962C8B-B14F-4D97-AF65-F5344CB8AC3E}">
        <p14:creationId xmlns:p14="http://schemas.microsoft.com/office/powerpoint/2010/main" val="3540336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0" grpId="0" animBg="1"/>
      <p:bldP spid="31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6C2B-6258-5950-7E07-F935409CC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hthoek 73">
            <a:extLst>
              <a:ext uri="{FF2B5EF4-FFF2-40B4-BE49-F238E27FC236}">
                <a16:creationId xmlns:a16="http://schemas.microsoft.com/office/drawing/2014/main" id="{CB64971E-9925-805B-D49D-50AD4B59EE2A}"/>
              </a:ext>
            </a:extLst>
          </p:cNvPr>
          <p:cNvSpPr/>
          <p:nvPr/>
        </p:nvSpPr>
        <p:spPr>
          <a:xfrm>
            <a:off x="1342280" y="3271137"/>
            <a:ext cx="1831289" cy="264472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AE75821-345F-E40C-66A0-0858E873BDDD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55C12C2-7917-F14D-E8A1-B899F0C10B4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(maximale winst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94F7BDD-FD18-7DB5-3158-5F20C15B42BF}"/>
              </a:ext>
            </a:extLst>
          </p:cNvPr>
          <p:cNvGrpSpPr/>
          <p:nvPr/>
        </p:nvGrpSpPr>
        <p:grpSpPr>
          <a:xfrm>
            <a:off x="1248111" y="1485307"/>
            <a:ext cx="4673202" cy="4518082"/>
            <a:chOff x="3955722" y="782329"/>
            <a:chExt cx="4428000" cy="442800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1BFDC60A-3DE8-266C-7BE2-2E3D7E51C12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F33A9106-62DD-C72B-8280-DB0A0256D65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C0110FE-D4B6-1800-B992-6CB45D5C174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6E9EEEC2-5607-F6F3-8E37-AAC35BC1AC4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53555BBE-A249-470B-9DA0-26254D7C6BD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7C62EE69-35C9-AEE7-CE40-303277F523A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EE3DB8BB-27A7-B9F2-B812-1C6E29B6731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48E3FBC-1DC2-6BA4-C93E-D87CDAFB923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93AF6D0A-3697-B9C2-E2B5-A68320144B8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CD2797C2-4C92-B7DD-33F6-DBF92013F6F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8AB93F08-50D5-CEDF-1F61-19CD7B607E9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CAD28E03-2FAD-A5C4-538D-0DAE26720D5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B514DFEB-495F-BF0E-0C3A-212A64266F1A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718DAE2-B2E1-B14F-67B0-A5A7CCA3E318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243154F2-B830-366D-DEF3-A1676C294CA2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D281EBEA-EF23-120F-93F5-84D8FD9EEBC2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2948E08C-34C1-E2F3-EC12-CA9309FE7424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5FE38C3B-6C38-689B-09A1-36E77BB4214B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17DEA438-EB86-85F0-2AB4-DAC0BE9791D1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1FB577E6-C0AC-CBB8-D7CB-34A9FDB883EC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BE789D62-E9AA-F3B5-3BB3-47C72277F625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96342071-50FC-0FCD-2FB5-E47F5094F255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-vorm 28">
              <a:extLst>
                <a:ext uri="{FF2B5EF4-FFF2-40B4-BE49-F238E27FC236}">
                  <a16:creationId xmlns:a16="http://schemas.microsoft.com/office/drawing/2014/main" id="{08412777-3AF2-5263-21B9-664ABA6386F0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296D2828-F5FC-D60B-DF3F-DCA09EBE8BE4}"/>
              </a:ext>
            </a:extLst>
          </p:cNvPr>
          <p:cNvCxnSpPr>
            <a:cxnSpLocks/>
          </p:cNvCxnSpPr>
          <p:nvPr/>
        </p:nvCxnSpPr>
        <p:spPr>
          <a:xfrm flipV="1">
            <a:off x="1040655" y="1823442"/>
            <a:ext cx="0" cy="56611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06EAC821-DBF9-685B-2732-256C33E40F23}"/>
              </a:ext>
            </a:extLst>
          </p:cNvPr>
          <p:cNvCxnSpPr>
            <a:cxnSpLocks/>
          </p:cNvCxnSpPr>
          <p:nvPr/>
        </p:nvCxnSpPr>
        <p:spPr>
          <a:xfrm>
            <a:off x="4989657" y="6133892"/>
            <a:ext cx="599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593B0C9B-FDB4-1805-CC30-ECEF917E0A6B}"/>
                  </a:ext>
                </a:extLst>
              </p:cNvPr>
              <p:cNvSpPr txBox="1"/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593B0C9B-FDB4-1805-CC30-ECEF917E0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DA2C20A8-A67A-219B-FA49-8F843FBFE727}"/>
                  </a:ext>
                </a:extLst>
              </p:cNvPr>
              <p:cNvSpPr txBox="1"/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DA2C20A8-A67A-219B-FA49-8F843FBFE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1D8B7337-9C53-5730-DCEB-5CE90E50E719}"/>
              </a:ext>
            </a:extLst>
          </p:cNvPr>
          <p:cNvCxnSpPr>
            <a:cxnSpLocks/>
            <a:stCxn id="29" idx="0"/>
            <a:endCxn id="29" idx="3"/>
          </p:cNvCxnSpPr>
          <p:nvPr/>
        </p:nvCxnSpPr>
        <p:spPr>
          <a:xfrm flipH="1" flipV="1">
            <a:off x="1296793" y="1485307"/>
            <a:ext cx="4624520" cy="446818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D0CF2719-3E7B-EFAA-E4E1-1DC128B430A9}"/>
                  </a:ext>
                </a:extLst>
              </p:cNvPr>
              <p:cNvSpPr txBox="1"/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D0CF2719-3E7B-EFAA-E4E1-1DC128B43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blipFill>
                <a:blip r:embed="rId4"/>
                <a:stretch>
                  <a:fillRect l="-1190" r="-3571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3AD12D8D-28C7-3F1A-B9F2-0A85DEC85723}"/>
              </a:ext>
            </a:extLst>
          </p:cNvPr>
          <p:cNvCxnSpPr>
            <a:cxnSpLocks/>
            <a:endCxn id="29" idx="3"/>
          </p:cNvCxnSpPr>
          <p:nvPr/>
        </p:nvCxnSpPr>
        <p:spPr>
          <a:xfrm flipH="1" flipV="1">
            <a:off x="1296793" y="1485307"/>
            <a:ext cx="2355962" cy="4430561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66FF0C4D-74DF-CD06-5BBF-C6CBB0AB2E72}"/>
                  </a:ext>
                </a:extLst>
              </p:cNvPr>
              <p:cNvSpPr txBox="1"/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66FF0C4D-74DF-CD06-5BBF-C6CBB0AB2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blipFill>
                <a:blip r:embed="rId5"/>
                <a:stretch>
                  <a:fillRect l="-8333" r="-8333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05480855-CB2C-7DF7-A825-3675FB8520F7}"/>
                  </a:ext>
                </a:extLst>
              </p:cNvPr>
              <p:cNvSpPr txBox="1"/>
              <p:nvPr/>
            </p:nvSpPr>
            <p:spPr>
              <a:xfrm>
                <a:off x="960575" y="3063164"/>
                <a:ext cx="328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05480855-CB2C-7DF7-A825-3675FB85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5" y="3063164"/>
                <a:ext cx="3286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1E5284B-DDDE-65BB-C1CA-7B40A166B272}"/>
                  </a:ext>
                </a:extLst>
              </p:cNvPr>
              <p:cNvSpPr txBox="1"/>
              <p:nvPr/>
            </p:nvSpPr>
            <p:spPr>
              <a:xfrm>
                <a:off x="2988284" y="5933878"/>
                <a:ext cx="3446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1E5284B-DDDE-65BB-C1CA-7B40A166B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84" y="5933878"/>
                <a:ext cx="34464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E6C26A68-CCB8-4351-3B2E-A057AB170E22}"/>
              </a:ext>
            </a:extLst>
          </p:cNvPr>
          <p:cNvCxnSpPr>
            <a:cxnSpLocks/>
            <a:stCxn id="52" idx="2"/>
            <a:endCxn id="48" idx="3"/>
          </p:cNvCxnSpPr>
          <p:nvPr/>
        </p:nvCxnSpPr>
        <p:spPr>
          <a:xfrm flipH="1">
            <a:off x="1289191" y="3278608"/>
            <a:ext cx="1781416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933F8787-F3B6-463F-44CB-8B108C525A9E}"/>
              </a:ext>
            </a:extLst>
          </p:cNvPr>
          <p:cNvCxnSpPr>
            <a:cxnSpLocks/>
            <a:stCxn id="53" idx="0"/>
            <a:endCxn id="52" idx="4"/>
          </p:cNvCxnSpPr>
          <p:nvPr/>
        </p:nvCxnSpPr>
        <p:spPr>
          <a:xfrm flipH="1" flipV="1">
            <a:off x="3160607" y="3368608"/>
            <a:ext cx="5361" cy="158315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al 51">
            <a:extLst>
              <a:ext uri="{FF2B5EF4-FFF2-40B4-BE49-F238E27FC236}">
                <a16:creationId xmlns:a16="http://schemas.microsoft.com/office/drawing/2014/main" id="{B04725C7-3F6F-4D2F-5D24-EBDACE3AF51C}"/>
              </a:ext>
            </a:extLst>
          </p:cNvPr>
          <p:cNvSpPr/>
          <p:nvPr/>
        </p:nvSpPr>
        <p:spPr>
          <a:xfrm>
            <a:off x="3070607" y="3188608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0A2B6D47-92FC-F33A-6369-C90E3A1500D5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Zoek het punt: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𝑀𝑂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0A2B6D47-92FC-F33A-6369-C90E3A150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29B18B9A-DE8C-D5C3-9931-B0ADAE32CD25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B61BA120-9171-640C-8F55-9BC590E81127}"/>
                  </a:ext>
                </a:extLst>
              </p:cNvPr>
              <p:cNvSpPr/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Trek een verticale streep naar de 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𝐺𝑂</m:t>
                    </m:r>
                    <m:r>
                      <m:rPr>
                        <m:nor/>
                      </m:rPr>
                      <a:rPr kumimoji="0" lang="nl-NL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m:rPr>
                        <m:nor/>
                      </m:rPr>
                      <a:rPr kumimoji="0" lang="nl-NL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lijn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B61BA120-9171-640C-8F55-9BC590E81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DC991A96-D465-71C4-3B64-3DDD23F29125}"/>
              </a:ext>
            </a:extLst>
          </p:cNvPr>
          <p:cNvSpPr/>
          <p:nvPr/>
        </p:nvSpPr>
        <p:spPr>
          <a:xfrm>
            <a:off x="6100132" y="244456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583F86BB-BB16-980C-34DA-1775A8DDD49E}"/>
              </a:ext>
            </a:extLst>
          </p:cNvPr>
          <p:cNvSpPr/>
          <p:nvPr/>
        </p:nvSpPr>
        <p:spPr>
          <a:xfrm>
            <a:off x="6614929" y="3479873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Lees de prijs af op de linker as </a:t>
            </a:r>
          </a:p>
        </p:txBody>
      </p:sp>
      <p:sp>
        <p:nvSpPr>
          <p:cNvPr id="66" name="Rechthoek: afgeronde hoeken 65">
            <a:extLst>
              <a:ext uri="{FF2B5EF4-FFF2-40B4-BE49-F238E27FC236}">
                <a16:creationId xmlns:a16="http://schemas.microsoft.com/office/drawing/2014/main" id="{92F58428-09FD-84C9-408A-476096D5F337}"/>
              </a:ext>
            </a:extLst>
          </p:cNvPr>
          <p:cNvSpPr/>
          <p:nvPr/>
        </p:nvSpPr>
        <p:spPr>
          <a:xfrm>
            <a:off x="6100132" y="340382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7B33D49-F06B-53BF-8D75-963DDC939D5A}"/>
              </a:ext>
            </a:extLst>
          </p:cNvPr>
          <p:cNvSpPr txBox="1"/>
          <p:nvPr/>
        </p:nvSpPr>
        <p:spPr>
          <a:xfrm>
            <a:off x="6862630" y="1198677"/>
            <a:ext cx="467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omzet bij maximale winst</a:t>
            </a:r>
          </a:p>
        </p:txBody>
      </p:sp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F0A65B67-CCB7-5AE3-81B3-C63D54586915}"/>
              </a:ext>
            </a:extLst>
          </p:cNvPr>
          <p:cNvSpPr/>
          <p:nvPr/>
        </p:nvSpPr>
        <p:spPr>
          <a:xfrm>
            <a:off x="6614929" y="4439130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Arceer het vlak dat ontstaan is</a:t>
            </a:r>
          </a:p>
        </p:txBody>
      </p:sp>
      <p:sp>
        <p:nvSpPr>
          <p:cNvPr id="69" name="Rechthoek: afgeronde hoeken 68">
            <a:extLst>
              <a:ext uri="{FF2B5EF4-FFF2-40B4-BE49-F238E27FC236}">
                <a16:creationId xmlns:a16="http://schemas.microsoft.com/office/drawing/2014/main" id="{40FB2CA3-98B1-6149-B42B-845AD33151C0}"/>
              </a:ext>
            </a:extLst>
          </p:cNvPr>
          <p:cNvSpPr/>
          <p:nvPr/>
        </p:nvSpPr>
        <p:spPr>
          <a:xfrm>
            <a:off x="6100132" y="4363078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B363D1B2-B384-307B-46EF-87F0734151F4}"/>
                  </a:ext>
                </a:extLst>
              </p:cNvPr>
              <p:cNvSpPr/>
              <p:nvPr/>
            </p:nvSpPr>
            <p:spPr>
              <a:xfrm>
                <a:off x="6614929" y="539838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Bereken de omzet met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B363D1B2-B384-307B-46EF-87F073415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5398386"/>
                <a:ext cx="5167496" cy="52322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E96F2906-C885-3D37-7C1D-118BE44E4586}"/>
              </a:ext>
            </a:extLst>
          </p:cNvPr>
          <p:cNvSpPr/>
          <p:nvPr/>
        </p:nvSpPr>
        <p:spPr>
          <a:xfrm>
            <a:off x="6100132" y="532233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6630D851-53C8-E473-E1FF-53A1D35D53AB}"/>
              </a:ext>
            </a:extLst>
          </p:cNvPr>
          <p:cNvSpPr/>
          <p:nvPr/>
        </p:nvSpPr>
        <p:spPr>
          <a:xfrm>
            <a:off x="2394857" y="729262"/>
            <a:ext cx="7402286" cy="345644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Als de monopolist </a:t>
            </a: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maximale winst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nastreeft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57EE71D-4944-ED2D-2E82-4B8CE5600AE3}"/>
              </a:ext>
            </a:extLst>
          </p:cNvPr>
          <p:cNvCxnSpPr>
            <a:cxnSpLocks/>
          </p:cNvCxnSpPr>
          <p:nvPr/>
        </p:nvCxnSpPr>
        <p:spPr>
          <a:xfrm flipH="1" flipV="1">
            <a:off x="1334678" y="5034292"/>
            <a:ext cx="4548749" cy="747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228E1D4-7B8B-BECF-8DCB-CB839CE0D38F}"/>
                  </a:ext>
                </a:extLst>
              </p:cNvPr>
              <p:cNvSpPr txBox="1"/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228E1D4-7B8B-BECF-8DCB-CB839CE0D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blipFill>
                <a:blip r:embed="rId11"/>
                <a:stretch>
                  <a:fillRect l="-8333" r="-9524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al 52">
            <a:extLst>
              <a:ext uri="{FF2B5EF4-FFF2-40B4-BE49-F238E27FC236}">
                <a16:creationId xmlns:a16="http://schemas.microsoft.com/office/drawing/2014/main" id="{8B52CA53-2D9F-9D61-9407-7E2A76942D30}"/>
              </a:ext>
            </a:extLst>
          </p:cNvPr>
          <p:cNvSpPr/>
          <p:nvPr/>
        </p:nvSpPr>
        <p:spPr>
          <a:xfrm>
            <a:off x="3075968" y="4951762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EFFAA233-8E00-BFD3-AE08-13FC3E78E3BD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3165968" y="5131762"/>
            <a:ext cx="0" cy="768078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3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8" grpId="0"/>
      <p:bldP spid="49" grpId="0"/>
      <p:bldP spid="52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2" grpId="0" animBg="1"/>
      <p:bldP spid="5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hthoek 73">
            <a:extLst>
              <a:ext uri="{FF2B5EF4-FFF2-40B4-BE49-F238E27FC236}">
                <a16:creationId xmlns:a16="http://schemas.microsoft.com/office/drawing/2014/main" id="{36DFBB9A-65F2-5FEC-5884-1FB5C8C224F4}"/>
              </a:ext>
            </a:extLst>
          </p:cNvPr>
          <p:cNvSpPr/>
          <p:nvPr/>
        </p:nvSpPr>
        <p:spPr>
          <a:xfrm>
            <a:off x="1342280" y="3271137"/>
            <a:ext cx="1831289" cy="97904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96B205-4742-5A99-0550-B631D4E87C89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(maximale winst)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1F728C4-BB20-7D9F-D99B-634908A5F5FA}"/>
              </a:ext>
            </a:extLst>
          </p:cNvPr>
          <p:cNvGrpSpPr/>
          <p:nvPr/>
        </p:nvGrpSpPr>
        <p:grpSpPr>
          <a:xfrm>
            <a:off x="1248111" y="1485307"/>
            <a:ext cx="4673202" cy="4518082"/>
            <a:chOff x="3955722" y="782329"/>
            <a:chExt cx="4428000" cy="442800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F2ECBD0D-A9AE-7958-FFF4-57616E28D51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FB5D1AB1-E49C-9ECD-6653-B25A40A6215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897499F0-58D1-E923-76AB-D1D1A345902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203984F3-3274-BB2A-3AAB-9887B040A28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1A64AEDA-DB21-1A14-12C4-73349FD8498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9661A230-00F3-4840-5CC5-4D37681AE5D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A16E6280-2467-F656-0BD9-6E1E5902A0B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549452C-5361-758E-745F-5EBBA6B61B2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49373AC0-703F-1407-F13C-3C30BFCE9F3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277B279D-7C5F-59EA-BAD1-219E60C7742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1A078951-42D1-B114-840E-F025B7F9ACB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11EDFC14-C1EE-78E9-5DDE-ABF3CFB279B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0733C124-E839-FE94-715F-BCF9B9468231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A37ED14-66B5-F552-0936-2D7076757F76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D88CE7F3-49EE-C90E-4319-50ED5DF2B615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D852527E-78D7-5916-8710-40887FA0CA7E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0625F43D-2A9A-0990-A823-9D295F30FB14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896593FC-FB4D-9EB9-051F-488331624D55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EBD3AC20-9E89-9468-0DFF-D8FD5DAC9EAF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2C7AD2CE-45AA-47CE-A9DA-0E2EB7FE0DCC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24E6142D-8941-1C5B-EA7A-38065FB4FDD1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69FD9807-0FEE-92C1-C4BC-EADE38A0D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-vorm 28">
              <a:extLst>
                <a:ext uri="{FF2B5EF4-FFF2-40B4-BE49-F238E27FC236}">
                  <a16:creationId xmlns:a16="http://schemas.microsoft.com/office/drawing/2014/main" id="{6C4D2C05-E081-4879-390F-2608F6634895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577BCB37-CFE3-71B3-3E09-4ECC1545B258}"/>
              </a:ext>
            </a:extLst>
          </p:cNvPr>
          <p:cNvCxnSpPr>
            <a:cxnSpLocks/>
          </p:cNvCxnSpPr>
          <p:nvPr/>
        </p:nvCxnSpPr>
        <p:spPr>
          <a:xfrm flipV="1">
            <a:off x="1040655" y="1823442"/>
            <a:ext cx="0" cy="56611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07F9550B-93CD-67BF-A0FA-8FF2726BB669}"/>
              </a:ext>
            </a:extLst>
          </p:cNvPr>
          <p:cNvCxnSpPr>
            <a:cxnSpLocks/>
          </p:cNvCxnSpPr>
          <p:nvPr/>
        </p:nvCxnSpPr>
        <p:spPr>
          <a:xfrm>
            <a:off x="4989657" y="6133892"/>
            <a:ext cx="599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/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/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A4F7596E-91C1-2A1B-23D7-EFDBC444E8A6}"/>
              </a:ext>
            </a:extLst>
          </p:cNvPr>
          <p:cNvCxnSpPr>
            <a:cxnSpLocks/>
            <a:stCxn id="29" idx="0"/>
            <a:endCxn id="29" idx="3"/>
          </p:cNvCxnSpPr>
          <p:nvPr/>
        </p:nvCxnSpPr>
        <p:spPr>
          <a:xfrm flipH="1" flipV="1">
            <a:off x="1296793" y="1485307"/>
            <a:ext cx="4624520" cy="446818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61E6A0-25EA-3AA9-6E56-ECCA5DDB39A8}"/>
                  </a:ext>
                </a:extLst>
              </p:cNvPr>
              <p:cNvSpPr txBox="1"/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61E6A0-25EA-3AA9-6E56-ECCA5DDB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blipFill>
                <a:blip r:embed="rId4"/>
                <a:stretch>
                  <a:fillRect l="-1190" r="-3571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335554CE-3028-D34B-C935-F01DDFDE12E9}"/>
              </a:ext>
            </a:extLst>
          </p:cNvPr>
          <p:cNvCxnSpPr>
            <a:cxnSpLocks/>
            <a:endCxn id="29" idx="3"/>
          </p:cNvCxnSpPr>
          <p:nvPr/>
        </p:nvCxnSpPr>
        <p:spPr>
          <a:xfrm flipH="1" flipV="1">
            <a:off x="1296793" y="1485307"/>
            <a:ext cx="2355962" cy="4430561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DC0EF10-6C94-01F6-2C9E-ACD881F6486A}"/>
                  </a:ext>
                </a:extLst>
              </p:cNvPr>
              <p:cNvSpPr txBox="1"/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DC0EF10-6C94-01F6-2C9E-ACD881F6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blipFill>
                <a:blip r:embed="rId5"/>
                <a:stretch>
                  <a:fillRect l="-8333" r="-8333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/>
              <p:nvPr/>
            </p:nvSpPr>
            <p:spPr>
              <a:xfrm>
                <a:off x="960575" y="3063164"/>
                <a:ext cx="328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5" y="3063164"/>
                <a:ext cx="3286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/>
              <p:nvPr/>
            </p:nvSpPr>
            <p:spPr>
              <a:xfrm>
                <a:off x="2988284" y="5933878"/>
                <a:ext cx="3446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84" y="5933878"/>
                <a:ext cx="34464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20007B1D-2700-83CA-D724-FA540110F825}"/>
              </a:ext>
            </a:extLst>
          </p:cNvPr>
          <p:cNvCxnSpPr>
            <a:cxnSpLocks/>
            <a:stCxn id="52" idx="2"/>
            <a:endCxn id="48" idx="3"/>
          </p:cNvCxnSpPr>
          <p:nvPr/>
        </p:nvCxnSpPr>
        <p:spPr>
          <a:xfrm flipH="1">
            <a:off x="1289191" y="3278608"/>
            <a:ext cx="1781416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BB31C696-DAA0-37BC-281B-B49545F821A5}"/>
              </a:ext>
            </a:extLst>
          </p:cNvPr>
          <p:cNvCxnSpPr>
            <a:cxnSpLocks/>
            <a:stCxn id="38" idx="0"/>
            <a:endCxn id="52" idx="4"/>
          </p:cNvCxnSpPr>
          <p:nvPr/>
        </p:nvCxnSpPr>
        <p:spPr>
          <a:xfrm flipH="1" flipV="1">
            <a:off x="3160607" y="3368608"/>
            <a:ext cx="5361" cy="80208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al 51">
            <a:extLst>
              <a:ext uri="{FF2B5EF4-FFF2-40B4-BE49-F238E27FC236}">
                <a16:creationId xmlns:a16="http://schemas.microsoft.com/office/drawing/2014/main" id="{5D9AB66E-5225-814A-3B5A-69FAB68DB7DE}"/>
              </a:ext>
            </a:extLst>
          </p:cNvPr>
          <p:cNvSpPr/>
          <p:nvPr/>
        </p:nvSpPr>
        <p:spPr>
          <a:xfrm>
            <a:off x="3070607" y="3188608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Zoek het punt: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𝑀𝑂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C25E897A-FE6C-ABB5-C7D2-428DE8628407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/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Trek een verticale streep van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naar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𝐺𝑂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83B62E9F-4C68-32DC-80AA-CAF49BAD3998}"/>
              </a:ext>
            </a:extLst>
          </p:cNvPr>
          <p:cNvSpPr/>
          <p:nvPr/>
        </p:nvSpPr>
        <p:spPr>
          <a:xfrm>
            <a:off x="6100132" y="244456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D1088EC8-4CBA-9CB7-747D-990305E71138}"/>
              </a:ext>
            </a:extLst>
          </p:cNvPr>
          <p:cNvSpPr/>
          <p:nvPr/>
        </p:nvSpPr>
        <p:spPr>
          <a:xfrm>
            <a:off x="6614929" y="3479873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Lees de GTK en prijs af op de linker as </a:t>
            </a:r>
          </a:p>
        </p:txBody>
      </p:sp>
      <p:sp>
        <p:nvSpPr>
          <p:cNvPr id="66" name="Rechthoek: afgeronde hoeken 65">
            <a:extLst>
              <a:ext uri="{FF2B5EF4-FFF2-40B4-BE49-F238E27FC236}">
                <a16:creationId xmlns:a16="http://schemas.microsoft.com/office/drawing/2014/main" id="{E9D26AF4-9773-AC63-923F-16A469CEA791}"/>
              </a:ext>
            </a:extLst>
          </p:cNvPr>
          <p:cNvSpPr/>
          <p:nvPr/>
        </p:nvSpPr>
        <p:spPr>
          <a:xfrm>
            <a:off x="6100132" y="340382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F97F1BA-AE53-3055-C943-2598555E17AA}"/>
              </a:ext>
            </a:extLst>
          </p:cNvPr>
          <p:cNvSpPr txBox="1"/>
          <p:nvPr/>
        </p:nvSpPr>
        <p:spPr>
          <a:xfrm>
            <a:off x="6725524" y="1198677"/>
            <a:ext cx="494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maximale winst berekenen</a:t>
            </a:r>
          </a:p>
        </p:txBody>
      </p:sp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DC901DA5-040C-2135-5B74-E4FDE8E048C7}"/>
              </a:ext>
            </a:extLst>
          </p:cNvPr>
          <p:cNvSpPr/>
          <p:nvPr/>
        </p:nvSpPr>
        <p:spPr>
          <a:xfrm>
            <a:off x="6614929" y="4439130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Arceer het vlak dat ontstaan is</a:t>
            </a:r>
          </a:p>
        </p:txBody>
      </p:sp>
      <p:sp>
        <p:nvSpPr>
          <p:cNvPr id="69" name="Rechthoek: afgeronde hoeken 68">
            <a:extLst>
              <a:ext uri="{FF2B5EF4-FFF2-40B4-BE49-F238E27FC236}">
                <a16:creationId xmlns:a16="http://schemas.microsoft.com/office/drawing/2014/main" id="{0DDA2172-3986-EC38-AE28-D3B843C5CF27}"/>
              </a:ext>
            </a:extLst>
          </p:cNvPr>
          <p:cNvSpPr/>
          <p:nvPr/>
        </p:nvSpPr>
        <p:spPr>
          <a:xfrm>
            <a:off x="6100132" y="4363078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6C388BB2-103A-E32D-9E33-17B4AB9A1B07}"/>
                  </a:ext>
                </a:extLst>
              </p:cNvPr>
              <p:cNvSpPr/>
              <p:nvPr/>
            </p:nvSpPr>
            <p:spPr>
              <a:xfrm>
                <a:off x="6614929" y="539838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Bereken de winst met </a:t>
                </a:r>
                <a14:m>
                  <m:oMath xmlns:m="http://schemas.openxmlformats.org/officeDocument/2006/math">
                    <m:r>
                      <a:rPr kumimoji="0" lang="nl-NL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𝐺𝑇𝐾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)×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6C388BB2-103A-E32D-9E33-17B4AB9A1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5398386"/>
                <a:ext cx="5167496" cy="52322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E2591008-0ACA-89DF-29BB-57192F60EB2A}"/>
              </a:ext>
            </a:extLst>
          </p:cNvPr>
          <p:cNvSpPr/>
          <p:nvPr/>
        </p:nvSpPr>
        <p:spPr>
          <a:xfrm>
            <a:off x="6100132" y="532233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6D238D37-9833-23A2-EBE8-FA674A93C79F}"/>
              </a:ext>
            </a:extLst>
          </p:cNvPr>
          <p:cNvSpPr/>
          <p:nvPr/>
        </p:nvSpPr>
        <p:spPr>
          <a:xfrm>
            <a:off x="2394857" y="729262"/>
            <a:ext cx="7402286" cy="345644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Als de monopolist </a:t>
            </a: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maximale winst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nastreeft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F47742F-9EFE-4317-2A26-AF3A07D358A2}"/>
              </a:ext>
            </a:extLst>
          </p:cNvPr>
          <p:cNvCxnSpPr>
            <a:cxnSpLocks/>
          </p:cNvCxnSpPr>
          <p:nvPr/>
        </p:nvCxnSpPr>
        <p:spPr>
          <a:xfrm flipH="1" flipV="1">
            <a:off x="1334678" y="5034292"/>
            <a:ext cx="4548749" cy="747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83CAF06-554C-7A1A-3D50-B8FB826CF683}"/>
                  </a:ext>
                </a:extLst>
              </p:cNvPr>
              <p:cNvSpPr txBox="1"/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83CAF06-554C-7A1A-3D50-B8FB826CF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blipFill>
                <a:blip r:embed="rId11"/>
                <a:stretch>
                  <a:fillRect l="-8333" r="-9524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al 52">
            <a:extLst>
              <a:ext uri="{FF2B5EF4-FFF2-40B4-BE49-F238E27FC236}">
                <a16:creationId xmlns:a16="http://schemas.microsoft.com/office/drawing/2014/main" id="{00C639AE-03D3-6EF2-B0F5-37806F00CC82}"/>
              </a:ext>
            </a:extLst>
          </p:cNvPr>
          <p:cNvSpPr/>
          <p:nvPr/>
        </p:nvSpPr>
        <p:spPr>
          <a:xfrm>
            <a:off x="3075968" y="4951762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6615D01F-C192-2B4C-F415-EC6BFCB50984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3165968" y="5131762"/>
            <a:ext cx="0" cy="768078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0118676-DF69-69FB-33A6-96D7CCEEDCFD}"/>
              </a:ext>
            </a:extLst>
          </p:cNvPr>
          <p:cNvSpPr/>
          <p:nvPr/>
        </p:nvSpPr>
        <p:spPr>
          <a:xfrm rot="21011111">
            <a:off x="1993579" y="1185113"/>
            <a:ext cx="3611939" cy="3782792"/>
          </a:xfrm>
          <a:custGeom>
            <a:avLst/>
            <a:gdLst>
              <a:gd name="connsiteX0" fmla="*/ 170414 w 3660960"/>
              <a:gd name="connsiteY0" fmla="*/ 0 h 3807069"/>
              <a:gd name="connsiteX1" fmla="*/ 399014 w 3660960"/>
              <a:gd name="connsiteY1" fmla="*/ 2611315 h 3807069"/>
              <a:gd name="connsiteX2" fmla="*/ 3660960 w 3660960"/>
              <a:gd name="connsiteY2" fmla="*/ 3807069 h 3807069"/>
              <a:gd name="connsiteX0" fmla="*/ 170414 w 3660960"/>
              <a:gd name="connsiteY0" fmla="*/ 0 h 3807069"/>
              <a:gd name="connsiteX1" fmla="*/ 399014 w 3660960"/>
              <a:gd name="connsiteY1" fmla="*/ 2611315 h 3807069"/>
              <a:gd name="connsiteX2" fmla="*/ 3660960 w 3660960"/>
              <a:gd name="connsiteY2" fmla="*/ 3807069 h 3807069"/>
              <a:gd name="connsiteX0" fmla="*/ 158014 w 3648560"/>
              <a:gd name="connsiteY0" fmla="*/ 0 h 3807069"/>
              <a:gd name="connsiteX1" fmla="*/ 386614 w 3648560"/>
              <a:gd name="connsiteY1" fmla="*/ 2611315 h 3807069"/>
              <a:gd name="connsiteX2" fmla="*/ 3648560 w 3648560"/>
              <a:gd name="connsiteY2" fmla="*/ 3807069 h 3807069"/>
              <a:gd name="connsiteX0" fmla="*/ 152547 w 3643093"/>
              <a:gd name="connsiteY0" fmla="*/ 0 h 3807069"/>
              <a:gd name="connsiteX1" fmla="*/ 381147 w 3643093"/>
              <a:gd name="connsiteY1" fmla="*/ 2611315 h 3807069"/>
              <a:gd name="connsiteX2" fmla="*/ 3643093 w 3643093"/>
              <a:gd name="connsiteY2" fmla="*/ 3807069 h 3807069"/>
              <a:gd name="connsiteX0" fmla="*/ 152547 w 3620713"/>
              <a:gd name="connsiteY0" fmla="*/ 0 h 3883397"/>
              <a:gd name="connsiteX1" fmla="*/ 381147 w 3620713"/>
              <a:gd name="connsiteY1" fmla="*/ 2611315 h 3883397"/>
              <a:gd name="connsiteX2" fmla="*/ 3620713 w 3620713"/>
              <a:gd name="connsiteY2" fmla="*/ 3883397 h 388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0713" h="3883397">
                <a:moveTo>
                  <a:pt x="152547" y="0"/>
                </a:moveTo>
                <a:cubicBezTo>
                  <a:pt x="22724" y="993076"/>
                  <a:pt x="-200611" y="1976804"/>
                  <a:pt x="381147" y="2611315"/>
                </a:cubicBezTo>
                <a:cubicBezTo>
                  <a:pt x="962905" y="3245827"/>
                  <a:pt x="2969808" y="3746765"/>
                  <a:pt x="3620713" y="3883397"/>
                </a:cubicBezTo>
              </a:path>
            </a:pathLst>
          </a:custGeom>
          <a:noFill/>
          <a:ln w="57150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7C074049-D380-B6A3-E1AF-96882EC33D5E}"/>
                  </a:ext>
                </a:extLst>
              </p:cNvPr>
              <p:cNvSpPr txBox="1"/>
              <p:nvPr/>
            </p:nvSpPr>
            <p:spPr>
              <a:xfrm>
                <a:off x="5402594" y="4281990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𝑮𝑻𝑲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7C074049-D380-B6A3-E1AF-96882EC33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594" y="4281990"/>
                <a:ext cx="513510" cy="307777"/>
              </a:xfrm>
              <a:prstGeom prst="rect">
                <a:avLst/>
              </a:prstGeom>
              <a:blipFill>
                <a:blip r:embed="rId12"/>
                <a:stretch>
                  <a:fillRect l="-16667" r="-20238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al 37">
            <a:extLst>
              <a:ext uri="{FF2B5EF4-FFF2-40B4-BE49-F238E27FC236}">
                <a16:creationId xmlns:a16="http://schemas.microsoft.com/office/drawing/2014/main" id="{BA72A525-9431-0179-4BAC-3BBA5A693E72}"/>
              </a:ext>
            </a:extLst>
          </p:cNvPr>
          <p:cNvSpPr/>
          <p:nvPr/>
        </p:nvSpPr>
        <p:spPr>
          <a:xfrm>
            <a:off x="3075968" y="4170692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F636A15B-1BAA-EAD7-E9D0-ECEFFB95D7C3}"/>
                  </a:ext>
                </a:extLst>
              </p:cNvPr>
              <p:cNvSpPr txBox="1"/>
              <p:nvPr/>
            </p:nvSpPr>
            <p:spPr>
              <a:xfrm>
                <a:off x="498390" y="4033078"/>
                <a:ext cx="7709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𝑮𝑻𝑲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F636A15B-1BAA-EAD7-E9D0-ECEFFB95D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90" y="4033078"/>
                <a:ext cx="77093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429E2C60-088A-C3E7-F293-B4D428F594C7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1269323" y="4248522"/>
            <a:ext cx="1781416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3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8" grpId="0"/>
      <p:bldP spid="49" grpId="0"/>
      <p:bldP spid="52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2" grpId="0" animBg="1"/>
      <p:bldP spid="53" grpId="0" animBg="1"/>
      <p:bldP spid="38" grpId="0" animBg="1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(maximale winst)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A731225-F882-9679-E0AB-6E4238ADF3CA}"/>
              </a:ext>
            </a:extLst>
          </p:cNvPr>
          <p:cNvGrpSpPr/>
          <p:nvPr/>
        </p:nvGrpSpPr>
        <p:grpSpPr>
          <a:xfrm>
            <a:off x="392351" y="901895"/>
            <a:ext cx="5556062" cy="5423542"/>
            <a:chOff x="392351" y="901895"/>
            <a:chExt cx="5304599" cy="4869279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35C3B19F-3A35-3848-4779-15A5095FA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51" y="901895"/>
              <a:ext cx="5304599" cy="3904008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26A42902-8ADF-B5A2-4219-65609C9F5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51" y="4805903"/>
              <a:ext cx="4521531" cy="965271"/>
            </a:xfrm>
            <a:prstGeom prst="rect">
              <a:avLst/>
            </a:prstGeom>
          </p:spPr>
        </p:pic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D052E3-87EC-6383-FFEF-6208BA936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224" y="1240449"/>
            <a:ext cx="6788332" cy="652606"/>
          </a:xfrm>
          <a:prstGeom prst="rect">
            <a:avLst/>
          </a:prstGeom>
          <a:ln w="38100">
            <a:solidFill>
              <a:srgbClr val="945EE8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40523177-11FC-616E-8F3E-0F02CAF27B8E}"/>
                  </a:ext>
                </a:extLst>
              </p:cNvPr>
              <p:cNvSpPr txBox="1"/>
              <p:nvPr/>
            </p:nvSpPr>
            <p:spPr>
              <a:xfrm>
                <a:off x="2020600" y="5194555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40523177-11FC-616E-8F3E-0F02CAF27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600" y="5194555"/>
                <a:ext cx="513510" cy="307777"/>
              </a:xfrm>
              <a:prstGeom prst="rect">
                <a:avLst/>
              </a:prstGeom>
              <a:blipFill>
                <a:blip r:embed="rId5"/>
                <a:stretch>
                  <a:fillRect l="-3529" r="-9412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208C2374-1711-293C-B48B-4335A3611B63}"/>
              </a:ext>
            </a:extLst>
          </p:cNvPr>
          <p:cNvSpPr/>
          <p:nvPr/>
        </p:nvSpPr>
        <p:spPr>
          <a:xfrm>
            <a:off x="6096000" y="2058184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Bepaal de MO-functie en stel gelijk aan MK.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6E2F0E38-A00C-7862-4F27-CB7EF2CC7103}"/>
              </a:ext>
            </a:extLst>
          </p:cNvPr>
          <p:cNvSpPr/>
          <p:nvPr/>
        </p:nvSpPr>
        <p:spPr>
          <a:xfrm>
            <a:off x="5802584" y="2020157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ABAEF142-58AB-9CC7-C662-D6F8ED9ADEFB}"/>
                  </a:ext>
                </a:extLst>
              </p:cNvPr>
              <p:cNvSpPr txBox="1"/>
              <p:nvPr/>
            </p:nvSpPr>
            <p:spPr>
              <a:xfrm>
                <a:off x="6506959" y="2416272"/>
                <a:ext cx="124807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𝑻𝑶</m:t>
                          </m:r>
                        </m:e>
                        <m:sup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ABAEF142-58AB-9CC7-C662-D6F8ED9AD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59" y="2416272"/>
                <a:ext cx="1248076" cy="307777"/>
              </a:xfrm>
              <a:prstGeom prst="rect">
                <a:avLst/>
              </a:prstGeom>
              <a:blipFill>
                <a:blip r:embed="rId6"/>
                <a:stretch>
                  <a:fillRect l="-3902" r="-488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D2CA3A9E-503F-7741-F1EB-A78BB0847EB3}"/>
                  </a:ext>
                </a:extLst>
              </p:cNvPr>
              <p:cNvSpPr txBox="1"/>
              <p:nvPr/>
            </p:nvSpPr>
            <p:spPr>
              <a:xfrm>
                <a:off x="9051519" y="2416272"/>
                <a:ext cx="170183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𝑻𝑶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D2CA3A9E-503F-7741-F1EB-A78BB0847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519" y="2416272"/>
                <a:ext cx="1701838" cy="307777"/>
              </a:xfrm>
              <a:prstGeom prst="rect">
                <a:avLst/>
              </a:prstGeom>
              <a:blipFill>
                <a:blip r:embed="rId7"/>
                <a:stretch>
                  <a:fillRect r="-1075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vak 19">
            <a:extLst>
              <a:ext uri="{FF2B5EF4-FFF2-40B4-BE49-F238E27FC236}">
                <a16:creationId xmlns:a16="http://schemas.microsoft.com/office/drawing/2014/main" id="{5DD364F7-6E4F-A5C9-CF77-B9B8673CE77B}"/>
              </a:ext>
            </a:extLst>
          </p:cNvPr>
          <p:cNvSpPr txBox="1"/>
          <p:nvPr/>
        </p:nvSpPr>
        <p:spPr>
          <a:xfrm>
            <a:off x="8031506" y="2380458"/>
            <a:ext cx="74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&amp;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33024AE0-BA84-88AF-E213-53CF843636FD}"/>
                  </a:ext>
                </a:extLst>
              </p:cNvPr>
              <p:cNvSpPr txBox="1"/>
              <p:nvPr/>
            </p:nvSpPr>
            <p:spPr>
              <a:xfrm>
                <a:off x="5860681" y="2882491"/>
                <a:ext cx="6143609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𝑻𝑶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𝐺𝑂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d>
                      <m:dPr>
                        <m:ctrlP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200−10</m:t>
                        </m:r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𝑄</m:t>
                        </m:r>
                      </m:e>
                    </m:d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𝟐𝟎𝟎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𝑸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𝟏𝟎</m:t>
                        </m:r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𝑸</m:t>
                        </m:r>
                      </m:e>
                      <m:sup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33024AE0-BA84-88AF-E213-53CF84363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1" y="2882491"/>
                <a:ext cx="6143609" cy="314766"/>
              </a:xfrm>
              <a:prstGeom prst="rect">
                <a:avLst/>
              </a:prstGeom>
              <a:blipFill>
                <a:blip r:embed="rId8"/>
                <a:stretch>
                  <a:fillRect l="-1389" t="-1961" b="-313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4F5C4460-801C-9A5E-179E-CACE5F294306}"/>
                  </a:ext>
                </a:extLst>
              </p:cNvPr>
              <p:cNvSpPr txBox="1"/>
              <p:nvPr/>
            </p:nvSpPr>
            <p:spPr>
              <a:xfrm>
                <a:off x="5860681" y="3320180"/>
                <a:ext cx="3119009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𝑇𝑂</m:t>
                          </m:r>
                        </m:e>
                        <m:sup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 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𝟐𝟎𝟎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4F5C4460-801C-9A5E-179E-CACE5F294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1" y="3320180"/>
                <a:ext cx="3119009" cy="314766"/>
              </a:xfrm>
              <a:prstGeom prst="rect">
                <a:avLst/>
              </a:prstGeom>
              <a:blipFill>
                <a:blip r:embed="rId9"/>
                <a:stretch>
                  <a:fillRect l="-2734" r="-195" b="-274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9854A5C4-99F4-3C67-D49B-F509AF6278E4}"/>
                  </a:ext>
                </a:extLst>
              </p:cNvPr>
              <p:cNvSpPr txBox="1"/>
              <p:nvPr/>
            </p:nvSpPr>
            <p:spPr>
              <a:xfrm>
                <a:off x="5860681" y="3731660"/>
                <a:ext cx="32858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𝑴𝑲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→200−20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𝑄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9854A5C4-99F4-3C67-D49B-F509AF62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1" y="3731660"/>
                <a:ext cx="3285830" cy="307777"/>
              </a:xfrm>
              <a:prstGeom prst="rect">
                <a:avLst/>
              </a:prstGeom>
              <a:blipFill>
                <a:blip r:embed="rId10"/>
                <a:stretch>
                  <a:fillRect l="-2597" b="-254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3233D2D2-C84D-23E6-5D44-5EB43FB47998}"/>
              </a:ext>
            </a:extLst>
          </p:cNvPr>
          <p:cNvSpPr/>
          <p:nvPr/>
        </p:nvSpPr>
        <p:spPr>
          <a:xfrm>
            <a:off x="6096000" y="4262130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Bereken P met behulp van de bepaalde Q.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28F8A854-BA51-C3B5-09B7-A76DA27C6AE9}"/>
              </a:ext>
            </a:extLst>
          </p:cNvPr>
          <p:cNvSpPr/>
          <p:nvPr/>
        </p:nvSpPr>
        <p:spPr>
          <a:xfrm>
            <a:off x="5802584" y="4224103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ABE1E06-E119-AB31-5900-DE6D447CCCC0}"/>
                  </a:ext>
                </a:extLst>
              </p:cNvPr>
              <p:cNvSpPr txBox="1"/>
              <p:nvPr/>
            </p:nvSpPr>
            <p:spPr>
              <a:xfrm>
                <a:off x="5860680" y="4688015"/>
                <a:ext cx="451536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𝑴𝑲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→200−20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𝑄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=2→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𝟗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ABE1E06-E119-AB31-5900-DE6D447CC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0" y="4688015"/>
                <a:ext cx="4515361" cy="307777"/>
              </a:xfrm>
              <a:prstGeom prst="rect">
                <a:avLst/>
              </a:prstGeom>
              <a:blipFill>
                <a:blip r:embed="rId11"/>
                <a:stretch>
                  <a:fillRect l="-1889" r="-810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9903542F-59BF-83BF-945C-BA6ADBF441C8}"/>
                  </a:ext>
                </a:extLst>
              </p:cNvPr>
              <p:cNvSpPr txBox="1"/>
              <p:nvPr/>
            </p:nvSpPr>
            <p:spPr>
              <a:xfrm>
                <a:off x="5860680" y="5100956"/>
                <a:ext cx="54778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𝟐𝟎𝟎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→200−10×9,9=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𝟏𝟎𝟏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9903542F-59BF-83BF-945C-BA6ADBF44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0" y="5100956"/>
                <a:ext cx="5477880" cy="307777"/>
              </a:xfrm>
              <a:prstGeom prst="rect">
                <a:avLst/>
              </a:prstGeom>
              <a:blipFill>
                <a:blip r:embed="rId12"/>
                <a:stretch>
                  <a:fillRect l="-1557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hthoek 28">
            <a:extLst>
              <a:ext uri="{FF2B5EF4-FFF2-40B4-BE49-F238E27FC236}">
                <a16:creationId xmlns:a16="http://schemas.microsoft.com/office/drawing/2014/main" id="{11AA9153-53EA-5DF4-D15C-9DA21D8F5D78}"/>
              </a:ext>
            </a:extLst>
          </p:cNvPr>
          <p:cNvSpPr/>
          <p:nvPr/>
        </p:nvSpPr>
        <p:spPr>
          <a:xfrm>
            <a:off x="411401" y="5173735"/>
            <a:ext cx="2141759" cy="349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9E31423-D6A2-5B00-3625-0A9D2260FA9B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2023-I</a:t>
            </a:r>
          </a:p>
        </p:txBody>
      </p:sp>
    </p:spTree>
    <p:extLst>
      <p:ext uri="{BB962C8B-B14F-4D97-AF65-F5344CB8AC3E}">
        <p14:creationId xmlns:p14="http://schemas.microsoft.com/office/powerpoint/2010/main" val="10091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4AC80-9AE3-47F0-F977-33F1746C9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CCBA675-8A1C-32AD-EF26-AEF5DBB53C4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Doelstellingen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V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eelgemaakte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fout)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1F94392-6DF3-93C8-89F0-8C22EE510226}"/>
              </a:ext>
            </a:extLst>
          </p:cNvPr>
          <p:cNvSpPr txBox="1"/>
          <p:nvPr/>
        </p:nvSpPr>
        <p:spPr>
          <a:xfrm>
            <a:off x="1473200" y="1851645"/>
            <a:ext cx="9245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900" b="1" i="1" dirty="0">
                <a:solidFill>
                  <a:srgbClr val="E71E1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Let op!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0569A5A-E09E-5675-DF4A-AB111A88C855}"/>
              </a:ext>
            </a:extLst>
          </p:cNvPr>
          <p:cNvSpPr txBox="1"/>
          <p:nvPr/>
        </p:nvSpPr>
        <p:spPr>
          <a:xfrm>
            <a:off x="-24605" y="987865"/>
            <a:ext cx="12216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latin typeface="Effra" panose="02000506080000020004" pitchFamily="2" charset="0"/>
              </a:rPr>
              <a:t>Bij de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doelstelling</a:t>
            </a:r>
            <a:r>
              <a:rPr lang="nl-NL" sz="4800" b="1" i="1" dirty="0">
                <a:latin typeface="Effra" panose="02000506080000020004" pitchFamily="2" charset="0"/>
              </a:rPr>
              <a:t> van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maximale winst</a:t>
            </a:r>
            <a:r>
              <a:rPr lang="nl-NL" sz="4800" b="1" i="1" dirty="0">
                <a:latin typeface="Effra" panose="02000506080000020004" pitchFamily="2" charset="0"/>
              </a:rPr>
              <a:t>…</a:t>
            </a:r>
            <a:br>
              <a:rPr lang="nl-NL" sz="4800" b="1" i="1" dirty="0">
                <a:latin typeface="Effra" panose="02000506080000020004" pitchFamily="2" charset="0"/>
              </a:rPr>
            </a:br>
            <a:r>
              <a:rPr lang="nl-NL" sz="4800" b="1" i="1" dirty="0">
                <a:latin typeface="Effra" panose="02000506080000020004" pitchFamily="2" charset="0"/>
              </a:rPr>
              <a:t>…wordt er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óók</a:t>
            </a:r>
            <a:r>
              <a:rPr lang="nl-NL" sz="4800" b="1" i="1" dirty="0">
                <a:latin typeface="Effra" panose="02000506080000020004" pitchFamily="2" charset="0"/>
              </a:rPr>
              <a:t> een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omzet</a:t>
            </a:r>
            <a:r>
              <a:rPr lang="nl-NL" sz="4800" b="1" i="1" dirty="0">
                <a:latin typeface="Effra" panose="02000506080000020004" pitchFamily="2" charset="0"/>
              </a:rPr>
              <a:t> behaald!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906E11D-91A5-EB9F-483E-E06A4B1BFDF0}"/>
              </a:ext>
            </a:extLst>
          </p:cNvPr>
          <p:cNvSpPr txBox="1"/>
          <p:nvPr/>
        </p:nvSpPr>
        <p:spPr>
          <a:xfrm>
            <a:off x="-24605" y="4689395"/>
            <a:ext cx="12216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latin typeface="Effra" panose="02000506080000020004" pitchFamily="2" charset="0"/>
              </a:rPr>
              <a:t>Bij de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doelstelling</a:t>
            </a:r>
            <a:r>
              <a:rPr lang="nl-NL" sz="4800" b="1" i="1" dirty="0">
                <a:latin typeface="Effra" panose="02000506080000020004" pitchFamily="2" charset="0"/>
              </a:rPr>
              <a:t> van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maximale omzet</a:t>
            </a:r>
            <a:r>
              <a:rPr lang="nl-NL" sz="4800" b="1" i="1" dirty="0">
                <a:latin typeface="Effra" panose="02000506080000020004" pitchFamily="2" charset="0"/>
              </a:rPr>
              <a:t>…</a:t>
            </a:r>
            <a:br>
              <a:rPr lang="nl-NL" sz="4800" b="1" i="1" dirty="0">
                <a:latin typeface="Effra" panose="02000506080000020004" pitchFamily="2" charset="0"/>
              </a:rPr>
            </a:br>
            <a:r>
              <a:rPr lang="nl-NL" sz="4800" b="1" i="1" dirty="0">
                <a:latin typeface="Effra" panose="02000506080000020004" pitchFamily="2" charset="0"/>
              </a:rPr>
              <a:t>…wordt er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óók</a:t>
            </a:r>
            <a:r>
              <a:rPr lang="nl-NL" sz="4800" b="1" i="1" dirty="0">
                <a:latin typeface="Effra" panose="02000506080000020004" pitchFamily="2" charset="0"/>
              </a:rPr>
              <a:t> een </a:t>
            </a:r>
            <a:r>
              <a:rPr lang="nl-NL" sz="4800" b="1" i="1" dirty="0">
                <a:solidFill>
                  <a:srgbClr val="945DE8"/>
                </a:solidFill>
                <a:latin typeface="Effra" panose="02000506080000020004" pitchFamily="2" charset="0"/>
              </a:rPr>
              <a:t>winst</a:t>
            </a:r>
            <a:r>
              <a:rPr lang="nl-NL" sz="4800" b="1" i="1" dirty="0">
                <a:latin typeface="Effra" panose="02000506080000020004" pitchFamily="2" charset="0"/>
              </a:rPr>
              <a:t> behaald!</a:t>
            </a:r>
          </a:p>
        </p:txBody>
      </p:sp>
    </p:spTree>
    <p:extLst>
      <p:ext uri="{BB962C8B-B14F-4D97-AF65-F5344CB8AC3E}">
        <p14:creationId xmlns:p14="http://schemas.microsoft.com/office/powerpoint/2010/main" val="119641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EFAD6-6465-AFF4-FE66-8C65A90F4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0E0EFFFB-49ED-D4A9-CF60-FDA039C36776}"/>
              </a:ext>
            </a:extLst>
          </p:cNvPr>
          <p:cNvSpPr/>
          <p:nvPr/>
        </p:nvSpPr>
        <p:spPr>
          <a:xfrm>
            <a:off x="516769" y="1285367"/>
            <a:ext cx="5135886" cy="2563549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2F3CB52B-7EBD-107D-B8F9-6649C65D25C7}"/>
              </a:ext>
            </a:extLst>
          </p:cNvPr>
          <p:cNvSpPr/>
          <p:nvPr/>
        </p:nvSpPr>
        <p:spPr>
          <a:xfrm>
            <a:off x="6539345" y="1285367"/>
            <a:ext cx="5135886" cy="2563549"/>
          </a:xfrm>
          <a:prstGeom prst="roundRect">
            <a:avLst>
              <a:gd name="adj" fmla="val 8287"/>
            </a:avLst>
          </a:prstGeom>
          <a:solidFill>
            <a:schemeClr val="accent3">
              <a:alpha val="3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FAA4577A-A6C1-3A67-A725-DB2B1ABDF6D7}"/>
              </a:ext>
            </a:extLst>
          </p:cNvPr>
          <p:cNvSpPr/>
          <p:nvPr/>
        </p:nvSpPr>
        <p:spPr>
          <a:xfrm>
            <a:off x="729205" y="1072030"/>
            <a:ext cx="4711014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Begrip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806C3C8-BF4E-8C40-7ECF-7FF5095DEE6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Gouden antwoordregel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D8DE730-1C81-3428-CFB4-E80FAF4C5221}"/>
              </a:ext>
            </a:extLst>
          </p:cNvPr>
          <p:cNvSpPr/>
          <p:nvPr/>
        </p:nvSpPr>
        <p:spPr>
          <a:xfrm>
            <a:off x="6751781" y="1072030"/>
            <a:ext cx="4711014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Context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4AE245C-29FE-4725-5ABF-CB8BA16BC802}"/>
              </a:ext>
            </a:extLst>
          </p:cNvPr>
          <p:cNvSpPr/>
          <p:nvPr/>
        </p:nvSpPr>
        <p:spPr>
          <a:xfrm>
            <a:off x="3740493" y="4203716"/>
            <a:ext cx="4711014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Antwoord</a:t>
            </a:r>
          </a:p>
        </p:txBody>
      </p:sp>
      <p:cxnSp>
        <p:nvCxnSpPr>
          <p:cNvPr id="7" name="Verbindingslijn: gebogen 6">
            <a:extLst>
              <a:ext uri="{FF2B5EF4-FFF2-40B4-BE49-F238E27FC236}">
                <a16:creationId xmlns:a16="http://schemas.microsoft.com/office/drawing/2014/main" id="{7A817BC7-C6A2-5C6D-8BAD-17EDEB72F0AC}"/>
              </a:ext>
            </a:extLst>
          </p:cNvPr>
          <p:cNvCxnSpPr>
            <a:stCxn id="2" idx="1"/>
            <a:endCxn id="5" idx="1"/>
          </p:cNvCxnSpPr>
          <p:nvPr/>
        </p:nvCxnSpPr>
        <p:spPr>
          <a:xfrm rot="10800000" flipH="1" flipV="1">
            <a:off x="729205" y="1285368"/>
            <a:ext cx="3011288" cy="3131686"/>
          </a:xfrm>
          <a:prstGeom prst="bentConnector3">
            <a:avLst>
              <a:gd name="adj1" fmla="val -7591"/>
            </a:avLst>
          </a:prstGeom>
          <a:ln w="762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bogen 7">
            <a:extLst>
              <a:ext uri="{FF2B5EF4-FFF2-40B4-BE49-F238E27FC236}">
                <a16:creationId xmlns:a16="http://schemas.microsoft.com/office/drawing/2014/main" id="{4AE01D3C-4D40-68EA-AC45-7EBAB7A35A75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 flipH="1">
            <a:off x="8451507" y="1285368"/>
            <a:ext cx="3011288" cy="3131686"/>
          </a:xfrm>
          <a:prstGeom prst="bentConnector3">
            <a:avLst>
              <a:gd name="adj1" fmla="val -7591"/>
            </a:avLst>
          </a:prstGeom>
          <a:ln w="76200">
            <a:solidFill>
              <a:srgbClr val="652E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AEA5B7BB-9D31-EB7F-92C4-512C1AB55F83}"/>
              </a:ext>
            </a:extLst>
          </p:cNvPr>
          <p:cNvSpPr txBox="1"/>
          <p:nvPr/>
        </p:nvSpPr>
        <p:spPr>
          <a:xfrm>
            <a:off x="516769" y="1502990"/>
            <a:ext cx="5135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Toon aan dat je het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begrip uit de vraag</a:t>
            </a:r>
            <a:r>
              <a:rPr lang="nl-NL" sz="3600" b="1" i="1" dirty="0">
                <a:latin typeface="Effra" panose="02000506080000020004" pitchFamily="2" charset="0"/>
              </a:rPr>
              <a:t> kent, door het grondig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uit te leggen</a:t>
            </a:r>
            <a:r>
              <a:rPr lang="nl-NL" sz="36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262D3A5-D874-5B90-D79E-2BAE201754AE}"/>
              </a:ext>
            </a:extLst>
          </p:cNvPr>
          <p:cNvSpPr txBox="1"/>
          <p:nvPr/>
        </p:nvSpPr>
        <p:spPr>
          <a:xfrm>
            <a:off x="6539345" y="1502990"/>
            <a:ext cx="5135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Blijf binnen de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gegeven context</a:t>
            </a:r>
            <a:r>
              <a:rPr lang="nl-NL" sz="3600" b="1" i="1" dirty="0">
                <a:latin typeface="Effra" panose="02000506080000020004" pitchFamily="2" charset="0"/>
              </a:rPr>
              <a:t> van de opgave en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schrijf</a:t>
            </a:r>
            <a:r>
              <a:rPr lang="nl-NL" sz="3600" b="1" i="1" dirty="0">
                <a:latin typeface="Effra" panose="02000506080000020004" pitchFamily="2" charset="0"/>
              </a:rPr>
              <a:t> gevonden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informatie op</a:t>
            </a:r>
            <a:r>
              <a:rPr lang="nl-NL" sz="36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DC682F5-ECDB-5212-ECDB-26AC634E1183}"/>
              </a:ext>
            </a:extLst>
          </p:cNvPr>
          <p:cNvSpPr txBox="1"/>
          <p:nvPr/>
        </p:nvSpPr>
        <p:spPr>
          <a:xfrm>
            <a:off x="258618" y="4667108"/>
            <a:ext cx="11674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latin typeface="Effra" panose="02000506080000020004" pitchFamily="2" charset="0"/>
              </a:rPr>
              <a:t>In je antwoord staan je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begrippenkennis</a:t>
            </a:r>
            <a:r>
              <a:rPr lang="nl-NL" sz="4000" b="1" i="1" dirty="0">
                <a:latin typeface="Effra" panose="02000506080000020004" pitchFamily="2" charset="0"/>
              </a:rPr>
              <a:t>,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relevante gegevens</a:t>
            </a:r>
            <a:r>
              <a:rPr lang="nl-NL" sz="4000" b="1" i="1" dirty="0">
                <a:latin typeface="Effra" panose="02000506080000020004" pitchFamily="2" charset="0"/>
              </a:rPr>
              <a:t> uit de opgave en een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duidelijke conclusie</a:t>
            </a:r>
            <a:r>
              <a:rPr lang="nl-NL" sz="4000" b="1" i="1" dirty="0">
                <a:latin typeface="Effra" panose="02000506080000020004" pitchFamily="2" charset="0"/>
              </a:rPr>
              <a:t>. 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F30D37EB-9C1A-11E7-0E40-C2BD896786C3}"/>
              </a:ext>
            </a:extLst>
          </p:cNvPr>
          <p:cNvGrpSpPr/>
          <p:nvPr/>
        </p:nvGrpSpPr>
        <p:grpSpPr>
          <a:xfrm rot="19154290">
            <a:off x="6803197" y="3705002"/>
            <a:ext cx="1212182" cy="1004110"/>
            <a:chOff x="5848749" y="-1794140"/>
            <a:chExt cx="1212182" cy="1004110"/>
          </a:xfr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39F1C83A-16E4-B004-986D-FF83F58E24D2}"/>
                </a:ext>
              </a:extLst>
            </p:cNvPr>
            <p:cNvSpPr/>
            <p:nvPr/>
          </p:nvSpPr>
          <p:spPr>
            <a:xfrm>
              <a:off x="6288054" y="-969271"/>
              <a:ext cx="165866" cy="179241"/>
            </a:xfrm>
            <a:custGeom>
              <a:avLst/>
              <a:gdLst>
                <a:gd name="csX0" fmla="*/ 45892 w 165866"/>
                <a:gd name="csY0" fmla="*/ 179242 h 179241"/>
                <a:gd name="csX1" fmla="*/ 14142 w 165866"/>
                <a:gd name="csY1" fmla="*/ 168658 h 179241"/>
                <a:gd name="csX2" fmla="*/ 9908 w 165866"/>
                <a:gd name="csY2" fmla="*/ 109392 h 179241"/>
                <a:gd name="csX3" fmla="*/ 92458 w 165866"/>
                <a:gd name="csY3" fmla="*/ 14142 h 179241"/>
                <a:gd name="csX4" fmla="*/ 151725 w 165866"/>
                <a:gd name="csY4" fmla="*/ 9908 h 179241"/>
                <a:gd name="csX5" fmla="*/ 155958 w 165866"/>
                <a:gd name="csY5" fmla="*/ 69175 h 179241"/>
                <a:gd name="csX6" fmla="*/ 73408 w 165866"/>
                <a:gd name="csY6" fmla="*/ 164425 h 179241"/>
                <a:gd name="csX7" fmla="*/ 45892 w 165866"/>
                <a:gd name="csY7" fmla="*/ 179242 h 1792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5866" h="179241">
                  <a:moveTo>
                    <a:pt x="45892" y="179242"/>
                  </a:moveTo>
                  <a:cubicBezTo>
                    <a:pt x="35308" y="179242"/>
                    <a:pt x="22608" y="177125"/>
                    <a:pt x="14142" y="168658"/>
                  </a:cubicBezTo>
                  <a:cubicBezTo>
                    <a:pt x="-2792" y="153842"/>
                    <a:pt x="-4908" y="126325"/>
                    <a:pt x="9908" y="109392"/>
                  </a:cubicBezTo>
                  <a:lnTo>
                    <a:pt x="92458" y="14142"/>
                  </a:lnTo>
                  <a:cubicBezTo>
                    <a:pt x="107275" y="-2792"/>
                    <a:pt x="134792" y="-4908"/>
                    <a:pt x="151725" y="9908"/>
                  </a:cubicBezTo>
                  <a:cubicBezTo>
                    <a:pt x="168658" y="24725"/>
                    <a:pt x="170775" y="52242"/>
                    <a:pt x="155958" y="69175"/>
                  </a:cubicBezTo>
                  <a:lnTo>
                    <a:pt x="73408" y="164425"/>
                  </a:lnTo>
                  <a:cubicBezTo>
                    <a:pt x="67058" y="172892"/>
                    <a:pt x="56475" y="177125"/>
                    <a:pt x="45892" y="179242"/>
                  </a:cubicBez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43156D99-B328-D198-F52D-5EDB5BAF1845}"/>
                </a:ext>
              </a:extLst>
            </p:cNvPr>
            <p:cNvSpPr/>
            <p:nvPr/>
          </p:nvSpPr>
          <p:spPr>
            <a:xfrm>
              <a:off x="6147321" y="-1054971"/>
              <a:ext cx="201800" cy="216787"/>
            </a:xfrm>
            <a:custGeom>
              <a:avLst/>
              <a:gdLst>
                <a:gd name="csX0" fmla="*/ 57508 w 201800"/>
                <a:gd name="csY0" fmla="*/ 216258 h 216787"/>
                <a:gd name="csX1" fmla="*/ 17292 w 201800"/>
                <a:gd name="csY1" fmla="*/ 203558 h 216787"/>
                <a:gd name="csX2" fmla="*/ 13058 w 201800"/>
                <a:gd name="csY2" fmla="*/ 129475 h 216787"/>
                <a:gd name="csX3" fmla="*/ 110425 w 201800"/>
                <a:gd name="csY3" fmla="*/ 17292 h 216787"/>
                <a:gd name="csX4" fmla="*/ 184508 w 201800"/>
                <a:gd name="csY4" fmla="*/ 13058 h 216787"/>
                <a:gd name="csX5" fmla="*/ 188742 w 201800"/>
                <a:gd name="csY5" fmla="*/ 87142 h 216787"/>
                <a:gd name="csX6" fmla="*/ 91375 w 201800"/>
                <a:gd name="csY6" fmla="*/ 199325 h 216787"/>
                <a:gd name="csX7" fmla="*/ 57508 w 201800"/>
                <a:gd name="csY7" fmla="*/ 216258 h 2167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01800" h="216787">
                  <a:moveTo>
                    <a:pt x="57508" y="216258"/>
                  </a:moveTo>
                  <a:cubicBezTo>
                    <a:pt x="42692" y="218375"/>
                    <a:pt x="29992" y="214142"/>
                    <a:pt x="17292" y="203558"/>
                  </a:cubicBezTo>
                  <a:cubicBezTo>
                    <a:pt x="-3875" y="184508"/>
                    <a:pt x="-5992" y="150642"/>
                    <a:pt x="13058" y="129475"/>
                  </a:cubicBezTo>
                  <a:lnTo>
                    <a:pt x="110425" y="17292"/>
                  </a:lnTo>
                  <a:cubicBezTo>
                    <a:pt x="129475" y="-3875"/>
                    <a:pt x="163342" y="-5992"/>
                    <a:pt x="184508" y="13058"/>
                  </a:cubicBezTo>
                  <a:cubicBezTo>
                    <a:pt x="205675" y="32108"/>
                    <a:pt x="207792" y="65975"/>
                    <a:pt x="188742" y="87142"/>
                  </a:cubicBezTo>
                  <a:lnTo>
                    <a:pt x="91375" y="199325"/>
                  </a:lnTo>
                  <a:cubicBezTo>
                    <a:pt x="82908" y="209909"/>
                    <a:pt x="70208" y="216258"/>
                    <a:pt x="57508" y="216258"/>
                  </a:cubicBez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73CCAFA1-3D34-B9B6-34FE-E6F1020139D2}"/>
                </a:ext>
              </a:extLst>
            </p:cNvPr>
            <p:cNvSpPr/>
            <p:nvPr/>
          </p:nvSpPr>
          <p:spPr>
            <a:xfrm>
              <a:off x="6003267" y="-1154574"/>
              <a:ext cx="223208" cy="237951"/>
            </a:xfrm>
            <a:custGeom>
              <a:avLst/>
              <a:gdLst>
                <a:gd name="csX0" fmla="*/ 68213 w 223208"/>
                <a:gd name="csY0" fmla="*/ 237546 h 237951"/>
                <a:gd name="csX1" fmla="*/ 21646 w 223208"/>
                <a:gd name="csY1" fmla="*/ 222729 h 237951"/>
                <a:gd name="csX2" fmla="*/ 15296 w 223208"/>
                <a:gd name="csY2" fmla="*/ 133829 h 237951"/>
                <a:gd name="csX3" fmla="*/ 112663 w 223208"/>
                <a:gd name="csY3" fmla="*/ 21646 h 237951"/>
                <a:gd name="csX4" fmla="*/ 201563 w 223208"/>
                <a:gd name="csY4" fmla="*/ 15296 h 237951"/>
                <a:gd name="csX5" fmla="*/ 207913 w 223208"/>
                <a:gd name="csY5" fmla="*/ 104196 h 237951"/>
                <a:gd name="csX6" fmla="*/ 110546 w 223208"/>
                <a:gd name="csY6" fmla="*/ 216379 h 237951"/>
                <a:gd name="csX7" fmla="*/ 68213 w 223208"/>
                <a:gd name="csY7" fmla="*/ 237546 h 2379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3208" h="237951">
                  <a:moveTo>
                    <a:pt x="68213" y="237546"/>
                  </a:moveTo>
                  <a:cubicBezTo>
                    <a:pt x="51279" y="239663"/>
                    <a:pt x="34346" y="233313"/>
                    <a:pt x="21646" y="222729"/>
                  </a:cubicBezTo>
                  <a:cubicBezTo>
                    <a:pt x="-3754" y="199446"/>
                    <a:pt x="-7987" y="159229"/>
                    <a:pt x="15296" y="133829"/>
                  </a:cubicBezTo>
                  <a:lnTo>
                    <a:pt x="112663" y="21646"/>
                  </a:lnTo>
                  <a:cubicBezTo>
                    <a:pt x="135946" y="-3754"/>
                    <a:pt x="176163" y="-7987"/>
                    <a:pt x="201563" y="15296"/>
                  </a:cubicBezTo>
                  <a:cubicBezTo>
                    <a:pt x="226963" y="38579"/>
                    <a:pt x="231196" y="78796"/>
                    <a:pt x="207913" y="104196"/>
                  </a:cubicBezTo>
                  <a:lnTo>
                    <a:pt x="110546" y="216379"/>
                  </a:lnTo>
                  <a:cubicBezTo>
                    <a:pt x="99963" y="229079"/>
                    <a:pt x="83029" y="237546"/>
                    <a:pt x="68213" y="237546"/>
                  </a:cubicBez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FC3A7265-59F6-1A75-6104-603DBE0EC4FB}"/>
                </a:ext>
              </a:extLst>
            </p:cNvPr>
            <p:cNvSpPr/>
            <p:nvPr/>
          </p:nvSpPr>
          <p:spPr>
            <a:xfrm>
              <a:off x="5848749" y="-1247707"/>
              <a:ext cx="238025" cy="252768"/>
            </a:xfrm>
            <a:custGeom>
              <a:avLst/>
              <a:gdLst>
                <a:gd name="csX0" fmla="*/ 68213 w 238025"/>
                <a:gd name="csY0" fmla="*/ 252363 h 252768"/>
                <a:gd name="csX1" fmla="*/ 21646 w 238025"/>
                <a:gd name="csY1" fmla="*/ 237546 h 252768"/>
                <a:gd name="csX2" fmla="*/ 15296 w 238025"/>
                <a:gd name="csY2" fmla="*/ 148646 h 252768"/>
                <a:gd name="csX3" fmla="*/ 127479 w 238025"/>
                <a:gd name="csY3" fmla="*/ 21646 h 252768"/>
                <a:gd name="csX4" fmla="*/ 216379 w 238025"/>
                <a:gd name="csY4" fmla="*/ 15296 h 252768"/>
                <a:gd name="csX5" fmla="*/ 222729 w 238025"/>
                <a:gd name="csY5" fmla="*/ 104196 h 252768"/>
                <a:gd name="csX6" fmla="*/ 110546 w 238025"/>
                <a:gd name="csY6" fmla="*/ 231196 h 252768"/>
                <a:gd name="csX7" fmla="*/ 68213 w 238025"/>
                <a:gd name="csY7" fmla="*/ 252363 h 2527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38025" h="252768">
                  <a:moveTo>
                    <a:pt x="68213" y="252363"/>
                  </a:moveTo>
                  <a:cubicBezTo>
                    <a:pt x="51279" y="254479"/>
                    <a:pt x="34346" y="248129"/>
                    <a:pt x="21646" y="237546"/>
                  </a:cubicBezTo>
                  <a:cubicBezTo>
                    <a:pt x="-3754" y="214263"/>
                    <a:pt x="-7987" y="174046"/>
                    <a:pt x="15296" y="148646"/>
                  </a:cubicBezTo>
                  <a:lnTo>
                    <a:pt x="127479" y="21646"/>
                  </a:lnTo>
                  <a:cubicBezTo>
                    <a:pt x="150763" y="-3754"/>
                    <a:pt x="190979" y="-7987"/>
                    <a:pt x="216379" y="15296"/>
                  </a:cubicBezTo>
                  <a:cubicBezTo>
                    <a:pt x="241779" y="38579"/>
                    <a:pt x="246013" y="78796"/>
                    <a:pt x="222729" y="104196"/>
                  </a:cubicBezTo>
                  <a:lnTo>
                    <a:pt x="110546" y="231196"/>
                  </a:lnTo>
                  <a:cubicBezTo>
                    <a:pt x="97846" y="243896"/>
                    <a:pt x="83029" y="250246"/>
                    <a:pt x="68213" y="252363"/>
                  </a:cubicBez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E73CD5CB-9265-8DD4-4096-5E762AEC2FF4}"/>
                </a:ext>
              </a:extLst>
            </p:cNvPr>
            <p:cNvSpPr/>
            <p:nvPr/>
          </p:nvSpPr>
          <p:spPr>
            <a:xfrm>
              <a:off x="6637432" y="-1794140"/>
              <a:ext cx="423499" cy="503932"/>
            </a:xfrm>
            <a:custGeom>
              <a:avLst/>
              <a:gdLst>
                <a:gd name="csX0" fmla="*/ 423500 w 423499"/>
                <a:gd name="csY0" fmla="*/ 397933 h 503932"/>
                <a:gd name="csX1" fmla="*/ 260516 w 423499"/>
                <a:gd name="csY1" fmla="*/ 497417 h 503932"/>
                <a:gd name="csX2" fmla="*/ 203366 w 423499"/>
                <a:gd name="csY2" fmla="*/ 482600 h 503932"/>
                <a:gd name="csX3" fmla="*/ 6516 w 423499"/>
                <a:gd name="csY3" fmla="*/ 156633 h 503932"/>
                <a:gd name="csX4" fmla="*/ 21333 w 423499"/>
                <a:gd name="csY4" fmla="*/ 99483 h 503932"/>
                <a:gd name="csX5" fmla="*/ 184316 w 423499"/>
                <a:gd name="csY5" fmla="*/ 0 h 503932"/>
                <a:gd name="csX6" fmla="*/ 423500 w 423499"/>
                <a:gd name="csY6" fmla="*/ 397933 h 5039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23499" h="503932">
                  <a:moveTo>
                    <a:pt x="423500" y="397933"/>
                  </a:moveTo>
                  <a:lnTo>
                    <a:pt x="260516" y="497417"/>
                  </a:lnTo>
                  <a:cubicBezTo>
                    <a:pt x="241466" y="510117"/>
                    <a:pt x="213950" y="503767"/>
                    <a:pt x="203366" y="482600"/>
                  </a:cubicBezTo>
                  <a:lnTo>
                    <a:pt x="6516" y="156633"/>
                  </a:lnTo>
                  <a:cubicBezTo>
                    <a:pt x="-6184" y="137583"/>
                    <a:pt x="166" y="110067"/>
                    <a:pt x="21333" y="99483"/>
                  </a:cubicBezTo>
                  <a:lnTo>
                    <a:pt x="184316" y="0"/>
                  </a:lnTo>
                  <a:lnTo>
                    <a:pt x="423500" y="397933"/>
                  </a:ln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9E4DF5F4-766B-3B72-E0FF-20261519E53E}"/>
                </a:ext>
              </a:extLst>
            </p:cNvPr>
            <p:cNvSpPr/>
            <p:nvPr/>
          </p:nvSpPr>
          <p:spPr>
            <a:xfrm>
              <a:off x="5902892" y="-1623005"/>
              <a:ext cx="895572" cy="497732"/>
            </a:xfrm>
            <a:custGeom>
              <a:avLst/>
              <a:gdLst>
                <a:gd name="csX0" fmla="*/ 715656 w 895572"/>
                <a:gd name="csY0" fmla="*/ 27832 h 497732"/>
                <a:gd name="csX1" fmla="*/ 271156 w 895572"/>
                <a:gd name="csY1" fmla="*/ 2432 h 497732"/>
                <a:gd name="csX2" fmla="*/ 260573 w 895572"/>
                <a:gd name="csY2" fmla="*/ 315 h 497732"/>
                <a:gd name="csX3" fmla="*/ 188606 w 895572"/>
                <a:gd name="csY3" fmla="*/ 27832 h 497732"/>
                <a:gd name="csX4" fmla="*/ 21389 w 895572"/>
                <a:gd name="csY4" fmla="*/ 218332 h 497732"/>
                <a:gd name="csX5" fmla="*/ 29856 w 895572"/>
                <a:gd name="csY5" fmla="*/ 336865 h 497732"/>
                <a:gd name="csX6" fmla="*/ 93356 w 895572"/>
                <a:gd name="csY6" fmla="*/ 358032 h 497732"/>
                <a:gd name="csX7" fmla="*/ 150506 w 895572"/>
                <a:gd name="csY7" fmla="*/ 328399 h 497732"/>
                <a:gd name="csX8" fmla="*/ 324073 w 895572"/>
                <a:gd name="csY8" fmla="*/ 129432 h 497732"/>
                <a:gd name="csX9" fmla="*/ 719889 w 895572"/>
                <a:gd name="csY9" fmla="*/ 470215 h 497732"/>
                <a:gd name="csX10" fmla="*/ 719889 w 895572"/>
                <a:gd name="csY10" fmla="*/ 470215 h 497732"/>
                <a:gd name="csX11" fmla="*/ 719889 w 895572"/>
                <a:gd name="csY11" fmla="*/ 470215 h 497732"/>
                <a:gd name="csX12" fmla="*/ 743173 w 895572"/>
                <a:gd name="csY12" fmla="*/ 497732 h 497732"/>
                <a:gd name="csX13" fmla="*/ 895573 w 895572"/>
                <a:gd name="csY13" fmla="*/ 322049 h 497732"/>
                <a:gd name="csX14" fmla="*/ 715656 w 895572"/>
                <a:gd name="csY14" fmla="*/ 27832 h 497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95572" h="497732">
                  <a:moveTo>
                    <a:pt x="715656" y="27832"/>
                  </a:moveTo>
                  <a:cubicBezTo>
                    <a:pt x="539973" y="91332"/>
                    <a:pt x="412973" y="29949"/>
                    <a:pt x="271156" y="2432"/>
                  </a:cubicBezTo>
                  <a:cubicBezTo>
                    <a:pt x="269040" y="2432"/>
                    <a:pt x="260573" y="315"/>
                    <a:pt x="260573" y="315"/>
                  </a:cubicBezTo>
                  <a:cubicBezTo>
                    <a:pt x="235173" y="-1801"/>
                    <a:pt x="207656" y="6665"/>
                    <a:pt x="188606" y="27832"/>
                  </a:cubicBezTo>
                  <a:lnTo>
                    <a:pt x="21389" y="218332"/>
                  </a:lnTo>
                  <a:cubicBezTo>
                    <a:pt x="-10361" y="254315"/>
                    <a:pt x="-6127" y="307232"/>
                    <a:pt x="29856" y="336865"/>
                  </a:cubicBezTo>
                  <a:cubicBezTo>
                    <a:pt x="48906" y="351682"/>
                    <a:pt x="70073" y="360149"/>
                    <a:pt x="93356" y="358032"/>
                  </a:cubicBezTo>
                  <a:cubicBezTo>
                    <a:pt x="114523" y="355915"/>
                    <a:pt x="135689" y="347449"/>
                    <a:pt x="150506" y="328399"/>
                  </a:cubicBezTo>
                  <a:cubicBezTo>
                    <a:pt x="150506" y="328399"/>
                    <a:pt x="324073" y="129432"/>
                    <a:pt x="324073" y="129432"/>
                  </a:cubicBezTo>
                  <a:lnTo>
                    <a:pt x="719889" y="470215"/>
                  </a:lnTo>
                  <a:lnTo>
                    <a:pt x="719889" y="470215"/>
                  </a:lnTo>
                  <a:lnTo>
                    <a:pt x="719889" y="470215"/>
                  </a:lnTo>
                  <a:cubicBezTo>
                    <a:pt x="730473" y="480799"/>
                    <a:pt x="734706" y="485032"/>
                    <a:pt x="743173" y="497732"/>
                  </a:cubicBezTo>
                  <a:lnTo>
                    <a:pt x="895573" y="322049"/>
                  </a:lnTo>
                  <a:lnTo>
                    <a:pt x="715656" y="27832"/>
                  </a:ln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05B78227-065D-E627-BF42-A61F0CF2EBFE}"/>
              </a:ext>
            </a:extLst>
          </p:cNvPr>
          <p:cNvGrpSpPr/>
          <p:nvPr/>
        </p:nvGrpSpPr>
        <p:grpSpPr>
          <a:xfrm rot="2445710" flipH="1">
            <a:off x="4157091" y="3705002"/>
            <a:ext cx="1212182" cy="1004110"/>
            <a:chOff x="5848749" y="-1794140"/>
            <a:chExt cx="1212182" cy="1004110"/>
          </a:xfr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87E294B8-02E3-E9E1-2D21-38481B5041A9}"/>
                </a:ext>
              </a:extLst>
            </p:cNvPr>
            <p:cNvSpPr/>
            <p:nvPr/>
          </p:nvSpPr>
          <p:spPr>
            <a:xfrm>
              <a:off x="6288054" y="-969271"/>
              <a:ext cx="165866" cy="179241"/>
            </a:xfrm>
            <a:custGeom>
              <a:avLst/>
              <a:gdLst>
                <a:gd name="csX0" fmla="*/ 45892 w 165866"/>
                <a:gd name="csY0" fmla="*/ 179242 h 179241"/>
                <a:gd name="csX1" fmla="*/ 14142 w 165866"/>
                <a:gd name="csY1" fmla="*/ 168658 h 179241"/>
                <a:gd name="csX2" fmla="*/ 9908 w 165866"/>
                <a:gd name="csY2" fmla="*/ 109392 h 179241"/>
                <a:gd name="csX3" fmla="*/ 92458 w 165866"/>
                <a:gd name="csY3" fmla="*/ 14142 h 179241"/>
                <a:gd name="csX4" fmla="*/ 151725 w 165866"/>
                <a:gd name="csY4" fmla="*/ 9908 h 179241"/>
                <a:gd name="csX5" fmla="*/ 155958 w 165866"/>
                <a:gd name="csY5" fmla="*/ 69175 h 179241"/>
                <a:gd name="csX6" fmla="*/ 73408 w 165866"/>
                <a:gd name="csY6" fmla="*/ 164425 h 179241"/>
                <a:gd name="csX7" fmla="*/ 45892 w 165866"/>
                <a:gd name="csY7" fmla="*/ 179242 h 1792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5866" h="179241">
                  <a:moveTo>
                    <a:pt x="45892" y="179242"/>
                  </a:moveTo>
                  <a:cubicBezTo>
                    <a:pt x="35308" y="179242"/>
                    <a:pt x="22608" y="177125"/>
                    <a:pt x="14142" y="168658"/>
                  </a:cubicBezTo>
                  <a:cubicBezTo>
                    <a:pt x="-2792" y="153842"/>
                    <a:pt x="-4908" y="126325"/>
                    <a:pt x="9908" y="109392"/>
                  </a:cubicBezTo>
                  <a:lnTo>
                    <a:pt x="92458" y="14142"/>
                  </a:lnTo>
                  <a:cubicBezTo>
                    <a:pt x="107275" y="-2792"/>
                    <a:pt x="134792" y="-4908"/>
                    <a:pt x="151725" y="9908"/>
                  </a:cubicBezTo>
                  <a:cubicBezTo>
                    <a:pt x="168658" y="24725"/>
                    <a:pt x="170775" y="52242"/>
                    <a:pt x="155958" y="69175"/>
                  </a:cubicBezTo>
                  <a:lnTo>
                    <a:pt x="73408" y="164425"/>
                  </a:lnTo>
                  <a:cubicBezTo>
                    <a:pt x="67058" y="172892"/>
                    <a:pt x="56475" y="177125"/>
                    <a:pt x="45892" y="179242"/>
                  </a:cubicBez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2B4AFB21-7876-EA70-E4F9-9A4FAA24CD7D}"/>
                </a:ext>
              </a:extLst>
            </p:cNvPr>
            <p:cNvSpPr/>
            <p:nvPr/>
          </p:nvSpPr>
          <p:spPr>
            <a:xfrm>
              <a:off x="6147321" y="-1054971"/>
              <a:ext cx="201800" cy="216787"/>
            </a:xfrm>
            <a:custGeom>
              <a:avLst/>
              <a:gdLst>
                <a:gd name="csX0" fmla="*/ 57508 w 201800"/>
                <a:gd name="csY0" fmla="*/ 216258 h 216787"/>
                <a:gd name="csX1" fmla="*/ 17292 w 201800"/>
                <a:gd name="csY1" fmla="*/ 203558 h 216787"/>
                <a:gd name="csX2" fmla="*/ 13058 w 201800"/>
                <a:gd name="csY2" fmla="*/ 129475 h 216787"/>
                <a:gd name="csX3" fmla="*/ 110425 w 201800"/>
                <a:gd name="csY3" fmla="*/ 17292 h 216787"/>
                <a:gd name="csX4" fmla="*/ 184508 w 201800"/>
                <a:gd name="csY4" fmla="*/ 13058 h 216787"/>
                <a:gd name="csX5" fmla="*/ 188742 w 201800"/>
                <a:gd name="csY5" fmla="*/ 87142 h 216787"/>
                <a:gd name="csX6" fmla="*/ 91375 w 201800"/>
                <a:gd name="csY6" fmla="*/ 199325 h 216787"/>
                <a:gd name="csX7" fmla="*/ 57508 w 201800"/>
                <a:gd name="csY7" fmla="*/ 216258 h 2167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01800" h="216787">
                  <a:moveTo>
                    <a:pt x="57508" y="216258"/>
                  </a:moveTo>
                  <a:cubicBezTo>
                    <a:pt x="42692" y="218375"/>
                    <a:pt x="29992" y="214142"/>
                    <a:pt x="17292" y="203558"/>
                  </a:cubicBezTo>
                  <a:cubicBezTo>
                    <a:pt x="-3875" y="184508"/>
                    <a:pt x="-5992" y="150642"/>
                    <a:pt x="13058" y="129475"/>
                  </a:cubicBezTo>
                  <a:lnTo>
                    <a:pt x="110425" y="17292"/>
                  </a:lnTo>
                  <a:cubicBezTo>
                    <a:pt x="129475" y="-3875"/>
                    <a:pt x="163342" y="-5992"/>
                    <a:pt x="184508" y="13058"/>
                  </a:cubicBezTo>
                  <a:cubicBezTo>
                    <a:pt x="205675" y="32108"/>
                    <a:pt x="207792" y="65975"/>
                    <a:pt x="188742" y="87142"/>
                  </a:cubicBezTo>
                  <a:lnTo>
                    <a:pt x="91375" y="199325"/>
                  </a:lnTo>
                  <a:cubicBezTo>
                    <a:pt x="82908" y="209909"/>
                    <a:pt x="70208" y="216258"/>
                    <a:pt x="57508" y="216258"/>
                  </a:cubicBez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073850C2-E532-53FA-C754-965496C58ED4}"/>
                </a:ext>
              </a:extLst>
            </p:cNvPr>
            <p:cNvSpPr/>
            <p:nvPr/>
          </p:nvSpPr>
          <p:spPr>
            <a:xfrm>
              <a:off x="6003267" y="-1154574"/>
              <a:ext cx="223208" cy="237951"/>
            </a:xfrm>
            <a:custGeom>
              <a:avLst/>
              <a:gdLst>
                <a:gd name="csX0" fmla="*/ 68213 w 223208"/>
                <a:gd name="csY0" fmla="*/ 237546 h 237951"/>
                <a:gd name="csX1" fmla="*/ 21646 w 223208"/>
                <a:gd name="csY1" fmla="*/ 222729 h 237951"/>
                <a:gd name="csX2" fmla="*/ 15296 w 223208"/>
                <a:gd name="csY2" fmla="*/ 133829 h 237951"/>
                <a:gd name="csX3" fmla="*/ 112663 w 223208"/>
                <a:gd name="csY3" fmla="*/ 21646 h 237951"/>
                <a:gd name="csX4" fmla="*/ 201563 w 223208"/>
                <a:gd name="csY4" fmla="*/ 15296 h 237951"/>
                <a:gd name="csX5" fmla="*/ 207913 w 223208"/>
                <a:gd name="csY5" fmla="*/ 104196 h 237951"/>
                <a:gd name="csX6" fmla="*/ 110546 w 223208"/>
                <a:gd name="csY6" fmla="*/ 216379 h 237951"/>
                <a:gd name="csX7" fmla="*/ 68213 w 223208"/>
                <a:gd name="csY7" fmla="*/ 237546 h 2379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23208" h="237951">
                  <a:moveTo>
                    <a:pt x="68213" y="237546"/>
                  </a:moveTo>
                  <a:cubicBezTo>
                    <a:pt x="51279" y="239663"/>
                    <a:pt x="34346" y="233313"/>
                    <a:pt x="21646" y="222729"/>
                  </a:cubicBezTo>
                  <a:cubicBezTo>
                    <a:pt x="-3754" y="199446"/>
                    <a:pt x="-7987" y="159229"/>
                    <a:pt x="15296" y="133829"/>
                  </a:cubicBezTo>
                  <a:lnTo>
                    <a:pt x="112663" y="21646"/>
                  </a:lnTo>
                  <a:cubicBezTo>
                    <a:pt x="135946" y="-3754"/>
                    <a:pt x="176163" y="-7987"/>
                    <a:pt x="201563" y="15296"/>
                  </a:cubicBezTo>
                  <a:cubicBezTo>
                    <a:pt x="226963" y="38579"/>
                    <a:pt x="231196" y="78796"/>
                    <a:pt x="207913" y="104196"/>
                  </a:cubicBezTo>
                  <a:lnTo>
                    <a:pt x="110546" y="216379"/>
                  </a:lnTo>
                  <a:cubicBezTo>
                    <a:pt x="99963" y="229079"/>
                    <a:pt x="83029" y="237546"/>
                    <a:pt x="68213" y="237546"/>
                  </a:cubicBez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434C9D73-AC15-85DF-4398-E5ACABEDD619}"/>
                </a:ext>
              </a:extLst>
            </p:cNvPr>
            <p:cNvSpPr/>
            <p:nvPr/>
          </p:nvSpPr>
          <p:spPr>
            <a:xfrm>
              <a:off x="5848749" y="-1247707"/>
              <a:ext cx="238025" cy="252768"/>
            </a:xfrm>
            <a:custGeom>
              <a:avLst/>
              <a:gdLst>
                <a:gd name="csX0" fmla="*/ 68213 w 238025"/>
                <a:gd name="csY0" fmla="*/ 252363 h 252768"/>
                <a:gd name="csX1" fmla="*/ 21646 w 238025"/>
                <a:gd name="csY1" fmla="*/ 237546 h 252768"/>
                <a:gd name="csX2" fmla="*/ 15296 w 238025"/>
                <a:gd name="csY2" fmla="*/ 148646 h 252768"/>
                <a:gd name="csX3" fmla="*/ 127479 w 238025"/>
                <a:gd name="csY3" fmla="*/ 21646 h 252768"/>
                <a:gd name="csX4" fmla="*/ 216379 w 238025"/>
                <a:gd name="csY4" fmla="*/ 15296 h 252768"/>
                <a:gd name="csX5" fmla="*/ 222729 w 238025"/>
                <a:gd name="csY5" fmla="*/ 104196 h 252768"/>
                <a:gd name="csX6" fmla="*/ 110546 w 238025"/>
                <a:gd name="csY6" fmla="*/ 231196 h 252768"/>
                <a:gd name="csX7" fmla="*/ 68213 w 238025"/>
                <a:gd name="csY7" fmla="*/ 252363 h 2527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38025" h="252768">
                  <a:moveTo>
                    <a:pt x="68213" y="252363"/>
                  </a:moveTo>
                  <a:cubicBezTo>
                    <a:pt x="51279" y="254479"/>
                    <a:pt x="34346" y="248129"/>
                    <a:pt x="21646" y="237546"/>
                  </a:cubicBezTo>
                  <a:cubicBezTo>
                    <a:pt x="-3754" y="214263"/>
                    <a:pt x="-7987" y="174046"/>
                    <a:pt x="15296" y="148646"/>
                  </a:cubicBezTo>
                  <a:lnTo>
                    <a:pt x="127479" y="21646"/>
                  </a:lnTo>
                  <a:cubicBezTo>
                    <a:pt x="150763" y="-3754"/>
                    <a:pt x="190979" y="-7987"/>
                    <a:pt x="216379" y="15296"/>
                  </a:cubicBezTo>
                  <a:cubicBezTo>
                    <a:pt x="241779" y="38579"/>
                    <a:pt x="246013" y="78796"/>
                    <a:pt x="222729" y="104196"/>
                  </a:cubicBezTo>
                  <a:lnTo>
                    <a:pt x="110546" y="231196"/>
                  </a:lnTo>
                  <a:cubicBezTo>
                    <a:pt x="97846" y="243896"/>
                    <a:pt x="83029" y="250246"/>
                    <a:pt x="68213" y="252363"/>
                  </a:cubicBez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ABDEE7EB-12F6-4C47-24CE-0E4C3FF4189C}"/>
                </a:ext>
              </a:extLst>
            </p:cNvPr>
            <p:cNvSpPr/>
            <p:nvPr/>
          </p:nvSpPr>
          <p:spPr>
            <a:xfrm>
              <a:off x="6637432" y="-1794140"/>
              <a:ext cx="423499" cy="503932"/>
            </a:xfrm>
            <a:custGeom>
              <a:avLst/>
              <a:gdLst>
                <a:gd name="csX0" fmla="*/ 423500 w 423499"/>
                <a:gd name="csY0" fmla="*/ 397933 h 503932"/>
                <a:gd name="csX1" fmla="*/ 260516 w 423499"/>
                <a:gd name="csY1" fmla="*/ 497417 h 503932"/>
                <a:gd name="csX2" fmla="*/ 203366 w 423499"/>
                <a:gd name="csY2" fmla="*/ 482600 h 503932"/>
                <a:gd name="csX3" fmla="*/ 6516 w 423499"/>
                <a:gd name="csY3" fmla="*/ 156633 h 503932"/>
                <a:gd name="csX4" fmla="*/ 21333 w 423499"/>
                <a:gd name="csY4" fmla="*/ 99483 h 503932"/>
                <a:gd name="csX5" fmla="*/ 184316 w 423499"/>
                <a:gd name="csY5" fmla="*/ 0 h 503932"/>
                <a:gd name="csX6" fmla="*/ 423500 w 423499"/>
                <a:gd name="csY6" fmla="*/ 397933 h 5039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23499" h="503932">
                  <a:moveTo>
                    <a:pt x="423500" y="397933"/>
                  </a:moveTo>
                  <a:lnTo>
                    <a:pt x="260516" y="497417"/>
                  </a:lnTo>
                  <a:cubicBezTo>
                    <a:pt x="241466" y="510117"/>
                    <a:pt x="213950" y="503767"/>
                    <a:pt x="203366" y="482600"/>
                  </a:cubicBezTo>
                  <a:lnTo>
                    <a:pt x="6516" y="156633"/>
                  </a:lnTo>
                  <a:cubicBezTo>
                    <a:pt x="-6184" y="137583"/>
                    <a:pt x="166" y="110067"/>
                    <a:pt x="21333" y="99483"/>
                  </a:cubicBezTo>
                  <a:lnTo>
                    <a:pt x="184316" y="0"/>
                  </a:lnTo>
                  <a:lnTo>
                    <a:pt x="423500" y="397933"/>
                  </a:ln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BBA661E2-A6DB-F39B-1016-D3DD474D6CB2}"/>
                </a:ext>
              </a:extLst>
            </p:cNvPr>
            <p:cNvSpPr/>
            <p:nvPr/>
          </p:nvSpPr>
          <p:spPr>
            <a:xfrm>
              <a:off x="5902892" y="-1623005"/>
              <a:ext cx="895572" cy="497732"/>
            </a:xfrm>
            <a:custGeom>
              <a:avLst/>
              <a:gdLst>
                <a:gd name="csX0" fmla="*/ 715656 w 895572"/>
                <a:gd name="csY0" fmla="*/ 27832 h 497732"/>
                <a:gd name="csX1" fmla="*/ 271156 w 895572"/>
                <a:gd name="csY1" fmla="*/ 2432 h 497732"/>
                <a:gd name="csX2" fmla="*/ 260573 w 895572"/>
                <a:gd name="csY2" fmla="*/ 315 h 497732"/>
                <a:gd name="csX3" fmla="*/ 188606 w 895572"/>
                <a:gd name="csY3" fmla="*/ 27832 h 497732"/>
                <a:gd name="csX4" fmla="*/ 21389 w 895572"/>
                <a:gd name="csY4" fmla="*/ 218332 h 497732"/>
                <a:gd name="csX5" fmla="*/ 29856 w 895572"/>
                <a:gd name="csY5" fmla="*/ 336865 h 497732"/>
                <a:gd name="csX6" fmla="*/ 93356 w 895572"/>
                <a:gd name="csY6" fmla="*/ 358032 h 497732"/>
                <a:gd name="csX7" fmla="*/ 150506 w 895572"/>
                <a:gd name="csY7" fmla="*/ 328399 h 497732"/>
                <a:gd name="csX8" fmla="*/ 324073 w 895572"/>
                <a:gd name="csY8" fmla="*/ 129432 h 497732"/>
                <a:gd name="csX9" fmla="*/ 719889 w 895572"/>
                <a:gd name="csY9" fmla="*/ 470215 h 497732"/>
                <a:gd name="csX10" fmla="*/ 719889 w 895572"/>
                <a:gd name="csY10" fmla="*/ 470215 h 497732"/>
                <a:gd name="csX11" fmla="*/ 719889 w 895572"/>
                <a:gd name="csY11" fmla="*/ 470215 h 497732"/>
                <a:gd name="csX12" fmla="*/ 743173 w 895572"/>
                <a:gd name="csY12" fmla="*/ 497732 h 497732"/>
                <a:gd name="csX13" fmla="*/ 895573 w 895572"/>
                <a:gd name="csY13" fmla="*/ 322049 h 497732"/>
                <a:gd name="csX14" fmla="*/ 715656 w 895572"/>
                <a:gd name="csY14" fmla="*/ 27832 h 4977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95572" h="497732">
                  <a:moveTo>
                    <a:pt x="715656" y="27832"/>
                  </a:moveTo>
                  <a:cubicBezTo>
                    <a:pt x="539973" y="91332"/>
                    <a:pt x="412973" y="29949"/>
                    <a:pt x="271156" y="2432"/>
                  </a:cubicBezTo>
                  <a:cubicBezTo>
                    <a:pt x="269040" y="2432"/>
                    <a:pt x="260573" y="315"/>
                    <a:pt x="260573" y="315"/>
                  </a:cubicBezTo>
                  <a:cubicBezTo>
                    <a:pt x="235173" y="-1801"/>
                    <a:pt x="207656" y="6665"/>
                    <a:pt x="188606" y="27832"/>
                  </a:cubicBezTo>
                  <a:lnTo>
                    <a:pt x="21389" y="218332"/>
                  </a:lnTo>
                  <a:cubicBezTo>
                    <a:pt x="-10361" y="254315"/>
                    <a:pt x="-6127" y="307232"/>
                    <a:pt x="29856" y="336865"/>
                  </a:cubicBezTo>
                  <a:cubicBezTo>
                    <a:pt x="48906" y="351682"/>
                    <a:pt x="70073" y="360149"/>
                    <a:pt x="93356" y="358032"/>
                  </a:cubicBezTo>
                  <a:cubicBezTo>
                    <a:pt x="114523" y="355915"/>
                    <a:pt x="135689" y="347449"/>
                    <a:pt x="150506" y="328399"/>
                  </a:cubicBezTo>
                  <a:cubicBezTo>
                    <a:pt x="150506" y="328399"/>
                    <a:pt x="324073" y="129432"/>
                    <a:pt x="324073" y="129432"/>
                  </a:cubicBezTo>
                  <a:lnTo>
                    <a:pt x="719889" y="470215"/>
                  </a:lnTo>
                  <a:lnTo>
                    <a:pt x="719889" y="470215"/>
                  </a:lnTo>
                  <a:lnTo>
                    <a:pt x="719889" y="470215"/>
                  </a:lnTo>
                  <a:cubicBezTo>
                    <a:pt x="730473" y="480799"/>
                    <a:pt x="734706" y="485032"/>
                    <a:pt x="743173" y="497732"/>
                  </a:cubicBezTo>
                  <a:lnTo>
                    <a:pt x="895573" y="322049"/>
                  </a:lnTo>
                  <a:lnTo>
                    <a:pt x="715656" y="27832"/>
                  </a:lnTo>
                  <a:close/>
                </a:path>
              </a:pathLst>
            </a:custGeom>
            <a:solidFill>
              <a:srgbClr val="652EA3"/>
            </a:solidFill>
            <a:ln w="21134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" name="Ster: 4 punten 5">
            <a:extLst>
              <a:ext uri="{FF2B5EF4-FFF2-40B4-BE49-F238E27FC236}">
                <a16:creationId xmlns:a16="http://schemas.microsoft.com/office/drawing/2014/main" id="{701AFD2C-1289-A3EC-61A7-CEECED65F524}"/>
              </a:ext>
            </a:extLst>
          </p:cNvPr>
          <p:cNvSpPr/>
          <p:nvPr/>
        </p:nvSpPr>
        <p:spPr>
          <a:xfrm>
            <a:off x="7778474" y="6028756"/>
            <a:ext cx="476479" cy="512962"/>
          </a:xfrm>
          <a:prstGeom prst="star4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2794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er: 4 punten 8">
            <a:extLst>
              <a:ext uri="{FF2B5EF4-FFF2-40B4-BE49-F238E27FC236}">
                <a16:creationId xmlns:a16="http://schemas.microsoft.com/office/drawing/2014/main" id="{79145C0D-660E-D7F1-7227-A65B6439B2F6}"/>
              </a:ext>
            </a:extLst>
          </p:cNvPr>
          <p:cNvSpPr/>
          <p:nvPr/>
        </p:nvSpPr>
        <p:spPr>
          <a:xfrm>
            <a:off x="8380454" y="6028756"/>
            <a:ext cx="476479" cy="512962"/>
          </a:xfrm>
          <a:prstGeom prst="star4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2794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ter: 4 punten 9">
            <a:extLst>
              <a:ext uri="{FF2B5EF4-FFF2-40B4-BE49-F238E27FC236}">
                <a16:creationId xmlns:a16="http://schemas.microsoft.com/office/drawing/2014/main" id="{112A945F-521D-CF8B-7190-3B3870F0B09B}"/>
              </a:ext>
            </a:extLst>
          </p:cNvPr>
          <p:cNvSpPr/>
          <p:nvPr/>
        </p:nvSpPr>
        <p:spPr>
          <a:xfrm>
            <a:off x="8982434" y="6028756"/>
            <a:ext cx="476479" cy="512962"/>
          </a:xfrm>
          <a:prstGeom prst="star4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2794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E57E0FB-40F5-9CA7-4688-5B44FEA28B67}"/>
              </a:ext>
            </a:extLst>
          </p:cNvPr>
          <p:cNvSpPr txBox="1"/>
          <p:nvPr/>
        </p:nvSpPr>
        <p:spPr>
          <a:xfrm>
            <a:off x="258618" y="5823572"/>
            <a:ext cx="11674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i="1" dirty="0">
                <a:latin typeface="Effra Heavy" panose="02000906080000020004" pitchFamily="2" charset="0"/>
              </a:rPr>
              <a:t>Daarmee scoor je </a:t>
            </a:r>
            <a:r>
              <a:rPr lang="nl-NL" sz="5400" i="1" dirty="0">
                <a:solidFill>
                  <a:schemeClr val="accent4">
                    <a:lumMod val="75000"/>
                  </a:schemeClr>
                </a:solidFill>
                <a:latin typeface="Effra Heavy" panose="02000906080000020004" pitchFamily="2" charset="0"/>
              </a:rPr>
              <a:t>punten</a:t>
            </a:r>
            <a:r>
              <a:rPr lang="nl-NL" sz="5400" i="1" dirty="0">
                <a:latin typeface="Effra Heavy" panose="0200090608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23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decel="5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2.08333E-6 4.81481E-6 L -0.0737 -0.0967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-483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2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04167E-6 4.81481E-6 L -0.00195 -0.13565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78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022E-16 4.81481E-6 L 0.05807 -0.10788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53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 animBg="1"/>
      <p:bldP spid="4" grpId="0" animBg="1"/>
      <p:bldP spid="5" grpId="0" animBg="1"/>
      <p:bldP spid="13" grpId="0"/>
      <p:bldP spid="14" grpId="0"/>
      <p:bldP spid="17" grpId="0"/>
      <p:bldP spid="6" grpId="0" animBg="1"/>
      <p:bldP spid="6" grpId="1" animBg="1"/>
      <p:bldP spid="6" grpId="2" animBg="1"/>
      <p:bldP spid="6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05495-994D-AE0E-4FA7-616C0798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FC9B585-4006-E414-F5BA-C6BA38E18356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Doelstellingen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V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eelgemaakte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fout)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E48DC22-232B-20A0-3A73-5DEF440F6E6B}"/>
              </a:ext>
            </a:extLst>
          </p:cNvPr>
          <p:cNvCxnSpPr>
            <a:cxnSpLocks/>
          </p:cNvCxnSpPr>
          <p:nvPr/>
        </p:nvCxnSpPr>
        <p:spPr>
          <a:xfrm>
            <a:off x="6096000" y="920429"/>
            <a:ext cx="0" cy="572825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F1D001F-4E20-6E41-9CF2-CCC28AD8C75F}"/>
              </a:ext>
            </a:extLst>
          </p:cNvPr>
          <p:cNvCxnSpPr>
            <a:cxnSpLocks/>
          </p:cNvCxnSpPr>
          <p:nvPr/>
        </p:nvCxnSpPr>
        <p:spPr>
          <a:xfrm>
            <a:off x="285750" y="3683000"/>
            <a:ext cx="116205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A2CEAA6-FAB1-2789-B18F-9170A2E1FE6D}"/>
              </a:ext>
            </a:extLst>
          </p:cNvPr>
          <p:cNvSpPr/>
          <p:nvPr/>
        </p:nvSpPr>
        <p:spPr>
          <a:xfrm>
            <a:off x="1758953" y="3474768"/>
            <a:ext cx="2863844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Maximale omzet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B32AA19A-5DB4-FCD8-AD96-24937911E3B6}"/>
              </a:ext>
            </a:extLst>
          </p:cNvPr>
          <p:cNvSpPr/>
          <p:nvPr/>
        </p:nvSpPr>
        <p:spPr>
          <a:xfrm>
            <a:off x="4864100" y="717229"/>
            <a:ext cx="2463800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Omzet arceren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701EC8CE-A0EF-ED66-9A38-9DC07535B77C}"/>
              </a:ext>
            </a:extLst>
          </p:cNvPr>
          <p:cNvSpPr/>
          <p:nvPr/>
        </p:nvSpPr>
        <p:spPr>
          <a:xfrm>
            <a:off x="4864100" y="6265258"/>
            <a:ext cx="2463800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Winst arceren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2CFCC296-E7E4-AC2B-8470-E0F72DD4D93A}"/>
              </a:ext>
            </a:extLst>
          </p:cNvPr>
          <p:cNvSpPr/>
          <p:nvPr/>
        </p:nvSpPr>
        <p:spPr>
          <a:xfrm>
            <a:off x="7569203" y="3474767"/>
            <a:ext cx="2863844" cy="416464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Maximale winst</a:t>
            </a:r>
          </a:p>
        </p:txBody>
      </p: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18FFDF48-58A1-F609-FFFF-E039915C4461}"/>
              </a:ext>
            </a:extLst>
          </p:cNvPr>
          <p:cNvGrpSpPr/>
          <p:nvPr/>
        </p:nvGrpSpPr>
        <p:grpSpPr>
          <a:xfrm>
            <a:off x="7234198" y="3784554"/>
            <a:ext cx="3133807" cy="2930221"/>
            <a:chOff x="498390" y="1185113"/>
            <a:chExt cx="5435490" cy="5082376"/>
          </a:xfrm>
        </p:grpSpPr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C7CD0369-E08F-CF5F-70D0-FE9A670E7DEA}"/>
                </a:ext>
              </a:extLst>
            </p:cNvPr>
            <p:cNvGrpSpPr/>
            <p:nvPr/>
          </p:nvGrpSpPr>
          <p:grpSpPr>
            <a:xfrm>
              <a:off x="1248111" y="1485307"/>
              <a:ext cx="4673202" cy="4518082"/>
              <a:chOff x="3955722" y="782329"/>
              <a:chExt cx="4428000" cy="4428000"/>
            </a:xfrm>
          </p:grpSpPr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246F5EA1-A99A-7BDE-D015-AF43389FCB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512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1141E9FE-F8A3-F3DE-A686-30F12282E1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DDE8B22E-2EFD-4C3C-F961-651A05867C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4692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60C0E959-3D61-40F6-70A6-BA86BC15F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4260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6EBDA70E-B56B-0665-1AEF-458DEFCF62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3828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53C82590-4873-479B-1C67-C8F410907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3396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D71C8F5F-47E8-9C6D-217D-39E0924728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96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C3554DB9-D802-CAEC-125D-CFF828D47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532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9AB1E6AE-71E5-9E83-B649-F10E503D64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100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chte verbindingslijn 120">
                <a:extLst>
                  <a:ext uri="{FF2B5EF4-FFF2-40B4-BE49-F238E27FC236}">
                    <a16:creationId xmlns:a16="http://schemas.microsoft.com/office/drawing/2014/main" id="{16A0F10A-69AC-F766-6F02-B3A5255E06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1668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1948DABE-00FF-C743-D595-69BCF0A73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1236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B9970368-9285-BD54-3CCD-710524601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80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6777C232-03BE-311E-0CE8-60781A8F7F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6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A6C06E7F-FDFA-0456-AA34-D4B5771024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8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E813510B-D897-29B9-FA3F-568EA91F9C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0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Rechte verbindingslijn 126">
                <a:extLst>
                  <a:ext uri="{FF2B5EF4-FFF2-40B4-BE49-F238E27FC236}">
                    <a16:creationId xmlns:a16="http://schemas.microsoft.com/office/drawing/2014/main" id="{104D1A6F-FDB3-93A9-F759-75EE3F3E41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2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Rechte verbindingslijn 127">
                <a:extLst>
                  <a:ext uri="{FF2B5EF4-FFF2-40B4-BE49-F238E27FC236}">
                    <a16:creationId xmlns:a16="http://schemas.microsoft.com/office/drawing/2014/main" id="{08BEA6C4-EA78-EA76-063F-A73141EDA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Rechte verbindingslijn 128">
                <a:extLst>
                  <a:ext uri="{FF2B5EF4-FFF2-40B4-BE49-F238E27FC236}">
                    <a16:creationId xmlns:a16="http://schemas.microsoft.com/office/drawing/2014/main" id="{0583A292-6C98-4B31-5246-D13B9337F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6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99AA5C43-7E8C-B4EB-A8F2-BB65BA1F5B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8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Rechte verbindingslijn 130">
                <a:extLst>
                  <a:ext uri="{FF2B5EF4-FFF2-40B4-BE49-F238E27FC236}">
                    <a16:creationId xmlns:a16="http://schemas.microsoft.com/office/drawing/2014/main" id="{9B908569-EBBA-1019-0F58-F7FBEC1A81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0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echte verbindingslijn 131">
                <a:extLst>
                  <a:ext uri="{FF2B5EF4-FFF2-40B4-BE49-F238E27FC236}">
                    <a16:creationId xmlns:a16="http://schemas.microsoft.com/office/drawing/2014/main" id="{EEF8881A-5DEE-1528-13CE-939A5DC708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2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echte verbindingslijn 132">
                <a:extLst>
                  <a:ext uri="{FF2B5EF4-FFF2-40B4-BE49-F238E27FC236}">
                    <a16:creationId xmlns:a16="http://schemas.microsoft.com/office/drawing/2014/main" id="{587359F9-66BD-3DED-C0FA-589264728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L-vorm 133">
                <a:extLst>
                  <a:ext uri="{FF2B5EF4-FFF2-40B4-BE49-F238E27FC236}">
                    <a16:creationId xmlns:a16="http://schemas.microsoft.com/office/drawing/2014/main" id="{741BC1F6-F11E-F46F-2682-E4CA14DFEEC5}"/>
                  </a:ext>
                </a:extLst>
              </p:cNvPr>
              <p:cNvSpPr/>
              <p:nvPr/>
            </p:nvSpPr>
            <p:spPr>
              <a:xfrm>
                <a:off x="3955722" y="782329"/>
                <a:ext cx="4428000" cy="4428000"/>
              </a:xfrm>
              <a:prstGeom prst="corner">
                <a:avLst>
                  <a:gd name="adj1" fmla="val 2209"/>
                  <a:gd name="adj2" fmla="val 2155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13921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35" name="Rechte verbindingslijn met pijl 134">
              <a:extLst>
                <a:ext uri="{FF2B5EF4-FFF2-40B4-BE49-F238E27FC236}">
                  <a16:creationId xmlns:a16="http://schemas.microsoft.com/office/drawing/2014/main" id="{2E2035DA-47EE-63FF-F3CB-0F32DB91E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655" y="1823442"/>
              <a:ext cx="0" cy="566119"/>
            </a:xfrm>
            <a:prstGeom prst="straightConnector1">
              <a:avLst/>
            </a:prstGeom>
            <a:ln w="57150">
              <a:solidFill>
                <a:srgbClr val="A478E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met pijl 135">
              <a:extLst>
                <a:ext uri="{FF2B5EF4-FFF2-40B4-BE49-F238E27FC236}">
                  <a16:creationId xmlns:a16="http://schemas.microsoft.com/office/drawing/2014/main" id="{516DA7EE-C3C4-D33A-DA6D-D5F5F54AB6A0}"/>
                </a:ext>
              </a:extLst>
            </p:cNvPr>
            <p:cNvCxnSpPr>
              <a:cxnSpLocks/>
            </p:cNvCxnSpPr>
            <p:nvPr/>
          </p:nvCxnSpPr>
          <p:spPr>
            <a:xfrm>
              <a:off x="4989657" y="6133892"/>
              <a:ext cx="599577" cy="0"/>
            </a:xfrm>
            <a:prstGeom prst="straightConnector1">
              <a:avLst/>
            </a:prstGeom>
            <a:ln w="38100">
              <a:solidFill>
                <a:srgbClr val="A478E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kstvak 136">
                  <a:extLst>
                    <a:ext uri="{FF2B5EF4-FFF2-40B4-BE49-F238E27FC236}">
                      <a16:creationId xmlns:a16="http://schemas.microsoft.com/office/drawing/2014/main" id="{57837DB7-F179-1514-694B-D8631551F276}"/>
                    </a:ext>
                  </a:extLst>
                </p:cNvPr>
                <p:cNvSpPr txBox="1"/>
                <p:nvPr/>
              </p:nvSpPr>
              <p:spPr>
                <a:xfrm>
                  <a:off x="888632" y="1392555"/>
                  <a:ext cx="244671" cy="320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 w="12700">
                              <a:noFill/>
                            </a:ln>
                            <a:solidFill>
                              <a:srgbClr val="945EE8"/>
                            </a:solidFill>
                            <a:effectLst>
                              <a:outerShdw blurRad="25400" dist="254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 w="12700">
                      <a:noFill/>
                    </a:ln>
                    <a:solidFill>
                      <a:srgbClr val="945EE8"/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7" name="Tekstvak 136">
                  <a:extLst>
                    <a:ext uri="{FF2B5EF4-FFF2-40B4-BE49-F238E27FC236}">
                      <a16:creationId xmlns:a16="http://schemas.microsoft.com/office/drawing/2014/main" id="{57837DB7-F179-1514-694B-D8631551F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32" y="1392555"/>
                  <a:ext cx="244671" cy="320297"/>
                </a:xfrm>
                <a:prstGeom prst="rect">
                  <a:avLst/>
                </a:prstGeom>
                <a:blipFill>
                  <a:blip r:embed="rId3"/>
                  <a:stretch>
                    <a:fillRect l="-30435" r="-34783" b="-12903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kstvak 137">
                  <a:extLst>
                    <a:ext uri="{FF2B5EF4-FFF2-40B4-BE49-F238E27FC236}">
                      <a16:creationId xmlns:a16="http://schemas.microsoft.com/office/drawing/2014/main" id="{19169755-C9E5-5E7A-182D-3E5CCD33BF7C}"/>
                    </a:ext>
                  </a:extLst>
                </p:cNvPr>
                <p:cNvSpPr txBox="1"/>
                <p:nvPr/>
              </p:nvSpPr>
              <p:spPr>
                <a:xfrm>
                  <a:off x="5589234" y="5947192"/>
                  <a:ext cx="344646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 w="12700">
                              <a:noFill/>
                            </a:ln>
                            <a:solidFill>
                              <a:srgbClr val="945EE8"/>
                            </a:solidFill>
                            <a:effectLst>
                              <a:outerShdw blurRad="25400" dist="254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 w="12700">
                      <a:noFill/>
                    </a:ln>
                    <a:solidFill>
                      <a:srgbClr val="945EE8"/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8" name="Tekstvak 137">
                  <a:extLst>
                    <a:ext uri="{FF2B5EF4-FFF2-40B4-BE49-F238E27FC236}">
                      <a16:creationId xmlns:a16="http://schemas.microsoft.com/office/drawing/2014/main" id="{19169755-C9E5-5E7A-182D-3E5CCD33BF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5947192"/>
                  <a:ext cx="344646" cy="320297"/>
                </a:xfrm>
                <a:prstGeom prst="rect">
                  <a:avLst/>
                </a:prstGeom>
                <a:blipFill>
                  <a:blip r:embed="rId4"/>
                  <a:stretch>
                    <a:fillRect l="-12121" r="-18182" b="-32258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E5FC02B1-0BCF-1629-CE78-F8700C9149FF}"/>
                </a:ext>
              </a:extLst>
            </p:cNvPr>
            <p:cNvCxnSpPr>
              <a:cxnSpLocks/>
              <a:stCxn id="134" idx="0"/>
              <a:endCxn id="134" idx="3"/>
            </p:cNvCxnSpPr>
            <p:nvPr/>
          </p:nvCxnSpPr>
          <p:spPr>
            <a:xfrm flipH="1" flipV="1">
              <a:off x="1296793" y="1485307"/>
              <a:ext cx="4624520" cy="446818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kstvak 139">
                  <a:extLst>
                    <a:ext uri="{FF2B5EF4-FFF2-40B4-BE49-F238E27FC236}">
                      <a16:creationId xmlns:a16="http://schemas.microsoft.com/office/drawing/2014/main" id="{A424BAA1-997F-30C7-BC15-1A0FDE55966D}"/>
                    </a:ext>
                  </a:extLst>
                </p:cNvPr>
                <p:cNvSpPr txBox="1"/>
                <p:nvPr/>
              </p:nvSpPr>
              <p:spPr>
                <a:xfrm>
                  <a:off x="5413975" y="5199366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𝑮𝑶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0" name="Tekstvak 139">
                  <a:extLst>
                    <a:ext uri="{FF2B5EF4-FFF2-40B4-BE49-F238E27FC236}">
                      <a16:creationId xmlns:a16="http://schemas.microsoft.com/office/drawing/2014/main" id="{A424BAA1-997F-30C7-BC15-1A0FDE5596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975" y="5199366"/>
                  <a:ext cx="513510" cy="320297"/>
                </a:xfrm>
                <a:prstGeom prst="rect">
                  <a:avLst/>
                </a:prstGeom>
                <a:blipFill>
                  <a:blip r:embed="rId5"/>
                  <a:stretch>
                    <a:fillRect l="-4167" r="-6250" b="-322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97648926-F2D1-08F2-BC0A-AA21F6DE2DAB}"/>
                </a:ext>
              </a:extLst>
            </p:cNvPr>
            <p:cNvCxnSpPr>
              <a:cxnSpLocks/>
              <a:endCxn id="134" idx="3"/>
            </p:cNvCxnSpPr>
            <p:nvPr/>
          </p:nvCxnSpPr>
          <p:spPr>
            <a:xfrm flipH="1" flipV="1">
              <a:off x="1296793" y="1485307"/>
              <a:ext cx="2355962" cy="4430561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kstvak 141">
                  <a:extLst>
                    <a:ext uri="{FF2B5EF4-FFF2-40B4-BE49-F238E27FC236}">
                      <a16:creationId xmlns:a16="http://schemas.microsoft.com/office/drawing/2014/main" id="{B635F542-6549-49FA-4F0D-2A700C075A6E}"/>
                    </a:ext>
                  </a:extLst>
                </p:cNvPr>
                <p:cNvSpPr txBox="1"/>
                <p:nvPr/>
              </p:nvSpPr>
              <p:spPr>
                <a:xfrm>
                  <a:off x="3446198" y="5175477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𝑴𝑶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2" name="Tekstvak 141">
                  <a:extLst>
                    <a:ext uri="{FF2B5EF4-FFF2-40B4-BE49-F238E27FC236}">
                      <a16:creationId xmlns:a16="http://schemas.microsoft.com/office/drawing/2014/main" id="{B635F542-6549-49FA-4F0D-2A700C075A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198" y="5175477"/>
                  <a:ext cx="513510" cy="320297"/>
                </a:xfrm>
                <a:prstGeom prst="rect">
                  <a:avLst/>
                </a:prstGeom>
                <a:blipFill>
                  <a:blip r:embed="rId6"/>
                  <a:stretch>
                    <a:fillRect l="-10417" r="-12500" b="-322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kstvak 142">
                  <a:extLst>
                    <a:ext uri="{FF2B5EF4-FFF2-40B4-BE49-F238E27FC236}">
                      <a16:creationId xmlns:a16="http://schemas.microsoft.com/office/drawing/2014/main" id="{C5D3E888-87EC-8E83-EFEC-46B5192E4BB1}"/>
                    </a:ext>
                  </a:extLst>
                </p:cNvPr>
                <p:cNvSpPr txBox="1"/>
                <p:nvPr/>
              </p:nvSpPr>
              <p:spPr>
                <a:xfrm>
                  <a:off x="1010140" y="3110989"/>
                  <a:ext cx="244671" cy="320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3" name="Tekstvak 142">
                  <a:extLst>
                    <a:ext uri="{FF2B5EF4-FFF2-40B4-BE49-F238E27FC236}">
                      <a16:creationId xmlns:a16="http://schemas.microsoft.com/office/drawing/2014/main" id="{C5D3E888-87EC-8E83-EFEC-46B5192E4B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140" y="3110989"/>
                  <a:ext cx="244671" cy="320297"/>
                </a:xfrm>
                <a:prstGeom prst="rect">
                  <a:avLst/>
                </a:prstGeom>
                <a:blipFill>
                  <a:blip r:embed="rId7"/>
                  <a:stretch>
                    <a:fillRect l="-26087" r="-26087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5BE95E40-3EB4-5DE4-B17E-434091FAE1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4678" y="5034292"/>
              <a:ext cx="4548749" cy="747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kstvak 148">
                  <a:extLst>
                    <a:ext uri="{FF2B5EF4-FFF2-40B4-BE49-F238E27FC236}">
                      <a16:creationId xmlns:a16="http://schemas.microsoft.com/office/drawing/2014/main" id="{1B5D9E81-C856-A242-1A84-8280B4C98C2C}"/>
                    </a:ext>
                  </a:extLst>
                </p:cNvPr>
                <p:cNvSpPr txBox="1"/>
                <p:nvPr/>
              </p:nvSpPr>
              <p:spPr>
                <a:xfrm>
                  <a:off x="5420148" y="4695584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𝑴𝑲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9" name="Tekstvak 148">
                  <a:extLst>
                    <a:ext uri="{FF2B5EF4-FFF2-40B4-BE49-F238E27FC236}">
                      <a16:creationId xmlns:a16="http://schemas.microsoft.com/office/drawing/2014/main" id="{1B5D9E81-C856-A242-1A84-8280B4C98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148" y="4695584"/>
                  <a:ext cx="513510" cy="320297"/>
                </a:xfrm>
                <a:prstGeom prst="rect">
                  <a:avLst/>
                </a:prstGeom>
                <a:blipFill>
                  <a:blip r:embed="rId8"/>
                  <a:stretch>
                    <a:fillRect l="-12245" r="-10204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D6820CAA-0226-5210-8647-23E7DE16A552}"/>
                </a:ext>
              </a:extLst>
            </p:cNvPr>
            <p:cNvSpPr/>
            <p:nvPr/>
          </p:nvSpPr>
          <p:spPr>
            <a:xfrm>
              <a:off x="3075968" y="49517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Vrije vorm: vorm 151">
              <a:extLst>
                <a:ext uri="{FF2B5EF4-FFF2-40B4-BE49-F238E27FC236}">
                  <a16:creationId xmlns:a16="http://schemas.microsoft.com/office/drawing/2014/main" id="{EF1A37FC-C2B7-FC41-4D20-E3B61F69E734}"/>
                </a:ext>
              </a:extLst>
            </p:cNvPr>
            <p:cNvSpPr/>
            <p:nvPr/>
          </p:nvSpPr>
          <p:spPr>
            <a:xfrm rot="21011111">
              <a:off x="1993579" y="1185113"/>
              <a:ext cx="3611939" cy="3782792"/>
            </a:xfrm>
            <a:custGeom>
              <a:avLst/>
              <a:gdLst>
                <a:gd name="connsiteX0" fmla="*/ 170414 w 3660960"/>
                <a:gd name="connsiteY0" fmla="*/ 0 h 3807069"/>
                <a:gd name="connsiteX1" fmla="*/ 399014 w 3660960"/>
                <a:gd name="connsiteY1" fmla="*/ 2611315 h 3807069"/>
                <a:gd name="connsiteX2" fmla="*/ 3660960 w 3660960"/>
                <a:gd name="connsiteY2" fmla="*/ 3807069 h 3807069"/>
                <a:gd name="connsiteX0" fmla="*/ 170414 w 3660960"/>
                <a:gd name="connsiteY0" fmla="*/ 0 h 3807069"/>
                <a:gd name="connsiteX1" fmla="*/ 399014 w 3660960"/>
                <a:gd name="connsiteY1" fmla="*/ 2611315 h 3807069"/>
                <a:gd name="connsiteX2" fmla="*/ 3660960 w 3660960"/>
                <a:gd name="connsiteY2" fmla="*/ 3807069 h 3807069"/>
                <a:gd name="connsiteX0" fmla="*/ 158014 w 3648560"/>
                <a:gd name="connsiteY0" fmla="*/ 0 h 3807069"/>
                <a:gd name="connsiteX1" fmla="*/ 386614 w 3648560"/>
                <a:gd name="connsiteY1" fmla="*/ 2611315 h 3807069"/>
                <a:gd name="connsiteX2" fmla="*/ 3648560 w 3648560"/>
                <a:gd name="connsiteY2" fmla="*/ 3807069 h 3807069"/>
                <a:gd name="connsiteX0" fmla="*/ 152547 w 3643093"/>
                <a:gd name="connsiteY0" fmla="*/ 0 h 3807069"/>
                <a:gd name="connsiteX1" fmla="*/ 381147 w 3643093"/>
                <a:gd name="connsiteY1" fmla="*/ 2611315 h 3807069"/>
                <a:gd name="connsiteX2" fmla="*/ 3643093 w 3643093"/>
                <a:gd name="connsiteY2" fmla="*/ 3807069 h 3807069"/>
                <a:gd name="connsiteX0" fmla="*/ 152547 w 3620713"/>
                <a:gd name="connsiteY0" fmla="*/ 0 h 3883397"/>
                <a:gd name="connsiteX1" fmla="*/ 381147 w 3620713"/>
                <a:gd name="connsiteY1" fmla="*/ 2611315 h 3883397"/>
                <a:gd name="connsiteX2" fmla="*/ 3620713 w 3620713"/>
                <a:gd name="connsiteY2" fmla="*/ 3883397 h 38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0713" h="3883397">
                  <a:moveTo>
                    <a:pt x="152547" y="0"/>
                  </a:moveTo>
                  <a:cubicBezTo>
                    <a:pt x="22724" y="993076"/>
                    <a:pt x="-200611" y="1976804"/>
                    <a:pt x="381147" y="2611315"/>
                  </a:cubicBezTo>
                  <a:cubicBezTo>
                    <a:pt x="962905" y="3245827"/>
                    <a:pt x="2969808" y="3746765"/>
                    <a:pt x="3620713" y="3883397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kstvak 152">
                  <a:extLst>
                    <a:ext uri="{FF2B5EF4-FFF2-40B4-BE49-F238E27FC236}">
                      <a16:creationId xmlns:a16="http://schemas.microsoft.com/office/drawing/2014/main" id="{57F3439E-C68D-FB54-7DDF-8F10B6C5CC95}"/>
                    </a:ext>
                  </a:extLst>
                </p:cNvPr>
                <p:cNvSpPr txBox="1"/>
                <p:nvPr/>
              </p:nvSpPr>
              <p:spPr>
                <a:xfrm>
                  <a:off x="5402593" y="4281990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𝑮𝑻𝑲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3" name="Tekstvak 152">
                  <a:extLst>
                    <a:ext uri="{FF2B5EF4-FFF2-40B4-BE49-F238E27FC236}">
                      <a16:creationId xmlns:a16="http://schemas.microsoft.com/office/drawing/2014/main" id="{57F3439E-C68D-FB54-7DDF-8F10B6C5CC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593" y="4281990"/>
                  <a:ext cx="513510" cy="320297"/>
                </a:xfrm>
                <a:prstGeom prst="rect">
                  <a:avLst/>
                </a:prstGeom>
                <a:blipFill>
                  <a:blip r:embed="rId9"/>
                  <a:stretch>
                    <a:fillRect l="-18750" r="-27083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kstvak 154">
                  <a:extLst>
                    <a:ext uri="{FF2B5EF4-FFF2-40B4-BE49-F238E27FC236}">
                      <a16:creationId xmlns:a16="http://schemas.microsoft.com/office/drawing/2014/main" id="{5058B1CA-0627-88D2-5CC6-859E43185A18}"/>
                    </a:ext>
                  </a:extLst>
                </p:cNvPr>
                <p:cNvSpPr txBox="1"/>
                <p:nvPr/>
              </p:nvSpPr>
              <p:spPr>
                <a:xfrm>
                  <a:off x="498390" y="4090037"/>
                  <a:ext cx="770933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𝑮𝑻𝑲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5" name="Tekstvak 154">
                  <a:extLst>
                    <a:ext uri="{FF2B5EF4-FFF2-40B4-BE49-F238E27FC236}">
                      <a16:creationId xmlns:a16="http://schemas.microsoft.com/office/drawing/2014/main" id="{5058B1CA-0627-88D2-5CC6-859E43185A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90" y="4090037"/>
                  <a:ext cx="770933" cy="320297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9149D5B7-C61A-B01F-6951-5200C1CEF830}"/>
                </a:ext>
              </a:extLst>
            </p:cNvPr>
            <p:cNvSpPr/>
            <p:nvPr/>
          </p:nvSpPr>
          <p:spPr>
            <a:xfrm>
              <a:off x="1317481" y="3271137"/>
              <a:ext cx="1856088" cy="97904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5" name="Rechte verbindingslijn met pijl 144">
              <a:extLst>
                <a:ext uri="{FF2B5EF4-FFF2-40B4-BE49-F238E27FC236}">
                  <a16:creationId xmlns:a16="http://schemas.microsoft.com/office/drawing/2014/main" id="{C523D167-722E-A0BF-62F6-57CC7B5D6558}"/>
                </a:ext>
              </a:extLst>
            </p:cNvPr>
            <p:cNvCxnSpPr>
              <a:cxnSpLocks/>
              <a:stCxn id="147" idx="2"/>
              <a:endCxn id="143" idx="3"/>
            </p:cNvCxnSpPr>
            <p:nvPr/>
          </p:nvCxnSpPr>
          <p:spPr>
            <a:xfrm flipH="1" flipV="1">
              <a:off x="1254811" y="3271137"/>
              <a:ext cx="1815796" cy="7470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Rechte verbindingslijn met pijl 145">
              <a:extLst>
                <a:ext uri="{FF2B5EF4-FFF2-40B4-BE49-F238E27FC236}">
                  <a16:creationId xmlns:a16="http://schemas.microsoft.com/office/drawing/2014/main" id="{93884AA1-8522-4C47-4ACE-A0E3F8F36EC0}"/>
                </a:ext>
              </a:extLst>
            </p:cNvPr>
            <p:cNvCxnSpPr>
              <a:cxnSpLocks/>
              <a:stCxn id="154" idx="0"/>
              <a:endCxn id="147" idx="4"/>
            </p:cNvCxnSpPr>
            <p:nvPr/>
          </p:nvCxnSpPr>
          <p:spPr>
            <a:xfrm flipH="1" flipV="1">
              <a:off x="3160607" y="3368608"/>
              <a:ext cx="5361" cy="802084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9FB175F8-A750-C045-C882-271848C6D653}"/>
                </a:ext>
              </a:extLst>
            </p:cNvPr>
            <p:cNvSpPr/>
            <p:nvPr/>
          </p:nvSpPr>
          <p:spPr>
            <a:xfrm>
              <a:off x="3070607" y="3188608"/>
              <a:ext cx="180000" cy="180000"/>
            </a:xfrm>
            <a:prstGeom prst="ellipse">
              <a:avLst/>
            </a:pr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A162533E-5687-04F0-74DD-A4EE720BB80B}"/>
                </a:ext>
              </a:extLst>
            </p:cNvPr>
            <p:cNvSpPr/>
            <p:nvPr/>
          </p:nvSpPr>
          <p:spPr>
            <a:xfrm>
              <a:off x="3075968" y="4170692"/>
              <a:ext cx="180000" cy="180000"/>
            </a:xfrm>
            <a:prstGeom prst="ellipse">
              <a:avLst/>
            </a:pr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6" name="Rechte verbindingslijn met pijl 155">
              <a:extLst>
                <a:ext uri="{FF2B5EF4-FFF2-40B4-BE49-F238E27FC236}">
                  <a16:creationId xmlns:a16="http://schemas.microsoft.com/office/drawing/2014/main" id="{D3C9DE21-B386-2293-A793-5B7854C6E782}"/>
                </a:ext>
              </a:extLst>
            </p:cNvPr>
            <p:cNvCxnSpPr>
              <a:cxnSpLocks/>
              <a:stCxn id="154" idx="2"/>
              <a:endCxn id="155" idx="3"/>
            </p:cNvCxnSpPr>
            <p:nvPr/>
          </p:nvCxnSpPr>
          <p:spPr>
            <a:xfrm flipH="1" flipV="1">
              <a:off x="1269323" y="4250186"/>
              <a:ext cx="1806645" cy="10506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ep 205">
            <a:extLst>
              <a:ext uri="{FF2B5EF4-FFF2-40B4-BE49-F238E27FC236}">
                <a16:creationId xmlns:a16="http://schemas.microsoft.com/office/drawing/2014/main" id="{15533222-5247-0E23-A670-2A1DB9D0381B}"/>
              </a:ext>
            </a:extLst>
          </p:cNvPr>
          <p:cNvGrpSpPr/>
          <p:nvPr/>
        </p:nvGrpSpPr>
        <p:grpSpPr>
          <a:xfrm>
            <a:off x="1437035" y="3784554"/>
            <a:ext cx="3133807" cy="2930221"/>
            <a:chOff x="498390" y="1185113"/>
            <a:chExt cx="5435490" cy="5082376"/>
          </a:xfrm>
        </p:grpSpPr>
        <p:grpSp>
          <p:nvGrpSpPr>
            <p:cNvPr id="207" name="Groep 206">
              <a:extLst>
                <a:ext uri="{FF2B5EF4-FFF2-40B4-BE49-F238E27FC236}">
                  <a16:creationId xmlns:a16="http://schemas.microsoft.com/office/drawing/2014/main" id="{6A7AAC77-EE63-D8A6-1BE2-DD1FB5B21E54}"/>
                </a:ext>
              </a:extLst>
            </p:cNvPr>
            <p:cNvGrpSpPr/>
            <p:nvPr/>
          </p:nvGrpSpPr>
          <p:grpSpPr>
            <a:xfrm>
              <a:off x="1248111" y="1485307"/>
              <a:ext cx="4673202" cy="4518082"/>
              <a:chOff x="3955722" y="782329"/>
              <a:chExt cx="4428000" cy="4428000"/>
            </a:xfrm>
          </p:grpSpPr>
          <p:cxnSp>
            <p:nvCxnSpPr>
              <p:cNvPr id="229" name="Rechte verbindingslijn 228">
                <a:extLst>
                  <a:ext uri="{FF2B5EF4-FFF2-40B4-BE49-F238E27FC236}">
                    <a16:creationId xmlns:a16="http://schemas.microsoft.com/office/drawing/2014/main" id="{653D9FFA-CC26-4431-AC53-5A92DB909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512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Rechte verbindingslijn 229">
                <a:extLst>
                  <a:ext uri="{FF2B5EF4-FFF2-40B4-BE49-F238E27FC236}">
                    <a16:creationId xmlns:a16="http://schemas.microsoft.com/office/drawing/2014/main" id="{3EB051BD-629E-A73D-0089-AB0B930314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Rechte verbindingslijn 230">
                <a:extLst>
                  <a:ext uri="{FF2B5EF4-FFF2-40B4-BE49-F238E27FC236}">
                    <a16:creationId xmlns:a16="http://schemas.microsoft.com/office/drawing/2014/main" id="{75369A64-D90C-CD39-2583-FF22972A3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4692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231">
                <a:extLst>
                  <a:ext uri="{FF2B5EF4-FFF2-40B4-BE49-F238E27FC236}">
                    <a16:creationId xmlns:a16="http://schemas.microsoft.com/office/drawing/2014/main" id="{503D9DE6-38F6-39EA-F3AC-8BEDF16359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4260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Rechte verbindingslijn 232">
                <a:extLst>
                  <a:ext uri="{FF2B5EF4-FFF2-40B4-BE49-F238E27FC236}">
                    <a16:creationId xmlns:a16="http://schemas.microsoft.com/office/drawing/2014/main" id="{79C40F64-8CDC-340E-6983-847516306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3828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EF284E35-D9F1-D308-1708-2F9D138421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3396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234">
                <a:extLst>
                  <a:ext uri="{FF2B5EF4-FFF2-40B4-BE49-F238E27FC236}">
                    <a16:creationId xmlns:a16="http://schemas.microsoft.com/office/drawing/2014/main" id="{D709785B-58E5-9A80-EC0C-1B2A7E947E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96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Rechte verbindingslijn 235">
                <a:extLst>
                  <a:ext uri="{FF2B5EF4-FFF2-40B4-BE49-F238E27FC236}">
                    <a16:creationId xmlns:a16="http://schemas.microsoft.com/office/drawing/2014/main" id="{6C0E85B5-F190-276E-9D5B-1EBC6E7CD5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532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Rechte verbindingslijn 236">
                <a:extLst>
                  <a:ext uri="{FF2B5EF4-FFF2-40B4-BE49-F238E27FC236}">
                    <a16:creationId xmlns:a16="http://schemas.microsoft.com/office/drawing/2014/main" id="{E8605154-BD4B-6CB0-7633-761F934CA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100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237">
                <a:extLst>
                  <a:ext uri="{FF2B5EF4-FFF2-40B4-BE49-F238E27FC236}">
                    <a16:creationId xmlns:a16="http://schemas.microsoft.com/office/drawing/2014/main" id="{2E4215E1-EFE3-CE9B-1AFB-0FF20D99F6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1668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F6023ADB-E84B-1E41-C977-6BE297A402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1236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FBC7C3EE-7ECB-6E24-DB1A-B99E4EA65B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80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Rechte verbindingslijn 240">
                <a:extLst>
                  <a:ext uri="{FF2B5EF4-FFF2-40B4-BE49-F238E27FC236}">
                    <a16:creationId xmlns:a16="http://schemas.microsoft.com/office/drawing/2014/main" id="{0274E22C-E8A4-17C8-D4AA-3C1009AD3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6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Rechte verbindingslijn 241">
                <a:extLst>
                  <a:ext uri="{FF2B5EF4-FFF2-40B4-BE49-F238E27FC236}">
                    <a16:creationId xmlns:a16="http://schemas.microsoft.com/office/drawing/2014/main" id="{68CE6BE8-E4E8-7898-042A-53ACC10C63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8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Rechte verbindingslijn 242">
                <a:extLst>
                  <a:ext uri="{FF2B5EF4-FFF2-40B4-BE49-F238E27FC236}">
                    <a16:creationId xmlns:a16="http://schemas.microsoft.com/office/drawing/2014/main" id="{FB098A81-00E8-0454-7BC7-B247520CF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0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Rechte verbindingslijn 243">
                <a:extLst>
                  <a:ext uri="{FF2B5EF4-FFF2-40B4-BE49-F238E27FC236}">
                    <a16:creationId xmlns:a16="http://schemas.microsoft.com/office/drawing/2014/main" id="{B123C893-84AB-06E9-BDC5-E1CB6F8B7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2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Rechte verbindingslijn 244">
                <a:extLst>
                  <a:ext uri="{FF2B5EF4-FFF2-40B4-BE49-F238E27FC236}">
                    <a16:creationId xmlns:a16="http://schemas.microsoft.com/office/drawing/2014/main" id="{A9BE711A-5BB7-CF5F-16F9-7E94E5D49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E56AA529-5C21-1DDD-1038-2CAD380264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6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Rechte verbindingslijn 246">
                <a:extLst>
                  <a:ext uri="{FF2B5EF4-FFF2-40B4-BE49-F238E27FC236}">
                    <a16:creationId xmlns:a16="http://schemas.microsoft.com/office/drawing/2014/main" id="{AF32C77B-65B7-C9D2-A026-DDA5CDA796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8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Rechte verbindingslijn 247">
                <a:extLst>
                  <a:ext uri="{FF2B5EF4-FFF2-40B4-BE49-F238E27FC236}">
                    <a16:creationId xmlns:a16="http://schemas.microsoft.com/office/drawing/2014/main" id="{7513100F-2D4B-5258-BBC5-AD06C56EF1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0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Rechte verbindingslijn 248">
                <a:extLst>
                  <a:ext uri="{FF2B5EF4-FFF2-40B4-BE49-F238E27FC236}">
                    <a16:creationId xmlns:a16="http://schemas.microsoft.com/office/drawing/2014/main" id="{010F90C9-9B12-8282-75E9-7B5FD9358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2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Rechte verbindingslijn 249">
                <a:extLst>
                  <a:ext uri="{FF2B5EF4-FFF2-40B4-BE49-F238E27FC236}">
                    <a16:creationId xmlns:a16="http://schemas.microsoft.com/office/drawing/2014/main" id="{3490C060-1414-E1D7-F38A-1EFDA8D3EE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L-vorm 250">
                <a:extLst>
                  <a:ext uri="{FF2B5EF4-FFF2-40B4-BE49-F238E27FC236}">
                    <a16:creationId xmlns:a16="http://schemas.microsoft.com/office/drawing/2014/main" id="{799A66AC-AF00-C72F-4466-4BD97AED29C6}"/>
                  </a:ext>
                </a:extLst>
              </p:cNvPr>
              <p:cNvSpPr/>
              <p:nvPr/>
            </p:nvSpPr>
            <p:spPr>
              <a:xfrm>
                <a:off x="3955722" y="782329"/>
                <a:ext cx="4428000" cy="4428000"/>
              </a:xfrm>
              <a:prstGeom prst="corner">
                <a:avLst>
                  <a:gd name="adj1" fmla="val 2209"/>
                  <a:gd name="adj2" fmla="val 2155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13921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08" name="Rechte verbindingslijn met pijl 207">
              <a:extLst>
                <a:ext uri="{FF2B5EF4-FFF2-40B4-BE49-F238E27FC236}">
                  <a16:creationId xmlns:a16="http://schemas.microsoft.com/office/drawing/2014/main" id="{1265A349-2356-24E0-9D21-D8A62E92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655" y="1823442"/>
              <a:ext cx="0" cy="566119"/>
            </a:xfrm>
            <a:prstGeom prst="straightConnector1">
              <a:avLst/>
            </a:prstGeom>
            <a:ln w="57150">
              <a:solidFill>
                <a:srgbClr val="A478E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Rechte verbindingslijn met pijl 208">
              <a:extLst>
                <a:ext uri="{FF2B5EF4-FFF2-40B4-BE49-F238E27FC236}">
                  <a16:creationId xmlns:a16="http://schemas.microsoft.com/office/drawing/2014/main" id="{5702DE98-0027-BA4A-B7CC-CA896B99EA65}"/>
                </a:ext>
              </a:extLst>
            </p:cNvPr>
            <p:cNvCxnSpPr>
              <a:cxnSpLocks/>
            </p:cNvCxnSpPr>
            <p:nvPr/>
          </p:nvCxnSpPr>
          <p:spPr>
            <a:xfrm>
              <a:off x="4989657" y="6133892"/>
              <a:ext cx="599577" cy="0"/>
            </a:xfrm>
            <a:prstGeom prst="straightConnector1">
              <a:avLst/>
            </a:prstGeom>
            <a:ln w="38100">
              <a:solidFill>
                <a:srgbClr val="A478E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kstvak 209">
                  <a:extLst>
                    <a:ext uri="{FF2B5EF4-FFF2-40B4-BE49-F238E27FC236}">
                      <a16:creationId xmlns:a16="http://schemas.microsoft.com/office/drawing/2014/main" id="{90008122-34E5-2509-A965-88130BB044A1}"/>
                    </a:ext>
                  </a:extLst>
                </p:cNvPr>
                <p:cNvSpPr txBox="1"/>
                <p:nvPr/>
              </p:nvSpPr>
              <p:spPr>
                <a:xfrm>
                  <a:off x="888632" y="1392555"/>
                  <a:ext cx="244671" cy="320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 w="12700">
                              <a:noFill/>
                            </a:ln>
                            <a:solidFill>
                              <a:srgbClr val="945EE8"/>
                            </a:solidFill>
                            <a:effectLst>
                              <a:outerShdw blurRad="25400" dist="254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 w="12700">
                      <a:noFill/>
                    </a:ln>
                    <a:solidFill>
                      <a:srgbClr val="945EE8"/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0" name="Tekstvak 209">
                  <a:extLst>
                    <a:ext uri="{FF2B5EF4-FFF2-40B4-BE49-F238E27FC236}">
                      <a16:creationId xmlns:a16="http://schemas.microsoft.com/office/drawing/2014/main" id="{90008122-34E5-2509-A965-88130BB044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32" y="1392555"/>
                  <a:ext cx="244671" cy="320297"/>
                </a:xfrm>
                <a:prstGeom prst="rect">
                  <a:avLst/>
                </a:prstGeom>
                <a:blipFill>
                  <a:blip r:embed="rId11"/>
                  <a:stretch>
                    <a:fillRect l="-30435" r="-34783" b="-12903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kstvak 210">
                  <a:extLst>
                    <a:ext uri="{FF2B5EF4-FFF2-40B4-BE49-F238E27FC236}">
                      <a16:creationId xmlns:a16="http://schemas.microsoft.com/office/drawing/2014/main" id="{DA029693-F7BA-B50B-4BA7-191DEDE6EFAC}"/>
                    </a:ext>
                  </a:extLst>
                </p:cNvPr>
                <p:cNvSpPr txBox="1"/>
                <p:nvPr/>
              </p:nvSpPr>
              <p:spPr>
                <a:xfrm>
                  <a:off x="5589234" y="5947192"/>
                  <a:ext cx="344646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 w="12700">
                              <a:noFill/>
                            </a:ln>
                            <a:solidFill>
                              <a:srgbClr val="945EE8"/>
                            </a:solidFill>
                            <a:effectLst>
                              <a:outerShdw blurRad="25400" dist="254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 w="12700">
                      <a:noFill/>
                    </a:ln>
                    <a:solidFill>
                      <a:srgbClr val="945EE8"/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1" name="Tekstvak 210">
                  <a:extLst>
                    <a:ext uri="{FF2B5EF4-FFF2-40B4-BE49-F238E27FC236}">
                      <a16:creationId xmlns:a16="http://schemas.microsoft.com/office/drawing/2014/main" id="{DA029693-F7BA-B50B-4BA7-191DEDE6E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5947192"/>
                  <a:ext cx="344646" cy="320297"/>
                </a:xfrm>
                <a:prstGeom prst="rect">
                  <a:avLst/>
                </a:prstGeom>
                <a:blipFill>
                  <a:blip r:embed="rId12"/>
                  <a:stretch>
                    <a:fillRect l="-12121" r="-18182" b="-32258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21BD1FAA-185F-7B83-26ED-2540F58482A6}"/>
                </a:ext>
              </a:extLst>
            </p:cNvPr>
            <p:cNvCxnSpPr>
              <a:cxnSpLocks/>
              <a:stCxn id="251" idx="0"/>
              <a:endCxn id="251" idx="3"/>
            </p:cNvCxnSpPr>
            <p:nvPr/>
          </p:nvCxnSpPr>
          <p:spPr>
            <a:xfrm flipH="1" flipV="1">
              <a:off x="1296793" y="1485307"/>
              <a:ext cx="4624520" cy="446818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kstvak 212">
                  <a:extLst>
                    <a:ext uri="{FF2B5EF4-FFF2-40B4-BE49-F238E27FC236}">
                      <a16:creationId xmlns:a16="http://schemas.microsoft.com/office/drawing/2014/main" id="{FF4103B2-2F86-1E0A-2F01-9C99EE23B6EC}"/>
                    </a:ext>
                  </a:extLst>
                </p:cNvPr>
                <p:cNvSpPr txBox="1"/>
                <p:nvPr/>
              </p:nvSpPr>
              <p:spPr>
                <a:xfrm>
                  <a:off x="5413975" y="5199366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𝑮𝑶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3" name="Tekstvak 212">
                  <a:extLst>
                    <a:ext uri="{FF2B5EF4-FFF2-40B4-BE49-F238E27FC236}">
                      <a16:creationId xmlns:a16="http://schemas.microsoft.com/office/drawing/2014/main" id="{FF4103B2-2F86-1E0A-2F01-9C99EE23B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975" y="5199366"/>
                  <a:ext cx="513510" cy="320297"/>
                </a:xfrm>
                <a:prstGeom prst="rect">
                  <a:avLst/>
                </a:prstGeom>
                <a:blipFill>
                  <a:blip r:embed="rId5"/>
                  <a:stretch>
                    <a:fillRect l="-4167" r="-6250" b="-322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Rechte verbindingslijn 213">
              <a:extLst>
                <a:ext uri="{FF2B5EF4-FFF2-40B4-BE49-F238E27FC236}">
                  <a16:creationId xmlns:a16="http://schemas.microsoft.com/office/drawing/2014/main" id="{1739B01C-6503-F5F6-216A-837A57B6B354}"/>
                </a:ext>
              </a:extLst>
            </p:cNvPr>
            <p:cNvCxnSpPr>
              <a:cxnSpLocks/>
              <a:endCxn id="251" idx="3"/>
            </p:cNvCxnSpPr>
            <p:nvPr/>
          </p:nvCxnSpPr>
          <p:spPr>
            <a:xfrm flipH="1" flipV="1">
              <a:off x="1296793" y="1485307"/>
              <a:ext cx="2355962" cy="4430561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kstvak 214">
                  <a:extLst>
                    <a:ext uri="{FF2B5EF4-FFF2-40B4-BE49-F238E27FC236}">
                      <a16:creationId xmlns:a16="http://schemas.microsoft.com/office/drawing/2014/main" id="{9BD519DA-E7D3-C7DB-7DE2-0BCC9EBCBE0C}"/>
                    </a:ext>
                  </a:extLst>
                </p:cNvPr>
                <p:cNvSpPr txBox="1"/>
                <p:nvPr/>
              </p:nvSpPr>
              <p:spPr>
                <a:xfrm>
                  <a:off x="3446198" y="5175477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𝑴𝑶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5" name="Tekstvak 214">
                  <a:extLst>
                    <a:ext uri="{FF2B5EF4-FFF2-40B4-BE49-F238E27FC236}">
                      <a16:creationId xmlns:a16="http://schemas.microsoft.com/office/drawing/2014/main" id="{9BD519DA-E7D3-C7DB-7DE2-0BCC9EBCB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198" y="5175477"/>
                  <a:ext cx="513510" cy="320297"/>
                </a:xfrm>
                <a:prstGeom prst="rect">
                  <a:avLst/>
                </a:prstGeom>
                <a:blipFill>
                  <a:blip r:embed="rId6"/>
                  <a:stretch>
                    <a:fillRect l="-10417" r="-12500" b="-322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kstvak 215">
                  <a:extLst>
                    <a:ext uri="{FF2B5EF4-FFF2-40B4-BE49-F238E27FC236}">
                      <a16:creationId xmlns:a16="http://schemas.microsoft.com/office/drawing/2014/main" id="{036A070E-1D64-0762-9175-EBEA72D92FDD}"/>
                    </a:ext>
                  </a:extLst>
                </p:cNvPr>
                <p:cNvSpPr txBox="1"/>
                <p:nvPr/>
              </p:nvSpPr>
              <p:spPr>
                <a:xfrm>
                  <a:off x="1010140" y="3551828"/>
                  <a:ext cx="244671" cy="320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6" name="Tekstvak 215">
                  <a:extLst>
                    <a:ext uri="{FF2B5EF4-FFF2-40B4-BE49-F238E27FC236}">
                      <a16:creationId xmlns:a16="http://schemas.microsoft.com/office/drawing/2014/main" id="{036A070E-1D64-0762-9175-EBEA72D92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140" y="3551828"/>
                  <a:ext cx="244671" cy="320297"/>
                </a:xfrm>
                <a:prstGeom prst="rect">
                  <a:avLst/>
                </a:prstGeom>
                <a:blipFill>
                  <a:blip r:embed="rId7"/>
                  <a:stretch>
                    <a:fillRect l="-26087" r="-26087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7" name="Rechte verbindingslijn 216">
              <a:extLst>
                <a:ext uri="{FF2B5EF4-FFF2-40B4-BE49-F238E27FC236}">
                  <a16:creationId xmlns:a16="http://schemas.microsoft.com/office/drawing/2014/main" id="{46B0ECE6-3711-79B7-02EC-4110209474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4678" y="5034292"/>
              <a:ext cx="4548749" cy="747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kstvak 217">
                  <a:extLst>
                    <a:ext uri="{FF2B5EF4-FFF2-40B4-BE49-F238E27FC236}">
                      <a16:creationId xmlns:a16="http://schemas.microsoft.com/office/drawing/2014/main" id="{CFFA49B2-B142-69B8-75C6-DB3BA1BD5CEC}"/>
                    </a:ext>
                  </a:extLst>
                </p:cNvPr>
                <p:cNvSpPr txBox="1"/>
                <p:nvPr/>
              </p:nvSpPr>
              <p:spPr>
                <a:xfrm>
                  <a:off x="5420148" y="4695584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𝑴𝑲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8" name="Tekstvak 217">
                  <a:extLst>
                    <a:ext uri="{FF2B5EF4-FFF2-40B4-BE49-F238E27FC236}">
                      <a16:creationId xmlns:a16="http://schemas.microsoft.com/office/drawing/2014/main" id="{CFFA49B2-B142-69B8-75C6-DB3BA1BD5C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148" y="4695584"/>
                  <a:ext cx="513510" cy="320297"/>
                </a:xfrm>
                <a:prstGeom prst="rect">
                  <a:avLst/>
                </a:prstGeom>
                <a:blipFill>
                  <a:blip r:embed="rId8"/>
                  <a:stretch>
                    <a:fillRect l="-12245" r="-10204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63CD7B46-CCCD-74FD-7777-F451764D3EE4}"/>
                </a:ext>
              </a:extLst>
            </p:cNvPr>
            <p:cNvSpPr/>
            <p:nvPr/>
          </p:nvSpPr>
          <p:spPr>
            <a:xfrm>
              <a:off x="3545976" y="5855914"/>
              <a:ext cx="180000" cy="180000"/>
            </a:xfrm>
            <a:prstGeom prst="ellipse">
              <a:avLst/>
            </a:pr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Vrije vorm: vorm 219">
              <a:extLst>
                <a:ext uri="{FF2B5EF4-FFF2-40B4-BE49-F238E27FC236}">
                  <a16:creationId xmlns:a16="http://schemas.microsoft.com/office/drawing/2014/main" id="{41AB938A-3663-B70E-6B48-C35FED54CCEA}"/>
                </a:ext>
              </a:extLst>
            </p:cNvPr>
            <p:cNvSpPr/>
            <p:nvPr/>
          </p:nvSpPr>
          <p:spPr>
            <a:xfrm rot="21011111">
              <a:off x="1993579" y="1185113"/>
              <a:ext cx="3611939" cy="3782792"/>
            </a:xfrm>
            <a:custGeom>
              <a:avLst/>
              <a:gdLst>
                <a:gd name="connsiteX0" fmla="*/ 170414 w 3660960"/>
                <a:gd name="connsiteY0" fmla="*/ 0 h 3807069"/>
                <a:gd name="connsiteX1" fmla="*/ 399014 w 3660960"/>
                <a:gd name="connsiteY1" fmla="*/ 2611315 h 3807069"/>
                <a:gd name="connsiteX2" fmla="*/ 3660960 w 3660960"/>
                <a:gd name="connsiteY2" fmla="*/ 3807069 h 3807069"/>
                <a:gd name="connsiteX0" fmla="*/ 170414 w 3660960"/>
                <a:gd name="connsiteY0" fmla="*/ 0 h 3807069"/>
                <a:gd name="connsiteX1" fmla="*/ 399014 w 3660960"/>
                <a:gd name="connsiteY1" fmla="*/ 2611315 h 3807069"/>
                <a:gd name="connsiteX2" fmla="*/ 3660960 w 3660960"/>
                <a:gd name="connsiteY2" fmla="*/ 3807069 h 3807069"/>
                <a:gd name="connsiteX0" fmla="*/ 158014 w 3648560"/>
                <a:gd name="connsiteY0" fmla="*/ 0 h 3807069"/>
                <a:gd name="connsiteX1" fmla="*/ 386614 w 3648560"/>
                <a:gd name="connsiteY1" fmla="*/ 2611315 h 3807069"/>
                <a:gd name="connsiteX2" fmla="*/ 3648560 w 3648560"/>
                <a:gd name="connsiteY2" fmla="*/ 3807069 h 3807069"/>
                <a:gd name="connsiteX0" fmla="*/ 152547 w 3643093"/>
                <a:gd name="connsiteY0" fmla="*/ 0 h 3807069"/>
                <a:gd name="connsiteX1" fmla="*/ 381147 w 3643093"/>
                <a:gd name="connsiteY1" fmla="*/ 2611315 h 3807069"/>
                <a:gd name="connsiteX2" fmla="*/ 3643093 w 3643093"/>
                <a:gd name="connsiteY2" fmla="*/ 3807069 h 3807069"/>
                <a:gd name="connsiteX0" fmla="*/ 152547 w 3620713"/>
                <a:gd name="connsiteY0" fmla="*/ 0 h 3883397"/>
                <a:gd name="connsiteX1" fmla="*/ 381147 w 3620713"/>
                <a:gd name="connsiteY1" fmla="*/ 2611315 h 3883397"/>
                <a:gd name="connsiteX2" fmla="*/ 3620713 w 3620713"/>
                <a:gd name="connsiteY2" fmla="*/ 3883397 h 38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0713" h="3883397">
                  <a:moveTo>
                    <a:pt x="152547" y="0"/>
                  </a:moveTo>
                  <a:cubicBezTo>
                    <a:pt x="22724" y="993076"/>
                    <a:pt x="-200611" y="1976804"/>
                    <a:pt x="381147" y="2611315"/>
                  </a:cubicBezTo>
                  <a:cubicBezTo>
                    <a:pt x="962905" y="3245827"/>
                    <a:pt x="2969808" y="3746765"/>
                    <a:pt x="3620713" y="3883397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kstvak 220">
                  <a:extLst>
                    <a:ext uri="{FF2B5EF4-FFF2-40B4-BE49-F238E27FC236}">
                      <a16:creationId xmlns:a16="http://schemas.microsoft.com/office/drawing/2014/main" id="{ABCABE56-082A-5953-0A59-BF66E12FD7B8}"/>
                    </a:ext>
                  </a:extLst>
                </p:cNvPr>
                <p:cNvSpPr txBox="1"/>
                <p:nvPr/>
              </p:nvSpPr>
              <p:spPr>
                <a:xfrm>
                  <a:off x="5402593" y="4281990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𝑮𝑻𝑲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1" name="Tekstvak 220">
                  <a:extLst>
                    <a:ext uri="{FF2B5EF4-FFF2-40B4-BE49-F238E27FC236}">
                      <a16:creationId xmlns:a16="http://schemas.microsoft.com/office/drawing/2014/main" id="{ABCABE56-082A-5953-0A59-BF66E12FD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593" y="4281990"/>
                  <a:ext cx="513510" cy="320297"/>
                </a:xfrm>
                <a:prstGeom prst="rect">
                  <a:avLst/>
                </a:prstGeom>
                <a:blipFill>
                  <a:blip r:embed="rId9"/>
                  <a:stretch>
                    <a:fillRect l="-18750" r="-27083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kstvak 221">
                  <a:extLst>
                    <a:ext uri="{FF2B5EF4-FFF2-40B4-BE49-F238E27FC236}">
                      <a16:creationId xmlns:a16="http://schemas.microsoft.com/office/drawing/2014/main" id="{7E78262F-64C8-579C-54D3-4E0875FC43BC}"/>
                    </a:ext>
                  </a:extLst>
                </p:cNvPr>
                <p:cNvSpPr txBox="1"/>
                <p:nvPr/>
              </p:nvSpPr>
              <p:spPr>
                <a:xfrm>
                  <a:off x="498390" y="4214836"/>
                  <a:ext cx="770933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𝑮𝑻𝑲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2" name="Tekstvak 221">
                  <a:extLst>
                    <a:ext uri="{FF2B5EF4-FFF2-40B4-BE49-F238E27FC236}">
                      <a16:creationId xmlns:a16="http://schemas.microsoft.com/office/drawing/2014/main" id="{7E78262F-64C8-579C-54D3-4E0875FC4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90" y="4214836"/>
                  <a:ext cx="770933" cy="320297"/>
                </a:xfrm>
                <a:prstGeom prst="rect">
                  <a:avLst/>
                </a:prstGeom>
                <a:blipFill>
                  <a:blip r:embed="rId10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4F55CA29-CC93-800F-AD29-6100601211BE}"/>
                </a:ext>
              </a:extLst>
            </p:cNvPr>
            <p:cNvSpPr/>
            <p:nvPr/>
          </p:nvSpPr>
          <p:spPr>
            <a:xfrm>
              <a:off x="1317481" y="3707193"/>
              <a:ext cx="2304837" cy="667789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4" name="Rechte verbindingslijn met pijl 223">
              <a:extLst>
                <a:ext uri="{FF2B5EF4-FFF2-40B4-BE49-F238E27FC236}">
                  <a16:creationId xmlns:a16="http://schemas.microsoft.com/office/drawing/2014/main" id="{E2D4A290-1760-E144-681C-7C050BD15500}"/>
                </a:ext>
              </a:extLst>
            </p:cNvPr>
            <p:cNvCxnSpPr>
              <a:cxnSpLocks/>
              <a:stCxn id="226" idx="2"/>
              <a:endCxn id="216" idx="3"/>
            </p:cNvCxnSpPr>
            <p:nvPr/>
          </p:nvCxnSpPr>
          <p:spPr>
            <a:xfrm flipH="1">
              <a:off x="1254811" y="3708171"/>
              <a:ext cx="2270033" cy="3805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Rechte verbindingslijn met pijl 224">
              <a:extLst>
                <a:ext uri="{FF2B5EF4-FFF2-40B4-BE49-F238E27FC236}">
                  <a16:creationId xmlns:a16="http://schemas.microsoft.com/office/drawing/2014/main" id="{B5E9AD35-F608-78E9-9983-2BD3C0389FED}"/>
                </a:ext>
              </a:extLst>
            </p:cNvPr>
            <p:cNvCxnSpPr>
              <a:cxnSpLocks/>
              <a:stCxn id="227" idx="0"/>
              <a:endCxn id="226" idx="4"/>
            </p:cNvCxnSpPr>
            <p:nvPr/>
          </p:nvCxnSpPr>
          <p:spPr>
            <a:xfrm flipH="1" flipV="1">
              <a:off x="3614843" y="3798171"/>
              <a:ext cx="7474" cy="491897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0EE8D901-9EEB-919F-8D18-22679C18E874}"/>
                </a:ext>
              </a:extLst>
            </p:cNvPr>
            <p:cNvSpPr/>
            <p:nvPr/>
          </p:nvSpPr>
          <p:spPr>
            <a:xfrm>
              <a:off x="3524844" y="36181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7C91BD49-CAC7-8083-059F-A384C8C4BEBD}"/>
                </a:ext>
              </a:extLst>
            </p:cNvPr>
            <p:cNvSpPr/>
            <p:nvPr/>
          </p:nvSpPr>
          <p:spPr>
            <a:xfrm>
              <a:off x="3532317" y="4290068"/>
              <a:ext cx="180000" cy="180000"/>
            </a:xfrm>
            <a:prstGeom prst="ellipse">
              <a:avLst/>
            </a:pr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8" name="Rechte verbindingslijn met pijl 227">
              <a:extLst>
                <a:ext uri="{FF2B5EF4-FFF2-40B4-BE49-F238E27FC236}">
                  <a16:creationId xmlns:a16="http://schemas.microsoft.com/office/drawing/2014/main" id="{6298A931-EE2D-1250-B33C-E94504660909}"/>
                </a:ext>
              </a:extLst>
            </p:cNvPr>
            <p:cNvCxnSpPr>
              <a:cxnSpLocks/>
              <a:stCxn id="227" idx="2"/>
              <a:endCxn id="222" idx="3"/>
            </p:cNvCxnSpPr>
            <p:nvPr/>
          </p:nvCxnSpPr>
          <p:spPr>
            <a:xfrm flipH="1" flipV="1">
              <a:off x="1269323" y="4374984"/>
              <a:ext cx="2262994" cy="5084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ep 257">
            <a:extLst>
              <a:ext uri="{FF2B5EF4-FFF2-40B4-BE49-F238E27FC236}">
                <a16:creationId xmlns:a16="http://schemas.microsoft.com/office/drawing/2014/main" id="{011892F1-456B-B3F1-E7DC-6C8A20BAC6DE}"/>
              </a:ext>
            </a:extLst>
          </p:cNvPr>
          <p:cNvGrpSpPr/>
          <p:nvPr/>
        </p:nvGrpSpPr>
        <p:grpSpPr>
          <a:xfrm>
            <a:off x="7459190" y="524862"/>
            <a:ext cx="2908815" cy="2938122"/>
            <a:chOff x="888632" y="1185113"/>
            <a:chExt cx="5045248" cy="5096079"/>
          </a:xfrm>
        </p:grpSpPr>
        <p:grpSp>
          <p:nvGrpSpPr>
            <p:cNvPr id="259" name="Groep 258">
              <a:extLst>
                <a:ext uri="{FF2B5EF4-FFF2-40B4-BE49-F238E27FC236}">
                  <a16:creationId xmlns:a16="http://schemas.microsoft.com/office/drawing/2014/main" id="{8D6F9391-1D9C-7A70-EA2C-90AEE525BBEF}"/>
                </a:ext>
              </a:extLst>
            </p:cNvPr>
            <p:cNvGrpSpPr/>
            <p:nvPr/>
          </p:nvGrpSpPr>
          <p:grpSpPr>
            <a:xfrm>
              <a:off x="1248111" y="1485307"/>
              <a:ext cx="4673202" cy="4518082"/>
              <a:chOff x="3955722" y="782329"/>
              <a:chExt cx="4428000" cy="4428000"/>
            </a:xfrm>
          </p:grpSpPr>
          <p:cxnSp>
            <p:nvCxnSpPr>
              <p:cNvPr id="281" name="Rechte verbindingslijn 280">
                <a:extLst>
                  <a:ext uri="{FF2B5EF4-FFF2-40B4-BE49-F238E27FC236}">
                    <a16:creationId xmlns:a16="http://schemas.microsoft.com/office/drawing/2014/main" id="{A000146C-4960-39FD-A5E8-F9478D9E3F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512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Rechte verbindingslijn 281">
                <a:extLst>
                  <a:ext uri="{FF2B5EF4-FFF2-40B4-BE49-F238E27FC236}">
                    <a16:creationId xmlns:a16="http://schemas.microsoft.com/office/drawing/2014/main" id="{8FD085A1-0F10-BA57-F8F2-ABBF53114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Rechte verbindingslijn 282">
                <a:extLst>
                  <a:ext uri="{FF2B5EF4-FFF2-40B4-BE49-F238E27FC236}">
                    <a16:creationId xmlns:a16="http://schemas.microsoft.com/office/drawing/2014/main" id="{E03EC9A6-5ABC-54D6-3478-969B4F86A2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4692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Rechte verbindingslijn 283">
                <a:extLst>
                  <a:ext uri="{FF2B5EF4-FFF2-40B4-BE49-F238E27FC236}">
                    <a16:creationId xmlns:a16="http://schemas.microsoft.com/office/drawing/2014/main" id="{730DCF77-7461-60D2-3774-CE7C2B7949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4260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697C2155-428B-19EE-05CA-8EB48ADA85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3828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Rechte verbindingslijn 285">
                <a:extLst>
                  <a:ext uri="{FF2B5EF4-FFF2-40B4-BE49-F238E27FC236}">
                    <a16:creationId xmlns:a16="http://schemas.microsoft.com/office/drawing/2014/main" id="{D37EED1A-BB17-7F48-0EEC-163C42FB1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3396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Rechte verbindingslijn 286">
                <a:extLst>
                  <a:ext uri="{FF2B5EF4-FFF2-40B4-BE49-F238E27FC236}">
                    <a16:creationId xmlns:a16="http://schemas.microsoft.com/office/drawing/2014/main" id="{A667BF4F-8BEA-21BA-D902-0690A6EDCE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96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Rechte verbindingslijn 287">
                <a:extLst>
                  <a:ext uri="{FF2B5EF4-FFF2-40B4-BE49-F238E27FC236}">
                    <a16:creationId xmlns:a16="http://schemas.microsoft.com/office/drawing/2014/main" id="{7FFDC5B0-590A-A4FC-EE7E-21F3D265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532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Rechte verbindingslijn 288">
                <a:extLst>
                  <a:ext uri="{FF2B5EF4-FFF2-40B4-BE49-F238E27FC236}">
                    <a16:creationId xmlns:a16="http://schemas.microsoft.com/office/drawing/2014/main" id="{98C2792C-4AAF-8C2F-C346-CF9562672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100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Rechte verbindingslijn 289">
                <a:extLst>
                  <a:ext uri="{FF2B5EF4-FFF2-40B4-BE49-F238E27FC236}">
                    <a16:creationId xmlns:a16="http://schemas.microsoft.com/office/drawing/2014/main" id="{926E9130-4B79-59BD-C326-7C1099443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1668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Rechte verbindingslijn 290">
                <a:extLst>
                  <a:ext uri="{FF2B5EF4-FFF2-40B4-BE49-F238E27FC236}">
                    <a16:creationId xmlns:a16="http://schemas.microsoft.com/office/drawing/2014/main" id="{7F9D7E68-50C5-BB18-4F26-DCEDFED8F8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1236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Rechte verbindingslijn 291">
                <a:extLst>
                  <a:ext uri="{FF2B5EF4-FFF2-40B4-BE49-F238E27FC236}">
                    <a16:creationId xmlns:a16="http://schemas.microsoft.com/office/drawing/2014/main" id="{AC09F578-DD2B-769F-4204-C02304E0BC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80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Rechte verbindingslijn 292">
                <a:extLst>
                  <a:ext uri="{FF2B5EF4-FFF2-40B4-BE49-F238E27FC236}">
                    <a16:creationId xmlns:a16="http://schemas.microsoft.com/office/drawing/2014/main" id="{DCD98CA9-98DE-1A0B-7EF4-0331191E7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6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01DC0A9D-C2BE-7AA7-E558-664DE388C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8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Rechte verbindingslijn 294">
                <a:extLst>
                  <a:ext uri="{FF2B5EF4-FFF2-40B4-BE49-F238E27FC236}">
                    <a16:creationId xmlns:a16="http://schemas.microsoft.com/office/drawing/2014/main" id="{3CBAE560-1E9E-2483-754E-0B2FAB7FE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0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Rechte verbindingslijn 295">
                <a:extLst>
                  <a:ext uri="{FF2B5EF4-FFF2-40B4-BE49-F238E27FC236}">
                    <a16:creationId xmlns:a16="http://schemas.microsoft.com/office/drawing/2014/main" id="{C069A1A0-72B1-0D25-1796-26882C9EB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2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Rechte verbindingslijn 296">
                <a:extLst>
                  <a:ext uri="{FF2B5EF4-FFF2-40B4-BE49-F238E27FC236}">
                    <a16:creationId xmlns:a16="http://schemas.microsoft.com/office/drawing/2014/main" id="{C76F9F6E-AB57-7C8B-D506-DB0CEFB486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Rechte verbindingslijn 297">
                <a:extLst>
                  <a:ext uri="{FF2B5EF4-FFF2-40B4-BE49-F238E27FC236}">
                    <a16:creationId xmlns:a16="http://schemas.microsoft.com/office/drawing/2014/main" id="{B24C0FAD-4059-6143-40EC-8573476ACB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6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Rechte verbindingslijn 298">
                <a:extLst>
                  <a:ext uri="{FF2B5EF4-FFF2-40B4-BE49-F238E27FC236}">
                    <a16:creationId xmlns:a16="http://schemas.microsoft.com/office/drawing/2014/main" id="{97AA007B-FC27-C69B-AB3C-4D7B915C7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8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Rechte verbindingslijn 299">
                <a:extLst>
                  <a:ext uri="{FF2B5EF4-FFF2-40B4-BE49-F238E27FC236}">
                    <a16:creationId xmlns:a16="http://schemas.microsoft.com/office/drawing/2014/main" id="{398AE43A-09F1-2EAC-C7D5-E8DD5FAE2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0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Rechte verbindingslijn 300">
                <a:extLst>
                  <a:ext uri="{FF2B5EF4-FFF2-40B4-BE49-F238E27FC236}">
                    <a16:creationId xmlns:a16="http://schemas.microsoft.com/office/drawing/2014/main" id="{8C9424FE-9B3C-7F12-83A5-4E1FAE0B6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2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Rechte verbindingslijn 301">
                <a:extLst>
                  <a:ext uri="{FF2B5EF4-FFF2-40B4-BE49-F238E27FC236}">
                    <a16:creationId xmlns:a16="http://schemas.microsoft.com/office/drawing/2014/main" id="{0FE72BDB-0C20-262C-88F8-36CF0E690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3" name="L-vorm 302">
                <a:extLst>
                  <a:ext uri="{FF2B5EF4-FFF2-40B4-BE49-F238E27FC236}">
                    <a16:creationId xmlns:a16="http://schemas.microsoft.com/office/drawing/2014/main" id="{6225C716-2C91-7898-A311-507A47E148A5}"/>
                  </a:ext>
                </a:extLst>
              </p:cNvPr>
              <p:cNvSpPr/>
              <p:nvPr/>
            </p:nvSpPr>
            <p:spPr>
              <a:xfrm>
                <a:off x="3955722" y="782329"/>
                <a:ext cx="4428000" cy="4428000"/>
              </a:xfrm>
              <a:prstGeom prst="corner">
                <a:avLst>
                  <a:gd name="adj1" fmla="val 2209"/>
                  <a:gd name="adj2" fmla="val 2155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13921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60" name="Rechte verbindingslijn met pijl 259">
              <a:extLst>
                <a:ext uri="{FF2B5EF4-FFF2-40B4-BE49-F238E27FC236}">
                  <a16:creationId xmlns:a16="http://schemas.microsoft.com/office/drawing/2014/main" id="{EA6BC892-C08F-F923-684C-D3D4D962E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655" y="1823442"/>
              <a:ext cx="0" cy="566119"/>
            </a:xfrm>
            <a:prstGeom prst="straightConnector1">
              <a:avLst/>
            </a:prstGeom>
            <a:ln w="57150">
              <a:solidFill>
                <a:srgbClr val="A478E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Rechte verbindingslijn met pijl 260">
              <a:extLst>
                <a:ext uri="{FF2B5EF4-FFF2-40B4-BE49-F238E27FC236}">
                  <a16:creationId xmlns:a16="http://schemas.microsoft.com/office/drawing/2014/main" id="{0E2B71AB-1CDD-466D-0FE2-FA6F85B61ADE}"/>
                </a:ext>
              </a:extLst>
            </p:cNvPr>
            <p:cNvCxnSpPr>
              <a:cxnSpLocks/>
            </p:cNvCxnSpPr>
            <p:nvPr/>
          </p:nvCxnSpPr>
          <p:spPr>
            <a:xfrm>
              <a:off x="4989657" y="6133892"/>
              <a:ext cx="599577" cy="0"/>
            </a:xfrm>
            <a:prstGeom prst="straightConnector1">
              <a:avLst/>
            </a:prstGeom>
            <a:ln w="38100">
              <a:solidFill>
                <a:srgbClr val="A478E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kstvak 261">
                  <a:extLst>
                    <a:ext uri="{FF2B5EF4-FFF2-40B4-BE49-F238E27FC236}">
                      <a16:creationId xmlns:a16="http://schemas.microsoft.com/office/drawing/2014/main" id="{453F7D53-3751-0369-4838-39C5A550CC72}"/>
                    </a:ext>
                  </a:extLst>
                </p:cNvPr>
                <p:cNvSpPr txBox="1"/>
                <p:nvPr/>
              </p:nvSpPr>
              <p:spPr>
                <a:xfrm>
                  <a:off x="888632" y="1392555"/>
                  <a:ext cx="244671" cy="320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 w="12700">
                              <a:noFill/>
                            </a:ln>
                            <a:solidFill>
                              <a:srgbClr val="945EE8"/>
                            </a:solidFill>
                            <a:effectLst>
                              <a:outerShdw blurRad="25400" dist="254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 w="12700">
                      <a:noFill/>
                    </a:ln>
                    <a:solidFill>
                      <a:srgbClr val="945EE8"/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2" name="Tekstvak 261">
                  <a:extLst>
                    <a:ext uri="{FF2B5EF4-FFF2-40B4-BE49-F238E27FC236}">
                      <a16:creationId xmlns:a16="http://schemas.microsoft.com/office/drawing/2014/main" id="{453F7D53-3751-0369-4838-39C5A550CC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32" y="1392555"/>
                  <a:ext cx="244671" cy="320297"/>
                </a:xfrm>
                <a:prstGeom prst="rect">
                  <a:avLst/>
                </a:prstGeom>
                <a:blipFill>
                  <a:blip r:embed="rId13"/>
                  <a:stretch>
                    <a:fillRect l="-30435" r="-34783" b="-13333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kstvak 262">
                  <a:extLst>
                    <a:ext uri="{FF2B5EF4-FFF2-40B4-BE49-F238E27FC236}">
                      <a16:creationId xmlns:a16="http://schemas.microsoft.com/office/drawing/2014/main" id="{AD35B6E8-9069-02D3-63F1-9E8B230D49F9}"/>
                    </a:ext>
                  </a:extLst>
                </p:cNvPr>
                <p:cNvSpPr txBox="1"/>
                <p:nvPr/>
              </p:nvSpPr>
              <p:spPr>
                <a:xfrm>
                  <a:off x="5589234" y="5947192"/>
                  <a:ext cx="344646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 w="12700">
                              <a:noFill/>
                            </a:ln>
                            <a:solidFill>
                              <a:srgbClr val="945EE8"/>
                            </a:solidFill>
                            <a:effectLst>
                              <a:outerShdw blurRad="25400" dist="254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 w="12700">
                      <a:noFill/>
                    </a:ln>
                    <a:solidFill>
                      <a:srgbClr val="945EE8"/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3" name="Tekstvak 262">
                  <a:extLst>
                    <a:ext uri="{FF2B5EF4-FFF2-40B4-BE49-F238E27FC236}">
                      <a16:creationId xmlns:a16="http://schemas.microsoft.com/office/drawing/2014/main" id="{AD35B6E8-9069-02D3-63F1-9E8B230D4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5947192"/>
                  <a:ext cx="344646" cy="320297"/>
                </a:xfrm>
                <a:prstGeom prst="rect">
                  <a:avLst/>
                </a:prstGeom>
                <a:blipFill>
                  <a:blip r:embed="rId14"/>
                  <a:stretch>
                    <a:fillRect l="-12121" r="-18182" b="-32258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4" name="Rechte verbindingslijn 263">
              <a:extLst>
                <a:ext uri="{FF2B5EF4-FFF2-40B4-BE49-F238E27FC236}">
                  <a16:creationId xmlns:a16="http://schemas.microsoft.com/office/drawing/2014/main" id="{ACAE120D-AE86-028F-9188-31955A1A6B02}"/>
                </a:ext>
              </a:extLst>
            </p:cNvPr>
            <p:cNvCxnSpPr>
              <a:cxnSpLocks/>
              <a:stCxn id="303" idx="0"/>
              <a:endCxn id="303" idx="3"/>
            </p:cNvCxnSpPr>
            <p:nvPr/>
          </p:nvCxnSpPr>
          <p:spPr>
            <a:xfrm flipH="1" flipV="1">
              <a:off x="1296793" y="1485307"/>
              <a:ext cx="4624520" cy="446818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kstvak 264">
                  <a:extLst>
                    <a:ext uri="{FF2B5EF4-FFF2-40B4-BE49-F238E27FC236}">
                      <a16:creationId xmlns:a16="http://schemas.microsoft.com/office/drawing/2014/main" id="{C3F91FF9-349B-6751-B0A9-7C14BF09DD9C}"/>
                    </a:ext>
                  </a:extLst>
                </p:cNvPr>
                <p:cNvSpPr txBox="1"/>
                <p:nvPr/>
              </p:nvSpPr>
              <p:spPr>
                <a:xfrm>
                  <a:off x="5413975" y="5199366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𝑮𝑶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5" name="Tekstvak 264">
                  <a:extLst>
                    <a:ext uri="{FF2B5EF4-FFF2-40B4-BE49-F238E27FC236}">
                      <a16:creationId xmlns:a16="http://schemas.microsoft.com/office/drawing/2014/main" id="{C3F91FF9-349B-6751-B0A9-7C14BF09D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975" y="5199366"/>
                  <a:ext cx="513510" cy="320297"/>
                </a:xfrm>
                <a:prstGeom prst="rect">
                  <a:avLst/>
                </a:prstGeom>
                <a:blipFill>
                  <a:blip r:embed="rId15"/>
                  <a:stretch>
                    <a:fillRect l="-4167" r="-6250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6" name="Rechte verbindingslijn 265">
              <a:extLst>
                <a:ext uri="{FF2B5EF4-FFF2-40B4-BE49-F238E27FC236}">
                  <a16:creationId xmlns:a16="http://schemas.microsoft.com/office/drawing/2014/main" id="{422A9F1D-7338-EA07-C0A6-2CCD635FE194}"/>
                </a:ext>
              </a:extLst>
            </p:cNvPr>
            <p:cNvCxnSpPr>
              <a:cxnSpLocks/>
              <a:endCxn id="303" idx="3"/>
            </p:cNvCxnSpPr>
            <p:nvPr/>
          </p:nvCxnSpPr>
          <p:spPr>
            <a:xfrm flipH="1" flipV="1">
              <a:off x="1296793" y="1485307"/>
              <a:ext cx="2355962" cy="4430561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kstvak 266">
                  <a:extLst>
                    <a:ext uri="{FF2B5EF4-FFF2-40B4-BE49-F238E27FC236}">
                      <a16:creationId xmlns:a16="http://schemas.microsoft.com/office/drawing/2014/main" id="{98557495-F806-65E0-0FA1-EA14202B5396}"/>
                    </a:ext>
                  </a:extLst>
                </p:cNvPr>
                <p:cNvSpPr txBox="1"/>
                <p:nvPr/>
              </p:nvSpPr>
              <p:spPr>
                <a:xfrm>
                  <a:off x="3446198" y="5175477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𝑴𝑶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7" name="Tekstvak 266">
                  <a:extLst>
                    <a:ext uri="{FF2B5EF4-FFF2-40B4-BE49-F238E27FC236}">
                      <a16:creationId xmlns:a16="http://schemas.microsoft.com/office/drawing/2014/main" id="{98557495-F806-65E0-0FA1-EA14202B5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198" y="5175477"/>
                  <a:ext cx="513510" cy="320297"/>
                </a:xfrm>
                <a:prstGeom prst="rect">
                  <a:avLst/>
                </a:prstGeom>
                <a:blipFill>
                  <a:blip r:embed="rId16"/>
                  <a:stretch>
                    <a:fillRect l="-10417" r="-12500" b="-322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kstvak 267">
                  <a:extLst>
                    <a:ext uri="{FF2B5EF4-FFF2-40B4-BE49-F238E27FC236}">
                      <a16:creationId xmlns:a16="http://schemas.microsoft.com/office/drawing/2014/main" id="{20C9B6D3-7696-86BF-25EF-6930B2988C94}"/>
                    </a:ext>
                  </a:extLst>
                </p:cNvPr>
                <p:cNvSpPr txBox="1"/>
                <p:nvPr/>
              </p:nvSpPr>
              <p:spPr>
                <a:xfrm>
                  <a:off x="1010140" y="3110989"/>
                  <a:ext cx="244671" cy="320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8" name="Tekstvak 267">
                  <a:extLst>
                    <a:ext uri="{FF2B5EF4-FFF2-40B4-BE49-F238E27FC236}">
                      <a16:creationId xmlns:a16="http://schemas.microsoft.com/office/drawing/2014/main" id="{20C9B6D3-7696-86BF-25EF-6930B2988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140" y="3110989"/>
                  <a:ext cx="244671" cy="320297"/>
                </a:xfrm>
                <a:prstGeom prst="rect">
                  <a:avLst/>
                </a:prstGeom>
                <a:blipFill>
                  <a:blip r:embed="rId7"/>
                  <a:stretch>
                    <a:fillRect l="-26087" r="-26087" b="-322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9" name="Rechte verbindingslijn 268">
              <a:extLst>
                <a:ext uri="{FF2B5EF4-FFF2-40B4-BE49-F238E27FC236}">
                  <a16:creationId xmlns:a16="http://schemas.microsoft.com/office/drawing/2014/main" id="{8C663501-15F8-47C6-6C68-D82FF989C9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4678" y="5034292"/>
              <a:ext cx="4548749" cy="747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Tekstvak 269">
                  <a:extLst>
                    <a:ext uri="{FF2B5EF4-FFF2-40B4-BE49-F238E27FC236}">
                      <a16:creationId xmlns:a16="http://schemas.microsoft.com/office/drawing/2014/main" id="{D4E9545D-6595-F761-6DAB-539339EE6AB0}"/>
                    </a:ext>
                  </a:extLst>
                </p:cNvPr>
                <p:cNvSpPr txBox="1"/>
                <p:nvPr/>
              </p:nvSpPr>
              <p:spPr>
                <a:xfrm>
                  <a:off x="5420148" y="4695584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𝑴𝑲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0" name="Tekstvak 269">
                  <a:extLst>
                    <a:ext uri="{FF2B5EF4-FFF2-40B4-BE49-F238E27FC236}">
                      <a16:creationId xmlns:a16="http://schemas.microsoft.com/office/drawing/2014/main" id="{D4E9545D-6595-F761-6DAB-539339EE6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148" y="4695584"/>
                  <a:ext cx="513510" cy="320297"/>
                </a:xfrm>
                <a:prstGeom prst="rect">
                  <a:avLst/>
                </a:prstGeom>
                <a:blipFill>
                  <a:blip r:embed="rId8"/>
                  <a:stretch>
                    <a:fillRect l="-12245" r="-10204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2" name="Vrije vorm: vorm 271">
              <a:extLst>
                <a:ext uri="{FF2B5EF4-FFF2-40B4-BE49-F238E27FC236}">
                  <a16:creationId xmlns:a16="http://schemas.microsoft.com/office/drawing/2014/main" id="{EA5013CA-F7CB-DD55-BAB4-CE920C87265B}"/>
                </a:ext>
              </a:extLst>
            </p:cNvPr>
            <p:cNvSpPr/>
            <p:nvPr/>
          </p:nvSpPr>
          <p:spPr>
            <a:xfrm rot="21011111">
              <a:off x="1993579" y="1185113"/>
              <a:ext cx="3611939" cy="3782792"/>
            </a:xfrm>
            <a:custGeom>
              <a:avLst/>
              <a:gdLst>
                <a:gd name="connsiteX0" fmla="*/ 170414 w 3660960"/>
                <a:gd name="connsiteY0" fmla="*/ 0 h 3807069"/>
                <a:gd name="connsiteX1" fmla="*/ 399014 w 3660960"/>
                <a:gd name="connsiteY1" fmla="*/ 2611315 h 3807069"/>
                <a:gd name="connsiteX2" fmla="*/ 3660960 w 3660960"/>
                <a:gd name="connsiteY2" fmla="*/ 3807069 h 3807069"/>
                <a:gd name="connsiteX0" fmla="*/ 170414 w 3660960"/>
                <a:gd name="connsiteY0" fmla="*/ 0 h 3807069"/>
                <a:gd name="connsiteX1" fmla="*/ 399014 w 3660960"/>
                <a:gd name="connsiteY1" fmla="*/ 2611315 h 3807069"/>
                <a:gd name="connsiteX2" fmla="*/ 3660960 w 3660960"/>
                <a:gd name="connsiteY2" fmla="*/ 3807069 h 3807069"/>
                <a:gd name="connsiteX0" fmla="*/ 158014 w 3648560"/>
                <a:gd name="connsiteY0" fmla="*/ 0 h 3807069"/>
                <a:gd name="connsiteX1" fmla="*/ 386614 w 3648560"/>
                <a:gd name="connsiteY1" fmla="*/ 2611315 h 3807069"/>
                <a:gd name="connsiteX2" fmla="*/ 3648560 w 3648560"/>
                <a:gd name="connsiteY2" fmla="*/ 3807069 h 3807069"/>
                <a:gd name="connsiteX0" fmla="*/ 152547 w 3643093"/>
                <a:gd name="connsiteY0" fmla="*/ 0 h 3807069"/>
                <a:gd name="connsiteX1" fmla="*/ 381147 w 3643093"/>
                <a:gd name="connsiteY1" fmla="*/ 2611315 h 3807069"/>
                <a:gd name="connsiteX2" fmla="*/ 3643093 w 3643093"/>
                <a:gd name="connsiteY2" fmla="*/ 3807069 h 3807069"/>
                <a:gd name="connsiteX0" fmla="*/ 152547 w 3620713"/>
                <a:gd name="connsiteY0" fmla="*/ 0 h 3883397"/>
                <a:gd name="connsiteX1" fmla="*/ 381147 w 3620713"/>
                <a:gd name="connsiteY1" fmla="*/ 2611315 h 3883397"/>
                <a:gd name="connsiteX2" fmla="*/ 3620713 w 3620713"/>
                <a:gd name="connsiteY2" fmla="*/ 3883397 h 38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0713" h="3883397">
                  <a:moveTo>
                    <a:pt x="152547" y="0"/>
                  </a:moveTo>
                  <a:cubicBezTo>
                    <a:pt x="22724" y="993076"/>
                    <a:pt x="-200611" y="1976804"/>
                    <a:pt x="381147" y="2611315"/>
                  </a:cubicBezTo>
                  <a:cubicBezTo>
                    <a:pt x="962905" y="3245827"/>
                    <a:pt x="2969808" y="3746765"/>
                    <a:pt x="3620713" y="3883397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Tekstvak 272">
                  <a:extLst>
                    <a:ext uri="{FF2B5EF4-FFF2-40B4-BE49-F238E27FC236}">
                      <a16:creationId xmlns:a16="http://schemas.microsoft.com/office/drawing/2014/main" id="{AC1ECCCF-FCD2-BD1A-09FB-E806E6827F62}"/>
                    </a:ext>
                  </a:extLst>
                </p:cNvPr>
                <p:cNvSpPr txBox="1"/>
                <p:nvPr/>
              </p:nvSpPr>
              <p:spPr>
                <a:xfrm>
                  <a:off x="5402593" y="4281990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𝑮𝑻𝑲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3" name="Tekstvak 272">
                  <a:extLst>
                    <a:ext uri="{FF2B5EF4-FFF2-40B4-BE49-F238E27FC236}">
                      <a16:creationId xmlns:a16="http://schemas.microsoft.com/office/drawing/2014/main" id="{AC1ECCCF-FCD2-BD1A-09FB-E806E6827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593" y="4281990"/>
                  <a:ext cx="513510" cy="320297"/>
                </a:xfrm>
                <a:prstGeom prst="rect">
                  <a:avLst/>
                </a:prstGeom>
                <a:blipFill>
                  <a:blip r:embed="rId9"/>
                  <a:stretch>
                    <a:fillRect l="-18750" r="-27083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6667596C-9FA4-162C-1D47-5F73AF71D5FB}"/>
                </a:ext>
              </a:extLst>
            </p:cNvPr>
            <p:cNvSpPr/>
            <p:nvPr/>
          </p:nvSpPr>
          <p:spPr>
            <a:xfrm>
              <a:off x="1317481" y="3271137"/>
              <a:ext cx="1856088" cy="2626202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6" name="Rechte verbindingslijn met pijl 275">
              <a:extLst>
                <a:ext uri="{FF2B5EF4-FFF2-40B4-BE49-F238E27FC236}">
                  <a16:creationId xmlns:a16="http://schemas.microsoft.com/office/drawing/2014/main" id="{6C325FDA-2150-AEA0-6F01-21F083195093}"/>
                </a:ext>
              </a:extLst>
            </p:cNvPr>
            <p:cNvCxnSpPr>
              <a:cxnSpLocks/>
              <a:stCxn id="278" idx="2"/>
              <a:endCxn id="268" idx="3"/>
            </p:cNvCxnSpPr>
            <p:nvPr/>
          </p:nvCxnSpPr>
          <p:spPr>
            <a:xfrm flipH="1" flipV="1">
              <a:off x="1254811" y="3271137"/>
              <a:ext cx="1815796" cy="7470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Rechte verbindingslijn met pijl 276">
              <a:extLst>
                <a:ext uri="{FF2B5EF4-FFF2-40B4-BE49-F238E27FC236}">
                  <a16:creationId xmlns:a16="http://schemas.microsoft.com/office/drawing/2014/main" id="{4110E022-7D5E-9E17-9FEE-C2828367AF76}"/>
                </a:ext>
              </a:extLst>
            </p:cNvPr>
            <p:cNvCxnSpPr>
              <a:cxnSpLocks/>
              <a:stCxn id="271" idx="0"/>
              <a:endCxn id="278" idx="4"/>
            </p:cNvCxnSpPr>
            <p:nvPr/>
          </p:nvCxnSpPr>
          <p:spPr>
            <a:xfrm flipH="1" flipV="1">
              <a:off x="3160607" y="3368608"/>
              <a:ext cx="5361" cy="1583155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al 277">
              <a:extLst>
                <a:ext uri="{FF2B5EF4-FFF2-40B4-BE49-F238E27FC236}">
                  <a16:creationId xmlns:a16="http://schemas.microsoft.com/office/drawing/2014/main" id="{09DF761B-1921-F1B6-DFFE-9D7B376FFA88}"/>
                </a:ext>
              </a:extLst>
            </p:cNvPr>
            <p:cNvSpPr/>
            <p:nvPr/>
          </p:nvSpPr>
          <p:spPr>
            <a:xfrm>
              <a:off x="3070607" y="3188608"/>
              <a:ext cx="180000" cy="180000"/>
            </a:xfrm>
            <a:prstGeom prst="ellipse">
              <a:avLst/>
            </a:pr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Ovaal 270">
              <a:extLst>
                <a:ext uri="{FF2B5EF4-FFF2-40B4-BE49-F238E27FC236}">
                  <a16:creationId xmlns:a16="http://schemas.microsoft.com/office/drawing/2014/main" id="{E2A13493-E522-9001-0AF6-8A15F3EA113B}"/>
                </a:ext>
              </a:extLst>
            </p:cNvPr>
            <p:cNvSpPr/>
            <p:nvPr/>
          </p:nvSpPr>
          <p:spPr>
            <a:xfrm>
              <a:off x="3075968" y="4951762"/>
              <a:ext cx="180000" cy="180000"/>
            </a:xfrm>
            <a:prstGeom prst="ellipse">
              <a:avLst/>
            </a:pr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1" name="Rechte verbindingslijn met pijl 350">
              <a:extLst>
                <a:ext uri="{FF2B5EF4-FFF2-40B4-BE49-F238E27FC236}">
                  <a16:creationId xmlns:a16="http://schemas.microsoft.com/office/drawing/2014/main" id="{C80970E5-F9ED-45AB-5223-19ED28537D60}"/>
                </a:ext>
              </a:extLst>
            </p:cNvPr>
            <p:cNvCxnSpPr>
              <a:cxnSpLocks/>
              <a:stCxn id="271" idx="4"/>
            </p:cNvCxnSpPr>
            <p:nvPr/>
          </p:nvCxnSpPr>
          <p:spPr>
            <a:xfrm>
              <a:off x="3165968" y="5131763"/>
              <a:ext cx="0" cy="808698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5" name="Tekstvak 354">
                  <a:extLst>
                    <a:ext uri="{FF2B5EF4-FFF2-40B4-BE49-F238E27FC236}">
                      <a16:creationId xmlns:a16="http://schemas.microsoft.com/office/drawing/2014/main" id="{F8A19087-71E7-3E95-6EEA-449233732FE5}"/>
                    </a:ext>
                  </a:extLst>
                </p:cNvPr>
                <p:cNvSpPr txBox="1"/>
                <p:nvPr/>
              </p:nvSpPr>
              <p:spPr>
                <a:xfrm>
                  <a:off x="3047707" y="5960895"/>
                  <a:ext cx="255792" cy="320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5" name="Tekstvak 354">
                  <a:extLst>
                    <a:ext uri="{FF2B5EF4-FFF2-40B4-BE49-F238E27FC236}">
                      <a16:creationId xmlns:a16="http://schemas.microsoft.com/office/drawing/2014/main" id="{F8A19087-71E7-3E95-6EEA-449233732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707" y="5960895"/>
                  <a:ext cx="255792" cy="320297"/>
                </a:xfrm>
                <a:prstGeom prst="rect">
                  <a:avLst/>
                </a:prstGeom>
                <a:blipFill>
                  <a:blip r:embed="rId17"/>
                  <a:stretch>
                    <a:fillRect l="-33333" r="-33333" b="-2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4" name="Groep 303">
            <a:extLst>
              <a:ext uri="{FF2B5EF4-FFF2-40B4-BE49-F238E27FC236}">
                <a16:creationId xmlns:a16="http://schemas.microsoft.com/office/drawing/2014/main" id="{11B1D362-54BB-B4C2-9BB9-510E64E6C73D}"/>
              </a:ext>
            </a:extLst>
          </p:cNvPr>
          <p:cNvGrpSpPr/>
          <p:nvPr/>
        </p:nvGrpSpPr>
        <p:grpSpPr>
          <a:xfrm>
            <a:off x="1662027" y="524862"/>
            <a:ext cx="2908815" cy="2950703"/>
            <a:chOff x="888632" y="1185113"/>
            <a:chExt cx="5045248" cy="5117901"/>
          </a:xfrm>
        </p:grpSpPr>
        <p:grpSp>
          <p:nvGrpSpPr>
            <p:cNvPr id="305" name="Groep 304">
              <a:extLst>
                <a:ext uri="{FF2B5EF4-FFF2-40B4-BE49-F238E27FC236}">
                  <a16:creationId xmlns:a16="http://schemas.microsoft.com/office/drawing/2014/main" id="{22659F62-9FBD-CCCA-56A4-45739A99CA6C}"/>
                </a:ext>
              </a:extLst>
            </p:cNvPr>
            <p:cNvGrpSpPr/>
            <p:nvPr/>
          </p:nvGrpSpPr>
          <p:grpSpPr>
            <a:xfrm>
              <a:off x="1248111" y="1485307"/>
              <a:ext cx="4673202" cy="4518082"/>
              <a:chOff x="3955722" y="782329"/>
              <a:chExt cx="4428000" cy="4428000"/>
            </a:xfrm>
          </p:grpSpPr>
          <p:cxnSp>
            <p:nvCxnSpPr>
              <p:cNvPr id="327" name="Rechte verbindingslijn 326">
                <a:extLst>
                  <a:ext uri="{FF2B5EF4-FFF2-40B4-BE49-F238E27FC236}">
                    <a16:creationId xmlns:a16="http://schemas.microsoft.com/office/drawing/2014/main" id="{E575DE42-5CE5-1CE4-0A69-65405312A4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512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Rechte verbindingslijn 327">
                <a:extLst>
                  <a:ext uri="{FF2B5EF4-FFF2-40B4-BE49-F238E27FC236}">
                    <a16:creationId xmlns:a16="http://schemas.microsoft.com/office/drawing/2014/main" id="{CDBC6434-0C55-2EC5-2C14-8B9F74BDC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Rechte verbindingslijn 328">
                <a:extLst>
                  <a:ext uri="{FF2B5EF4-FFF2-40B4-BE49-F238E27FC236}">
                    <a16:creationId xmlns:a16="http://schemas.microsoft.com/office/drawing/2014/main" id="{08C5BF66-5447-BFB5-F8F0-641B4995C6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4692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Rechte verbindingslijn 329">
                <a:extLst>
                  <a:ext uri="{FF2B5EF4-FFF2-40B4-BE49-F238E27FC236}">
                    <a16:creationId xmlns:a16="http://schemas.microsoft.com/office/drawing/2014/main" id="{D4369E4A-CAB6-28FC-4947-07B903230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4260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Rechte verbindingslijn 330">
                <a:extLst>
                  <a:ext uri="{FF2B5EF4-FFF2-40B4-BE49-F238E27FC236}">
                    <a16:creationId xmlns:a16="http://schemas.microsoft.com/office/drawing/2014/main" id="{E80A4C15-91C5-7614-BBAC-7EB0C696D2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3828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Rechte verbindingslijn 331">
                <a:extLst>
                  <a:ext uri="{FF2B5EF4-FFF2-40B4-BE49-F238E27FC236}">
                    <a16:creationId xmlns:a16="http://schemas.microsoft.com/office/drawing/2014/main" id="{69284735-0094-38A1-3461-D04909AA92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3396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Rechte verbindingslijn 332">
                <a:extLst>
                  <a:ext uri="{FF2B5EF4-FFF2-40B4-BE49-F238E27FC236}">
                    <a16:creationId xmlns:a16="http://schemas.microsoft.com/office/drawing/2014/main" id="{EB7F620B-CA7B-4736-2BA1-0B98C07B26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96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Rechte verbindingslijn 333">
                <a:extLst>
                  <a:ext uri="{FF2B5EF4-FFF2-40B4-BE49-F238E27FC236}">
                    <a16:creationId xmlns:a16="http://schemas.microsoft.com/office/drawing/2014/main" id="{23979068-6DA9-8D13-E4F3-A353B97B6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532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Rechte verbindingslijn 334">
                <a:extLst>
                  <a:ext uri="{FF2B5EF4-FFF2-40B4-BE49-F238E27FC236}">
                    <a16:creationId xmlns:a16="http://schemas.microsoft.com/office/drawing/2014/main" id="{DF6D18D7-88F4-C1BD-3EBB-179A5EED8A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2100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Rechte verbindingslijn 335">
                <a:extLst>
                  <a:ext uri="{FF2B5EF4-FFF2-40B4-BE49-F238E27FC236}">
                    <a16:creationId xmlns:a16="http://schemas.microsoft.com/office/drawing/2014/main" id="{3EE3459A-87A6-D05F-19F2-9E6FA95551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1668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Rechte verbindingslijn 336">
                <a:extLst>
                  <a:ext uri="{FF2B5EF4-FFF2-40B4-BE49-F238E27FC236}">
                    <a16:creationId xmlns:a16="http://schemas.microsoft.com/office/drawing/2014/main" id="{65254F80-29CD-2E00-8457-748FE4F986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1236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Rechte verbindingslijn 337">
                <a:extLst>
                  <a:ext uri="{FF2B5EF4-FFF2-40B4-BE49-F238E27FC236}">
                    <a16:creationId xmlns:a16="http://schemas.microsoft.com/office/drawing/2014/main" id="{4CB73F6C-A268-7121-2799-A43398A6EE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950" y="804554"/>
                <a:ext cx="432000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Rechte verbindingslijn 338">
                <a:extLst>
                  <a:ext uri="{FF2B5EF4-FFF2-40B4-BE49-F238E27FC236}">
                    <a16:creationId xmlns:a16="http://schemas.microsoft.com/office/drawing/2014/main" id="{D1F1EE8D-ADA1-7EF1-6974-D57C7FDE97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6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Rechte verbindingslijn 339">
                <a:extLst>
                  <a:ext uri="{FF2B5EF4-FFF2-40B4-BE49-F238E27FC236}">
                    <a16:creationId xmlns:a16="http://schemas.microsoft.com/office/drawing/2014/main" id="{F832252D-9EA2-64F7-D369-A18444FB2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8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Rechte verbindingslijn 340">
                <a:extLst>
                  <a:ext uri="{FF2B5EF4-FFF2-40B4-BE49-F238E27FC236}">
                    <a16:creationId xmlns:a16="http://schemas.microsoft.com/office/drawing/2014/main" id="{D0EB10D3-4733-96DF-134E-4B6C89505A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0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Rechte verbindingslijn 341">
                <a:extLst>
                  <a:ext uri="{FF2B5EF4-FFF2-40B4-BE49-F238E27FC236}">
                    <a16:creationId xmlns:a16="http://schemas.microsoft.com/office/drawing/2014/main" id="{F5777B82-5AEC-5681-D0A3-5CF29CF206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2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Rechte verbindingslijn 342">
                <a:extLst>
                  <a:ext uri="{FF2B5EF4-FFF2-40B4-BE49-F238E27FC236}">
                    <a16:creationId xmlns:a16="http://schemas.microsoft.com/office/drawing/2014/main" id="{ABDE7797-B901-733C-C199-D46E6D3A1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E6EAC273-F452-8240-D5A8-2EE6B90BE6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6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Rechte verbindingslijn 344">
                <a:extLst>
                  <a:ext uri="{FF2B5EF4-FFF2-40B4-BE49-F238E27FC236}">
                    <a16:creationId xmlns:a16="http://schemas.microsoft.com/office/drawing/2014/main" id="{FD4A0D9D-70EA-3D9A-CFA6-5FD29F355B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8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Rechte verbindingslijn 345">
                <a:extLst>
                  <a:ext uri="{FF2B5EF4-FFF2-40B4-BE49-F238E27FC236}">
                    <a16:creationId xmlns:a16="http://schemas.microsoft.com/office/drawing/2014/main" id="{0E800641-3333-5B37-C1D9-527E9AA48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0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F5721E1A-2CE0-A669-8050-A70F3A705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2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Rechte verbindingslijn 347">
                <a:extLst>
                  <a:ext uri="{FF2B5EF4-FFF2-40B4-BE49-F238E27FC236}">
                    <a16:creationId xmlns:a16="http://schemas.microsoft.com/office/drawing/2014/main" id="{46565536-25B3-CE66-9F47-C469C7A7D3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4950" y="804554"/>
                <a:ext cx="0" cy="4320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9" name="L-vorm 348">
                <a:extLst>
                  <a:ext uri="{FF2B5EF4-FFF2-40B4-BE49-F238E27FC236}">
                    <a16:creationId xmlns:a16="http://schemas.microsoft.com/office/drawing/2014/main" id="{1BDAC945-F6DB-5D14-260D-2BCDC06C0A46}"/>
                  </a:ext>
                </a:extLst>
              </p:cNvPr>
              <p:cNvSpPr/>
              <p:nvPr/>
            </p:nvSpPr>
            <p:spPr>
              <a:xfrm>
                <a:off x="3955722" y="782329"/>
                <a:ext cx="4428000" cy="4428000"/>
              </a:xfrm>
              <a:prstGeom prst="corner">
                <a:avLst>
                  <a:gd name="adj1" fmla="val 2209"/>
                  <a:gd name="adj2" fmla="val 2155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13921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06" name="Rechte verbindingslijn met pijl 305">
              <a:extLst>
                <a:ext uri="{FF2B5EF4-FFF2-40B4-BE49-F238E27FC236}">
                  <a16:creationId xmlns:a16="http://schemas.microsoft.com/office/drawing/2014/main" id="{C372F92B-22BF-CD17-52A9-D7763CC3EF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655" y="1823442"/>
              <a:ext cx="0" cy="566119"/>
            </a:xfrm>
            <a:prstGeom prst="straightConnector1">
              <a:avLst/>
            </a:prstGeom>
            <a:ln w="57150">
              <a:solidFill>
                <a:srgbClr val="A478E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Rechte verbindingslijn met pijl 306">
              <a:extLst>
                <a:ext uri="{FF2B5EF4-FFF2-40B4-BE49-F238E27FC236}">
                  <a16:creationId xmlns:a16="http://schemas.microsoft.com/office/drawing/2014/main" id="{609A9224-9E6E-86F9-C32E-BE8AC9013DCE}"/>
                </a:ext>
              </a:extLst>
            </p:cNvPr>
            <p:cNvCxnSpPr>
              <a:cxnSpLocks/>
            </p:cNvCxnSpPr>
            <p:nvPr/>
          </p:nvCxnSpPr>
          <p:spPr>
            <a:xfrm>
              <a:off x="4989657" y="6133892"/>
              <a:ext cx="599577" cy="0"/>
            </a:xfrm>
            <a:prstGeom prst="straightConnector1">
              <a:avLst/>
            </a:prstGeom>
            <a:ln w="38100">
              <a:solidFill>
                <a:srgbClr val="A478E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kstvak 307">
                  <a:extLst>
                    <a:ext uri="{FF2B5EF4-FFF2-40B4-BE49-F238E27FC236}">
                      <a16:creationId xmlns:a16="http://schemas.microsoft.com/office/drawing/2014/main" id="{65DB34BD-7D49-FF9D-2F32-58DFC11BEDB3}"/>
                    </a:ext>
                  </a:extLst>
                </p:cNvPr>
                <p:cNvSpPr txBox="1"/>
                <p:nvPr/>
              </p:nvSpPr>
              <p:spPr>
                <a:xfrm>
                  <a:off x="888632" y="1392555"/>
                  <a:ext cx="244671" cy="320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 w="12700">
                              <a:noFill/>
                            </a:ln>
                            <a:solidFill>
                              <a:srgbClr val="945EE8"/>
                            </a:solidFill>
                            <a:effectLst>
                              <a:outerShdw blurRad="25400" dist="254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 w="12700">
                      <a:noFill/>
                    </a:ln>
                    <a:solidFill>
                      <a:srgbClr val="945EE8"/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8" name="Tekstvak 307">
                  <a:extLst>
                    <a:ext uri="{FF2B5EF4-FFF2-40B4-BE49-F238E27FC236}">
                      <a16:creationId xmlns:a16="http://schemas.microsoft.com/office/drawing/2014/main" id="{65DB34BD-7D49-FF9D-2F32-58DFC11BE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32" y="1392555"/>
                  <a:ext cx="244671" cy="320297"/>
                </a:xfrm>
                <a:prstGeom prst="rect">
                  <a:avLst/>
                </a:prstGeom>
                <a:blipFill>
                  <a:blip r:embed="rId18"/>
                  <a:stretch>
                    <a:fillRect l="-30435" r="-34783" b="-13333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Tekstvak 308">
                  <a:extLst>
                    <a:ext uri="{FF2B5EF4-FFF2-40B4-BE49-F238E27FC236}">
                      <a16:creationId xmlns:a16="http://schemas.microsoft.com/office/drawing/2014/main" id="{B56A2DA4-DDE5-73FA-D7A7-FE8FB0EDA77C}"/>
                    </a:ext>
                  </a:extLst>
                </p:cNvPr>
                <p:cNvSpPr txBox="1"/>
                <p:nvPr/>
              </p:nvSpPr>
              <p:spPr>
                <a:xfrm>
                  <a:off x="5589234" y="5947192"/>
                  <a:ext cx="344646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 w="12700">
                              <a:noFill/>
                            </a:ln>
                            <a:solidFill>
                              <a:srgbClr val="945EE8"/>
                            </a:solidFill>
                            <a:effectLst>
                              <a:outerShdw blurRad="25400" dist="254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 w="12700">
                      <a:noFill/>
                    </a:ln>
                    <a:solidFill>
                      <a:srgbClr val="945EE8"/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9" name="Tekstvak 308">
                  <a:extLst>
                    <a:ext uri="{FF2B5EF4-FFF2-40B4-BE49-F238E27FC236}">
                      <a16:creationId xmlns:a16="http://schemas.microsoft.com/office/drawing/2014/main" id="{B56A2DA4-DDE5-73FA-D7A7-FE8FB0EDA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234" y="5947192"/>
                  <a:ext cx="344646" cy="320297"/>
                </a:xfrm>
                <a:prstGeom prst="rect">
                  <a:avLst/>
                </a:prstGeom>
                <a:blipFill>
                  <a:blip r:embed="rId19"/>
                  <a:stretch>
                    <a:fillRect l="-12121" r="-18182" b="-32258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0" name="Rechte verbindingslijn 309">
              <a:extLst>
                <a:ext uri="{FF2B5EF4-FFF2-40B4-BE49-F238E27FC236}">
                  <a16:creationId xmlns:a16="http://schemas.microsoft.com/office/drawing/2014/main" id="{813D14EB-46F0-BDAC-A36E-BB2A28EB051E}"/>
                </a:ext>
              </a:extLst>
            </p:cNvPr>
            <p:cNvCxnSpPr>
              <a:cxnSpLocks/>
              <a:stCxn id="349" idx="0"/>
              <a:endCxn id="349" idx="3"/>
            </p:cNvCxnSpPr>
            <p:nvPr/>
          </p:nvCxnSpPr>
          <p:spPr>
            <a:xfrm flipH="1" flipV="1">
              <a:off x="1296793" y="1485307"/>
              <a:ext cx="4624520" cy="446818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Tekstvak 310">
                  <a:extLst>
                    <a:ext uri="{FF2B5EF4-FFF2-40B4-BE49-F238E27FC236}">
                      <a16:creationId xmlns:a16="http://schemas.microsoft.com/office/drawing/2014/main" id="{BD6527D9-FD75-80B2-960F-97130B13CA83}"/>
                    </a:ext>
                  </a:extLst>
                </p:cNvPr>
                <p:cNvSpPr txBox="1"/>
                <p:nvPr/>
              </p:nvSpPr>
              <p:spPr>
                <a:xfrm>
                  <a:off x="5413975" y="5199366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𝑮𝑶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1" name="Tekstvak 310">
                  <a:extLst>
                    <a:ext uri="{FF2B5EF4-FFF2-40B4-BE49-F238E27FC236}">
                      <a16:creationId xmlns:a16="http://schemas.microsoft.com/office/drawing/2014/main" id="{BD6527D9-FD75-80B2-960F-97130B13C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975" y="5199366"/>
                  <a:ext cx="513510" cy="320297"/>
                </a:xfrm>
                <a:prstGeom prst="rect">
                  <a:avLst/>
                </a:prstGeom>
                <a:blipFill>
                  <a:blip r:embed="rId15"/>
                  <a:stretch>
                    <a:fillRect l="-4167" r="-6250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2" name="Rechte verbindingslijn 311">
              <a:extLst>
                <a:ext uri="{FF2B5EF4-FFF2-40B4-BE49-F238E27FC236}">
                  <a16:creationId xmlns:a16="http://schemas.microsoft.com/office/drawing/2014/main" id="{86C1EB4D-264D-B1EA-6F08-9115161CDA1E}"/>
                </a:ext>
              </a:extLst>
            </p:cNvPr>
            <p:cNvCxnSpPr>
              <a:cxnSpLocks/>
              <a:endCxn id="349" idx="3"/>
            </p:cNvCxnSpPr>
            <p:nvPr/>
          </p:nvCxnSpPr>
          <p:spPr>
            <a:xfrm flipH="1" flipV="1">
              <a:off x="1296793" y="1485307"/>
              <a:ext cx="2355962" cy="4430561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3" name="Tekstvak 312">
                  <a:extLst>
                    <a:ext uri="{FF2B5EF4-FFF2-40B4-BE49-F238E27FC236}">
                      <a16:creationId xmlns:a16="http://schemas.microsoft.com/office/drawing/2014/main" id="{3496C35C-78AB-8BC8-A75A-0D2BFBECD581}"/>
                    </a:ext>
                  </a:extLst>
                </p:cNvPr>
                <p:cNvSpPr txBox="1"/>
                <p:nvPr/>
              </p:nvSpPr>
              <p:spPr>
                <a:xfrm>
                  <a:off x="3374607" y="5175476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𝑴𝑶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3" name="Tekstvak 312">
                  <a:extLst>
                    <a:ext uri="{FF2B5EF4-FFF2-40B4-BE49-F238E27FC236}">
                      <a16:creationId xmlns:a16="http://schemas.microsoft.com/office/drawing/2014/main" id="{3496C35C-78AB-8BC8-A75A-0D2BFBECD5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4607" y="5175476"/>
                  <a:ext cx="513510" cy="320297"/>
                </a:xfrm>
                <a:prstGeom prst="rect">
                  <a:avLst/>
                </a:prstGeom>
                <a:blipFill>
                  <a:blip r:embed="rId16"/>
                  <a:stretch>
                    <a:fillRect l="-10417" r="-12500" b="-322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Tekstvak 313">
                  <a:extLst>
                    <a:ext uri="{FF2B5EF4-FFF2-40B4-BE49-F238E27FC236}">
                      <a16:creationId xmlns:a16="http://schemas.microsoft.com/office/drawing/2014/main" id="{04035993-F35A-201C-107A-6915E37AED21}"/>
                    </a:ext>
                  </a:extLst>
                </p:cNvPr>
                <p:cNvSpPr txBox="1"/>
                <p:nvPr/>
              </p:nvSpPr>
              <p:spPr>
                <a:xfrm>
                  <a:off x="1010140" y="3551828"/>
                  <a:ext cx="244671" cy="320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4" name="Tekstvak 313">
                  <a:extLst>
                    <a:ext uri="{FF2B5EF4-FFF2-40B4-BE49-F238E27FC236}">
                      <a16:creationId xmlns:a16="http://schemas.microsoft.com/office/drawing/2014/main" id="{04035993-F35A-201C-107A-6915E37AE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140" y="3551828"/>
                  <a:ext cx="244671" cy="320297"/>
                </a:xfrm>
                <a:prstGeom prst="rect">
                  <a:avLst/>
                </a:prstGeom>
                <a:blipFill>
                  <a:blip r:embed="rId7"/>
                  <a:stretch>
                    <a:fillRect l="-26087" r="-26087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5" name="Rechte verbindingslijn 314">
              <a:extLst>
                <a:ext uri="{FF2B5EF4-FFF2-40B4-BE49-F238E27FC236}">
                  <a16:creationId xmlns:a16="http://schemas.microsoft.com/office/drawing/2014/main" id="{267D2C0D-9DD4-A73B-20A9-129DC26DC1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4678" y="5034292"/>
              <a:ext cx="4548749" cy="747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6" name="Tekstvak 315">
                  <a:extLst>
                    <a:ext uri="{FF2B5EF4-FFF2-40B4-BE49-F238E27FC236}">
                      <a16:creationId xmlns:a16="http://schemas.microsoft.com/office/drawing/2014/main" id="{553799FC-1836-8F2A-A503-8032F4EDFC7B}"/>
                    </a:ext>
                  </a:extLst>
                </p:cNvPr>
                <p:cNvSpPr txBox="1"/>
                <p:nvPr/>
              </p:nvSpPr>
              <p:spPr>
                <a:xfrm>
                  <a:off x="5420148" y="4695584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𝑴𝑲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6" name="Tekstvak 315">
                  <a:extLst>
                    <a:ext uri="{FF2B5EF4-FFF2-40B4-BE49-F238E27FC236}">
                      <a16:creationId xmlns:a16="http://schemas.microsoft.com/office/drawing/2014/main" id="{553799FC-1836-8F2A-A503-8032F4EDF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148" y="4695584"/>
                  <a:ext cx="513510" cy="320297"/>
                </a:xfrm>
                <a:prstGeom prst="rect">
                  <a:avLst/>
                </a:prstGeom>
                <a:blipFill>
                  <a:blip r:embed="rId8"/>
                  <a:stretch>
                    <a:fillRect l="-12245" r="-10204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8" name="Vrije vorm: vorm 317">
              <a:extLst>
                <a:ext uri="{FF2B5EF4-FFF2-40B4-BE49-F238E27FC236}">
                  <a16:creationId xmlns:a16="http://schemas.microsoft.com/office/drawing/2014/main" id="{CF5CD66B-012B-D092-6DCE-EA0EB8B72B33}"/>
                </a:ext>
              </a:extLst>
            </p:cNvPr>
            <p:cNvSpPr/>
            <p:nvPr/>
          </p:nvSpPr>
          <p:spPr>
            <a:xfrm rot="21011111">
              <a:off x="1993579" y="1185113"/>
              <a:ext cx="3611939" cy="3782792"/>
            </a:xfrm>
            <a:custGeom>
              <a:avLst/>
              <a:gdLst>
                <a:gd name="connsiteX0" fmla="*/ 170414 w 3660960"/>
                <a:gd name="connsiteY0" fmla="*/ 0 h 3807069"/>
                <a:gd name="connsiteX1" fmla="*/ 399014 w 3660960"/>
                <a:gd name="connsiteY1" fmla="*/ 2611315 h 3807069"/>
                <a:gd name="connsiteX2" fmla="*/ 3660960 w 3660960"/>
                <a:gd name="connsiteY2" fmla="*/ 3807069 h 3807069"/>
                <a:gd name="connsiteX0" fmla="*/ 170414 w 3660960"/>
                <a:gd name="connsiteY0" fmla="*/ 0 h 3807069"/>
                <a:gd name="connsiteX1" fmla="*/ 399014 w 3660960"/>
                <a:gd name="connsiteY1" fmla="*/ 2611315 h 3807069"/>
                <a:gd name="connsiteX2" fmla="*/ 3660960 w 3660960"/>
                <a:gd name="connsiteY2" fmla="*/ 3807069 h 3807069"/>
                <a:gd name="connsiteX0" fmla="*/ 158014 w 3648560"/>
                <a:gd name="connsiteY0" fmla="*/ 0 h 3807069"/>
                <a:gd name="connsiteX1" fmla="*/ 386614 w 3648560"/>
                <a:gd name="connsiteY1" fmla="*/ 2611315 h 3807069"/>
                <a:gd name="connsiteX2" fmla="*/ 3648560 w 3648560"/>
                <a:gd name="connsiteY2" fmla="*/ 3807069 h 3807069"/>
                <a:gd name="connsiteX0" fmla="*/ 152547 w 3643093"/>
                <a:gd name="connsiteY0" fmla="*/ 0 h 3807069"/>
                <a:gd name="connsiteX1" fmla="*/ 381147 w 3643093"/>
                <a:gd name="connsiteY1" fmla="*/ 2611315 h 3807069"/>
                <a:gd name="connsiteX2" fmla="*/ 3643093 w 3643093"/>
                <a:gd name="connsiteY2" fmla="*/ 3807069 h 3807069"/>
                <a:gd name="connsiteX0" fmla="*/ 152547 w 3620713"/>
                <a:gd name="connsiteY0" fmla="*/ 0 h 3883397"/>
                <a:gd name="connsiteX1" fmla="*/ 381147 w 3620713"/>
                <a:gd name="connsiteY1" fmla="*/ 2611315 h 3883397"/>
                <a:gd name="connsiteX2" fmla="*/ 3620713 w 3620713"/>
                <a:gd name="connsiteY2" fmla="*/ 3883397 h 38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0713" h="3883397">
                  <a:moveTo>
                    <a:pt x="152547" y="0"/>
                  </a:moveTo>
                  <a:cubicBezTo>
                    <a:pt x="22724" y="993076"/>
                    <a:pt x="-200611" y="1976804"/>
                    <a:pt x="381147" y="2611315"/>
                  </a:cubicBezTo>
                  <a:cubicBezTo>
                    <a:pt x="962905" y="3245827"/>
                    <a:pt x="2969808" y="3746765"/>
                    <a:pt x="3620713" y="3883397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9" name="Tekstvak 318">
                  <a:extLst>
                    <a:ext uri="{FF2B5EF4-FFF2-40B4-BE49-F238E27FC236}">
                      <a16:creationId xmlns:a16="http://schemas.microsoft.com/office/drawing/2014/main" id="{303A7E13-D427-5F9C-F1CB-FBBB2BF78D2B}"/>
                    </a:ext>
                  </a:extLst>
                </p:cNvPr>
                <p:cNvSpPr txBox="1"/>
                <p:nvPr/>
              </p:nvSpPr>
              <p:spPr>
                <a:xfrm>
                  <a:off x="5402593" y="4281990"/>
                  <a:ext cx="513510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𝑮𝑻𝑲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9" name="Tekstvak 318">
                  <a:extLst>
                    <a:ext uri="{FF2B5EF4-FFF2-40B4-BE49-F238E27FC236}">
                      <a16:creationId xmlns:a16="http://schemas.microsoft.com/office/drawing/2014/main" id="{303A7E13-D427-5F9C-F1CB-FBBB2BF78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593" y="4281990"/>
                  <a:ext cx="513510" cy="320297"/>
                </a:xfrm>
                <a:prstGeom prst="rect">
                  <a:avLst/>
                </a:prstGeom>
                <a:blipFill>
                  <a:blip r:embed="rId9"/>
                  <a:stretch>
                    <a:fillRect l="-18750" r="-27083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Tekstvak 319">
                  <a:extLst>
                    <a:ext uri="{FF2B5EF4-FFF2-40B4-BE49-F238E27FC236}">
                      <a16:creationId xmlns:a16="http://schemas.microsoft.com/office/drawing/2014/main" id="{96D174CC-42CC-5B39-28B3-F388DA25B086}"/>
                    </a:ext>
                  </a:extLst>
                </p:cNvPr>
                <p:cNvSpPr txBox="1"/>
                <p:nvPr/>
              </p:nvSpPr>
              <p:spPr>
                <a:xfrm>
                  <a:off x="3240845" y="5982717"/>
                  <a:ext cx="770933" cy="3202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oMath>
                    </m:oMathPara>
                  </a14:m>
                  <a:endPara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0" name="Tekstvak 319">
                  <a:extLst>
                    <a:ext uri="{FF2B5EF4-FFF2-40B4-BE49-F238E27FC236}">
                      <a16:creationId xmlns:a16="http://schemas.microsoft.com/office/drawing/2014/main" id="{96D174CC-42CC-5B39-28B3-F388DA25B0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845" y="5982717"/>
                  <a:ext cx="770933" cy="320297"/>
                </a:xfrm>
                <a:prstGeom prst="rect">
                  <a:avLst/>
                </a:prstGeom>
                <a:blipFill>
                  <a:blip r:embed="rId20"/>
                  <a:stretch>
                    <a:fillRect b="-2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1" name="Rechthoek 320">
              <a:extLst>
                <a:ext uri="{FF2B5EF4-FFF2-40B4-BE49-F238E27FC236}">
                  <a16:creationId xmlns:a16="http://schemas.microsoft.com/office/drawing/2014/main" id="{C63B422D-5C9B-59D9-BB93-E8F5133A0547}"/>
                </a:ext>
              </a:extLst>
            </p:cNvPr>
            <p:cNvSpPr/>
            <p:nvPr/>
          </p:nvSpPr>
          <p:spPr>
            <a:xfrm>
              <a:off x="1317481" y="3707193"/>
              <a:ext cx="2304836" cy="2190146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2" name="Rechte verbindingslijn met pijl 321">
              <a:extLst>
                <a:ext uri="{FF2B5EF4-FFF2-40B4-BE49-F238E27FC236}">
                  <a16:creationId xmlns:a16="http://schemas.microsoft.com/office/drawing/2014/main" id="{26EB5E8F-FF3B-9FFE-B3ED-BC2CA51FA42D}"/>
                </a:ext>
              </a:extLst>
            </p:cNvPr>
            <p:cNvCxnSpPr>
              <a:cxnSpLocks/>
              <a:stCxn id="324" idx="2"/>
              <a:endCxn id="314" idx="3"/>
            </p:cNvCxnSpPr>
            <p:nvPr/>
          </p:nvCxnSpPr>
          <p:spPr>
            <a:xfrm flipH="1">
              <a:off x="1254811" y="3708171"/>
              <a:ext cx="2270033" cy="3805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Rechte verbindingslijn met pijl 322">
              <a:extLst>
                <a:ext uri="{FF2B5EF4-FFF2-40B4-BE49-F238E27FC236}">
                  <a16:creationId xmlns:a16="http://schemas.microsoft.com/office/drawing/2014/main" id="{9F0F8069-9FD7-1714-77FD-42FD2342365B}"/>
                </a:ext>
              </a:extLst>
            </p:cNvPr>
            <p:cNvCxnSpPr>
              <a:cxnSpLocks/>
              <a:stCxn id="325" idx="0"/>
              <a:endCxn id="324" idx="4"/>
            </p:cNvCxnSpPr>
            <p:nvPr/>
          </p:nvCxnSpPr>
          <p:spPr>
            <a:xfrm flipH="1" flipV="1">
              <a:off x="3614843" y="3798171"/>
              <a:ext cx="7474" cy="491897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Ovaal 323">
              <a:extLst>
                <a:ext uri="{FF2B5EF4-FFF2-40B4-BE49-F238E27FC236}">
                  <a16:creationId xmlns:a16="http://schemas.microsoft.com/office/drawing/2014/main" id="{C2726785-36C8-2B87-1EEA-1F56F2174460}"/>
                </a:ext>
              </a:extLst>
            </p:cNvPr>
            <p:cNvSpPr/>
            <p:nvPr/>
          </p:nvSpPr>
          <p:spPr>
            <a:xfrm>
              <a:off x="3524844" y="3618172"/>
              <a:ext cx="180000" cy="180000"/>
            </a:xfrm>
            <a:prstGeom prst="ellipse">
              <a:avLst/>
            </a:pr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Ovaal 324">
              <a:extLst>
                <a:ext uri="{FF2B5EF4-FFF2-40B4-BE49-F238E27FC236}">
                  <a16:creationId xmlns:a16="http://schemas.microsoft.com/office/drawing/2014/main" id="{BA4C5249-A5FB-7E66-DE79-01A6C59ED3AA}"/>
                </a:ext>
              </a:extLst>
            </p:cNvPr>
            <p:cNvSpPr/>
            <p:nvPr/>
          </p:nvSpPr>
          <p:spPr>
            <a:xfrm>
              <a:off x="3532317" y="4290068"/>
              <a:ext cx="180000" cy="180000"/>
            </a:xfrm>
            <a:prstGeom prst="ellipse">
              <a:avLst/>
            </a:pr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6" name="Rechte verbindingslijn met pijl 325">
              <a:extLst>
                <a:ext uri="{FF2B5EF4-FFF2-40B4-BE49-F238E27FC236}">
                  <a16:creationId xmlns:a16="http://schemas.microsoft.com/office/drawing/2014/main" id="{F6291A20-F896-C01C-CD5C-1F32CF652C91}"/>
                </a:ext>
              </a:extLst>
            </p:cNvPr>
            <p:cNvCxnSpPr>
              <a:cxnSpLocks/>
              <a:stCxn id="325" idx="4"/>
              <a:endCxn id="317" idx="0"/>
            </p:cNvCxnSpPr>
            <p:nvPr/>
          </p:nvCxnSpPr>
          <p:spPr>
            <a:xfrm>
              <a:off x="3622317" y="4470068"/>
              <a:ext cx="13659" cy="1385846"/>
            </a:xfrm>
            <a:prstGeom prst="straightConnector1">
              <a:avLst/>
            </a:prstGeom>
            <a:ln w="31750">
              <a:solidFill>
                <a:srgbClr val="FF0000">
                  <a:alpha val="60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Ovaal 316">
              <a:extLst>
                <a:ext uri="{FF2B5EF4-FFF2-40B4-BE49-F238E27FC236}">
                  <a16:creationId xmlns:a16="http://schemas.microsoft.com/office/drawing/2014/main" id="{B93A23B8-9C5C-6B56-EDB2-4D23AB2FFC92}"/>
                </a:ext>
              </a:extLst>
            </p:cNvPr>
            <p:cNvSpPr/>
            <p:nvPr/>
          </p:nvSpPr>
          <p:spPr>
            <a:xfrm>
              <a:off x="3545976" y="5855914"/>
              <a:ext cx="180000" cy="180000"/>
            </a:xfrm>
            <a:prstGeom prst="ellipse">
              <a:avLst/>
            </a:prstGeom>
            <a:solidFill>
              <a:srgbClr val="FF0000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8" name="Tekstvak 357">
            <a:extLst>
              <a:ext uri="{FF2B5EF4-FFF2-40B4-BE49-F238E27FC236}">
                <a16:creationId xmlns:a16="http://schemas.microsoft.com/office/drawing/2014/main" id="{061DCB88-DACA-10CD-B128-59A9EA72C923}"/>
              </a:ext>
            </a:extLst>
          </p:cNvPr>
          <p:cNvSpPr txBox="1"/>
          <p:nvPr/>
        </p:nvSpPr>
        <p:spPr>
          <a:xfrm>
            <a:off x="12010571" y="1851645"/>
            <a:ext cx="9245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900" b="1" i="1" dirty="0">
                <a:solidFill>
                  <a:srgbClr val="E71E1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Let op!</a:t>
            </a:r>
          </a:p>
        </p:txBody>
      </p:sp>
    </p:spTree>
    <p:extLst>
      <p:ext uri="{BB962C8B-B14F-4D97-AF65-F5344CB8AC3E}">
        <p14:creationId xmlns:p14="http://schemas.microsoft.com/office/powerpoint/2010/main" val="417994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33B75-7F23-7FA6-805D-7D286198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622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445AB-9B8B-FFFD-85F3-3ADF99C4F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E63FAD7-512E-AFC9-0558-D57B763D1F76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Ontwikkelingen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EA53B6C-17B3-CC36-5699-8449BC4C7E6C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844E88AB-F793-BD8C-2336-04E43BEF70AE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RIC, NIC en PIC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F99238E-648D-C120-9BA3-13DC264F7D74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9B19874-D004-7E04-4C0B-6D9404C36E41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E</a:t>
            </a:r>
          </a:p>
        </p:txBody>
      </p:sp>
    </p:spTree>
    <p:extLst>
      <p:ext uri="{BB962C8B-B14F-4D97-AF65-F5344CB8AC3E}">
        <p14:creationId xmlns:p14="http://schemas.microsoft.com/office/powerpoint/2010/main" val="34350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4A1AB-4B54-7629-AF06-8AFC83A60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1B1807A0-CAFA-7D15-5B62-01FAF092F373}"/>
              </a:ext>
            </a:extLst>
          </p:cNvPr>
          <p:cNvSpPr/>
          <p:nvPr/>
        </p:nvSpPr>
        <p:spPr>
          <a:xfrm>
            <a:off x="3748833" y="3558891"/>
            <a:ext cx="7387563" cy="582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ontwikkeling van een gegeven als % of indexcijfer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971BDC4D-9B49-9CB5-C56B-8FD774071C43}"/>
              </a:ext>
            </a:extLst>
          </p:cNvPr>
          <p:cNvSpPr/>
          <p:nvPr/>
        </p:nvSpPr>
        <p:spPr>
          <a:xfrm>
            <a:off x="3748833" y="4517702"/>
            <a:ext cx="7387563" cy="582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Nominale groei gecorrigeerd</a:t>
            </a:r>
            <a:r>
              <a:rPr kumimoji="0" lang="nl-NL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voor de inflatie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F2839A71-9174-6A25-F4CC-3D51BFE10030}"/>
              </a:ext>
            </a:extLst>
          </p:cNvPr>
          <p:cNvSpPr/>
          <p:nvPr/>
        </p:nvSpPr>
        <p:spPr>
          <a:xfrm>
            <a:off x="4597400" y="1711851"/>
            <a:ext cx="2997200" cy="120914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Door een toename van de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bestedingen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,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productie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 of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inkomens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C8C1A440-41F7-17EC-682F-CF067603443E}"/>
              </a:ext>
            </a:extLst>
          </p:cNvPr>
          <p:cNvSpPr/>
          <p:nvPr/>
        </p:nvSpPr>
        <p:spPr>
          <a:xfrm>
            <a:off x="7936456" y="1711851"/>
            <a:ext cx="2997200" cy="120914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Door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rente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 </a:t>
            </a:r>
            <a:r>
              <a:rPr lang="nl-NL" sz="2000">
                <a:solidFill>
                  <a:prstClr val="white"/>
                </a:solidFill>
                <a:latin typeface="Effra" panose="02000506080000020004" pitchFamily="2" charset="0"/>
              </a:rPr>
              <a:t>op een 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spaarrekening</a:t>
            </a:r>
            <a:endParaRPr kumimoji="0" lang="nl-NL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FC68D2E-74F8-C23A-5526-3552DF112DEA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Nominale of reële groei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C1830A36-E30A-7929-C434-314C3FB6A60C}"/>
              </a:ext>
            </a:extLst>
          </p:cNvPr>
          <p:cNvSpPr/>
          <p:nvPr/>
        </p:nvSpPr>
        <p:spPr>
          <a:xfrm>
            <a:off x="1258344" y="1711851"/>
            <a:ext cx="2997200" cy="120914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Door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loonstijgingen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BE887001-72A7-1F7B-B132-B177483CBD3C}"/>
              </a:ext>
            </a:extLst>
          </p:cNvPr>
          <p:cNvSpPr/>
          <p:nvPr/>
        </p:nvSpPr>
        <p:spPr>
          <a:xfrm>
            <a:off x="1676400" y="1086111"/>
            <a:ext cx="2161088" cy="7044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Inkomen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67377D52-D575-3725-2FD4-58D88A27C1B4}"/>
              </a:ext>
            </a:extLst>
          </p:cNvPr>
          <p:cNvSpPr/>
          <p:nvPr/>
        </p:nvSpPr>
        <p:spPr>
          <a:xfrm>
            <a:off x="5015456" y="1086111"/>
            <a:ext cx="2161088" cy="7044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BBP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0C742391-FB8A-7E54-9F98-D810C701E5BB}"/>
              </a:ext>
            </a:extLst>
          </p:cNvPr>
          <p:cNvSpPr/>
          <p:nvPr/>
        </p:nvSpPr>
        <p:spPr>
          <a:xfrm>
            <a:off x="8354512" y="1086111"/>
            <a:ext cx="2161088" cy="7044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Spaargeld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F9F7998-12E2-7A11-8979-3D132BA7542A}"/>
              </a:ext>
            </a:extLst>
          </p:cNvPr>
          <p:cNvCxnSpPr>
            <a:cxnSpLocks/>
          </p:cNvCxnSpPr>
          <p:nvPr/>
        </p:nvCxnSpPr>
        <p:spPr>
          <a:xfrm flipH="1">
            <a:off x="1055603" y="3182359"/>
            <a:ext cx="10080794" cy="0"/>
          </a:xfrm>
          <a:prstGeom prst="line">
            <a:avLst/>
          </a:prstGeom>
          <a:ln w="57150">
            <a:solidFill>
              <a:srgbClr val="939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E59CC76D-9A40-8488-876E-25456F7A48DD}"/>
              </a:ext>
            </a:extLst>
          </p:cNvPr>
          <p:cNvSpPr/>
          <p:nvPr/>
        </p:nvSpPr>
        <p:spPr>
          <a:xfrm>
            <a:off x="1055602" y="3546740"/>
            <a:ext cx="2781885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Nominale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 groei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172B82E5-EB35-EB89-8F50-213B6C1F1D29}"/>
              </a:ext>
            </a:extLst>
          </p:cNvPr>
          <p:cNvSpPr/>
          <p:nvPr/>
        </p:nvSpPr>
        <p:spPr>
          <a:xfrm>
            <a:off x="1055602" y="4505551"/>
            <a:ext cx="2781885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white"/>
                </a:solidFill>
                <a:latin typeface="Effra Heavy" panose="02000906080000020004" pitchFamily="2" charset="0"/>
              </a:rPr>
              <a:t>Reële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 groei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9770B121-80C6-F659-8C85-8D86F404B261}"/>
              </a:ext>
            </a:extLst>
          </p:cNvPr>
          <p:cNvSpPr/>
          <p:nvPr/>
        </p:nvSpPr>
        <p:spPr>
          <a:xfrm>
            <a:off x="1258344" y="5504980"/>
            <a:ext cx="6490372" cy="913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chemeClr val="tx1"/>
              </a:solidFill>
            </a:endParaRP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BEDB6700-A3A9-2302-5B9C-CF25122C0E3C}"/>
              </a:ext>
            </a:extLst>
          </p:cNvPr>
          <p:cNvCxnSpPr>
            <a:cxnSpLocks/>
          </p:cNvCxnSpPr>
          <p:nvPr/>
        </p:nvCxnSpPr>
        <p:spPr>
          <a:xfrm>
            <a:off x="4055783" y="5956805"/>
            <a:ext cx="2785652" cy="0"/>
          </a:xfrm>
          <a:prstGeom prst="line">
            <a:avLst/>
          </a:prstGeom>
          <a:ln w="7620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D2B7C705-B830-40BB-281B-E03D3CF146E3}"/>
              </a:ext>
            </a:extLst>
          </p:cNvPr>
          <p:cNvSpPr txBox="1"/>
          <p:nvPr/>
        </p:nvSpPr>
        <p:spPr>
          <a:xfrm>
            <a:off x="3992496" y="5464362"/>
            <a:ext cx="286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Nominaal indexcijfer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024E8A93-C3C1-8518-331C-E8A5D7A4194B}"/>
              </a:ext>
            </a:extLst>
          </p:cNvPr>
          <p:cNvSpPr txBox="1"/>
          <p:nvPr/>
        </p:nvSpPr>
        <p:spPr>
          <a:xfrm>
            <a:off x="1210240" y="5712212"/>
            <a:ext cx="231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Reëel indexcijfer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6E651912-ED7C-CF89-055F-65F330E4C31D}"/>
              </a:ext>
            </a:extLst>
          </p:cNvPr>
          <p:cNvSpPr txBox="1"/>
          <p:nvPr/>
        </p:nvSpPr>
        <p:spPr>
          <a:xfrm>
            <a:off x="3971440" y="5977497"/>
            <a:ext cx="286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Prijsindexcijfer</a:t>
            </a:r>
          </a:p>
        </p:txBody>
      </p:sp>
      <p:sp>
        <p:nvSpPr>
          <p:cNvPr id="45" name="Is gelijk aan 44">
            <a:extLst>
              <a:ext uri="{FF2B5EF4-FFF2-40B4-BE49-F238E27FC236}">
                <a16:creationId xmlns:a16="http://schemas.microsoft.com/office/drawing/2014/main" id="{7788962E-3924-A3E5-4BFF-D7C4ED469798}"/>
              </a:ext>
            </a:extLst>
          </p:cNvPr>
          <p:cNvSpPr/>
          <p:nvPr/>
        </p:nvSpPr>
        <p:spPr>
          <a:xfrm>
            <a:off x="3491175" y="5797987"/>
            <a:ext cx="466261" cy="318216"/>
          </a:xfrm>
          <a:prstGeom prst="mathEqual">
            <a:avLst>
              <a:gd name="adj1" fmla="val 14540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3166F88-5404-1FE0-76FB-7B63583AB992}"/>
              </a:ext>
            </a:extLst>
          </p:cNvPr>
          <p:cNvSpPr txBox="1"/>
          <p:nvPr/>
        </p:nvSpPr>
        <p:spPr>
          <a:xfrm>
            <a:off x="6815328" y="5705712"/>
            <a:ext cx="93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652EA3"/>
                </a:solidFill>
              </a:rPr>
              <a:t>X</a:t>
            </a:r>
            <a:r>
              <a:rPr lang="nl-NL" sz="2400" b="1" i="1" dirty="0">
                <a:solidFill>
                  <a:srgbClr val="945DE8"/>
                </a:solidFill>
              </a:rPr>
              <a:t> 100</a:t>
            </a:r>
          </a:p>
        </p:txBody>
      </p:sp>
      <p:cxnSp>
        <p:nvCxnSpPr>
          <p:cNvPr id="51" name="Verbindingslijn: gebogen 50">
            <a:extLst>
              <a:ext uri="{FF2B5EF4-FFF2-40B4-BE49-F238E27FC236}">
                <a16:creationId xmlns:a16="http://schemas.microsoft.com/office/drawing/2014/main" id="{8BD03B58-7701-C36E-8B24-7F4B82C8E407}"/>
              </a:ext>
            </a:extLst>
          </p:cNvPr>
          <p:cNvCxnSpPr>
            <a:cxnSpLocks/>
            <a:stCxn id="35" idx="1"/>
            <a:endCxn id="38" idx="1"/>
          </p:cNvCxnSpPr>
          <p:nvPr/>
        </p:nvCxnSpPr>
        <p:spPr>
          <a:xfrm rot="10800000" flipH="1" flipV="1">
            <a:off x="1055602" y="4808842"/>
            <a:ext cx="202742" cy="1152712"/>
          </a:xfrm>
          <a:prstGeom prst="bentConnector3">
            <a:avLst>
              <a:gd name="adj1" fmla="val -112754"/>
            </a:avLst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phic 54" descr="Terug met effen opvulling">
            <a:extLst>
              <a:ext uri="{FF2B5EF4-FFF2-40B4-BE49-F238E27FC236}">
                <a16:creationId xmlns:a16="http://schemas.microsoft.com/office/drawing/2014/main" id="{D7DA039E-95D8-DFA0-8DD9-65AD18F8D1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3092972" y="932617"/>
            <a:ext cx="914400" cy="9144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56" name="Graphic 55" descr="Terug met effen opvulling">
            <a:extLst>
              <a:ext uri="{FF2B5EF4-FFF2-40B4-BE49-F238E27FC236}">
                <a16:creationId xmlns:a16="http://schemas.microsoft.com/office/drawing/2014/main" id="{882D6F29-77D1-F0E2-09EA-7480DCD324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6428994" y="932617"/>
            <a:ext cx="914400" cy="9144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57" name="Graphic 56" descr="Terug met effen opvulling">
            <a:extLst>
              <a:ext uri="{FF2B5EF4-FFF2-40B4-BE49-F238E27FC236}">
                <a16:creationId xmlns:a16="http://schemas.microsoft.com/office/drawing/2014/main" id="{7B14AD83-6B78-23A9-A486-51C22915DB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9777956" y="932617"/>
            <a:ext cx="914400" cy="9144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54009CE-CFB5-AAAC-E5AF-D95D2F3F3030}"/>
              </a:ext>
            </a:extLst>
          </p:cNvPr>
          <p:cNvSpPr/>
          <p:nvPr/>
        </p:nvSpPr>
        <p:spPr>
          <a:xfrm>
            <a:off x="8546701" y="5504980"/>
            <a:ext cx="2519384" cy="913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B38B6D2-3C04-AE5C-E3E3-D7743631DDD5}"/>
              </a:ext>
            </a:extLst>
          </p:cNvPr>
          <p:cNvCxnSpPr>
            <a:cxnSpLocks/>
          </p:cNvCxnSpPr>
          <p:nvPr/>
        </p:nvCxnSpPr>
        <p:spPr>
          <a:xfrm>
            <a:off x="9648455" y="5956805"/>
            <a:ext cx="586514" cy="0"/>
          </a:xfrm>
          <a:prstGeom prst="line">
            <a:avLst/>
          </a:prstGeom>
          <a:ln w="7620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6C8087DE-52C4-BEF7-0CA1-A2ED7F254C87}"/>
              </a:ext>
            </a:extLst>
          </p:cNvPr>
          <p:cNvSpPr txBox="1"/>
          <p:nvPr/>
        </p:nvSpPr>
        <p:spPr>
          <a:xfrm>
            <a:off x="9585169" y="5464362"/>
            <a:ext cx="6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NIC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8613C09-E4D9-B8FD-E982-F01291D9A533}"/>
              </a:ext>
            </a:extLst>
          </p:cNvPr>
          <p:cNvSpPr txBox="1"/>
          <p:nvPr/>
        </p:nvSpPr>
        <p:spPr>
          <a:xfrm>
            <a:off x="8523140" y="5712212"/>
            <a:ext cx="6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RIC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F6F7D1E-451C-1CD8-1123-64FB1E1D2659}"/>
              </a:ext>
            </a:extLst>
          </p:cNvPr>
          <p:cNvSpPr txBox="1"/>
          <p:nvPr/>
        </p:nvSpPr>
        <p:spPr>
          <a:xfrm>
            <a:off x="9564113" y="5977497"/>
            <a:ext cx="6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PIC</a:t>
            </a:r>
          </a:p>
        </p:txBody>
      </p:sp>
      <p:sp>
        <p:nvSpPr>
          <p:cNvPr id="15" name="Is gelijk aan 14">
            <a:extLst>
              <a:ext uri="{FF2B5EF4-FFF2-40B4-BE49-F238E27FC236}">
                <a16:creationId xmlns:a16="http://schemas.microsoft.com/office/drawing/2014/main" id="{61C13249-AEC4-E5C0-AD67-3DBE1AE24527}"/>
              </a:ext>
            </a:extLst>
          </p:cNvPr>
          <p:cNvSpPr/>
          <p:nvPr/>
        </p:nvSpPr>
        <p:spPr>
          <a:xfrm>
            <a:off x="9118908" y="5797987"/>
            <a:ext cx="466261" cy="318216"/>
          </a:xfrm>
          <a:prstGeom prst="mathEqual">
            <a:avLst>
              <a:gd name="adj1" fmla="val 14540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DECB920-0297-23F9-ABD5-9F700140AE59}"/>
              </a:ext>
            </a:extLst>
          </p:cNvPr>
          <p:cNvSpPr txBox="1"/>
          <p:nvPr/>
        </p:nvSpPr>
        <p:spPr>
          <a:xfrm>
            <a:off x="10184837" y="5712212"/>
            <a:ext cx="93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652EA3"/>
                </a:solidFill>
              </a:rPr>
              <a:t>X</a:t>
            </a:r>
            <a:r>
              <a:rPr lang="nl-NL" sz="2400" b="1" i="1" dirty="0">
                <a:solidFill>
                  <a:srgbClr val="945DE8"/>
                </a:solidFill>
              </a:rPr>
              <a:t> 100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392DC05-6323-5C89-F6B6-509E9441F120}"/>
              </a:ext>
            </a:extLst>
          </p:cNvPr>
          <p:cNvSpPr txBox="1"/>
          <p:nvPr/>
        </p:nvSpPr>
        <p:spPr>
          <a:xfrm>
            <a:off x="7648742" y="565433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E71E14"/>
                </a:solidFill>
                <a:latin typeface="Effra" panose="02000506080000020004" pitchFamily="2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1982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25" grpId="0" animBg="1"/>
      <p:bldP spid="26" grpId="0" animBg="1"/>
      <p:bldP spid="3" grpId="0" animBg="1"/>
      <p:bldP spid="17" grpId="0" animBg="1"/>
      <p:bldP spid="18" grpId="0" animBg="1"/>
      <p:bldP spid="19" grpId="0" animBg="1"/>
      <p:bldP spid="31" grpId="0" animBg="1"/>
      <p:bldP spid="35" grpId="0" animBg="1"/>
      <p:bldP spid="38" grpId="0" animBg="1"/>
      <p:bldP spid="42" grpId="0"/>
      <p:bldP spid="43" grpId="0"/>
      <p:bldP spid="44" grpId="0"/>
      <p:bldP spid="45" grpId="0" animBg="1"/>
      <p:bldP spid="46" grpId="0"/>
      <p:bldP spid="10" grpId="0" animBg="1"/>
      <p:bldP spid="12" grpId="0"/>
      <p:bldP spid="13" grpId="0"/>
      <p:bldP spid="14" grpId="0"/>
      <p:bldP spid="15" grpId="0" animBg="1"/>
      <p:bldP spid="16" grpId="0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81B11-68D1-F5E0-4AF8-7AB9C7C1F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2A92C02-1CF0-6D5E-1F04-82056564F80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Reële groei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(tips)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DDAF6CE-201E-98C3-C7A7-954A1EE1A1CD}"/>
              </a:ext>
            </a:extLst>
          </p:cNvPr>
          <p:cNvSpPr/>
          <p:nvPr/>
        </p:nvSpPr>
        <p:spPr>
          <a:xfrm>
            <a:off x="3204055" y="2052767"/>
            <a:ext cx="5783891" cy="18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DC3A41F-A3FE-AB54-749F-5DE6D6D6CF2E}"/>
              </a:ext>
            </a:extLst>
          </p:cNvPr>
          <p:cNvCxnSpPr>
            <a:cxnSpLocks/>
          </p:cNvCxnSpPr>
          <p:nvPr/>
        </p:nvCxnSpPr>
        <p:spPr>
          <a:xfrm>
            <a:off x="5680941" y="2977019"/>
            <a:ext cx="1346493" cy="0"/>
          </a:xfrm>
          <a:prstGeom prst="line">
            <a:avLst/>
          </a:prstGeom>
          <a:ln w="7620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2BFB9E33-01D7-1029-AFF4-2310C4E1A868}"/>
              </a:ext>
            </a:extLst>
          </p:cNvPr>
          <p:cNvSpPr txBox="1"/>
          <p:nvPr/>
        </p:nvSpPr>
        <p:spPr>
          <a:xfrm>
            <a:off x="5535651" y="1969679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NIC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E1E6736-D956-4450-7EE7-D0A3C56507F1}"/>
              </a:ext>
            </a:extLst>
          </p:cNvPr>
          <p:cNvSpPr txBox="1"/>
          <p:nvPr/>
        </p:nvSpPr>
        <p:spPr>
          <a:xfrm>
            <a:off x="3097492" y="2476680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RIC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0C0029D-E801-BC9B-6660-5FF021DD6AC1}"/>
              </a:ext>
            </a:extLst>
          </p:cNvPr>
          <p:cNvSpPr txBox="1"/>
          <p:nvPr/>
        </p:nvSpPr>
        <p:spPr>
          <a:xfrm>
            <a:off x="5487312" y="3019346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PIC</a:t>
            </a:r>
          </a:p>
        </p:txBody>
      </p:sp>
      <p:sp>
        <p:nvSpPr>
          <p:cNvPr id="15" name="Is gelijk aan 14">
            <a:extLst>
              <a:ext uri="{FF2B5EF4-FFF2-40B4-BE49-F238E27FC236}">
                <a16:creationId xmlns:a16="http://schemas.microsoft.com/office/drawing/2014/main" id="{2CD139B7-6F0A-4E3A-5208-9EC0BCBEDB1B}"/>
              </a:ext>
            </a:extLst>
          </p:cNvPr>
          <p:cNvSpPr/>
          <p:nvPr/>
        </p:nvSpPr>
        <p:spPr>
          <a:xfrm>
            <a:off x="4465230" y="2652141"/>
            <a:ext cx="1070422" cy="650942"/>
          </a:xfrm>
          <a:prstGeom prst="mathEqual">
            <a:avLst>
              <a:gd name="adj1" fmla="val 14540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>
              <a:solidFill>
                <a:schemeClr val="tx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2E7F2F7-8371-C356-3000-6A78F291B6DE}"/>
              </a:ext>
            </a:extLst>
          </p:cNvPr>
          <p:cNvSpPr txBox="1"/>
          <p:nvPr/>
        </p:nvSpPr>
        <p:spPr>
          <a:xfrm>
            <a:off x="6912343" y="2476680"/>
            <a:ext cx="2139291" cy="139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652EA3"/>
                </a:solidFill>
              </a:rPr>
              <a:t>X</a:t>
            </a:r>
            <a:r>
              <a:rPr lang="nl-NL" sz="6000" b="1" i="1" dirty="0">
                <a:solidFill>
                  <a:srgbClr val="945DE8"/>
                </a:solidFill>
              </a:rPr>
              <a:t> 100</a:t>
            </a:r>
          </a:p>
        </p:txBody>
      </p:sp>
      <p:pic>
        <p:nvPicPr>
          <p:cNvPr id="7" name="Graphic 6" descr="Lijn met pijl: Curve in wijzerzin met effen opvulling">
            <a:extLst>
              <a:ext uri="{FF2B5EF4-FFF2-40B4-BE49-F238E27FC236}">
                <a16:creationId xmlns:a16="http://schemas.microsoft.com/office/drawing/2014/main" id="{396D904B-8195-CA6A-066E-BE8BC087CE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5264543" flipV="1">
            <a:off x="2353853" y="2716814"/>
            <a:ext cx="914400" cy="914400"/>
          </a:xfrm>
          <a:prstGeom prst="rect">
            <a:avLst/>
          </a:prstGeom>
        </p:spPr>
      </p:pic>
      <p:pic>
        <p:nvPicPr>
          <p:cNvPr id="8" name="Graphic 7" descr="Pijl-rechts met effen opvulling">
            <a:extLst>
              <a:ext uri="{FF2B5EF4-FFF2-40B4-BE49-F238E27FC236}">
                <a16:creationId xmlns:a16="http://schemas.microsoft.com/office/drawing/2014/main" id="{5C437288-8442-6786-0666-A20EB1B771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68279" flipH="1">
            <a:off x="6837632" y="1622425"/>
            <a:ext cx="914400" cy="914400"/>
          </a:xfrm>
          <a:prstGeom prst="rect">
            <a:avLst/>
          </a:prstGeom>
        </p:spPr>
      </p:pic>
      <p:pic>
        <p:nvPicPr>
          <p:cNvPr id="9" name="Graphic 8" descr="Pijl-rechts met effen opvulling">
            <a:extLst>
              <a:ext uri="{FF2B5EF4-FFF2-40B4-BE49-F238E27FC236}">
                <a16:creationId xmlns:a16="http://schemas.microsoft.com/office/drawing/2014/main" id="{9E80A46B-CF27-4840-F0C9-3F139F3D8F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68279" flipV="1">
            <a:off x="4868766" y="3552032"/>
            <a:ext cx="914400" cy="914400"/>
          </a:xfrm>
          <a:prstGeom prst="rect">
            <a:avLst/>
          </a:prstGeom>
        </p:spPr>
      </p:pic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468F926A-22D9-6B00-44BF-86A2E16E53C8}"/>
              </a:ext>
            </a:extLst>
          </p:cNvPr>
          <p:cNvSpPr/>
          <p:nvPr/>
        </p:nvSpPr>
        <p:spPr>
          <a:xfrm>
            <a:off x="6863201" y="923653"/>
            <a:ext cx="2997200" cy="85296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Het gegeven dat je voor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inflatie wil corrigeren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.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C61D3FA5-F860-5329-F0AB-7C9E0186AB54}"/>
              </a:ext>
            </a:extLst>
          </p:cNvPr>
          <p:cNvSpPr/>
          <p:nvPr/>
        </p:nvSpPr>
        <p:spPr>
          <a:xfrm>
            <a:off x="300177" y="2052767"/>
            <a:ext cx="3032645" cy="85296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Een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reëel 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gegeven houdt rekening met inflatie.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C56AEC0F-694B-D182-BCDA-AFBCCA6788DD}"/>
              </a:ext>
            </a:extLst>
          </p:cNvPr>
          <p:cNvSpPr/>
          <p:nvPr/>
        </p:nvSpPr>
        <p:spPr>
          <a:xfrm>
            <a:off x="1938413" y="3844465"/>
            <a:ext cx="2997200" cy="85296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De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inflatie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, vaak gegeven als het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CPI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.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18C0743-02BE-C94C-E71C-E4BEE8E88C1E}"/>
              </a:ext>
            </a:extLst>
          </p:cNvPr>
          <p:cNvSpPr txBox="1"/>
          <p:nvPr/>
        </p:nvSpPr>
        <p:spPr>
          <a:xfrm>
            <a:off x="1457986" y="4306873"/>
            <a:ext cx="2032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dirty="0">
                <a:solidFill>
                  <a:srgbClr val="E71E14"/>
                </a:solidFill>
                <a:latin typeface="Effra" panose="02000506080000020004" pitchFamily="2" charset="0"/>
              </a:rPr>
              <a:t>Let op: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DBED440-57E1-34F8-29CD-CF74567631F7}"/>
              </a:ext>
            </a:extLst>
          </p:cNvPr>
          <p:cNvSpPr txBox="1"/>
          <p:nvPr/>
        </p:nvSpPr>
        <p:spPr>
          <a:xfrm>
            <a:off x="512711" y="4706983"/>
            <a:ext cx="39226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formule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heeft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indexcijfers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nodig en spuugt een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uit, maar vaak zijn de ingrediënten als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procentuele veranderingen 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gegeven of te berekenen.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0544FC4E-5132-7DBD-5F78-2230C293A669}"/>
              </a:ext>
            </a:extLst>
          </p:cNvPr>
          <p:cNvSpPr/>
          <p:nvPr/>
        </p:nvSpPr>
        <p:spPr>
          <a:xfrm>
            <a:off x="4647774" y="4857634"/>
            <a:ext cx="1764000" cy="1211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IC</a:t>
            </a:r>
          </a:p>
          <a:p>
            <a:pPr lvl="0" algn="ctr">
              <a:defRPr/>
            </a:pPr>
            <a:r>
              <a:rPr lang="nl-NL" dirty="0">
                <a:solidFill>
                  <a:prstClr val="white"/>
                </a:solidFill>
                <a:latin typeface="Effra" panose="02000506080000020004" pitchFamily="2" charset="0"/>
              </a:rPr>
              <a:t>t.o.v. basisjaar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B2F66063-12A7-FAA6-0C07-AFF83F816181}"/>
              </a:ext>
            </a:extLst>
          </p:cNvPr>
          <p:cNvSpPr/>
          <p:nvPr/>
        </p:nvSpPr>
        <p:spPr>
          <a:xfrm>
            <a:off x="10007822" y="4857634"/>
            <a:ext cx="1764000" cy="1211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%∆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t.o.v. basisjaar</a:t>
            </a:r>
          </a:p>
        </p:txBody>
      </p:sp>
      <p:sp>
        <p:nvSpPr>
          <p:cNvPr id="34" name="Pijl: links 33">
            <a:extLst>
              <a:ext uri="{FF2B5EF4-FFF2-40B4-BE49-F238E27FC236}">
                <a16:creationId xmlns:a16="http://schemas.microsoft.com/office/drawing/2014/main" id="{37BFBBAD-9250-CE51-89E8-4554F6E7C7B7}"/>
              </a:ext>
            </a:extLst>
          </p:cNvPr>
          <p:cNvSpPr/>
          <p:nvPr/>
        </p:nvSpPr>
        <p:spPr>
          <a:xfrm>
            <a:off x="6501131" y="4754674"/>
            <a:ext cx="2823494" cy="885721"/>
          </a:xfrm>
          <a:prstGeom prst="leftArrow">
            <a:avLst/>
          </a:prstGeom>
          <a:solidFill>
            <a:srgbClr val="945DE8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Pijl: links 36">
            <a:extLst>
              <a:ext uri="{FF2B5EF4-FFF2-40B4-BE49-F238E27FC236}">
                <a16:creationId xmlns:a16="http://schemas.microsoft.com/office/drawing/2014/main" id="{2E1FB543-2458-B4D5-A1DC-E21FB95B65EF}"/>
              </a:ext>
            </a:extLst>
          </p:cNvPr>
          <p:cNvSpPr/>
          <p:nvPr/>
        </p:nvSpPr>
        <p:spPr>
          <a:xfrm flipH="1">
            <a:off x="7094971" y="5295185"/>
            <a:ext cx="2823494" cy="885721"/>
          </a:xfrm>
          <a:prstGeom prst="leftArrow">
            <a:avLst/>
          </a:prstGeom>
          <a:solidFill>
            <a:srgbClr val="945DE8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D93CF411-3F84-040B-6D68-B578DEA988F9}"/>
              </a:ext>
            </a:extLst>
          </p:cNvPr>
          <p:cNvSpPr txBox="1"/>
          <p:nvPr/>
        </p:nvSpPr>
        <p:spPr>
          <a:xfrm>
            <a:off x="6859555" y="4860789"/>
            <a:ext cx="133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chemeClr val="bg1"/>
                </a:solidFill>
                <a:latin typeface="Effra" panose="02000506080000020004" pitchFamily="2" charset="0"/>
              </a:rPr>
              <a:t>+ 100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D5D3682-7DA6-B53D-F5A3-0EEAED268E1C}"/>
              </a:ext>
            </a:extLst>
          </p:cNvPr>
          <p:cNvSpPr txBox="1"/>
          <p:nvPr/>
        </p:nvSpPr>
        <p:spPr>
          <a:xfrm>
            <a:off x="8222693" y="5402179"/>
            <a:ext cx="133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chemeClr val="bg1"/>
                </a:solidFill>
                <a:latin typeface="Effra" panose="02000506080000020004" pitchFamily="2" charset="0"/>
              </a:rPr>
              <a:t>- 100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70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8" grpId="0"/>
      <p:bldP spid="29" grpId="0"/>
      <p:bldP spid="30" grpId="0" animBg="1"/>
      <p:bldP spid="32" grpId="0" animBg="1"/>
      <p:bldP spid="34" grpId="0" animBg="1"/>
      <p:bldP spid="37" grpId="0" animBg="1"/>
      <p:bldP spid="40" grpId="0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4F6AF-4E6D-4124-1E5C-7DF70D0D4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9E3A4757-0A29-FF7E-0264-822B279DE23F}"/>
              </a:ext>
            </a:extLst>
          </p:cNvPr>
          <p:cNvSpPr/>
          <p:nvPr/>
        </p:nvSpPr>
        <p:spPr>
          <a:xfrm>
            <a:off x="9943733" y="1344592"/>
            <a:ext cx="1968867" cy="75600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NIC = 102,2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ED2F2EEE-ABF5-12E8-AAD4-CEE6EF697EB4}"/>
              </a:ext>
            </a:extLst>
          </p:cNvPr>
          <p:cNvSpPr/>
          <p:nvPr/>
        </p:nvSpPr>
        <p:spPr>
          <a:xfrm>
            <a:off x="7242046" y="4662758"/>
            <a:ext cx="1968867" cy="75600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PIC = 104,9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4D6DD7-062E-4FBD-768F-361E9CDF30D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Reële groei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(voorbeeldberekening)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6D006537-D6C1-C3E5-8DB1-7AED5CCFAFB9}"/>
              </a:ext>
            </a:extLst>
          </p:cNvPr>
          <p:cNvSpPr/>
          <p:nvPr/>
        </p:nvSpPr>
        <p:spPr>
          <a:xfrm>
            <a:off x="7302500" y="5691625"/>
            <a:ext cx="1141516" cy="78092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IC</a:t>
            </a:r>
          </a:p>
          <a:p>
            <a:pPr lvl="0" algn="ctr">
              <a:defRPr/>
            </a:pPr>
            <a:r>
              <a:rPr lang="nl-NL" sz="1100" dirty="0">
                <a:solidFill>
                  <a:prstClr val="white"/>
                </a:solidFill>
                <a:latin typeface="Effra" panose="02000506080000020004" pitchFamily="2" charset="0"/>
              </a:rPr>
              <a:t>t.o.v. basisjaar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097093D7-81B8-3E27-5B8F-ADB4B1C921F3}"/>
              </a:ext>
            </a:extLst>
          </p:cNvPr>
          <p:cNvSpPr/>
          <p:nvPr/>
        </p:nvSpPr>
        <p:spPr>
          <a:xfrm>
            <a:off x="10771084" y="5691625"/>
            <a:ext cx="1141516" cy="78092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%∆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t.o.v. basisjaar</a:t>
            </a:r>
          </a:p>
        </p:txBody>
      </p:sp>
      <p:sp>
        <p:nvSpPr>
          <p:cNvPr id="34" name="Pijl: links 33">
            <a:extLst>
              <a:ext uri="{FF2B5EF4-FFF2-40B4-BE49-F238E27FC236}">
                <a16:creationId xmlns:a16="http://schemas.microsoft.com/office/drawing/2014/main" id="{88A2B5F4-C2A4-8365-FFB6-C59A743908C5}"/>
              </a:ext>
            </a:extLst>
          </p:cNvPr>
          <p:cNvSpPr/>
          <p:nvPr/>
        </p:nvSpPr>
        <p:spPr>
          <a:xfrm>
            <a:off x="8501841" y="5625266"/>
            <a:ext cx="1827134" cy="570862"/>
          </a:xfrm>
          <a:prstGeom prst="leftArrow">
            <a:avLst/>
          </a:prstGeom>
          <a:solidFill>
            <a:srgbClr val="945DE8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/>
          </a:p>
        </p:txBody>
      </p:sp>
      <p:sp>
        <p:nvSpPr>
          <p:cNvPr id="37" name="Pijl: links 36">
            <a:extLst>
              <a:ext uri="{FF2B5EF4-FFF2-40B4-BE49-F238E27FC236}">
                <a16:creationId xmlns:a16="http://schemas.microsoft.com/office/drawing/2014/main" id="{BB76AE8C-9710-C91E-0B56-97CF8A6A419F}"/>
              </a:ext>
            </a:extLst>
          </p:cNvPr>
          <p:cNvSpPr/>
          <p:nvPr/>
        </p:nvSpPr>
        <p:spPr>
          <a:xfrm flipH="1">
            <a:off x="8886125" y="5973635"/>
            <a:ext cx="1827134" cy="570862"/>
          </a:xfrm>
          <a:prstGeom prst="leftArrow">
            <a:avLst/>
          </a:prstGeom>
          <a:solidFill>
            <a:srgbClr val="945DE8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1F3C747F-0C4A-C16C-B26B-C444F16706A2}"/>
              </a:ext>
            </a:extLst>
          </p:cNvPr>
          <p:cNvSpPr txBox="1"/>
          <p:nvPr/>
        </p:nvSpPr>
        <p:spPr>
          <a:xfrm>
            <a:off x="8733783" y="5693659"/>
            <a:ext cx="865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chemeClr val="bg1"/>
                </a:solidFill>
                <a:latin typeface="Effra" panose="02000506080000020004" pitchFamily="2" charset="0"/>
              </a:rPr>
              <a:t>+ 100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CC6A912-DBFE-92BC-434D-D5777ADDE045}"/>
              </a:ext>
            </a:extLst>
          </p:cNvPr>
          <p:cNvSpPr txBox="1"/>
          <p:nvPr/>
        </p:nvSpPr>
        <p:spPr>
          <a:xfrm>
            <a:off x="9615894" y="6042594"/>
            <a:ext cx="865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chemeClr val="bg1"/>
                </a:solidFill>
                <a:latin typeface="Effra" panose="02000506080000020004" pitchFamily="2" charset="0"/>
              </a:rPr>
              <a:t>- 100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1A44EAF-E72B-AF02-488C-466CBD264668}"/>
              </a:ext>
            </a:extLst>
          </p:cNvPr>
          <p:cNvSpPr/>
          <p:nvPr/>
        </p:nvSpPr>
        <p:spPr>
          <a:xfrm>
            <a:off x="5755704" y="2393842"/>
            <a:ext cx="5783891" cy="18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b="1" dirty="0">
              <a:solidFill>
                <a:schemeClr val="tx1"/>
              </a:solidFill>
            </a:endParaRP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6CA2D89-C3CB-D938-A703-65D8AD0C7A8B}"/>
              </a:ext>
            </a:extLst>
          </p:cNvPr>
          <p:cNvCxnSpPr>
            <a:cxnSpLocks/>
          </p:cNvCxnSpPr>
          <p:nvPr/>
        </p:nvCxnSpPr>
        <p:spPr>
          <a:xfrm>
            <a:off x="8232590" y="3318094"/>
            <a:ext cx="1346493" cy="0"/>
          </a:xfrm>
          <a:prstGeom prst="line">
            <a:avLst/>
          </a:prstGeom>
          <a:ln w="7620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629BF1CC-3753-E5BA-1F1F-B0122C66B181}"/>
              </a:ext>
            </a:extLst>
          </p:cNvPr>
          <p:cNvSpPr txBox="1"/>
          <p:nvPr/>
        </p:nvSpPr>
        <p:spPr>
          <a:xfrm>
            <a:off x="8087300" y="2310754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NIC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F2F16DB-3B53-F44B-E46A-D298D69777E2}"/>
              </a:ext>
            </a:extLst>
          </p:cNvPr>
          <p:cNvSpPr txBox="1"/>
          <p:nvPr/>
        </p:nvSpPr>
        <p:spPr>
          <a:xfrm>
            <a:off x="5649141" y="2817755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RIC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5B58B95-77FC-DA8A-C877-EAFAF6C0BF24}"/>
              </a:ext>
            </a:extLst>
          </p:cNvPr>
          <p:cNvSpPr txBox="1"/>
          <p:nvPr/>
        </p:nvSpPr>
        <p:spPr>
          <a:xfrm>
            <a:off x="8038961" y="3360421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PIC</a:t>
            </a:r>
          </a:p>
        </p:txBody>
      </p:sp>
      <p:sp>
        <p:nvSpPr>
          <p:cNvPr id="21" name="Is gelijk aan 20">
            <a:extLst>
              <a:ext uri="{FF2B5EF4-FFF2-40B4-BE49-F238E27FC236}">
                <a16:creationId xmlns:a16="http://schemas.microsoft.com/office/drawing/2014/main" id="{BB6D7043-A7DD-77D8-2D43-4F8DD8805B62}"/>
              </a:ext>
            </a:extLst>
          </p:cNvPr>
          <p:cNvSpPr/>
          <p:nvPr/>
        </p:nvSpPr>
        <p:spPr>
          <a:xfrm>
            <a:off x="7016879" y="2993216"/>
            <a:ext cx="1070422" cy="650942"/>
          </a:xfrm>
          <a:prstGeom prst="mathEqual">
            <a:avLst>
              <a:gd name="adj1" fmla="val 14540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>
              <a:solidFill>
                <a:schemeClr val="tx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E401BC0-CC29-FA65-DACB-4842C84DFED5}"/>
              </a:ext>
            </a:extLst>
          </p:cNvPr>
          <p:cNvSpPr txBox="1"/>
          <p:nvPr/>
        </p:nvSpPr>
        <p:spPr>
          <a:xfrm>
            <a:off x="9463992" y="2817755"/>
            <a:ext cx="2139291" cy="139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652EA3"/>
                </a:solidFill>
              </a:rPr>
              <a:t>X</a:t>
            </a:r>
            <a:r>
              <a:rPr lang="nl-NL" sz="6000" b="1" i="1" dirty="0">
                <a:solidFill>
                  <a:srgbClr val="945DE8"/>
                </a:solidFill>
              </a:rPr>
              <a:t> 100</a:t>
            </a:r>
          </a:p>
        </p:txBody>
      </p:sp>
      <p:pic>
        <p:nvPicPr>
          <p:cNvPr id="27" name="Graphic 26" descr="Pijl-rechts met effen opvulling">
            <a:extLst>
              <a:ext uri="{FF2B5EF4-FFF2-40B4-BE49-F238E27FC236}">
                <a16:creationId xmlns:a16="http://schemas.microsoft.com/office/drawing/2014/main" id="{87D6C8EF-D7E1-7AF3-49F7-094F285C47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468279" flipH="1">
            <a:off x="9478865" y="1963500"/>
            <a:ext cx="914400" cy="914400"/>
          </a:xfrm>
          <a:prstGeom prst="rect">
            <a:avLst/>
          </a:prstGeom>
        </p:spPr>
      </p:pic>
      <p:pic>
        <p:nvPicPr>
          <p:cNvPr id="31" name="Graphic 30" descr="Pijl-rechts met effen opvulling">
            <a:extLst>
              <a:ext uri="{FF2B5EF4-FFF2-40B4-BE49-F238E27FC236}">
                <a16:creationId xmlns:a16="http://schemas.microsoft.com/office/drawing/2014/main" id="{A5F35457-469C-901A-F7B4-2272DAE23A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468279" flipV="1">
            <a:off x="7422612" y="3893107"/>
            <a:ext cx="914400" cy="914400"/>
          </a:xfrm>
          <a:prstGeom prst="rect">
            <a:avLst/>
          </a:prstGeom>
        </p:spPr>
      </p:pic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6295D9DD-CC38-59B0-7730-99497794F681}"/>
              </a:ext>
            </a:extLst>
          </p:cNvPr>
          <p:cNvSpPr/>
          <p:nvPr/>
        </p:nvSpPr>
        <p:spPr>
          <a:xfrm>
            <a:off x="8322174" y="1307642"/>
            <a:ext cx="1823026" cy="82800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2,2% spaarrente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6D0D12BA-DC3B-F89E-8BD0-64B76CB838BF}"/>
              </a:ext>
            </a:extLst>
          </p:cNvPr>
          <p:cNvSpPr/>
          <p:nvPr/>
        </p:nvSpPr>
        <p:spPr>
          <a:xfrm>
            <a:off x="5627811" y="4626758"/>
            <a:ext cx="1823026" cy="82800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4,9% inflatie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1544BF88-669D-85E2-416B-C3AAC345ABE2}"/>
              </a:ext>
            </a:extLst>
          </p:cNvPr>
          <p:cNvSpPr/>
          <p:nvPr/>
        </p:nvSpPr>
        <p:spPr>
          <a:xfrm>
            <a:off x="5924677" y="1344592"/>
            <a:ext cx="1968867" cy="75600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RIC = 97,43</a:t>
            </a: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AD0E9185-74CF-C3BE-C32A-0A03DFD5E0F1}"/>
              </a:ext>
            </a:extLst>
          </p:cNvPr>
          <p:cNvSpPr/>
          <p:nvPr/>
        </p:nvSpPr>
        <p:spPr>
          <a:xfrm>
            <a:off x="4303118" y="1307642"/>
            <a:ext cx="1823026" cy="82800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-2,57% koopkracht</a:t>
            </a: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44B14BCA-C2D0-4CA3-D6DD-3E848CF2C0EB}"/>
              </a:ext>
            </a:extLst>
          </p:cNvPr>
          <p:cNvSpPr/>
          <p:nvPr/>
        </p:nvSpPr>
        <p:spPr>
          <a:xfrm>
            <a:off x="876960" y="2835873"/>
            <a:ext cx="3299446" cy="918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b="1" dirty="0">
              <a:solidFill>
                <a:schemeClr val="tx1"/>
              </a:solidFill>
            </a:endParaRPr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F1CBC30E-B5EF-25D1-F82C-289DFB249640}"/>
              </a:ext>
            </a:extLst>
          </p:cNvPr>
          <p:cNvCxnSpPr>
            <a:cxnSpLocks/>
          </p:cNvCxnSpPr>
          <p:nvPr/>
        </p:nvCxnSpPr>
        <p:spPr>
          <a:xfrm>
            <a:off x="955876" y="3298292"/>
            <a:ext cx="934925" cy="0"/>
          </a:xfrm>
          <a:prstGeom prst="line">
            <a:avLst/>
          </a:prstGeom>
          <a:ln w="7620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>
            <a:extLst>
              <a:ext uri="{FF2B5EF4-FFF2-40B4-BE49-F238E27FC236}">
                <a16:creationId xmlns:a16="http://schemas.microsoft.com/office/drawing/2014/main" id="{788209DD-09DD-D675-D80E-5329BD7A1EA7}"/>
              </a:ext>
            </a:extLst>
          </p:cNvPr>
          <p:cNvSpPr txBox="1"/>
          <p:nvPr/>
        </p:nvSpPr>
        <p:spPr>
          <a:xfrm>
            <a:off x="915122" y="2792964"/>
            <a:ext cx="10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solidFill>
                  <a:srgbClr val="945DE8"/>
                </a:solidFill>
              </a:rPr>
              <a:t>102,2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B63C787-2E20-8416-EFF4-CEC242174E54}"/>
              </a:ext>
            </a:extLst>
          </p:cNvPr>
          <p:cNvSpPr txBox="1"/>
          <p:nvPr/>
        </p:nvSpPr>
        <p:spPr>
          <a:xfrm>
            <a:off x="3130934" y="3027726"/>
            <a:ext cx="1141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solidFill>
                  <a:srgbClr val="945DE8"/>
                </a:solidFill>
              </a:rPr>
              <a:t>97,43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BB1B2793-8320-6773-9CDE-6119093EABDA}"/>
              </a:ext>
            </a:extLst>
          </p:cNvPr>
          <p:cNvSpPr txBox="1"/>
          <p:nvPr/>
        </p:nvSpPr>
        <p:spPr>
          <a:xfrm>
            <a:off x="876960" y="3238368"/>
            <a:ext cx="104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solidFill>
                  <a:srgbClr val="945DE8"/>
                </a:solidFill>
              </a:rPr>
              <a:t>104,9</a:t>
            </a:r>
          </a:p>
        </p:txBody>
      </p:sp>
      <p:sp>
        <p:nvSpPr>
          <p:cNvPr id="55" name="Is gelijk aan 54">
            <a:extLst>
              <a:ext uri="{FF2B5EF4-FFF2-40B4-BE49-F238E27FC236}">
                <a16:creationId xmlns:a16="http://schemas.microsoft.com/office/drawing/2014/main" id="{D4786B1C-EB43-D709-5AF3-1C36B5994713}"/>
              </a:ext>
            </a:extLst>
          </p:cNvPr>
          <p:cNvSpPr/>
          <p:nvPr/>
        </p:nvSpPr>
        <p:spPr>
          <a:xfrm>
            <a:off x="2779155" y="3090216"/>
            <a:ext cx="468861" cy="416151"/>
          </a:xfrm>
          <a:prstGeom prst="mathEqual">
            <a:avLst>
              <a:gd name="adj1" fmla="val 9962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>
              <a:solidFill>
                <a:schemeClr val="tx1"/>
              </a:solidFill>
            </a:endParaRP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9553CEF0-9EA6-24D5-74E5-62A7D5381230}"/>
              </a:ext>
            </a:extLst>
          </p:cNvPr>
          <p:cNvSpPr txBox="1"/>
          <p:nvPr/>
        </p:nvSpPr>
        <p:spPr>
          <a:xfrm>
            <a:off x="1842421" y="3051111"/>
            <a:ext cx="102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solidFill>
                  <a:srgbClr val="652EA3"/>
                </a:solidFill>
              </a:rPr>
              <a:t>X</a:t>
            </a:r>
            <a:r>
              <a:rPr lang="nl-NL" sz="2800" b="1" i="1" dirty="0">
                <a:solidFill>
                  <a:srgbClr val="945DE8"/>
                </a:solidFill>
              </a:rPr>
              <a:t> 100</a:t>
            </a:r>
          </a:p>
        </p:txBody>
      </p:sp>
      <p:pic>
        <p:nvPicPr>
          <p:cNvPr id="60" name="Graphic 59" descr="Pijl-rechts met effen opvulling">
            <a:extLst>
              <a:ext uri="{FF2B5EF4-FFF2-40B4-BE49-F238E27FC236}">
                <a16:creationId xmlns:a16="http://schemas.microsoft.com/office/drawing/2014/main" id="{137172D6-E107-A47F-2906-BB8AB69793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4521349" flipH="1" flipV="1">
            <a:off x="5904915" y="2142948"/>
            <a:ext cx="914400" cy="914400"/>
          </a:xfrm>
          <a:prstGeom prst="rect">
            <a:avLst/>
          </a:prstGeom>
        </p:spPr>
      </p:pic>
      <p:sp>
        <p:nvSpPr>
          <p:cNvPr id="61" name="Tekstvak 60">
            <a:extLst>
              <a:ext uri="{FF2B5EF4-FFF2-40B4-BE49-F238E27FC236}">
                <a16:creationId xmlns:a16="http://schemas.microsoft.com/office/drawing/2014/main" id="{B88B1435-DBE1-CB91-C177-DE5E03C4CD4D}"/>
              </a:ext>
            </a:extLst>
          </p:cNvPr>
          <p:cNvSpPr txBox="1"/>
          <p:nvPr/>
        </p:nvSpPr>
        <p:spPr>
          <a:xfrm>
            <a:off x="258437" y="1877962"/>
            <a:ext cx="4735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latin typeface="Effra" panose="02000506080000020004" pitchFamily="2" charset="0"/>
              </a:rPr>
              <a:t>Bereken de koopkrachtverandering.</a:t>
            </a:r>
          </a:p>
        </p:txBody>
      </p:sp>
      <p:pic>
        <p:nvPicPr>
          <p:cNvPr id="62" name="Graphic 61" descr="Pijl-rechts met effen opvulling">
            <a:extLst>
              <a:ext uri="{FF2B5EF4-FFF2-40B4-BE49-F238E27FC236}">
                <a16:creationId xmlns:a16="http://schemas.microsoft.com/office/drawing/2014/main" id="{7F65A2E3-39BA-8F05-94F0-EF74C98020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56978" y="2855521"/>
            <a:ext cx="11401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5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  <p:bldP spid="33" grpId="0" animBg="1"/>
      <p:bldP spid="35" grpId="0" animBg="1"/>
      <p:bldP spid="42" grpId="0" animBg="1"/>
      <p:bldP spid="43" grpId="0" animBg="1"/>
      <p:bldP spid="50" grpId="0" animBg="1"/>
      <p:bldP spid="52" grpId="0"/>
      <p:bldP spid="53" grpId="0"/>
      <p:bldP spid="54" grpId="0"/>
      <p:bldP spid="55" grpId="0" animBg="1"/>
      <p:bldP spid="56" grpId="0"/>
      <p:bldP spid="6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D6D2-16C0-0046-B76D-EF3875808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0F8CFE8-A69C-C11C-1F2E-1E588CFC32E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Nominale groei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(examenvraag)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64941F-24C3-AF14-5EE1-C7E7E48E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9" y="945829"/>
            <a:ext cx="6382641" cy="3248478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0E52F827-804B-EA38-849F-D6145F838348}"/>
              </a:ext>
            </a:extLst>
          </p:cNvPr>
          <p:cNvSpPr/>
          <p:nvPr/>
        </p:nvSpPr>
        <p:spPr>
          <a:xfrm>
            <a:off x="7057501" y="1217483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2021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8487E47-F32D-F902-1537-70B36D6D7B28}"/>
              </a:ext>
            </a:extLst>
          </p:cNvPr>
          <p:cNvSpPr/>
          <p:nvPr/>
        </p:nvSpPr>
        <p:spPr>
          <a:xfrm>
            <a:off x="6764086" y="1179456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F928CEE-33E5-3D2A-7F30-B6AEF3979E09}"/>
                  </a:ext>
                </a:extLst>
              </p:cNvPr>
              <p:cNvSpPr txBox="1"/>
              <p:nvPr/>
            </p:nvSpPr>
            <p:spPr>
              <a:xfrm>
                <a:off x="6822182" y="1599388"/>
                <a:ext cx="44319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𝟐𝟎𝟏𝟗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𝒃𝒂𝒔𝒊𝒔𝒋𝒂𝒂𝒓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𝟏𝟎𝟎</m:t>
                      </m:r>
                    </m:oMath>
                  </m:oMathPara>
                </a14:m>
                <a:endParaRPr kumimoji="0" lang="nl-NL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F928CEE-33E5-3D2A-7F30-B6AEF3979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1599388"/>
                <a:ext cx="4431971" cy="307777"/>
              </a:xfrm>
              <a:prstGeom prst="rect">
                <a:avLst/>
              </a:prstGeom>
              <a:blipFill>
                <a:blip r:embed="rId3"/>
                <a:stretch>
                  <a:fillRect l="-1926" b="-372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3C3274B-0955-6A95-97AC-72BEC6ABDEAA}"/>
                  </a:ext>
                </a:extLst>
              </p:cNvPr>
              <p:cNvSpPr txBox="1"/>
              <p:nvPr/>
            </p:nvSpPr>
            <p:spPr>
              <a:xfrm>
                <a:off x="6822182" y="1999166"/>
                <a:ext cx="44319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𝑑𝑢𝑠</m:t>
                      </m:r>
                      <m:r>
                        <a:rPr lang="nl-NL" sz="20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2021=</m:t>
                      </m:r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100 ×0,96×0,95</m:t>
                      </m:r>
                      <m:r>
                        <a:rPr lang="nl-NL" sz="20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𝟗𝟏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nl-NL" sz="2000" b="1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3C3274B-0955-6A95-97AC-72BEC6AB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1999166"/>
                <a:ext cx="4431971" cy="307777"/>
              </a:xfrm>
              <a:prstGeom prst="rect">
                <a:avLst/>
              </a:prstGeom>
              <a:blipFill>
                <a:blip r:embed="rId4"/>
                <a:stretch>
                  <a:fillRect l="-2063" b="-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1748075-FF17-0787-DFF0-10E9EFAE707B}"/>
              </a:ext>
            </a:extLst>
          </p:cNvPr>
          <p:cNvSpPr/>
          <p:nvPr/>
        </p:nvSpPr>
        <p:spPr>
          <a:xfrm>
            <a:off x="7057501" y="2436971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staatsschuld 2019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B2E6834-B132-DFD5-A68B-075588EB9C12}"/>
              </a:ext>
            </a:extLst>
          </p:cNvPr>
          <p:cNvSpPr/>
          <p:nvPr/>
        </p:nvSpPr>
        <p:spPr>
          <a:xfrm>
            <a:off x="6764086" y="2398944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6698F574-9B24-D939-6D01-3F9EFBA2D2EA}"/>
                  </a:ext>
                </a:extLst>
              </p:cNvPr>
              <p:cNvSpPr txBox="1"/>
              <p:nvPr/>
            </p:nvSpPr>
            <p:spPr>
              <a:xfrm>
                <a:off x="6822182" y="2818876"/>
                <a:ext cx="44319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𝟐𝟎𝟏𝟗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𝟏𝟎𝟎</m:t>
                      </m:r>
                    </m:oMath>
                  </m:oMathPara>
                </a14:m>
                <a:endParaRPr kumimoji="0" lang="nl-NL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6698F574-9B24-D939-6D01-3F9EFBA2D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2818876"/>
                <a:ext cx="4431971" cy="307777"/>
              </a:xfrm>
              <a:prstGeom prst="rect">
                <a:avLst/>
              </a:prstGeom>
              <a:blipFill>
                <a:blip r:embed="rId5"/>
                <a:stretch>
                  <a:fillRect l="-1926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FE1A800-ED29-C956-4AB3-88E91EE42DAE}"/>
                  </a:ext>
                </a:extLst>
              </p:cNvPr>
              <p:cNvSpPr txBox="1"/>
              <p:nvPr/>
            </p:nvSpPr>
            <p:spPr>
              <a:xfrm>
                <a:off x="6822182" y="3218654"/>
                <a:ext cx="44319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𝑑𝑢𝑠</m:t>
                      </m:r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100 ×0,50=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nl-NL" sz="2000" b="1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FE1A800-ED29-C956-4AB3-88E91EE42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3218654"/>
                <a:ext cx="4431971" cy="307777"/>
              </a:xfrm>
              <a:prstGeom prst="rect">
                <a:avLst/>
              </a:prstGeom>
              <a:blipFill>
                <a:blip r:embed="rId6"/>
                <a:stretch>
                  <a:fillRect l="-2063" b="-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056CF1B1-D2F6-8656-9BBA-28A63951099A}"/>
              </a:ext>
            </a:extLst>
          </p:cNvPr>
          <p:cNvSpPr/>
          <p:nvPr/>
        </p:nvSpPr>
        <p:spPr>
          <a:xfrm>
            <a:off x="7057501" y="3661729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staatsschuld 2021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C07C90FC-1B6A-B582-2ABB-1E8E3E7FA761}"/>
              </a:ext>
            </a:extLst>
          </p:cNvPr>
          <p:cNvSpPr/>
          <p:nvPr/>
        </p:nvSpPr>
        <p:spPr>
          <a:xfrm>
            <a:off x="6764086" y="3623702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C4BD282B-5EB7-DB2C-6CDC-9FAB6455B2C0}"/>
                  </a:ext>
                </a:extLst>
              </p:cNvPr>
              <p:cNvSpPr txBox="1"/>
              <p:nvPr/>
            </p:nvSpPr>
            <p:spPr>
              <a:xfrm>
                <a:off x="6822183" y="4043634"/>
                <a:ext cx="15725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𝟐𝟎𝟐𝟏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𝟗𝟏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nl-NL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C4BD282B-5EB7-DB2C-6CDC-9FAB6455B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3" y="4043634"/>
                <a:ext cx="1572518" cy="307777"/>
              </a:xfrm>
              <a:prstGeom prst="rect">
                <a:avLst/>
              </a:prstGeom>
              <a:blipFill>
                <a:blip r:embed="rId7"/>
                <a:stretch>
                  <a:fillRect l="-5426" r="-775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B399DC0D-85BD-DADF-400D-CE15F649A302}"/>
                  </a:ext>
                </a:extLst>
              </p:cNvPr>
              <p:cNvSpPr txBox="1"/>
              <p:nvPr/>
            </p:nvSpPr>
            <p:spPr>
              <a:xfrm>
                <a:off x="6822182" y="4443412"/>
                <a:ext cx="44319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𝑑𝑢𝑠</m:t>
                      </m:r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91,2 ×0,70=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𝟔𝟑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nl-NL" sz="2000" b="1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B399DC0D-85BD-DADF-400D-CE15F649A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4443412"/>
                <a:ext cx="4431971" cy="307777"/>
              </a:xfrm>
              <a:prstGeom prst="rect">
                <a:avLst/>
              </a:prstGeom>
              <a:blipFill>
                <a:blip r:embed="rId8"/>
                <a:stretch>
                  <a:fillRect l="-2063" b="-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24D0D147-7E8F-FD9D-186B-A84014F5C732}"/>
              </a:ext>
            </a:extLst>
          </p:cNvPr>
          <p:cNvSpPr/>
          <p:nvPr/>
        </p:nvSpPr>
        <p:spPr>
          <a:xfrm>
            <a:off x="7057501" y="4924512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Procentuele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verandering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E3F5017E-D5D7-54CA-8E9C-F8632A4048B1}"/>
              </a:ext>
            </a:extLst>
          </p:cNvPr>
          <p:cNvSpPr/>
          <p:nvPr/>
        </p:nvSpPr>
        <p:spPr>
          <a:xfrm>
            <a:off x="6764086" y="4886485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107B9845-5B9E-465F-EAA5-4A1773A4356A}"/>
                  </a:ext>
                </a:extLst>
              </p:cNvPr>
              <p:cNvSpPr txBox="1"/>
              <p:nvPr/>
            </p:nvSpPr>
            <p:spPr>
              <a:xfrm>
                <a:off x="6822182" y="5306417"/>
                <a:ext cx="4431971" cy="5845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%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 =</m:t>
                      </m:r>
                      <m:f>
                        <m:f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𝒏𝒊𝒆𝒖𝒘</m:t>
                          </m:r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𝒐𝒖𝒅</m:t>
                          </m:r>
                        </m:num>
                        <m:den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𝒐𝒖𝒅</m:t>
                          </m:r>
                        </m:den>
                      </m:f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kumimoji="0" lang="nl-NL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107B9845-5B9E-465F-EAA5-4A1773A43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5306417"/>
                <a:ext cx="4431971" cy="5845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2B1F1085-8801-91A8-F64F-0CBC57E08D66}"/>
                  </a:ext>
                </a:extLst>
              </p:cNvPr>
              <p:cNvSpPr txBox="1"/>
              <p:nvPr/>
            </p:nvSpPr>
            <p:spPr>
              <a:xfrm>
                <a:off x="6822182" y="6040800"/>
                <a:ext cx="4431971" cy="582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𝑑𝑢𝑠</m:t>
                      </m:r>
                      <m:r>
                        <a:rPr lang="nl-NL" sz="20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l-NL" sz="20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64,84−50</m:t>
                          </m:r>
                        </m:num>
                        <m:den>
                          <m:r>
                            <a:rPr lang="nl-NL" sz="20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nl-NL" sz="20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×100%=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𝟔𝟖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nl-NL" sz="2000" b="1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2B1F1085-8801-91A8-F64F-0CBC57E08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6040800"/>
                <a:ext cx="4431971" cy="582467"/>
              </a:xfrm>
              <a:prstGeom prst="rect">
                <a:avLst/>
              </a:prstGeom>
              <a:blipFill>
                <a:blip r:embed="rId10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kstballon: rechthoek met afgeronde hoeken 26">
            <a:extLst>
              <a:ext uri="{FF2B5EF4-FFF2-40B4-BE49-F238E27FC236}">
                <a16:creationId xmlns:a16="http://schemas.microsoft.com/office/drawing/2014/main" id="{7DAC6B56-4EF5-93A2-16F1-F3DE714E5C99}"/>
              </a:ext>
            </a:extLst>
          </p:cNvPr>
          <p:cNvSpPr/>
          <p:nvPr/>
        </p:nvSpPr>
        <p:spPr>
          <a:xfrm>
            <a:off x="2763297" y="4443412"/>
            <a:ext cx="3332703" cy="2137911"/>
          </a:xfrm>
          <a:prstGeom prst="wedgeRoundRectCallout">
            <a:avLst>
              <a:gd name="adj1" fmla="val 69104"/>
              <a:gd name="adj2" fmla="val 9306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Met indexcijfers kun je de procentuele verandering van hetgeen waar de </a:t>
            </a: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indexcijfers</a:t>
            </a:r>
            <a:r>
              <a:rPr kumimoji="0" lang="nl-NL" sz="2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op gebaseerd </a:t>
            </a:r>
            <a:r>
              <a:rPr kumimoji="0" lang="nl-NL" sz="2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zijn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tussen twee jaren berekenen.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764FF369-FD58-61F1-4B66-12F19CDE0C3B}"/>
              </a:ext>
            </a:extLst>
          </p:cNvPr>
          <p:cNvSpPr/>
          <p:nvPr/>
        </p:nvSpPr>
        <p:spPr>
          <a:xfrm>
            <a:off x="1145381" y="3879057"/>
            <a:ext cx="747714" cy="223838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EFFEFCFC-A4D2-F236-1EA6-813D61DB8757}"/>
              </a:ext>
            </a:extLst>
          </p:cNvPr>
          <p:cNvSpPr/>
          <p:nvPr/>
        </p:nvSpPr>
        <p:spPr>
          <a:xfrm>
            <a:off x="4527373" y="2581694"/>
            <a:ext cx="320852" cy="223838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49243793-36AC-DD50-ADE5-79E97A1B32CC}"/>
              </a:ext>
            </a:extLst>
          </p:cNvPr>
          <p:cNvSpPr/>
          <p:nvPr/>
        </p:nvSpPr>
        <p:spPr>
          <a:xfrm>
            <a:off x="4527373" y="3067337"/>
            <a:ext cx="320852" cy="223838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6" name="Verbindingslijn: gebogen 35">
            <a:extLst>
              <a:ext uri="{FF2B5EF4-FFF2-40B4-BE49-F238E27FC236}">
                <a16:creationId xmlns:a16="http://schemas.microsoft.com/office/drawing/2014/main" id="{FC32CE84-5973-4322-53D7-036919A43900}"/>
              </a:ext>
            </a:extLst>
          </p:cNvPr>
          <p:cNvCxnSpPr>
            <a:cxnSpLocks/>
            <a:stCxn id="7" idx="3"/>
            <a:endCxn id="21" idx="3"/>
          </p:cNvCxnSpPr>
          <p:nvPr/>
        </p:nvCxnSpPr>
        <p:spPr>
          <a:xfrm flipH="1">
            <a:off x="8394701" y="2153055"/>
            <a:ext cx="2859452" cy="2044468"/>
          </a:xfrm>
          <a:prstGeom prst="bentConnector3">
            <a:avLst>
              <a:gd name="adj1" fmla="val -22652"/>
            </a:avLst>
          </a:prstGeom>
          <a:ln w="38100">
            <a:solidFill>
              <a:srgbClr val="E71E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>
            <a:extLst>
              <a:ext uri="{FF2B5EF4-FFF2-40B4-BE49-F238E27FC236}">
                <a16:creationId xmlns:a16="http://schemas.microsoft.com/office/drawing/2014/main" id="{3A75E40A-1C7C-DDF5-EADA-3EE8493B55D5}"/>
              </a:ext>
            </a:extLst>
          </p:cNvPr>
          <p:cNvSpPr/>
          <p:nvPr/>
        </p:nvSpPr>
        <p:spPr>
          <a:xfrm>
            <a:off x="2697340" y="1641357"/>
            <a:ext cx="1493659" cy="223838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C05FA7C-5E7B-9A45-E4C1-FC121EDC4A11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2024-II</a:t>
            </a:r>
          </a:p>
        </p:txBody>
      </p:sp>
    </p:spTree>
    <p:extLst>
      <p:ext uri="{BB962C8B-B14F-4D97-AF65-F5344CB8AC3E}">
        <p14:creationId xmlns:p14="http://schemas.microsoft.com/office/powerpoint/2010/main" val="17000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 animBg="1"/>
      <p:bldP spid="9" grpId="0" animBg="1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30" grpId="0" animBg="1"/>
      <p:bldP spid="35" grpId="0" animBg="1"/>
      <p:bldP spid="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A6469-A11A-F7C4-D30E-E4BF0E0A2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363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4531E-431F-EC9D-44B6-6862319D6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4F95A81-BC52-6361-E1C1-0BEA44260A38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Antwoordtactiek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F210F03-813D-F802-1BB8-0BFBD5A2285D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BF80B905-323C-5004-A9B6-07EC8AD30825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Speltheorie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E707BA8-A79F-4604-C606-BE9AC55213F8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65EC24-119D-39AB-C031-1A646FC9D9E1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F</a:t>
            </a:r>
          </a:p>
        </p:txBody>
      </p:sp>
    </p:spTree>
    <p:extLst>
      <p:ext uri="{BB962C8B-B14F-4D97-AF65-F5344CB8AC3E}">
        <p14:creationId xmlns:p14="http://schemas.microsoft.com/office/powerpoint/2010/main" val="35962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63D10-5ED5-94CB-E70B-7C3C348B9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hoek: afgeronde hoeken 92">
            <a:extLst>
              <a:ext uri="{FF2B5EF4-FFF2-40B4-BE49-F238E27FC236}">
                <a16:creationId xmlns:a16="http://schemas.microsoft.com/office/drawing/2014/main" id="{F53BEB1B-6146-E22C-0041-4630EBBD134C}"/>
              </a:ext>
            </a:extLst>
          </p:cNvPr>
          <p:cNvSpPr/>
          <p:nvPr/>
        </p:nvSpPr>
        <p:spPr>
          <a:xfrm>
            <a:off x="274655" y="1434758"/>
            <a:ext cx="3731288" cy="5111185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94" name="Rechthoek: afgeronde hoeken 93">
            <a:extLst>
              <a:ext uri="{FF2B5EF4-FFF2-40B4-BE49-F238E27FC236}">
                <a16:creationId xmlns:a16="http://schemas.microsoft.com/office/drawing/2014/main" id="{6B610521-9035-08EE-53F9-89320846EDD9}"/>
              </a:ext>
            </a:extLst>
          </p:cNvPr>
          <p:cNvSpPr/>
          <p:nvPr/>
        </p:nvSpPr>
        <p:spPr>
          <a:xfrm>
            <a:off x="4230356" y="1434758"/>
            <a:ext cx="3731288" cy="3339431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95" name="Rechthoek: afgeronde hoeken 94">
            <a:extLst>
              <a:ext uri="{FF2B5EF4-FFF2-40B4-BE49-F238E27FC236}">
                <a16:creationId xmlns:a16="http://schemas.microsoft.com/office/drawing/2014/main" id="{B83DD7A4-17D5-517B-8272-812DC8A2652C}"/>
              </a:ext>
            </a:extLst>
          </p:cNvPr>
          <p:cNvSpPr/>
          <p:nvPr/>
        </p:nvSpPr>
        <p:spPr>
          <a:xfrm>
            <a:off x="8186057" y="1434758"/>
            <a:ext cx="3731288" cy="5111185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41FC37-7177-DF1A-D4D1-90057D84CD4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Speltheorie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(Antwoordtactiek)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89" name="Rechthoek: afgeronde hoeken 88">
            <a:extLst>
              <a:ext uri="{FF2B5EF4-FFF2-40B4-BE49-F238E27FC236}">
                <a16:creationId xmlns:a16="http://schemas.microsoft.com/office/drawing/2014/main" id="{3DA2682D-39D3-F159-E78D-CA1A6E03B24B}"/>
              </a:ext>
            </a:extLst>
          </p:cNvPr>
          <p:cNvSpPr/>
          <p:nvPr/>
        </p:nvSpPr>
        <p:spPr>
          <a:xfrm>
            <a:off x="388671" y="1113289"/>
            <a:ext cx="3503256" cy="642940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Effra" panose="02000506080000020004" pitchFamily="2" charset="0"/>
              </a:rPr>
              <a:t>Voorwerk</a:t>
            </a:r>
          </a:p>
        </p:txBody>
      </p:sp>
      <p:sp>
        <p:nvSpPr>
          <p:cNvPr id="91" name="Rechthoek: afgeronde hoeken 90">
            <a:extLst>
              <a:ext uri="{FF2B5EF4-FFF2-40B4-BE49-F238E27FC236}">
                <a16:creationId xmlns:a16="http://schemas.microsoft.com/office/drawing/2014/main" id="{69A8499C-C7AA-B931-4235-E9788C355E3F}"/>
              </a:ext>
            </a:extLst>
          </p:cNvPr>
          <p:cNvSpPr/>
          <p:nvPr/>
        </p:nvSpPr>
        <p:spPr>
          <a:xfrm>
            <a:off x="8300073" y="1113289"/>
            <a:ext cx="3503256" cy="642940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Effra" panose="02000506080000020004" pitchFamily="2" charset="0"/>
              </a:rPr>
              <a:t>Begrippen</a:t>
            </a:r>
          </a:p>
        </p:txBody>
      </p:sp>
      <p:sp>
        <p:nvSpPr>
          <p:cNvPr id="92" name="Rechthoek: afgeronde hoeken 91">
            <a:extLst>
              <a:ext uri="{FF2B5EF4-FFF2-40B4-BE49-F238E27FC236}">
                <a16:creationId xmlns:a16="http://schemas.microsoft.com/office/drawing/2014/main" id="{EC8B5A90-60BA-D1C2-D3D4-66679D69D2EE}"/>
              </a:ext>
            </a:extLst>
          </p:cNvPr>
          <p:cNvSpPr/>
          <p:nvPr/>
        </p:nvSpPr>
        <p:spPr>
          <a:xfrm>
            <a:off x="4344372" y="1113289"/>
            <a:ext cx="3503256" cy="642940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Effra" panose="02000506080000020004" pitchFamily="2" charset="0"/>
              </a:rPr>
              <a:t>Gegevens</a:t>
            </a: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AE85A3CB-C92D-D28C-AF94-BA34FB704B9F}"/>
              </a:ext>
            </a:extLst>
          </p:cNvPr>
          <p:cNvSpPr txBox="1"/>
          <p:nvPr/>
        </p:nvSpPr>
        <p:spPr>
          <a:xfrm>
            <a:off x="285749" y="1727201"/>
            <a:ext cx="373128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noProof="0" dirty="0">
                <a:solidFill>
                  <a:srgbClr val="945DE8"/>
                </a:solidFill>
                <a:latin typeface="Effra" panose="02000506080000020004" pitchFamily="2" charset="0"/>
              </a:rPr>
              <a:t>Inhoud</a:t>
            </a:r>
            <a:r>
              <a:rPr lang="nl-NL" sz="3200" b="1" noProof="0" dirty="0">
                <a:solidFill>
                  <a:prstClr val="black"/>
                </a:solidFill>
                <a:latin typeface="Effra" panose="02000506080000020004" pitchFamily="2" charset="0"/>
              </a:rPr>
              <a:t> van de matrix / spelboom </a:t>
            </a:r>
            <a:r>
              <a:rPr lang="nl-NL" sz="3200" b="1" noProof="0" dirty="0">
                <a:solidFill>
                  <a:srgbClr val="945DE8"/>
                </a:solidFill>
                <a:latin typeface="Effra" panose="02000506080000020004" pitchFamily="2" charset="0"/>
              </a:rPr>
              <a:t>interpreteren</a:t>
            </a:r>
            <a:r>
              <a:rPr lang="nl-NL" sz="3200" b="1" noProof="0" dirty="0">
                <a:solidFill>
                  <a:prstClr val="black"/>
                </a:solidFill>
                <a:latin typeface="Effra" panose="02000506080000020004" pitchFamily="2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noProof="0" dirty="0">
                <a:solidFill>
                  <a:prstClr val="black"/>
                </a:solidFill>
                <a:latin typeface="Effra" panose="02000506080000020004" pitchFamily="2" charset="0"/>
              </a:rPr>
              <a:t>Uitkomsten van keuzes analyseren en </a:t>
            </a:r>
            <a:r>
              <a:rPr lang="nl-NL" sz="3200" b="1" noProof="0" dirty="0">
                <a:solidFill>
                  <a:srgbClr val="945DE8"/>
                </a:solidFill>
                <a:latin typeface="Effra" panose="02000506080000020004" pitchFamily="2" charset="0"/>
              </a:rPr>
              <a:t>best responses</a:t>
            </a:r>
            <a:r>
              <a:rPr lang="nl-NL" sz="3200" b="1" noProof="0" dirty="0">
                <a:solidFill>
                  <a:prstClr val="black"/>
                </a:solidFill>
                <a:latin typeface="Effra" panose="02000506080000020004" pitchFamily="2" charset="0"/>
              </a:rPr>
              <a:t> </a:t>
            </a:r>
            <a:r>
              <a:rPr lang="nl-NL" sz="3200" b="1" noProof="0" dirty="0">
                <a:solidFill>
                  <a:srgbClr val="945DE8"/>
                </a:solidFill>
                <a:latin typeface="Effra" panose="02000506080000020004" pitchFamily="2" charset="0"/>
              </a:rPr>
              <a:t>onderstrepen</a:t>
            </a:r>
            <a:r>
              <a:rPr lang="nl-NL" sz="3200" b="1" noProof="0" dirty="0">
                <a:solidFill>
                  <a:prstClr val="black"/>
                </a:solidFill>
                <a:latin typeface="Effra" panose="02000506080000020004" pitchFamily="2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1" noProof="0" dirty="0">
              <a:solidFill>
                <a:prstClr val="black"/>
              </a:solidFill>
              <a:latin typeface="Effra" panose="0200050608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u="none" strike="noStrike" kern="1200" cap="none" spc="0" normalizeH="0" baseline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</a:rPr>
              <a:t>Evenwicht</a:t>
            </a:r>
            <a:r>
              <a:rPr kumimoji="0" lang="nl-NL" sz="3200" b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 markeren.</a:t>
            </a:r>
            <a:endParaRPr kumimoji="0" lang="nl-NL" sz="32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11D9982B-289B-6F18-D3D0-18173E753F57}"/>
              </a:ext>
            </a:extLst>
          </p:cNvPr>
          <p:cNvSpPr txBox="1"/>
          <p:nvPr/>
        </p:nvSpPr>
        <p:spPr>
          <a:xfrm>
            <a:off x="4230356" y="1727201"/>
            <a:ext cx="37312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noProof="0" dirty="0">
                <a:solidFill>
                  <a:prstClr val="black"/>
                </a:solidFill>
                <a:latin typeface="Effra" panose="02000506080000020004" pitchFamily="2" charset="0"/>
              </a:rPr>
              <a:t>Antwoord formuleren door </a:t>
            </a:r>
            <a:r>
              <a:rPr lang="nl-NL" sz="3200" b="1" noProof="0" dirty="0">
                <a:solidFill>
                  <a:srgbClr val="945DE8"/>
                </a:solidFill>
                <a:latin typeface="Effra" panose="02000506080000020004" pitchFamily="2" charset="0"/>
              </a:rPr>
              <a:t>gegevens</a:t>
            </a:r>
            <a:r>
              <a:rPr lang="nl-NL" sz="3200" b="1" noProof="0" dirty="0">
                <a:solidFill>
                  <a:prstClr val="black"/>
                </a:solidFill>
                <a:latin typeface="Effra" panose="02000506080000020004" pitchFamily="2" charset="0"/>
              </a:rPr>
              <a:t> uit de matrix / spelboom te </a:t>
            </a:r>
            <a:r>
              <a:rPr lang="nl-NL" sz="3200" b="1" noProof="0" dirty="0">
                <a:solidFill>
                  <a:srgbClr val="945DE8"/>
                </a:solidFill>
                <a:latin typeface="Effra" panose="02000506080000020004" pitchFamily="2" charset="0"/>
              </a:rPr>
              <a:t>vergelijken</a:t>
            </a:r>
            <a:r>
              <a:rPr lang="nl-NL" sz="3200" b="1" noProof="0" dirty="0">
                <a:solidFill>
                  <a:prstClr val="black"/>
                </a:solidFill>
                <a:latin typeface="Effra" panose="02000506080000020004" pitchFamily="2" charset="0"/>
              </a:rPr>
              <a:t> en </a:t>
            </a:r>
            <a:r>
              <a:rPr lang="nl-NL" sz="3200" b="1" noProof="0" dirty="0">
                <a:solidFill>
                  <a:srgbClr val="945DE8"/>
                </a:solidFill>
                <a:latin typeface="Effra" panose="02000506080000020004" pitchFamily="2" charset="0"/>
              </a:rPr>
              <a:t>keuzes</a:t>
            </a:r>
            <a:r>
              <a:rPr lang="nl-NL" sz="3200" b="1" noProof="0" dirty="0">
                <a:solidFill>
                  <a:prstClr val="black"/>
                </a:solidFill>
                <a:latin typeface="Effra" panose="02000506080000020004" pitchFamily="2" charset="0"/>
              </a:rPr>
              <a:t> te </a:t>
            </a:r>
            <a:r>
              <a:rPr lang="nl-NL" sz="3200" b="1" noProof="0" dirty="0">
                <a:solidFill>
                  <a:srgbClr val="945DE8"/>
                </a:solidFill>
                <a:latin typeface="Effra" panose="02000506080000020004" pitchFamily="2" charset="0"/>
              </a:rPr>
              <a:t>noemen</a:t>
            </a:r>
            <a:r>
              <a:rPr lang="nl-NL" sz="3200" b="1" noProof="0" dirty="0">
                <a:solidFill>
                  <a:prstClr val="black"/>
                </a:solidFill>
                <a:latin typeface="Effra" panose="02000506080000020004" pitchFamily="2" charset="0"/>
              </a:rPr>
              <a:t>.</a:t>
            </a:r>
            <a:endParaRPr kumimoji="0" lang="nl-NL" sz="32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67887CE0-B81C-687E-7256-3A76AA32875B}"/>
              </a:ext>
            </a:extLst>
          </p:cNvPr>
          <p:cNvSpPr txBox="1"/>
          <p:nvPr/>
        </p:nvSpPr>
        <p:spPr>
          <a:xfrm>
            <a:off x="8186056" y="1727201"/>
            <a:ext cx="37312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black"/>
                </a:solidFill>
                <a:latin typeface="Effra" panose="02000506080000020004" pitchFamily="2" charset="0"/>
              </a:rPr>
              <a:t>Grondig uitleggen wat </a:t>
            </a:r>
            <a:r>
              <a:rPr lang="nl-NL" sz="3200" b="1" dirty="0">
                <a:solidFill>
                  <a:srgbClr val="945DE8"/>
                </a:solidFill>
                <a:latin typeface="Effra" panose="02000506080000020004" pitchFamily="2" charset="0"/>
              </a:rPr>
              <a:t>gebruikte begrippen </a:t>
            </a:r>
            <a:r>
              <a:rPr lang="nl-NL" sz="3200" b="1" dirty="0">
                <a:solidFill>
                  <a:prstClr val="black"/>
                </a:solidFill>
                <a:latin typeface="Effra" panose="02000506080000020004" pitchFamily="2" charset="0"/>
              </a:rPr>
              <a:t>betekenen.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black"/>
                </a:solidFill>
                <a:latin typeface="Effra" panose="02000506080000020004" pitchFamily="2" charset="0"/>
              </a:rPr>
              <a:t>Geen lang verhaal, wel de </a:t>
            </a:r>
            <a:r>
              <a:rPr lang="nl-NL" sz="3200" b="1" dirty="0">
                <a:solidFill>
                  <a:srgbClr val="945DE8"/>
                </a:solidFill>
                <a:latin typeface="Effra" panose="02000506080000020004" pitchFamily="2" charset="0"/>
              </a:rPr>
              <a:t>juiste woorden </a:t>
            </a:r>
            <a:r>
              <a:rPr lang="nl-NL" sz="3200" b="1" dirty="0">
                <a:solidFill>
                  <a:prstClr val="black"/>
                </a:solidFill>
                <a:latin typeface="Effra" panose="02000506080000020004" pitchFamily="2" charset="0"/>
              </a:rPr>
              <a:t>gebruiken.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srgbClr val="00B050"/>
                </a:solidFill>
                <a:latin typeface="Effra" panose="02000506080000020004" pitchFamily="2" charset="0"/>
              </a:rPr>
              <a:t>Belangrijke begrippen komen zo!</a:t>
            </a:r>
            <a:endParaRPr kumimoji="0" lang="nl-NL" sz="20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99" name="Bijschrift: pijl-links 98">
            <a:extLst>
              <a:ext uri="{FF2B5EF4-FFF2-40B4-BE49-F238E27FC236}">
                <a16:creationId xmlns:a16="http://schemas.microsoft.com/office/drawing/2014/main" id="{C25F4FF4-DDB9-2FF3-D498-B7602AA3114B}"/>
              </a:ext>
            </a:extLst>
          </p:cNvPr>
          <p:cNvSpPr/>
          <p:nvPr/>
        </p:nvSpPr>
        <p:spPr>
          <a:xfrm>
            <a:off x="4116339" y="4949371"/>
            <a:ext cx="3845305" cy="159657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870"/>
            </a:avLst>
          </a:prstGeom>
          <a:solidFill>
            <a:srgbClr val="00B050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>
                <a:latin typeface="Effra" panose="02000506080000020004" pitchFamily="2" charset="0"/>
              </a:rPr>
              <a:t>Doe dit bij voorbaat!</a:t>
            </a:r>
          </a:p>
          <a:p>
            <a:pPr algn="ctr"/>
            <a:r>
              <a:rPr lang="nl-NL" sz="2600" b="1" i="1" dirty="0">
                <a:latin typeface="Effra" panose="02000506080000020004" pitchFamily="2" charset="0"/>
              </a:rPr>
              <a:t>Je gaat het sowieso nodig hebben.</a:t>
            </a:r>
          </a:p>
        </p:txBody>
      </p:sp>
    </p:spTree>
    <p:extLst>
      <p:ext uri="{BB962C8B-B14F-4D97-AF65-F5344CB8AC3E}">
        <p14:creationId xmlns:p14="http://schemas.microsoft.com/office/powerpoint/2010/main" val="13079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9BB8-DA80-5AEB-9376-7C9D6A423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943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10EDE-9E81-F127-B559-4EE5B80A6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1A9EDC5-6394-321C-6D53-BE858BCDF14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Speltheorie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V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eelgemaakte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fouten)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2B5D290-5B7A-23F7-95E5-D6B6AC95B38C}"/>
              </a:ext>
            </a:extLst>
          </p:cNvPr>
          <p:cNvSpPr/>
          <p:nvPr/>
        </p:nvSpPr>
        <p:spPr>
          <a:xfrm>
            <a:off x="352712" y="1147057"/>
            <a:ext cx="3545026" cy="827844"/>
          </a:xfrm>
          <a:prstGeom prst="roundRect">
            <a:avLst/>
          </a:prstGeom>
          <a:solidFill>
            <a:srgbClr val="C0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Getallen uit de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matrix 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of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spelboom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 niet genoemd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FD8D787-FFDF-7498-FBD1-E764BCD725A1}"/>
              </a:ext>
            </a:extLst>
          </p:cNvPr>
          <p:cNvCxnSpPr>
            <a:cxnSpLocks/>
          </p:cNvCxnSpPr>
          <p:nvPr/>
        </p:nvCxnSpPr>
        <p:spPr>
          <a:xfrm>
            <a:off x="4064000" y="1147057"/>
            <a:ext cx="0" cy="5434520"/>
          </a:xfrm>
          <a:prstGeom prst="line">
            <a:avLst/>
          </a:prstGeom>
          <a:ln w="1111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27FF9E4-538D-F039-F43F-288B016FFAC4}"/>
              </a:ext>
            </a:extLst>
          </p:cNvPr>
          <p:cNvCxnSpPr>
            <a:cxnSpLocks/>
          </p:cNvCxnSpPr>
          <p:nvPr/>
        </p:nvCxnSpPr>
        <p:spPr>
          <a:xfrm>
            <a:off x="8128000" y="1147057"/>
            <a:ext cx="0" cy="5434520"/>
          </a:xfrm>
          <a:prstGeom prst="line">
            <a:avLst/>
          </a:prstGeom>
          <a:ln w="1111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9FBE628-549D-FE66-C4DE-4E7670AE1CFE}"/>
              </a:ext>
            </a:extLst>
          </p:cNvPr>
          <p:cNvSpPr/>
          <p:nvPr/>
        </p:nvSpPr>
        <p:spPr>
          <a:xfrm>
            <a:off x="4323487" y="1147057"/>
            <a:ext cx="3545026" cy="827844"/>
          </a:xfrm>
          <a:prstGeom prst="roundRect">
            <a:avLst/>
          </a:prstGeom>
          <a:solidFill>
            <a:srgbClr val="C0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Getallen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onjuist 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met elkaar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vergeleken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89A3BDFC-8A7A-8CD8-526D-44F94D531F77}"/>
              </a:ext>
            </a:extLst>
          </p:cNvPr>
          <p:cNvSpPr/>
          <p:nvPr/>
        </p:nvSpPr>
        <p:spPr>
          <a:xfrm>
            <a:off x="8417001" y="1147057"/>
            <a:ext cx="3545026" cy="827844"/>
          </a:xfrm>
          <a:prstGeom prst="roundRect">
            <a:avLst/>
          </a:prstGeom>
          <a:solidFill>
            <a:srgbClr val="C0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Niet grondig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 zijn met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keuzes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 en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begrippen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D84BA13-7BF0-14F2-84D2-3F4190A649B5}"/>
              </a:ext>
            </a:extLst>
          </p:cNvPr>
          <p:cNvSpPr txBox="1"/>
          <p:nvPr/>
        </p:nvSpPr>
        <p:spPr>
          <a:xfrm>
            <a:off x="149594" y="4642585"/>
            <a:ext cx="3914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C00000"/>
                </a:solidFill>
                <a:latin typeface="Effra" panose="02000506080000020004" pitchFamily="2" charset="0"/>
              </a:rPr>
              <a:t>Noem dus niet alleen de gemaakte keuze, of de uitkomst van één speler.</a:t>
            </a:r>
          </a:p>
          <a:p>
            <a:pPr algn="ctr"/>
            <a:r>
              <a:rPr lang="nl-NL" sz="2400" b="1" i="1" dirty="0">
                <a:latin typeface="Effra" panose="02000506080000020004" pitchFamily="2" charset="0"/>
              </a:rPr>
              <a:t>Dan is je afweging incompleet.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82880F8-AB95-B7BA-F5B0-5A4D45DA735D}"/>
              </a:ext>
            </a:extLst>
          </p:cNvPr>
          <p:cNvSpPr txBox="1"/>
          <p:nvPr/>
        </p:nvSpPr>
        <p:spPr>
          <a:xfrm>
            <a:off x="149594" y="2404729"/>
            <a:ext cx="3914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Maak altijd gebruik van de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getallen</a:t>
            </a:r>
            <a:r>
              <a:rPr lang="nl-NL" sz="2400" b="1" i="1" dirty="0">
                <a:latin typeface="Effra" panose="02000506080000020004" pitchFamily="2" charset="0"/>
              </a:rPr>
              <a:t> uit de matrix of spelboom om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keuzes</a:t>
            </a:r>
            <a:r>
              <a:rPr lang="nl-NL" sz="2400" b="1" i="1" dirty="0">
                <a:latin typeface="Effra" panose="02000506080000020004" pitchFamily="2" charset="0"/>
              </a:rPr>
              <a:t> mee te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onderbouwen</a:t>
            </a:r>
            <a:r>
              <a:rPr lang="nl-NL" sz="24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6E8508BD-6A04-2C6C-0818-CC3999E1FD40}"/>
              </a:ext>
            </a:extLst>
          </p:cNvPr>
          <p:cNvSpPr txBox="1"/>
          <p:nvPr/>
        </p:nvSpPr>
        <p:spPr>
          <a:xfrm>
            <a:off x="4180322" y="4642585"/>
            <a:ext cx="3831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C00000"/>
                </a:solidFill>
                <a:latin typeface="Effra" panose="02000506080000020004" pitchFamily="2" charset="0"/>
              </a:rPr>
              <a:t>Vergelijk dus niet de getallen van verschillende spelers met elkaar.</a:t>
            </a:r>
          </a:p>
          <a:p>
            <a:pPr algn="ctr"/>
            <a:r>
              <a:rPr lang="nl-NL" sz="2400" b="1" i="1" dirty="0">
                <a:latin typeface="Effra" panose="02000506080000020004" pitchFamily="2" charset="0"/>
              </a:rPr>
              <a:t>Dan ben je appels met peren aan het vergelijken.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0407E46-9BE7-FEC3-47A4-92E592020965}"/>
              </a:ext>
            </a:extLst>
          </p:cNvPr>
          <p:cNvSpPr txBox="1"/>
          <p:nvPr/>
        </p:nvSpPr>
        <p:spPr>
          <a:xfrm>
            <a:off x="4063997" y="2404729"/>
            <a:ext cx="406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Per cel geldt: </a:t>
            </a:r>
          </a:p>
          <a:p>
            <a:pPr algn="ctr"/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linker</a:t>
            </a:r>
            <a:r>
              <a:rPr lang="nl-NL" sz="2400" b="1" i="1" dirty="0">
                <a:latin typeface="Effra" panose="02000506080000020004" pitchFamily="2" charset="0"/>
              </a:rPr>
              <a:t> getal =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linker</a:t>
            </a:r>
            <a:r>
              <a:rPr lang="nl-NL" sz="2400" b="1" i="1" dirty="0">
                <a:latin typeface="Effra" panose="02000506080000020004" pitchFamily="2" charset="0"/>
              </a:rPr>
              <a:t> speler</a:t>
            </a:r>
          </a:p>
          <a:p>
            <a:pPr algn="ctr"/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rechter</a:t>
            </a:r>
            <a:r>
              <a:rPr lang="nl-NL" sz="2400" b="1" i="1" dirty="0">
                <a:latin typeface="Effra" panose="02000506080000020004" pitchFamily="2" charset="0"/>
              </a:rPr>
              <a:t> getal =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rechter</a:t>
            </a:r>
            <a:r>
              <a:rPr lang="nl-NL" sz="2400" b="1" i="1" dirty="0">
                <a:latin typeface="Effra" panose="02000506080000020004" pitchFamily="2" charset="0"/>
              </a:rPr>
              <a:t> speler</a:t>
            </a:r>
          </a:p>
          <a:p>
            <a:pPr algn="ctr"/>
            <a:endParaRPr lang="nl-NL" sz="2400" b="1" i="1" dirty="0">
              <a:latin typeface="Effra" panose="02000506080000020004" pitchFamily="2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49ABE5D-B619-E6FD-5D41-2098783DC3CD}"/>
              </a:ext>
            </a:extLst>
          </p:cNvPr>
          <p:cNvSpPr txBox="1"/>
          <p:nvPr/>
        </p:nvSpPr>
        <p:spPr>
          <a:xfrm>
            <a:off x="8211052" y="4642585"/>
            <a:ext cx="3831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C00000"/>
                </a:solidFill>
                <a:latin typeface="Effra" panose="02000506080000020004" pitchFamily="2" charset="0"/>
              </a:rPr>
              <a:t>Wees dus niet te kort door de bocht in je antwoord en sla geen begrippen over.</a:t>
            </a:r>
          </a:p>
          <a:p>
            <a:pPr algn="ctr"/>
            <a:r>
              <a:rPr lang="nl-NL" sz="2400" b="1" i="1" dirty="0">
                <a:latin typeface="Effra" panose="02000506080000020004" pitchFamily="2" charset="0"/>
              </a:rPr>
              <a:t>Anders mis je punten, ook al is je analyse eigenlijk juist.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AD4FC67-D4D3-3563-1F75-DF854F4783F2}"/>
              </a:ext>
            </a:extLst>
          </p:cNvPr>
          <p:cNvSpPr txBox="1"/>
          <p:nvPr/>
        </p:nvSpPr>
        <p:spPr>
          <a:xfrm>
            <a:off x="8211052" y="2404729"/>
            <a:ext cx="3831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Zorg dat je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naast</a:t>
            </a:r>
            <a:r>
              <a:rPr lang="nl-NL" sz="2400" b="1" i="1" dirty="0">
                <a:latin typeface="Effra" panose="02000506080000020004" pitchFamily="2" charset="0"/>
              </a:rPr>
              <a:t> de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getallen ook </a:t>
            </a:r>
            <a:r>
              <a:rPr lang="nl-NL" sz="2400" b="1" i="1" dirty="0">
                <a:latin typeface="Effra" panose="02000506080000020004" pitchFamily="2" charset="0"/>
              </a:rPr>
              <a:t>de gemaakte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keuzes</a:t>
            </a:r>
            <a:r>
              <a:rPr lang="nl-NL" sz="2400" b="1" i="1" dirty="0">
                <a:latin typeface="Effra" panose="02000506080000020004" pitchFamily="2" charset="0"/>
              </a:rPr>
              <a:t> noemt en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begrippen toelicht</a:t>
            </a:r>
            <a:r>
              <a:rPr lang="nl-NL" sz="24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F9981339-D80A-1DD7-7388-5F6DE4227A4C}"/>
              </a:ext>
            </a:extLst>
          </p:cNvPr>
          <p:cNvSpPr txBox="1"/>
          <p:nvPr/>
        </p:nvSpPr>
        <p:spPr>
          <a:xfrm>
            <a:off x="1312348" y="1997948"/>
            <a:ext cx="15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Wel doen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4658AA1-9D66-E0DA-A1AA-1A5394516D13}"/>
              </a:ext>
            </a:extLst>
          </p:cNvPr>
          <p:cNvSpPr txBox="1"/>
          <p:nvPr/>
        </p:nvSpPr>
        <p:spPr>
          <a:xfrm>
            <a:off x="4905829" y="1997948"/>
            <a:ext cx="238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Onthoud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E83B1CA-3C42-CB35-7B9A-8E9E03B0A790}"/>
              </a:ext>
            </a:extLst>
          </p:cNvPr>
          <p:cNvSpPr txBox="1"/>
          <p:nvPr/>
        </p:nvSpPr>
        <p:spPr>
          <a:xfrm>
            <a:off x="9361713" y="1997948"/>
            <a:ext cx="15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Wel doen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802A7E3F-2D7B-1B1F-B332-A8519993FAA5}"/>
              </a:ext>
            </a:extLst>
          </p:cNvPr>
          <p:cNvSpPr txBox="1"/>
          <p:nvPr/>
        </p:nvSpPr>
        <p:spPr>
          <a:xfrm>
            <a:off x="1112974" y="4282094"/>
            <a:ext cx="198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Niet doen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DC7478FA-0BBB-5F40-5D9E-AEEEAE8638BD}"/>
              </a:ext>
            </a:extLst>
          </p:cNvPr>
          <p:cNvSpPr txBox="1"/>
          <p:nvPr/>
        </p:nvSpPr>
        <p:spPr>
          <a:xfrm>
            <a:off x="5102179" y="4282094"/>
            <a:ext cx="198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Niet doen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062F4118-2E09-BB1B-0C87-9C51C64E637B}"/>
              </a:ext>
            </a:extLst>
          </p:cNvPr>
          <p:cNvSpPr txBox="1"/>
          <p:nvPr/>
        </p:nvSpPr>
        <p:spPr>
          <a:xfrm>
            <a:off x="9162339" y="4282094"/>
            <a:ext cx="198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Niet doen</a:t>
            </a:r>
          </a:p>
        </p:txBody>
      </p:sp>
    </p:spTree>
    <p:extLst>
      <p:ext uri="{BB962C8B-B14F-4D97-AF65-F5344CB8AC3E}">
        <p14:creationId xmlns:p14="http://schemas.microsoft.com/office/powerpoint/2010/main" val="34913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2A36-834E-C805-D5D9-1E5F67389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73B8B94-A7D8-8C5F-CBF4-689B856A459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Speltheorie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(Belangrijke begrippen)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8E15FE23-61DE-A39A-512E-9D7BD9D69437}"/>
              </a:ext>
            </a:extLst>
          </p:cNvPr>
          <p:cNvCxnSpPr>
            <a:cxnSpLocks/>
          </p:cNvCxnSpPr>
          <p:nvPr/>
        </p:nvCxnSpPr>
        <p:spPr>
          <a:xfrm>
            <a:off x="1418036" y="1169397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185D52C0-0BD4-64FB-A3D2-54F1F7E085C1}"/>
              </a:ext>
            </a:extLst>
          </p:cNvPr>
          <p:cNvCxnSpPr>
            <a:cxnSpLocks/>
          </p:cNvCxnSpPr>
          <p:nvPr/>
        </p:nvCxnSpPr>
        <p:spPr>
          <a:xfrm>
            <a:off x="7228286" y="1169397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FD346B68-A000-C48E-648D-3C54544C902A}"/>
              </a:ext>
            </a:extLst>
          </p:cNvPr>
          <p:cNvCxnSpPr>
            <a:cxnSpLocks/>
          </p:cNvCxnSpPr>
          <p:nvPr/>
        </p:nvCxnSpPr>
        <p:spPr>
          <a:xfrm>
            <a:off x="7228286" y="6243046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1145A42B-841E-58A7-F21E-E16BFACC6C51}"/>
              </a:ext>
            </a:extLst>
          </p:cNvPr>
          <p:cNvCxnSpPr>
            <a:cxnSpLocks/>
          </p:cNvCxnSpPr>
          <p:nvPr/>
        </p:nvCxnSpPr>
        <p:spPr>
          <a:xfrm>
            <a:off x="1418036" y="6243046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>
            <a:extLst>
              <a:ext uri="{FF2B5EF4-FFF2-40B4-BE49-F238E27FC236}">
                <a16:creationId xmlns:a16="http://schemas.microsoft.com/office/drawing/2014/main" id="{6286F9A2-82CB-804A-D059-CF75C1ACC547}"/>
              </a:ext>
            </a:extLst>
          </p:cNvPr>
          <p:cNvSpPr txBox="1"/>
          <p:nvPr/>
        </p:nvSpPr>
        <p:spPr>
          <a:xfrm>
            <a:off x="577853" y="606327"/>
            <a:ext cx="522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Dominante strategie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1BF38A2E-A7CF-EA1B-E385-6538CEFA1D0D}"/>
              </a:ext>
            </a:extLst>
          </p:cNvPr>
          <p:cNvCxnSpPr>
            <a:cxnSpLocks/>
          </p:cNvCxnSpPr>
          <p:nvPr/>
        </p:nvCxnSpPr>
        <p:spPr>
          <a:xfrm>
            <a:off x="6096000" y="920429"/>
            <a:ext cx="0" cy="572825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EB97A014-28AF-9F81-D071-2D59B6240D8E}"/>
              </a:ext>
            </a:extLst>
          </p:cNvPr>
          <p:cNvCxnSpPr>
            <a:cxnSpLocks/>
          </p:cNvCxnSpPr>
          <p:nvPr/>
        </p:nvCxnSpPr>
        <p:spPr>
          <a:xfrm>
            <a:off x="285750" y="3683000"/>
            <a:ext cx="116205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vak 54">
            <a:extLst>
              <a:ext uri="{FF2B5EF4-FFF2-40B4-BE49-F238E27FC236}">
                <a16:creationId xmlns:a16="http://schemas.microsoft.com/office/drawing/2014/main" id="{74EF32BE-14C0-92CB-A17F-C8D50676A1F3}"/>
              </a:ext>
            </a:extLst>
          </p:cNvPr>
          <p:cNvSpPr txBox="1"/>
          <p:nvPr/>
        </p:nvSpPr>
        <p:spPr>
          <a:xfrm>
            <a:off x="6388103" y="606327"/>
            <a:ext cx="522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Evenwicht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845BD657-8D24-EDDE-D263-6A65707E25CD}"/>
              </a:ext>
            </a:extLst>
          </p:cNvPr>
          <p:cNvSpPr txBox="1"/>
          <p:nvPr/>
        </p:nvSpPr>
        <p:spPr>
          <a:xfrm>
            <a:off x="577853" y="6016756"/>
            <a:ext cx="522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Optimum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A10CC639-B404-5D1A-4EFA-2101E6DAA9B7}"/>
              </a:ext>
            </a:extLst>
          </p:cNvPr>
          <p:cNvSpPr txBox="1"/>
          <p:nvPr/>
        </p:nvSpPr>
        <p:spPr>
          <a:xfrm>
            <a:off x="6492421" y="6016756"/>
            <a:ext cx="501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Gevangenendilemma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1FC02255-B1BF-91DC-4F2C-15FB1597918B}"/>
              </a:ext>
            </a:extLst>
          </p:cNvPr>
          <p:cNvSpPr txBox="1"/>
          <p:nvPr/>
        </p:nvSpPr>
        <p:spPr>
          <a:xfrm>
            <a:off x="285749" y="1109260"/>
            <a:ext cx="5810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keuze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een speler die,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ongeacht de keuze van de ander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steeds de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beste uitkomst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oplevert.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E6A5718D-47C2-9E76-23B4-EF5E97A0BD6D}"/>
              </a:ext>
            </a:extLst>
          </p:cNvPr>
          <p:cNvSpPr txBox="1"/>
          <p:nvPr/>
        </p:nvSpPr>
        <p:spPr>
          <a:xfrm>
            <a:off x="6095998" y="1417036"/>
            <a:ext cx="5810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uitkomst waarbij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géén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speler eenzijdig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zijn uitkomst kan 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verbeteren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A0C75776-FE39-28E8-FF9F-B3E18F88FD59}"/>
              </a:ext>
            </a:extLst>
          </p:cNvPr>
          <p:cNvSpPr txBox="1"/>
          <p:nvPr/>
        </p:nvSpPr>
        <p:spPr>
          <a:xfrm>
            <a:off x="285749" y="3683000"/>
            <a:ext cx="5810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uitkomst vanuit waar er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andere uitkomst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te vinden is die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voor beide spelers beter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is.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D88A7DC6-14A9-2288-016C-1136DE78D294}"/>
              </a:ext>
            </a:extLst>
          </p:cNvPr>
          <p:cNvSpPr txBox="1"/>
          <p:nvPr/>
        </p:nvSpPr>
        <p:spPr>
          <a:xfrm>
            <a:off x="6095998" y="3683000"/>
            <a:ext cx="5810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Hier is sprake van als het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evenwicht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het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optimum niet dezelfde uitkomst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zijn.</a:t>
            </a:r>
          </a:p>
        </p:txBody>
      </p:sp>
    </p:spTree>
    <p:extLst>
      <p:ext uri="{BB962C8B-B14F-4D97-AF65-F5344CB8AC3E}">
        <p14:creationId xmlns:p14="http://schemas.microsoft.com/office/powerpoint/2010/main" val="40794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85" grpId="0"/>
      <p:bldP spid="86" grpId="0"/>
      <p:bldP spid="87" grpId="0"/>
      <p:bldP spid="8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0FF6C-E0C5-044D-5798-B2585BA19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894B518-61AB-2DE1-B50F-627611BCAC46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Speltheorie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(Belangrijke begrippen) 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F506E47-59A3-8917-8F84-DCAB4243CBF9}"/>
              </a:ext>
            </a:extLst>
          </p:cNvPr>
          <p:cNvSpPr/>
          <p:nvPr/>
        </p:nvSpPr>
        <p:spPr>
          <a:xfrm>
            <a:off x="254514" y="1113289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Zelfbinding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8110284-5775-610D-AF80-19C99822EB0A}"/>
              </a:ext>
            </a:extLst>
          </p:cNvPr>
          <p:cNvSpPr/>
          <p:nvPr/>
        </p:nvSpPr>
        <p:spPr>
          <a:xfrm>
            <a:off x="4072768" y="1113289"/>
            <a:ext cx="4046462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Geloofwaardige dreiging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604D0E8-6289-D8B4-F67D-60A6B33BDF76}"/>
              </a:ext>
            </a:extLst>
          </p:cNvPr>
          <p:cNvSpPr/>
          <p:nvPr/>
        </p:nvSpPr>
        <p:spPr>
          <a:xfrm>
            <a:off x="8434230" y="1113289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Effra" panose="02000506080000020004" pitchFamily="2" charset="0"/>
              </a:rPr>
              <a:t>Herhaald spel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5660991-305F-57F6-7A62-1903782BD886}"/>
              </a:ext>
            </a:extLst>
          </p:cNvPr>
          <p:cNvCxnSpPr>
            <a:cxnSpLocks/>
          </p:cNvCxnSpPr>
          <p:nvPr/>
        </p:nvCxnSpPr>
        <p:spPr>
          <a:xfrm>
            <a:off x="3915269" y="1113289"/>
            <a:ext cx="0" cy="442800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59876D2-6769-9A1A-D880-6E086A4BAC9F}"/>
              </a:ext>
            </a:extLst>
          </p:cNvPr>
          <p:cNvCxnSpPr>
            <a:cxnSpLocks/>
          </p:cNvCxnSpPr>
          <p:nvPr/>
        </p:nvCxnSpPr>
        <p:spPr>
          <a:xfrm>
            <a:off x="8276730" y="1113289"/>
            <a:ext cx="0" cy="442800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228E1EF0-A220-6A11-0BD1-9C09CA54AAC1}"/>
              </a:ext>
            </a:extLst>
          </p:cNvPr>
          <p:cNvSpPr txBox="1"/>
          <p:nvPr/>
        </p:nvSpPr>
        <p:spPr>
          <a:xfrm>
            <a:off x="155073" y="1613709"/>
            <a:ext cx="3760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Een speler 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wijkt vrijwillig af 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van zijn 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dominante strategie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73366CA-9B5D-7159-B41C-C54817C6EB30}"/>
              </a:ext>
            </a:extLst>
          </p:cNvPr>
          <p:cNvSpPr txBox="1"/>
          <p:nvPr/>
        </p:nvSpPr>
        <p:spPr>
          <a:xfrm>
            <a:off x="155074" y="3081769"/>
            <a:ext cx="376019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Er wordt een 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negatief gevolg 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 het volgen van de 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dominante strategie 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verbonden.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EAC76DF-00AD-5A87-BF5B-ECB420832C5F}"/>
              </a:ext>
            </a:extLst>
          </p:cNvPr>
          <p:cNvSpPr txBox="1"/>
          <p:nvPr/>
        </p:nvSpPr>
        <p:spPr>
          <a:xfrm>
            <a:off x="8276730" y="1613709"/>
            <a:ext cx="376019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Een spelsituatie die 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meerdere</a:t>
            </a:r>
            <a:r>
              <a:rPr kumimoji="0" lang="nl-NL" sz="31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keren </a:t>
            </a:r>
            <a:r>
              <a:rPr kumimoji="0" lang="nl-NL" sz="3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voorkomt.</a:t>
            </a:r>
            <a:endParaRPr kumimoji="0" lang="nl-NL" sz="3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FDA17CAA-D850-FA6C-31E0-D5C78AFC8FF1}"/>
              </a:ext>
            </a:extLst>
          </p:cNvPr>
          <p:cNvSpPr txBox="1"/>
          <p:nvPr/>
        </p:nvSpPr>
        <p:spPr>
          <a:xfrm>
            <a:off x="8276731" y="3081769"/>
            <a:ext cx="37601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Spelers 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baseren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hun keuzes op 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ervaring en gedrag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uit 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het verleden</a:t>
            </a: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7B5584E8-DB40-4638-B686-AAEF0EFE25F6}"/>
              </a:ext>
            </a:extLst>
          </p:cNvPr>
          <p:cNvSpPr txBox="1"/>
          <p:nvPr/>
        </p:nvSpPr>
        <p:spPr>
          <a:xfrm>
            <a:off x="4072767" y="1613709"/>
            <a:ext cx="404646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Dreigen </a:t>
            </a:r>
            <a:r>
              <a:rPr kumimoji="0" lang="nl-NL" sz="3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met een bepaalde keuze is </a:t>
            </a:r>
            <a:r>
              <a:rPr kumimoji="0" lang="nl-NL" sz="31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geloofwaardig</a:t>
            </a:r>
            <a:r>
              <a:rPr kumimoji="0" lang="nl-NL" sz="3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als het </a:t>
            </a:r>
            <a:r>
              <a:rPr kumimoji="0" lang="nl-NL" sz="31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uitvoeren</a:t>
            </a:r>
            <a:r>
              <a:rPr kumimoji="0" lang="nl-NL" sz="3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die keuze </a:t>
            </a:r>
            <a:r>
              <a:rPr kumimoji="0" lang="nl-NL" sz="31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 het belang </a:t>
            </a:r>
            <a:r>
              <a:rPr kumimoji="0" lang="nl-NL" sz="3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is van de </a:t>
            </a:r>
            <a:r>
              <a:rPr kumimoji="0" lang="nl-NL" sz="31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dreigende speler</a:t>
            </a:r>
            <a:r>
              <a:rPr kumimoji="0" lang="nl-NL" sz="3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3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F918DA01-7A78-C649-D2CC-688BB7192609}"/>
              </a:ext>
            </a:extLst>
          </p:cNvPr>
          <p:cNvSpPr/>
          <p:nvPr/>
        </p:nvSpPr>
        <p:spPr>
          <a:xfrm>
            <a:off x="305270" y="5615034"/>
            <a:ext cx="11632216" cy="1048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3200" b="1" i="1" dirty="0">
                <a:solidFill>
                  <a:schemeClr val="tx1"/>
                </a:solidFill>
                <a:latin typeface="Effra" panose="02000506080000020004" pitchFamily="2" charset="0"/>
              </a:rPr>
              <a:t>Spreek in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deze taal </a:t>
            </a:r>
            <a:r>
              <a:rPr lang="nl-NL" sz="3200" b="1" i="1" dirty="0">
                <a:solidFill>
                  <a:schemeClr val="tx1"/>
                </a:solidFill>
                <a:latin typeface="Effra" panose="02000506080000020004" pitchFamily="2" charset="0"/>
              </a:rPr>
              <a:t>om vragen over zulke begrippen </a:t>
            </a:r>
            <a:r>
              <a:rPr lang="nl-NL" sz="3200" b="1" i="1" dirty="0">
                <a:solidFill>
                  <a:srgbClr val="945DE8"/>
                </a:solidFill>
                <a:latin typeface="Effra" panose="02000506080000020004" pitchFamily="2" charset="0"/>
              </a:rPr>
              <a:t>goed</a:t>
            </a:r>
            <a:r>
              <a:rPr lang="nl-NL" sz="3200" b="1" i="1" dirty="0">
                <a:solidFill>
                  <a:schemeClr val="tx1"/>
                </a:solidFill>
                <a:latin typeface="Effra" panose="02000506080000020004" pitchFamily="2" charset="0"/>
              </a:rPr>
              <a:t> te beantwoorden!</a:t>
            </a:r>
          </a:p>
        </p:txBody>
      </p:sp>
    </p:spTree>
    <p:extLst>
      <p:ext uri="{BB962C8B-B14F-4D97-AF65-F5344CB8AC3E}">
        <p14:creationId xmlns:p14="http://schemas.microsoft.com/office/powerpoint/2010/main" val="2540570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40" grpId="0"/>
      <p:bldP spid="42" grpId="0"/>
      <p:bldP spid="4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Speltheorie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(antwoorden formuleren)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54" name="Rechthoek: afgeronde hoeken 53">
            <a:extLst>
              <a:ext uri="{FF2B5EF4-FFF2-40B4-BE49-F238E27FC236}">
                <a16:creationId xmlns:a16="http://schemas.microsoft.com/office/drawing/2014/main" id="{C93EF57F-82BF-1E3A-A814-ECFB854BA622}"/>
              </a:ext>
            </a:extLst>
          </p:cNvPr>
          <p:cNvSpPr/>
          <p:nvPr/>
        </p:nvSpPr>
        <p:spPr>
          <a:xfrm>
            <a:off x="3324225" y="1392056"/>
            <a:ext cx="5543550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Dominante strategie bepalen</a:t>
            </a:r>
          </a:p>
        </p:txBody>
      </p:sp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86B8C778-31D2-377C-74A1-101717F3CE78}"/>
              </a:ext>
            </a:extLst>
          </p:cNvPr>
          <p:cNvSpPr/>
          <p:nvPr/>
        </p:nvSpPr>
        <p:spPr>
          <a:xfrm>
            <a:off x="3324225" y="3782079"/>
            <a:ext cx="5543550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Sprake van een gevangenendilemma?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D6242107-8B39-9862-BB3A-B2CD2759E1F6}"/>
              </a:ext>
            </a:extLst>
          </p:cNvPr>
          <p:cNvSpPr txBox="1"/>
          <p:nvPr/>
        </p:nvSpPr>
        <p:spPr>
          <a:xfrm>
            <a:off x="1597985" y="2044005"/>
            <a:ext cx="8996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dominante strategie van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1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is korting geven, want ongeacht de keuze van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2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levert dit de best mogelijke opbrengst op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(-1&gt;-2 &amp; +2 &gt; 0)</a:t>
            </a:r>
            <a:r>
              <a:rPr kumimoji="0" lang="nl-NL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47814880-069C-D125-E594-18116D053291}"/>
              </a:ext>
            </a:extLst>
          </p:cNvPr>
          <p:cNvSpPr txBox="1"/>
          <p:nvPr/>
        </p:nvSpPr>
        <p:spPr>
          <a:xfrm>
            <a:off x="1814286" y="4430499"/>
            <a:ext cx="8563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Er is sprake van een gevangenendilemma omdat het evenwicht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(-1;-2)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niet gelijk is aan het optimum (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0;0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), er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is dus voor beide spelers een betere uitkomst mogelijk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 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620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2" grpId="0" animBg="1"/>
      <p:bldP spid="69" grpId="0"/>
      <p:bldP spid="7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BCA58-23CA-2834-84A8-493777EC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9325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DB9B0-BE04-3053-798F-B3766202B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E9A5546-F2B7-C5D2-E747-0B16D85A8DE4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Positief of negatief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52D876E-A98F-3505-1C64-641FE3AB6F13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E79E0CAE-594B-D904-1FB8-27834E271E80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Externe effecten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C2EA9FC-DA8D-373F-E427-D2814F036CEE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C6D3B1F-8259-0882-66D9-AE7484ED060F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F</a:t>
            </a:r>
          </a:p>
        </p:txBody>
      </p:sp>
    </p:spTree>
    <p:extLst>
      <p:ext uri="{BB962C8B-B14F-4D97-AF65-F5344CB8AC3E}">
        <p14:creationId xmlns:p14="http://schemas.microsoft.com/office/powerpoint/2010/main" val="15645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48BBB0F4-FFD9-E4E6-B3A1-666191D3E4DC}"/>
              </a:ext>
            </a:extLst>
          </p:cNvPr>
          <p:cNvSpPr/>
          <p:nvPr/>
        </p:nvSpPr>
        <p:spPr>
          <a:xfrm>
            <a:off x="3638550" y="1959170"/>
            <a:ext cx="4914900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Gevolgen van productie of consumptie voor een 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ánder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dan de veroorzaker.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Externe effecten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(positief en negatief)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2F2653C-1B40-BB9C-5889-6DEA4E268377}"/>
              </a:ext>
            </a:extLst>
          </p:cNvPr>
          <p:cNvSpPr/>
          <p:nvPr/>
        </p:nvSpPr>
        <p:spPr>
          <a:xfrm>
            <a:off x="5151164" y="901895"/>
            <a:ext cx="1889672" cy="1085850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Externe effecten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3BC8326-16E2-BCEB-C100-7E498BBFF99C}"/>
              </a:ext>
            </a:extLst>
          </p:cNvPr>
          <p:cNvSpPr/>
          <p:nvPr/>
        </p:nvSpPr>
        <p:spPr>
          <a:xfrm>
            <a:off x="845655" y="2064147"/>
            <a:ext cx="2080172" cy="46537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Positief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9BD031E-A55B-05A1-83A0-A75F92ECE963}"/>
              </a:ext>
            </a:extLst>
          </p:cNvPr>
          <p:cNvSpPr/>
          <p:nvPr/>
        </p:nvSpPr>
        <p:spPr>
          <a:xfrm>
            <a:off x="9266173" y="2064147"/>
            <a:ext cx="2080172" cy="46537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Negatief</a:t>
            </a:r>
          </a:p>
        </p:txBody>
      </p:sp>
      <p:cxnSp>
        <p:nvCxnSpPr>
          <p:cNvPr id="8" name="Verbindingslijn: gebogen 7">
            <a:extLst>
              <a:ext uri="{FF2B5EF4-FFF2-40B4-BE49-F238E27FC236}">
                <a16:creationId xmlns:a16="http://schemas.microsoft.com/office/drawing/2014/main" id="{5A852ED3-AA8F-EDB4-9B80-F443BDBA664A}"/>
              </a:ext>
            </a:extLst>
          </p:cNvPr>
          <p:cNvCxnSpPr>
            <a:cxnSpLocks/>
            <a:stCxn id="4" idx="1"/>
            <a:endCxn id="6" idx="0"/>
          </p:cNvCxnSpPr>
          <p:nvPr/>
        </p:nvCxnSpPr>
        <p:spPr>
          <a:xfrm rot="10800000" flipV="1">
            <a:off x="1885742" y="1444819"/>
            <a:ext cx="3265423" cy="619327"/>
          </a:xfrm>
          <a:prstGeom prst="bentConnector2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bogen 10">
            <a:extLst>
              <a:ext uri="{FF2B5EF4-FFF2-40B4-BE49-F238E27FC236}">
                <a16:creationId xmlns:a16="http://schemas.microsoft.com/office/drawing/2014/main" id="{A2CE430F-EE81-8511-9D85-9EF8F06574B0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>
            <a:off x="7040836" y="1444820"/>
            <a:ext cx="3265423" cy="619327"/>
          </a:xfrm>
          <a:prstGeom prst="bentConnector2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4EA772B-C4A3-EF16-BD27-349856E4EFAA}"/>
              </a:ext>
            </a:extLst>
          </p:cNvPr>
          <p:cNvSpPr txBox="1"/>
          <p:nvPr/>
        </p:nvSpPr>
        <p:spPr>
          <a:xfrm>
            <a:off x="699878" y="2519994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Welvaart van de ander neemt toe.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F477A7D-4FF6-8271-5BEE-6DEEE1684944}"/>
              </a:ext>
            </a:extLst>
          </p:cNvPr>
          <p:cNvSpPr txBox="1"/>
          <p:nvPr/>
        </p:nvSpPr>
        <p:spPr>
          <a:xfrm>
            <a:off x="9120397" y="2519994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Welvaart van de ander neemt af.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A4C02B72-3A06-7850-89F2-D88118F95C8D}"/>
              </a:ext>
            </a:extLst>
          </p:cNvPr>
          <p:cNvSpPr/>
          <p:nvPr/>
        </p:nvSpPr>
        <p:spPr>
          <a:xfrm>
            <a:off x="4547523" y="3314701"/>
            <a:ext cx="2982142" cy="2942654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AB7924E2-2B70-5F21-84DE-10F8E716B398}"/>
              </a:ext>
            </a:extLst>
          </p:cNvPr>
          <p:cNvSpPr/>
          <p:nvPr/>
        </p:nvSpPr>
        <p:spPr>
          <a:xfrm>
            <a:off x="6318202" y="2900681"/>
            <a:ext cx="2177842" cy="163049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Milieuvervuiling door een fabriek.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B523F187-DE58-9707-E804-210DC86AF8E0}"/>
              </a:ext>
            </a:extLst>
          </p:cNvPr>
          <p:cNvSpPr/>
          <p:nvPr/>
        </p:nvSpPr>
        <p:spPr>
          <a:xfrm>
            <a:off x="6318202" y="4963782"/>
            <a:ext cx="2177842" cy="163049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Luide muziek afspelen in de trein.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8118CCE8-C015-5BDD-F2AD-C58E9989E7D1}"/>
              </a:ext>
            </a:extLst>
          </p:cNvPr>
          <p:cNvSpPr/>
          <p:nvPr/>
        </p:nvSpPr>
        <p:spPr>
          <a:xfrm>
            <a:off x="3695955" y="2900681"/>
            <a:ext cx="2177842" cy="163049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aanleg van een dijk.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392F85EA-E3D1-85EB-19A7-3FAF6118100F}"/>
              </a:ext>
            </a:extLst>
          </p:cNvPr>
          <p:cNvSpPr/>
          <p:nvPr/>
        </p:nvSpPr>
        <p:spPr>
          <a:xfrm>
            <a:off x="3695955" y="4963782"/>
            <a:ext cx="2177842" cy="163049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Bloembakken ophangen in de wijk.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FF60662-3E5D-DB81-A516-6E1893BD8570}"/>
              </a:ext>
            </a:extLst>
          </p:cNvPr>
          <p:cNvSpPr txBox="1"/>
          <p:nvPr/>
        </p:nvSpPr>
        <p:spPr>
          <a:xfrm>
            <a:off x="4371272" y="4559516"/>
            <a:ext cx="12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Positief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ED3EA00-8AE4-7D88-902C-0B8CDB7759F2}"/>
              </a:ext>
            </a:extLst>
          </p:cNvPr>
          <p:cNvSpPr txBox="1"/>
          <p:nvPr/>
        </p:nvSpPr>
        <p:spPr>
          <a:xfrm>
            <a:off x="6366648" y="4559516"/>
            <a:ext cx="12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Negatief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23FD3E1-74FA-6DAF-D10B-4ADABE2FECDF}"/>
              </a:ext>
            </a:extLst>
          </p:cNvPr>
          <p:cNvSpPr txBox="1"/>
          <p:nvPr/>
        </p:nvSpPr>
        <p:spPr>
          <a:xfrm rot="16200000">
            <a:off x="5454046" y="3654691"/>
            <a:ext cx="12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Productie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A10EEF82-3D6C-9805-B301-680DA9C3C200}"/>
              </a:ext>
            </a:extLst>
          </p:cNvPr>
          <p:cNvSpPr txBox="1"/>
          <p:nvPr/>
        </p:nvSpPr>
        <p:spPr>
          <a:xfrm rot="16200000">
            <a:off x="5288995" y="5436290"/>
            <a:ext cx="160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Consumptie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E983760-B218-912E-3BF3-D848D5ABFB1E}"/>
              </a:ext>
            </a:extLst>
          </p:cNvPr>
          <p:cNvSpPr txBox="1"/>
          <p:nvPr/>
        </p:nvSpPr>
        <p:spPr>
          <a:xfrm>
            <a:off x="9063964" y="4416222"/>
            <a:ext cx="2484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Niet doorberekend in de prijs, dus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maatschappij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draait voor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kosten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op.</a:t>
            </a:r>
          </a:p>
        </p:txBody>
      </p:sp>
      <p:cxnSp>
        <p:nvCxnSpPr>
          <p:cNvPr id="29" name="Verbindingslijn: gebogen 28">
            <a:extLst>
              <a:ext uri="{FF2B5EF4-FFF2-40B4-BE49-F238E27FC236}">
                <a16:creationId xmlns:a16="http://schemas.microsoft.com/office/drawing/2014/main" id="{811F05CE-D99B-0AB7-8E88-206C9559BCE8}"/>
              </a:ext>
            </a:extLst>
          </p:cNvPr>
          <p:cNvCxnSpPr>
            <a:stCxn id="18" idx="3"/>
            <a:endCxn id="27" idx="0"/>
          </p:cNvCxnSpPr>
          <p:nvPr/>
        </p:nvCxnSpPr>
        <p:spPr>
          <a:xfrm>
            <a:off x="8496044" y="3715930"/>
            <a:ext cx="1810215" cy="700292"/>
          </a:xfrm>
          <a:prstGeom prst="bentConnector2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0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AFF3F-260B-AE4B-BCCD-A35B1A807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F7C9F63-0A3F-83E4-D97C-64C5D670B4F2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Externe effecten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(ex</a:t>
            </a:r>
            <a:r>
              <a:rPr lang="nl-NL" sz="2800" dirty="0" err="1">
                <a:solidFill>
                  <a:prstClr val="black"/>
                </a:solidFill>
                <a:latin typeface="Effra" panose="02000506080000020004" pitchFamily="2" charset="0"/>
              </a:rPr>
              <a:t>amenvraag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D8A6767-4C59-0729-5EA6-21D57D03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14" y="1191622"/>
            <a:ext cx="9779972" cy="1368698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8EDF46B-A0D7-9AFF-6771-AEB02FD96271}"/>
              </a:ext>
            </a:extLst>
          </p:cNvPr>
          <p:cNvSpPr txBox="1"/>
          <p:nvPr/>
        </p:nvSpPr>
        <p:spPr>
          <a:xfrm>
            <a:off x="1206014" y="2951946"/>
            <a:ext cx="1013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Effra" panose="02000506080000020004" pitchFamily="2" charset="0"/>
              </a:rPr>
              <a:t>De productie van product A is vervuilend en kan de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luchtkwaliteit verslechteren</a:t>
            </a:r>
            <a:r>
              <a:rPr lang="nl-NL" sz="2800" b="1" i="1" dirty="0">
                <a:latin typeface="Effra" panose="02000506080000020004" pitchFamily="2" charset="0"/>
              </a:rPr>
              <a:t>.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953EC61-5C9F-A714-E7EE-544F44DB185D}"/>
              </a:ext>
            </a:extLst>
          </p:cNvPr>
          <p:cNvSpPr txBox="1"/>
          <p:nvPr/>
        </p:nvSpPr>
        <p:spPr>
          <a:xfrm>
            <a:off x="1206014" y="4297679"/>
            <a:ext cx="1013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Effra" panose="02000506080000020004" pitchFamily="2" charset="0"/>
              </a:rPr>
              <a:t>De kosten van deze vervuiling worden niet door de gebruikers van product A maar door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de maatschappij </a:t>
            </a:r>
            <a:r>
              <a:rPr lang="nl-NL" sz="2800" b="1" i="1" dirty="0">
                <a:latin typeface="Effra" panose="02000506080000020004" pitchFamily="2" charset="0"/>
              </a:rPr>
              <a:t>betaald.</a:t>
            </a:r>
          </a:p>
        </p:txBody>
      </p:sp>
      <p:sp>
        <p:nvSpPr>
          <p:cNvPr id="28" name="Tekstballon: rechthoek met afgeronde hoeken 27">
            <a:extLst>
              <a:ext uri="{FF2B5EF4-FFF2-40B4-BE49-F238E27FC236}">
                <a16:creationId xmlns:a16="http://schemas.microsoft.com/office/drawing/2014/main" id="{BF5F6060-5399-6528-3DD3-01BE3D5BC426}"/>
              </a:ext>
            </a:extLst>
          </p:cNvPr>
          <p:cNvSpPr/>
          <p:nvPr/>
        </p:nvSpPr>
        <p:spPr>
          <a:xfrm>
            <a:off x="6813550" y="3678598"/>
            <a:ext cx="2612414" cy="619081"/>
          </a:xfrm>
          <a:prstGeom prst="wedgeRoundRectCallout">
            <a:avLst>
              <a:gd name="adj1" fmla="val 58590"/>
              <a:gd name="adj2" fmla="val -87331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Voorbeeld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0" name="Tekstballon: rechthoek met afgeronde hoeken 29">
            <a:extLst>
              <a:ext uri="{FF2B5EF4-FFF2-40B4-BE49-F238E27FC236}">
                <a16:creationId xmlns:a16="http://schemas.microsoft.com/office/drawing/2014/main" id="{7D41A0A7-76FE-B558-BBAF-A9BBB1188F93}"/>
              </a:ext>
            </a:extLst>
          </p:cNvPr>
          <p:cNvSpPr/>
          <p:nvPr/>
        </p:nvSpPr>
        <p:spPr>
          <a:xfrm>
            <a:off x="5251325" y="5412702"/>
            <a:ext cx="3504623" cy="619200"/>
          </a:xfrm>
          <a:prstGeom prst="wedgeRoundRectCallout">
            <a:avLst>
              <a:gd name="adj1" fmla="val -37120"/>
              <a:gd name="adj2" fmla="val -81709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Van voorbeeld</a:t>
            </a:r>
            <a:r>
              <a:rPr kumimoji="0" lang="nl-NL" sz="2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naar begrip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1ECCC05F-ABAF-65BD-6EB6-DB7047FA8C56}"/>
              </a:ext>
            </a:extLst>
          </p:cNvPr>
          <p:cNvSpPr/>
          <p:nvPr/>
        </p:nvSpPr>
        <p:spPr>
          <a:xfrm>
            <a:off x="6813550" y="1644649"/>
            <a:ext cx="920750" cy="292101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4B93B85E-E4B1-60BA-850C-346BB3F8C03A}"/>
              </a:ext>
            </a:extLst>
          </p:cNvPr>
          <p:cNvSpPr/>
          <p:nvPr/>
        </p:nvSpPr>
        <p:spPr>
          <a:xfrm>
            <a:off x="3453398" y="4400550"/>
            <a:ext cx="787843" cy="351895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ballon: rechthoek met afgeronde hoeken 32">
            <a:extLst>
              <a:ext uri="{FF2B5EF4-FFF2-40B4-BE49-F238E27FC236}">
                <a16:creationId xmlns:a16="http://schemas.microsoft.com/office/drawing/2014/main" id="{F112E252-A634-5ECF-2EBF-9E1666B4D851}"/>
              </a:ext>
            </a:extLst>
          </p:cNvPr>
          <p:cNvSpPr/>
          <p:nvPr/>
        </p:nvSpPr>
        <p:spPr>
          <a:xfrm>
            <a:off x="4283638" y="3678598"/>
            <a:ext cx="1812362" cy="619081"/>
          </a:xfrm>
          <a:prstGeom prst="wedgeRoundRectCallout">
            <a:avLst>
              <a:gd name="adj1" fmla="val -66834"/>
              <a:gd name="adj2" fmla="val 5421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Verwijzing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3" name="Graphic 12" descr="Vinkje met effen opvulling">
            <a:extLst>
              <a:ext uri="{FF2B5EF4-FFF2-40B4-BE49-F238E27FC236}">
                <a16:creationId xmlns:a16="http://schemas.microsoft.com/office/drawing/2014/main" id="{87F95095-50C1-7A13-1FDA-8242254693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5948" y="3538533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 descr="Vinkje met effen opvulling">
            <a:extLst>
              <a:ext uri="{FF2B5EF4-FFF2-40B4-BE49-F238E27FC236}">
                <a16:creationId xmlns:a16="http://schemas.microsoft.com/office/drawing/2014/main" id="{4E2EC95A-9BFA-8A69-A900-3A0985F605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1339" y="5500693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AA8F2B03-BAD8-D1B9-FB0B-9FE1C40801CD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</a:t>
            </a:r>
          </a:p>
        </p:txBody>
      </p:sp>
    </p:spTree>
    <p:extLst>
      <p:ext uri="{BB962C8B-B14F-4D97-AF65-F5344CB8AC3E}">
        <p14:creationId xmlns:p14="http://schemas.microsoft.com/office/powerpoint/2010/main" val="39125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Externe effecten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(Oplossen en internaliseren)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87995A9-3FF1-0794-1139-B71042C92FCB}"/>
              </a:ext>
            </a:extLst>
          </p:cNvPr>
          <p:cNvSpPr txBox="1"/>
          <p:nvPr/>
        </p:nvSpPr>
        <p:spPr>
          <a:xfrm>
            <a:off x="292099" y="904326"/>
            <a:ext cx="1145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Hoe</a:t>
            </a:r>
            <a:r>
              <a:rPr kumimoji="0" lang="nl-NL" sz="6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komen we van </a:t>
            </a:r>
            <a:r>
              <a:rPr kumimoji="0" lang="nl-NL" sz="60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negatieve externe effecten</a:t>
            </a:r>
            <a:r>
              <a:rPr kumimoji="0" lang="nl-NL" sz="6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af?</a:t>
            </a:r>
            <a:endParaRPr kumimoji="0" lang="nl-NL" sz="6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5" name="Graphic 4" descr="Pijl: Curve in tegenwijzerzin met effen opvulling">
            <a:extLst>
              <a:ext uri="{FF2B5EF4-FFF2-40B4-BE49-F238E27FC236}">
                <a16:creationId xmlns:a16="http://schemas.microsoft.com/office/drawing/2014/main" id="{F424C30A-A05F-A4DA-FD3F-A8C40F0187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8890374" flipH="1">
            <a:off x="8316515" y="1574857"/>
            <a:ext cx="3078214" cy="307821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F71123BB-6890-04A4-96FA-5D84A394DBD8}"/>
              </a:ext>
            </a:extLst>
          </p:cNvPr>
          <p:cNvSpPr/>
          <p:nvPr/>
        </p:nvSpPr>
        <p:spPr>
          <a:xfrm>
            <a:off x="363216" y="4612672"/>
            <a:ext cx="5167496" cy="181794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Het probleem oplossen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</a:t>
            </a:r>
            <a:r>
              <a:rPr kumimoji="0" lang="nl-NL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de vervuiling, overlast of andere veroorzaakte problemen te voorkomen.</a:t>
            </a:r>
            <a:endParaRPr kumimoji="0" lang="nl-NL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30E2A636-11EE-99C2-9CF9-0121E6E1D158}"/>
              </a:ext>
            </a:extLst>
          </p:cNvPr>
          <p:cNvSpPr/>
          <p:nvPr/>
        </p:nvSpPr>
        <p:spPr>
          <a:xfrm>
            <a:off x="6583360" y="4612672"/>
            <a:ext cx="5167496" cy="181794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Internaliseren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 de kosten</a:t>
            </a:r>
            <a:r>
              <a:rPr kumimoji="0" lang="nl-NL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de negatieve externe effecten te verwerken in de prijs van het product of de dienst.</a:t>
            </a:r>
            <a:endParaRPr kumimoji="0" lang="nl-NL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82EE040-2503-995C-5019-F0094B87EDD4}"/>
              </a:ext>
            </a:extLst>
          </p:cNvPr>
          <p:cNvSpPr/>
          <p:nvPr/>
        </p:nvSpPr>
        <p:spPr>
          <a:xfrm>
            <a:off x="7450858" y="1090468"/>
            <a:ext cx="3337215" cy="839932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D6CBC8B-B40D-B2DA-56BE-4AADDB1A3C8E}"/>
              </a:ext>
            </a:extLst>
          </p:cNvPr>
          <p:cNvSpPr/>
          <p:nvPr/>
        </p:nvSpPr>
        <p:spPr>
          <a:xfrm>
            <a:off x="2587742" y="1949710"/>
            <a:ext cx="2778585" cy="839932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Graphic 5" descr="Pijl: Curve in tegenwijzerzin met effen opvulling">
            <a:extLst>
              <a:ext uri="{FF2B5EF4-FFF2-40B4-BE49-F238E27FC236}">
                <a16:creationId xmlns:a16="http://schemas.microsoft.com/office/drawing/2014/main" id="{039137A9-34F2-820C-396B-2F3A179C38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2709626">
            <a:off x="797272" y="1574857"/>
            <a:ext cx="3078214" cy="307821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83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5C6DE-16E3-9855-61FE-210CF01A2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C56D4DCF-2CBC-70D1-F9B4-C51202C6D4B4}"/>
                  </a:ext>
                </a:extLst>
              </p:cNvPr>
              <p:cNvSpPr/>
              <p:nvPr/>
            </p:nvSpPr>
            <p:spPr>
              <a:xfrm>
                <a:off x="6614929" y="2900176"/>
                <a:ext cx="5167496" cy="523221"/>
              </a:xfrm>
              <a:prstGeom prst="roundRect">
                <a:avLst/>
              </a:prstGeom>
              <a:solidFill>
                <a:srgbClr val="945DE8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En bij een subsidie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doe je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  <a:sym typeface="Wingdings" panose="05000000000000000000" pitchFamily="2" charset="2"/>
                  </a:rPr>
                  <a:t> (</a:t>
                </a:r>
                <a:r>
                  <a:rPr kumimoji="0" lang="nl-NL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  <a:sym typeface="Wingdings" panose="05000000000000000000" pitchFamily="2" charset="2"/>
                  </a:rPr>
                  <a:t>P+h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  <a:sym typeface="Wingdings" panose="05000000000000000000" pitchFamily="2" charset="2"/>
                  </a:rPr>
                  <a:t>)</a:t>
                </a: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C56D4DCF-2CBC-70D1-F9B4-C51202C6D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900176"/>
                <a:ext cx="5167496" cy="52322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hthoek 42">
            <a:extLst>
              <a:ext uri="{FF2B5EF4-FFF2-40B4-BE49-F238E27FC236}">
                <a16:creationId xmlns:a16="http://schemas.microsoft.com/office/drawing/2014/main" id="{52840A02-3BEE-92C1-60CB-066224B7C6E7}"/>
              </a:ext>
            </a:extLst>
          </p:cNvPr>
          <p:cNvSpPr/>
          <p:nvPr/>
        </p:nvSpPr>
        <p:spPr>
          <a:xfrm>
            <a:off x="861947" y="3457628"/>
            <a:ext cx="1772349" cy="870675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7A0744AB-EF10-981F-58E7-CB564F660CE2}"/>
              </a:ext>
            </a:extLst>
          </p:cNvPr>
          <p:cNvGrpSpPr/>
          <p:nvPr/>
        </p:nvGrpSpPr>
        <p:grpSpPr>
          <a:xfrm>
            <a:off x="2634298" y="3476863"/>
            <a:ext cx="664745" cy="859088"/>
            <a:chOff x="9289135" y="2048796"/>
            <a:chExt cx="1014610" cy="2012870"/>
          </a:xfrm>
          <a:pattFill prst="wdUpDiag">
            <a:fgClr>
              <a:srgbClr val="FF0000"/>
            </a:fgClr>
            <a:bgClr>
              <a:schemeClr val="bg1"/>
            </a:bgClr>
          </a:pattFill>
        </p:grpSpPr>
        <p:sp>
          <p:nvSpPr>
            <p:cNvPr id="47" name="Rechthoekige driehoek 46">
              <a:extLst>
                <a:ext uri="{FF2B5EF4-FFF2-40B4-BE49-F238E27FC236}">
                  <a16:creationId xmlns:a16="http://schemas.microsoft.com/office/drawing/2014/main" id="{0268EC20-720F-AAAA-BF10-93334B9AD059}"/>
                </a:ext>
              </a:extLst>
            </p:cNvPr>
            <p:cNvSpPr/>
            <p:nvPr/>
          </p:nvSpPr>
          <p:spPr>
            <a:xfrm>
              <a:off x="9289135" y="2048796"/>
              <a:ext cx="1014610" cy="1202276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hthoekige driehoek 47">
              <a:extLst>
                <a:ext uri="{FF2B5EF4-FFF2-40B4-BE49-F238E27FC236}">
                  <a16:creationId xmlns:a16="http://schemas.microsoft.com/office/drawing/2014/main" id="{DDD3D4F7-4C27-2D98-8422-A3D0CF28F175}"/>
                </a:ext>
              </a:extLst>
            </p:cNvPr>
            <p:cNvSpPr/>
            <p:nvPr/>
          </p:nvSpPr>
          <p:spPr>
            <a:xfrm flipV="1">
              <a:off x="9289135" y="3251081"/>
              <a:ext cx="1014610" cy="810585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F6A0930D-E4F7-5AC8-1895-01DA9F95B1FA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Externe effecten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(internaliseren)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0675DFD-F3A6-04A3-EF23-0BE4550D5D0C}"/>
              </a:ext>
            </a:extLst>
          </p:cNvPr>
          <p:cNvGrpSpPr/>
          <p:nvPr/>
        </p:nvGrpSpPr>
        <p:grpSpPr>
          <a:xfrm>
            <a:off x="767779" y="1637655"/>
            <a:ext cx="4673202" cy="4518082"/>
            <a:chOff x="3955722" y="782329"/>
            <a:chExt cx="4428000" cy="4428000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A54072C0-66E2-1F7A-68C8-6757F1955F1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D5C6FEA6-E4E6-89B9-E55E-440D129FD7E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AF0B4C1E-9EFB-AF6B-34A5-7753695B130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E98DE098-CBCC-7B49-01B6-C20579288BE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206DB5C8-542F-55BE-ECAC-1673EB5B451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0844F237-0978-C9F8-C07B-EE8D3727F31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4961E1F4-3E35-754B-E653-15A883929F8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A5A33CC3-CAF7-1503-FC9D-66FFF1B199A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B1FAF182-DA19-9B31-7B57-9A5B5AEF59D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2356099E-6831-63B7-7E9A-1499211047F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EA044B42-7BA2-6059-FDBA-22B6DCBCBE8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C6297C8B-A42C-C1F6-7C7A-5D886F25CF4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19D5C61E-6854-CB75-A98D-A63688176989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361B381E-ECC9-7891-8821-399F0B7A0392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7CCFF60E-DAB0-4830-5CF4-3BF38E1ECE94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BDFF0D93-4E09-572E-C819-D2150B7E1ED8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E04E076F-282E-01B8-B3F7-0F0123656348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D04C10A0-A702-D485-AB5B-0874B48DE865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FB689035-E653-C22D-DDF0-0107CDABB5B4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698117AC-F80D-B0F7-5EE1-B20C2A0F457D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FE5E2DF2-6614-9E0C-3F46-D570B1DE26C2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E90B9D5F-6AC4-43D4-5E8D-71E728690D76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-vorm 26">
              <a:extLst>
                <a:ext uri="{FF2B5EF4-FFF2-40B4-BE49-F238E27FC236}">
                  <a16:creationId xmlns:a16="http://schemas.microsoft.com/office/drawing/2014/main" id="{A1079877-6C25-1B68-FAAB-DC01BBBD2D30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9CB15966-8986-5BF2-46D9-53EE5A804CE2}"/>
              </a:ext>
            </a:extLst>
          </p:cNvPr>
          <p:cNvCxnSpPr>
            <a:cxnSpLocks/>
          </p:cNvCxnSpPr>
          <p:nvPr/>
        </p:nvCxnSpPr>
        <p:spPr>
          <a:xfrm flipV="1">
            <a:off x="560323" y="1975790"/>
            <a:ext cx="0" cy="56611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93C4CDF-A119-7899-6098-16AF3E6951AC}"/>
              </a:ext>
            </a:extLst>
          </p:cNvPr>
          <p:cNvCxnSpPr>
            <a:cxnSpLocks/>
          </p:cNvCxnSpPr>
          <p:nvPr/>
        </p:nvCxnSpPr>
        <p:spPr>
          <a:xfrm>
            <a:off x="4509325" y="6286240"/>
            <a:ext cx="599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4DC06E08-D95E-B6B0-6E45-1FB14F16EB8D}"/>
                  </a:ext>
                </a:extLst>
              </p:cNvPr>
              <p:cNvSpPr txBox="1"/>
              <p:nvPr/>
            </p:nvSpPr>
            <p:spPr>
              <a:xfrm>
                <a:off x="408299" y="1544903"/>
                <a:ext cx="328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4DC06E08-D95E-B6B0-6E45-1FB14F16E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9" y="1544903"/>
                <a:ext cx="32861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64A8C48B-93DB-3606-47B1-C0BF10013BF2}"/>
                  </a:ext>
                </a:extLst>
              </p:cNvPr>
              <p:cNvSpPr txBox="1"/>
              <p:nvPr/>
            </p:nvSpPr>
            <p:spPr>
              <a:xfrm>
                <a:off x="5108902" y="6099540"/>
                <a:ext cx="344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64A8C48B-93DB-3606-47B1-C0BF10013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902" y="6099540"/>
                <a:ext cx="34464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D00F1ABF-ECF0-0976-2631-0824F1C92697}"/>
              </a:ext>
            </a:extLst>
          </p:cNvPr>
          <p:cNvCxnSpPr>
            <a:cxnSpLocks/>
          </p:cNvCxnSpPr>
          <p:nvPr/>
        </p:nvCxnSpPr>
        <p:spPr>
          <a:xfrm flipH="1">
            <a:off x="853459" y="2990338"/>
            <a:ext cx="4567710" cy="2201424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3DCDBEFA-6085-64E3-4F9C-942CA80E7E79}"/>
              </a:ext>
            </a:extLst>
          </p:cNvPr>
          <p:cNvCxnSpPr>
            <a:cxnSpLocks/>
          </p:cNvCxnSpPr>
          <p:nvPr/>
        </p:nvCxnSpPr>
        <p:spPr>
          <a:xfrm flipH="1" flipV="1">
            <a:off x="842136" y="2101121"/>
            <a:ext cx="4579033" cy="3526308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E7C534B5-B64A-57D5-9E6E-15645DAD05B3}"/>
                  </a:ext>
                </a:extLst>
              </p:cNvPr>
              <p:cNvSpPr txBox="1"/>
              <p:nvPr/>
            </p:nvSpPr>
            <p:spPr>
              <a:xfrm>
                <a:off x="5471846" y="2772420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E7C534B5-B64A-57D5-9E6E-15645DAD0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846" y="2772420"/>
                <a:ext cx="513510" cy="435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1A9C2223-2FF0-2E08-EAEA-09E4B479C1ED}"/>
                  </a:ext>
                </a:extLst>
              </p:cNvPr>
              <p:cNvSpPr txBox="1"/>
              <p:nvPr/>
            </p:nvSpPr>
            <p:spPr>
              <a:xfrm>
                <a:off x="5440981" y="5406992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1A9C2223-2FF0-2E08-EAEA-09E4B479C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981" y="5406992"/>
                <a:ext cx="513510" cy="4358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78F8FBB9-6BCE-8257-5B4B-4ED3E5D04FE1}"/>
              </a:ext>
            </a:extLst>
          </p:cNvPr>
          <p:cNvCxnSpPr>
            <a:cxnSpLocks/>
          </p:cNvCxnSpPr>
          <p:nvPr/>
        </p:nvCxnSpPr>
        <p:spPr>
          <a:xfrm flipH="1">
            <a:off x="853459" y="2126888"/>
            <a:ext cx="4567710" cy="2201424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54298C70-C8D6-59BF-4F0D-F22F9EF93587}"/>
                  </a:ext>
                </a:extLst>
              </p:cNvPr>
              <p:cNvSpPr txBox="1"/>
              <p:nvPr/>
            </p:nvSpPr>
            <p:spPr>
              <a:xfrm>
                <a:off x="5471846" y="1867874"/>
                <a:ext cx="513510" cy="447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  <m:sup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sup>
                      </m:sSubSup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54298C70-C8D6-59BF-4F0D-F22F9EF93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846" y="1867874"/>
                <a:ext cx="513510" cy="447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A0070BF2-1C15-0B76-201C-F6672A9695DF}"/>
              </a:ext>
            </a:extLst>
          </p:cNvPr>
          <p:cNvSpPr/>
          <p:nvPr/>
        </p:nvSpPr>
        <p:spPr>
          <a:xfrm>
            <a:off x="272617" y="997391"/>
            <a:ext cx="1267988" cy="345644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Casus: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3DA43F5A-2EE9-1A70-C801-A3DACD0AD6EA}"/>
              </a:ext>
            </a:extLst>
          </p:cNvPr>
          <p:cNvSpPr txBox="1"/>
          <p:nvPr/>
        </p:nvSpPr>
        <p:spPr>
          <a:xfrm>
            <a:off x="1431533" y="817639"/>
            <a:ext cx="4664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overheid besluit schadelijke productie met €2 per product te belasten.</a:t>
            </a:r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BB6D348A-4AA0-408E-FD23-ECE93455A2A8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849380" y="3461344"/>
            <a:ext cx="1718222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al 48">
            <a:extLst>
              <a:ext uri="{FF2B5EF4-FFF2-40B4-BE49-F238E27FC236}">
                <a16:creationId xmlns:a16="http://schemas.microsoft.com/office/drawing/2014/main" id="{B96FC440-B4DA-D21E-92FD-886BE67095F2}"/>
              </a:ext>
            </a:extLst>
          </p:cNvPr>
          <p:cNvSpPr/>
          <p:nvPr/>
        </p:nvSpPr>
        <p:spPr>
          <a:xfrm>
            <a:off x="2567602" y="3389344"/>
            <a:ext cx="144000" cy="144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18053BBB-937B-46C8-DCB5-09D0EE49A5CE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861947" y="4006666"/>
            <a:ext cx="2386331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al 50">
            <a:extLst>
              <a:ext uri="{FF2B5EF4-FFF2-40B4-BE49-F238E27FC236}">
                <a16:creationId xmlns:a16="http://schemas.microsoft.com/office/drawing/2014/main" id="{229CDE7A-A4A2-D6F9-C43A-2B759521BCF0}"/>
              </a:ext>
            </a:extLst>
          </p:cNvPr>
          <p:cNvSpPr/>
          <p:nvPr/>
        </p:nvSpPr>
        <p:spPr>
          <a:xfrm>
            <a:off x="3248278" y="3934666"/>
            <a:ext cx="144000" cy="144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036F907E-1FB0-6A88-E615-F418194B7130}"/>
              </a:ext>
            </a:extLst>
          </p:cNvPr>
          <p:cNvCxnSpPr>
            <a:cxnSpLocks/>
          </p:cNvCxnSpPr>
          <p:nvPr/>
        </p:nvCxnSpPr>
        <p:spPr>
          <a:xfrm flipV="1">
            <a:off x="932423" y="4430783"/>
            <a:ext cx="0" cy="630138"/>
          </a:xfrm>
          <a:prstGeom prst="straightConnector1">
            <a:avLst/>
          </a:prstGeom>
          <a:ln w="44450">
            <a:solidFill>
              <a:srgbClr val="FF0000">
                <a:alpha val="6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42CF3151-AC36-F5BC-64D5-237C92C9F620}"/>
                  </a:ext>
                </a:extLst>
              </p:cNvPr>
              <p:cNvSpPr txBox="1"/>
              <p:nvPr/>
            </p:nvSpPr>
            <p:spPr>
              <a:xfrm>
                <a:off x="346574" y="3774547"/>
                <a:ext cx="41129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42CF3151-AC36-F5BC-64D5-237C92C9F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74" y="3774547"/>
                <a:ext cx="41129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9D371A3E-6FDF-A035-5492-3CE76FD61A62}"/>
                  </a:ext>
                </a:extLst>
              </p:cNvPr>
              <p:cNvSpPr txBox="1"/>
              <p:nvPr/>
            </p:nvSpPr>
            <p:spPr>
              <a:xfrm>
                <a:off x="346574" y="3242184"/>
                <a:ext cx="41129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9D371A3E-6FDF-A035-5492-3CE76FD61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74" y="3242184"/>
                <a:ext cx="41129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kstvak 64">
            <a:extLst>
              <a:ext uri="{FF2B5EF4-FFF2-40B4-BE49-F238E27FC236}">
                <a16:creationId xmlns:a16="http://schemas.microsoft.com/office/drawing/2014/main" id="{24FD322C-F210-0527-D6B2-F71A5A6430DB}"/>
              </a:ext>
            </a:extLst>
          </p:cNvPr>
          <p:cNvSpPr txBox="1"/>
          <p:nvPr/>
        </p:nvSpPr>
        <p:spPr>
          <a:xfrm rot="16200000">
            <a:off x="3433" y="4545798"/>
            <a:ext cx="101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Heffing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hthoek: afgeronde hoeken 65">
                <a:extLst>
                  <a:ext uri="{FF2B5EF4-FFF2-40B4-BE49-F238E27FC236}">
                    <a16:creationId xmlns:a16="http://schemas.microsoft.com/office/drawing/2014/main" id="{E14B786B-6C3A-6A6A-C21D-D6F846E69453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Stel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aan elkaar gelijk, 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Rechthoek: afgeronde hoeken 65">
                <a:extLst>
                  <a:ext uri="{FF2B5EF4-FFF2-40B4-BE49-F238E27FC236}">
                    <a16:creationId xmlns:a16="http://schemas.microsoft.com/office/drawing/2014/main" id="{E14B786B-6C3A-6A6A-C21D-D6F846E69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hthoek: afgeronde hoeken 66">
            <a:extLst>
              <a:ext uri="{FF2B5EF4-FFF2-40B4-BE49-F238E27FC236}">
                <a16:creationId xmlns:a16="http://schemas.microsoft.com/office/drawing/2014/main" id="{86F263B3-C201-2D0C-0FF5-A7DA6774B135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hthoek: afgeronde hoeken 67">
                <a:extLst>
                  <a:ext uri="{FF2B5EF4-FFF2-40B4-BE49-F238E27FC236}">
                    <a16:creationId xmlns:a16="http://schemas.microsoft.com/office/drawing/2014/main" id="{DD688C2B-6506-6FC4-C21C-86AE0E5F0B61}"/>
                  </a:ext>
                </a:extLst>
              </p:cNvPr>
              <p:cNvSpPr/>
              <p:nvPr/>
            </p:nvSpPr>
            <p:spPr>
              <a:xfrm>
                <a:off x="6614929" y="2433871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Verwerk de heffing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  <a:sym typeface="Wingdings" panose="05000000000000000000" pitchFamily="2" charset="2"/>
                  </a:rPr>
                  <a:t> (</a:t>
                </a:r>
                <a:r>
                  <a:rPr kumimoji="0" lang="nl-NL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  <a:sym typeface="Wingdings" panose="05000000000000000000" pitchFamily="2" charset="2"/>
                  </a:rPr>
                  <a:t>P-h</a:t>
                </a: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  <a:sym typeface="Wingdings" panose="05000000000000000000" pitchFamily="2" charset="2"/>
                  </a:rPr>
                  <a:t>)</a:t>
                </a: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8" name="Rechthoek: afgeronde hoeken 67">
                <a:extLst>
                  <a:ext uri="{FF2B5EF4-FFF2-40B4-BE49-F238E27FC236}">
                    <a16:creationId xmlns:a16="http://schemas.microsoft.com/office/drawing/2014/main" id="{DD688C2B-6506-6FC4-C21C-86AE0E5F0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433871"/>
                <a:ext cx="5167496" cy="52322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hthoek: afgeronde hoeken 68">
            <a:extLst>
              <a:ext uri="{FF2B5EF4-FFF2-40B4-BE49-F238E27FC236}">
                <a16:creationId xmlns:a16="http://schemas.microsoft.com/office/drawing/2014/main" id="{7FEF2AF6-5810-7DAF-83AB-4ACF7C2DF427}"/>
              </a:ext>
            </a:extLst>
          </p:cNvPr>
          <p:cNvSpPr/>
          <p:nvPr/>
        </p:nvSpPr>
        <p:spPr>
          <a:xfrm>
            <a:off x="6100132" y="2357819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1A38392D-03F8-0A4B-8104-A33FBC4A8C2A}"/>
              </a:ext>
            </a:extLst>
          </p:cNvPr>
          <p:cNvSpPr txBox="1"/>
          <p:nvPr/>
        </p:nvSpPr>
        <p:spPr>
          <a:xfrm>
            <a:off x="6112940" y="1121293"/>
            <a:ext cx="597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afwentelingspercentage berekenen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hthoek: afgeronde hoeken 75">
                <a:extLst>
                  <a:ext uri="{FF2B5EF4-FFF2-40B4-BE49-F238E27FC236}">
                    <a16:creationId xmlns:a16="http://schemas.microsoft.com/office/drawing/2014/main" id="{2864A0AD-4831-3299-CA26-8D139B9B95BA}"/>
                  </a:ext>
                </a:extLst>
              </p:cNvPr>
              <p:cNvSpPr/>
              <p:nvPr/>
            </p:nvSpPr>
            <p:spPr>
              <a:xfrm>
                <a:off x="6614929" y="3301635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Stel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  <m:sup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sup>
                    </m:sSubSup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aan elkaar gelijk, 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Rechthoek: afgeronde hoeken 75">
                <a:extLst>
                  <a:ext uri="{FF2B5EF4-FFF2-40B4-BE49-F238E27FC236}">
                    <a16:creationId xmlns:a16="http://schemas.microsoft.com/office/drawing/2014/main" id="{2864A0AD-4831-3299-CA26-8D139B9B9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3301635"/>
                <a:ext cx="5167496" cy="52322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hthoek: afgeronde hoeken 76">
            <a:extLst>
              <a:ext uri="{FF2B5EF4-FFF2-40B4-BE49-F238E27FC236}">
                <a16:creationId xmlns:a16="http://schemas.microsoft.com/office/drawing/2014/main" id="{21A38523-0B8C-5844-ED7F-DD9CC76CF78D}"/>
              </a:ext>
            </a:extLst>
          </p:cNvPr>
          <p:cNvSpPr/>
          <p:nvPr/>
        </p:nvSpPr>
        <p:spPr>
          <a:xfrm>
            <a:off x="6100132" y="3225583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78" name="Rechthoek: afgeronde hoeken 77">
            <a:extLst>
              <a:ext uri="{FF2B5EF4-FFF2-40B4-BE49-F238E27FC236}">
                <a16:creationId xmlns:a16="http://schemas.microsoft.com/office/drawing/2014/main" id="{9FECC778-6679-70CF-829F-1923CB3C2ED1}"/>
              </a:ext>
            </a:extLst>
          </p:cNvPr>
          <p:cNvSpPr/>
          <p:nvPr/>
        </p:nvSpPr>
        <p:spPr>
          <a:xfrm>
            <a:off x="6614929" y="4174147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Druk het prijsverschil uit als % van de heffing</a:t>
            </a:r>
          </a:p>
        </p:txBody>
      </p:sp>
      <p:sp>
        <p:nvSpPr>
          <p:cNvPr id="79" name="Rechthoek: afgeronde hoeken 78">
            <a:extLst>
              <a:ext uri="{FF2B5EF4-FFF2-40B4-BE49-F238E27FC236}">
                <a16:creationId xmlns:a16="http://schemas.microsoft.com/office/drawing/2014/main" id="{98375134-4D0C-EDEA-2EC6-8E7BF45DB141}"/>
              </a:ext>
            </a:extLst>
          </p:cNvPr>
          <p:cNvSpPr/>
          <p:nvPr/>
        </p:nvSpPr>
        <p:spPr>
          <a:xfrm>
            <a:off x="6100132" y="4098095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4D45E54E-D7E8-130F-8CCF-0D7CED4F240B}"/>
                  </a:ext>
                </a:extLst>
              </p:cNvPr>
              <p:cNvSpPr txBox="1"/>
              <p:nvPr/>
            </p:nvSpPr>
            <p:spPr>
              <a:xfrm>
                <a:off x="3086481" y="6104938"/>
                <a:ext cx="503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4D45E54E-D7E8-130F-8CCF-0D7CED4F2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481" y="6104938"/>
                <a:ext cx="50379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Rechte verbindingslijn met pijl 80">
            <a:extLst>
              <a:ext uri="{FF2B5EF4-FFF2-40B4-BE49-F238E27FC236}">
                <a16:creationId xmlns:a16="http://schemas.microsoft.com/office/drawing/2014/main" id="{4A497C55-F393-4BA8-5BA1-EBC647E82387}"/>
              </a:ext>
            </a:extLst>
          </p:cNvPr>
          <p:cNvCxnSpPr>
            <a:cxnSpLocks/>
            <a:stCxn id="49" idx="4"/>
          </p:cNvCxnSpPr>
          <p:nvPr/>
        </p:nvCxnSpPr>
        <p:spPr>
          <a:xfrm>
            <a:off x="2639602" y="3533344"/>
            <a:ext cx="0" cy="2534873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>
            <a:extLst>
              <a:ext uri="{FF2B5EF4-FFF2-40B4-BE49-F238E27FC236}">
                <a16:creationId xmlns:a16="http://schemas.microsoft.com/office/drawing/2014/main" id="{46CF3285-4189-001D-E6FE-2583AB7ABF25}"/>
              </a:ext>
            </a:extLst>
          </p:cNvPr>
          <p:cNvCxnSpPr>
            <a:cxnSpLocks/>
            <a:stCxn id="51" idx="4"/>
          </p:cNvCxnSpPr>
          <p:nvPr/>
        </p:nvCxnSpPr>
        <p:spPr>
          <a:xfrm>
            <a:off x="3320278" y="4078666"/>
            <a:ext cx="0" cy="1976546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57B00871-A94C-0924-A8A7-150A127533B2}"/>
                  </a:ext>
                </a:extLst>
              </p:cNvPr>
              <p:cNvSpPr txBox="1"/>
              <p:nvPr/>
            </p:nvSpPr>
            <p:spPr>
              <a:xfrm>
                <a:off x="2430196" y="6104938"/>
                <a:ext cx="5246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57B00871-A94C-0924-A8A7-150A12753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96" y="6104938"/>
                <a:ext cx="524631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al 51">
            <a:extLst>
              <a:ext uri="{FF2B5EF4-FFF2-40B4-BE49-F238E27FC236}">
                <a16:creationId xmlns:a16="http://schemas.microsoft.com/office/drawing/2014/main" id="{DBC8F50D-D440-B76C-CC10-D8FD567AFD84}"/>
              </a:ext>
            </a:extLst>
          </p:cNvPr>
          <p:cNvSpPr/>
          <p:nvPr/>
        </p:nvSpPr>
        <p:spPr>
          <a:xfrm>
            <a:off x="2567602" y="4246595"/>
            <a:ext cx="144000" cy="144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9" name="Rechte verbindingslijn met pijl 88">
            <a:extLst>
              <a:ext uri="{FF2B5EF4-FFF2-40B4-BE49-F238E27FC236}">
                <a16:creationId xmlns:a16="http://schemas.microsoft.com/office/drawing/2014/main" id="{1F930AF0-E093-D78F-4550-C5878F4C2E70}"/>
              </a:ext>
            </a:extLst>
          </p:cNvPr>
          <p:cNvCxnSpPr>
            <a:cxnSpLocks/>
          </p:cNvCxnSpPr>
          <p:nvPr/>
        </p:nvCxnSpPr>
        <p:spPr>
          <a:xfrm flipV="1">
            <a:off x="932423" y="3533344"/>
            <a:ext cx="0" cy="372313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vak 91">
            <a:extLst>
              <a:ext uri="{FF2B5EF4-FFF2-40B4-BE49-F238E27FC236}">
                <a16:creationId xmlns:a16="http://schemas.microsoft.com/office/drawing/2014/main" id="{9C7FEE37-6156-053D-EF0B-EF31D5AF9760}"/>
              </a:ext>
            </a:extLst>
          </p:cNvPr>
          <p:cNvSpPr txBox="1"/>
          <p:nvPr/>
        </p:nvSpPr>
        <p:spPr>
          <a:xfrm>
            <a:off x="878534" y="3555382"/>
            <a:ext cx="59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%?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A38BF5FB-DF63-99CC-4F12-E3D2A7470721}"/>
              </a:ext>
            </a:extLst>
          </p:cNvPr>
          <p:cNvGrpSpPr/>
          <p:nvPr/>
        </p:nvGrpSpPr>
        <p:grpSpPr>
          <a:xfrm>
            <a:off x="6328251" y="4849473"/>
            <a:ext cx="5397030" cy="1841441"/>
            <a:chOff x="305270" y="2765727"/>
            <a:chExt cx="5397030" cy="1841441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2EE5A1C4-5D83-C424-1DAF-529CA0316A28}"/>
                </a:ext>
              </a:extLst>
            </p:cNvPr>
            <p:cNvSpPr/>
            <p:nvPr/>
          </p:nvSpPr>
          <p:spPr>
            <a:xfrm>
              <a:off x="305270" y="2765727"/>
              <a:ext cx="5397030" cy="17884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sz="1100" b="1" dirty="0">
                <a:solidFill>
                  <a:schemeClr val="tx1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8D8E2069-23DF-BAE1-877D-ACBD3A500CCB}"/>
                </a:ext>
              </a:extLst>
            </p:cNvPr>
            <p:cNvSpPr txBox="1"/>
            <p:nvPr/>
          </p:nvSpPr>
          <p:spPr>
            <a:xfrm>
              <a:off x="446249" y="2765727"/>
              <a:ext cx="3786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Verandering van P</a:t>
              </a: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7546074E-D307-F4AD-A262-8CD3BDBA91AC}"/>
                </a:ext>
              </a:extLst>
            </p:cNvPr>
            <p:cNvSpPr txBox="1"/>
            <p:nvPr/>
          </p:nvSpPr>
          <p:spPr>
            <a:xfrm>
              <a:off x="446249" y="3348927"/>
              <a:ext cx="3786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Heffing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83EA01F5-A779-DE4C-72CE-C5D7A74C4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827" y="3348927"/>
              <a:ext cx="3252209" cy="15683"/>
            </a:xfrm>
            <a:prstGeom prst="line">
              <a:avLst/>
            </a:prstGeom>
            <a:ln w="76200">
              <a:solidFill>
                <a:srgbClr val="652E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B661B8EA-E7BB-6D7A-AF12-2C014FDF843F}"/>
                </a:ext>
              </a:extLst>
            </p:cNvPr>
            <p:cNvSpPr txBox="1"/>
            <p:nvPr/>
          </p:nvSpPr>
          <p:spPr>
            <a:xfrm>
              <a:off x="1029253" y="3953063"/>
              <a:ext cx="4651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Afwentelingspercentage</a:t>
              </a:r>
            </a:p>
          </p:txBody>
        </p:sp>
        <p:sp>
          <p:nvSpPr>
            <p:cNvPr id="56" name="Is gelijk aan 55">
              <a:extLst>
                <a:ext uri="{FF2B5EF4-FFF2-40B4-BE49-F238E27FC236}">
                  <a16:creationId xmlns:a16="http://schemas.microsoft.com/office/drawing/2014/main" id="{85E26905-7A4A-4DDD-40BF-08BEEDBE352A}"/>
                </a:ext>
              </a:extLst>
            </p:cNvPr>
            <p:cNvSpPr/>
            <p:nvPr/>
          </p:nvSpPr>
          <p:spPr>
            <a:xfrm>
              <a:off x="460897" y="3960837"/>
              <a:ext cx="660486" cy="646331"/>
            </a:xfrm>
            <a:prstGeom prst="mathEqual">
              <a:avLst>
                <a:gd name="adj1" fmla="val 17325"/>
                <a:gd name="adj2" fmla="val 11760"/>
              </a:avLst>
            </a:prstGeom>
            <a:solidFill>
              <a:srgbClr val="652EA3"/>
            </a:solidFill>
            <a:ln>
              <a:solidFill>
                <a:srgbClr val="652EA3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C0686EE7-1287-AE43-AB4A-952E91F996E7}"/>
                </a:ext>
              </a:extLst>
            </p:cNvPr>
            <p:cNvSpPr txBox="1"/>
            <p:nvPr/>
          </p:nvSpPr>
          <p:spPr>
            <a:xfrm>
              <a:off x="3939305" y="3008119"/>
              <a:ext cx="1572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solidFill>
                    <a:prstClr val="black"/>
                  </a:solidFill>
                  <a:latin typeface="Effra" panose="02000506080000020004" pitchFamily="2" charset="0"/>
                </a:rPr>
                <a:t>x 100%</a:t>
              </a:r>
              <a:endPara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0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43" grpId="0" animBg="1"/>
      <p:bldP spid="43" grpId="1" animBg="1"/>
      <p:bldP spid="40" grpId="0"/>
      <p:bldP spid="49" grpId="0" animBg="1"/>
      <p:bldP spid="51" grpId="0" animBg="1"/>
      <p:bldP spid="63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/>
      <p:bldP spid="76" grpId="0" animBg="1"/>
      <p:bldP spid="77" grpId="0" animBg="1"/>
      <p:bldP spid="78" grpId="0" animBg="1"/>
      <p:bldP spid="79" grpId="0" animBg="1"/>
      <p:bldP spid="80" grpId="0"/>
      <p:bldP spid="80" grpId="1"/>
      <p:bldP spid="83" grpId="0"/>
      <p:bldP spid="83" grpId="1"/>
      <p:bldP spid="52" grpId="0" animBg="1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622B2-BE81-5567-26ED-6F1A69ADE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BD468F5-1A4B-1DFE-36E2-E8F44149F2BA}"/>
              </a:ext>
            </a:extLst>
          </p:cNvPr>
          <p:cNvSpPr txBox="1"/>
          <p:nvPr/>
        </p:nvSpPr>
        <p:spPr>
          <a:xfrm>
            <a:off x="319314" y="3092680"/>
            <a:ext cx="1155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&amp; Berovingsprobleem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8C0624A-E813-1933-81F1-5328CD9C7D83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02053300-4FCE-1AFF-8A12-A485CFD4DAC9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Verzonken kosten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098D14C-D64D-90F1-BC5C-F771F5F14CC3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1845F91-70FE-E4BA-9024-0047049E9DBE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F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67DE2C9-80CD-5877-13A1-6C653EFF6997}"/>
              </a:ext>
            </a:extLst>
          </p:cNvPr>
          <p:cNvSpPr txBox="1"/>
          <p:nvPr/>
        </p:nvSpPr>
        <p:spPr>
          <a:xfrm>
            <a:off x="4023359" y="4585846"/>
            <a:ext cx="4145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945DE8"/>
                </a:solidFill>
                <a:latin typeface="Effra" panose="02000506080000020004" pitchFamily="2" charset="0"/>
              </a:rPr>
              <a:t>Kijkersvraag</a:t>
            </a:r>
          </a:p>
          <a:p>
            <a:pPr algn="ctr"/>
            <a:r>
              <a:rPr lang="nl-NL" sz="2800" b="1" dirty="0" err="1">
                <a:solidFill>
                  <a:srgbClr val="945DE8"/>
                </a:solidFill>
                <a:latin typeface="Effra" panose="02000506080000020004" pitchFamily="2" charset="0"/>
              </a:rPr>
              <a:t>Shoutout</a:t>
            </a:r>
            <a:r>
              <a:rPr lang="nl-NL" sz="2800" b="1" dirty="0">
                <a:solidFill>
                  <a:srgbClr val="945DE8"/>
                </a:solidFill>
                <a:latin typeface="Effra" panose="02000506080000020004" pitchFamily="2" charset="0"/>
              </a:rPr>
              <a:t> naar Merle</a:t>
            </a:r>
          </a:p>
        </p:txBody>
      </p:sp>
    </p:spTree>
    <p:extLst>
      <p:ext uri="{BB962C8B-B14F-4D97-AF65-F5344CB8AC3E}">
        <p14:creationId xmlns:p14="http://schemas.microsoft.com/office/powerpoint/2010/main" val="1883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52171-DE17-949D-16B2-574E8BAA9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D37562A-C4F7-EE89-094C-8F607EAC3A4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Afwentelingspercentage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(Examenvraag)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49A85F8E-2BCA-2FF1-D8D3-72605C4C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87" y="2298193"/>
            <a:ext cx="5571783" cy="3876407"/>
          </a:xfrm>
          <a:prstGeom prst="rect">
            <a:avLst/>
          </a:prstGeom>
          <a:ln w="38100"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842543D0-CA02-35E2-9418-730D187A7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00" y="1271002"/>
            <a:ext cx="9936000" cy="802762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006F1C55-7E2D-EE46-A355-4CEC5ADAE22F}"/>
              </a:ext>
            </a:extLst>
          </p:cNvPr>
          <p:cNvSpPr/>
          <p:nvPr/>
        </p:nvSpPr>
        <p:spPr>
          <a:xfrm>
            <a:off x="666750" y="2501597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heffing is het hoogteverschil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de aanbodlijnen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4" name="Rechthoek: afgeronde hoeken 53">
            <a:extLst>
              <a:ext uri="{FF2B5EF4-FFF2-40B4-BE49-F238E27FC236}">
                <a16:creationId xmlns:a16="http://schemas.microsoft.com/office/drawing/2014/main" id="{C1D6ACF2-2845-0F0E-AEFB-C22693F25B1B}"/>
              </a:ext>
            </a:extLst>
          </p:cNvPr>
          <p:cNvSpPr/>
          <p:nvPr/>
        </p:nvSpPr>
        <p:spPr>
          <a:xfrm>
            <a:off x="373334" y="2463570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47070F79-9086-81DF-B84B-9D5833BDB6A3}"/>
                  </a:ext>
                </a:extLst>
              </p:cNvPr>
              <p:cNvSpPr txBox="1"/>
              <p:nvPr/>
            </p:nvSpPr>
            <p:spPr>
              <a:xfrm>
                <a:off x="431431" y="2883502"/>
                <a:ext cx="2819769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𝑯𝒆𝒇𝒇𝒊𝒏𝒈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12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−8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47070F79-9086-81DF-B84B-9D5833BDB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1" y="2883502"/>
                <a:ext cx="2819769" cy="314766"/>
              </a:xfrm>
              <a:prstGeom prst="rect">
                <a:avLst/>
              </a:prstGeom>
              <a:blipFill>
                <a:blip r:embed="rId4"/>
                <a:stretch>
                  <a:fillRect l="-4329" b="-307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hthoek: afgeronde hoeken 84">
            <a:extLst>
              <a:ext uri="{FF2B5EF4-FFF2-40B4-BE49-F238E27FC236}">
                <a16:creationId xmlns:a16="http://schemas.microsoft.com/office/drawing/2014/main" id="{94E24CCE-0CEF-E9E9-C6B5-38B4B6130177}"/>
              </a:ext>
            </a:extLst>
          </p:cNvPr>
          <p:cNvSpPr/>
          <p:nvPr/>
        </p:nvSpPr>
        <p:spPr>
          <a:xfrm>
            <a:off x="666750" y="3369829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Het prijsverschil is af te lezen uit de evenwichtspunten</a:t>
            </a:r>
          </a:p>
        </p:txBody>
      </p:sp>
      <p:sp>
        <p:nvSpPr>
          <p:cNvPr id="86" name="Rechthoek: afgeronde hoeken 85">
            <a:extLst>
              <a:ext uri="{FF2B5EF4-FFF2-40B4-BE49-F238E27FC236}">
                <a16:creationId xmlns:a16="http://schemas.microsoft.com/office/drawing/2014/main" id="{B0DE853D-EF96-C273-106B-0C89AFC3A57F}"/>
              </a:ext>
            </a:extLst>
          </p:cNvPr>
          <p:cNvSpPr/>
          <p:nvPr/>
        </p:nvSpPr>
        <p:spPr>
          <a:xfrm>
            <a:off x="373334" y="3331802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5260B414-316F-A6CC-B8AD-2F23CAAB652B}"/>
                  </a:ext>
                </a:extLst>
              </p:cNvPr>
              <p:cNvSpPr txBox="1"/>
              <p:nvPr/>
            </p:nvSpPr>
            <p:spPr>
              <a:xfrm>
                <a:off x="431431" y="3751734"/>
                <a:ext cx="51674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𝑷𝒓𝒊𝒋𝒔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𝒛𝒐𝒏𝒅𝒆𝒓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𝒉𝒆𝒇𝒇𝒊𝒏𝒈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𝟏𝟖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5260B414-316F-A6CC-B8AD-2F23CAAB6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1" y="3751734"/>
                <a:ext cx="5167496" cy="307777"/>
              </a:xfrm>
              <a:prstGeom prst="rect">
                <a:avLst/>
              </a:prstGeom>
              <a:blipFill>
                <a:blip r:embed="rId5"/>
                <a:stretch>
                  <a:fillRect l="-2361" t="-1961" b="-3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2C1C1CCF-CF5F-1EA8-B22B-0A6163978914}"/>
                  </a:ext>
                </a:extLst>
              </p:cNvPr>
              <p:cNvSpPr txBox="1"/>
              <p:nvPr/>
            </p:nvSpPr>
            <p:spPr>
              <a:xfrm>
                <a:off x="431431" y="4179802"/>
                <a:ext cx="51674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𝑷𝒓𝒊𝒋𝒔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𝒎𝒆𝒕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𝒉𝒆𝒇𝒇𝒊𝒏𝒈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𝟐𝟎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2C1C1CCF-CF5F-1EA8-B22B-0A6163978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1" y="4179802"/>
                <a:ext cx="5167496" cy="307777"/>
              </a:xfrm>
              <a:prstGeom prst="rect">
                <a:avLst/>
              </a:prstGeom>
              <a:blipFill>
                <a:blip r:embed="rId6"/>
                <a:stretch>
                  <a:fillRect l="-2361" t="-4000" b="-36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hthoek: afgeronde hoeken 90">
            <a:extLst>
              <a:ext uri="{FF2B5EF4-FFF2-40B4-BE49-F238E27FC236}">
                <a16:creationId xmlns:a16="http://schemas.microsoft.com/office/drawing/2014/main" id="{DD151B9D-4DF7-0B74-5B08-CE5912D867AA}"/>
              </a:ext>
            </a:extLst>
          </p:cNvPr>
          <p:cNvSpPr/>
          <p:nvPr/>
        </p:nvSpPr>
        <p:spPr>
          <a:xfrm>
            <a:off x="666750" y="4698830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 berekenen het afwentelingspercentage</a:t>
            </a:r>
          </a:p>
        </p:txBody>
      </p:sp>
      <p:sp>
        <p:nvSpPr>
          <p:cNvPr id="93" name="Rechthoek: afgeronde hoeken 92">
            <a:extLst>
              <a:ext uri="{FF2B5EF4-FFF2-40B4-BE49-F238E27FC236}">
                <a16:creationId xmlns:a16="http://schemas.microsoft.com/office/drawing/2014/main" id="{B27DE133-C6D0-E757-0E6A-776C233C6874}"/>
              </a:ext>
            </a:extLst>
          </p:cNvPr>
          <p:cNvSpPr/>
          <p:nvPr/>
        </p:nvSpPr>
        <p:spPr>
          <a:xfrm>
            <a:off x="373334" y="4660803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7F387E2A-637E-055D-0326-BF17D98CE7EA}"/>
                  </a:ext>
                </a:extLst>
              </p:cNvPr>
              <p:cNvSpPr txBox="1"/>
              <p:nvPr/>
            </p:nvSpPr>
            <p:spPr>
              <a:xfrm>
                <a:off x="431430" y="5080735"/>
                <a:ext cx="6261469" cy="638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𝑨𝒇𝒘𝒆𝒏𝒕𝒆𝒍𝒊𝒏𝒈𝒔𝒑𝒆𝒓𝒄𝒆𝒏𝒕𝒂𝒈𝒆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𝑷𝒓𝒊𝒋𝒔𝒗𝒆𝒓𝒔𝒄𝒉𝒊𝒍</m:t>
                          </m:r>
                        </m:num>
                        <m:den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𝑯𝒆𝒇𝒇𝒊𝒏𝒈</m:t>
                          </m:r>
                        </m:den>
                      </m:f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7F387E2A-637E-055D-0326-BF17D98CE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0" y="5080735"/>
                <a:ext cx="6261469" cy="638573"/>
              </a:xfrm>
              <a:prstGeom prst="rect">
                <a:avLst/>
              </a:prstGeom>
              <a:blipFill>
                <a:blip r:embed="rId7"/>
                <a:stretch>
                  <a:fillRect l="-9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0DD99C9C-A5C4-64DE-DAB7-EE37E043A24C}"/>
                  </a:ext>
                </a:extLst>
              </p:cNvPr>
              <p:cNvSpPr txBox="1"/>
              <p:nvPr/>
            </p:nvSpPr>
            <p:spPr>
              <a:xfrm>
                <a:off x="431430" y="5816227"/>
                <a:ext cx="6261469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𝐷𝑢𝑠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kumimoji="0" lang="nl-NL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20−18</m:t>
                          </m:r>
                        </m:num>
                        <m:den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×100%=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0DD99C9C-A5C4-64DE-DAB7-EE37E043A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0" y="5816227"/>
                <a:ext cx="6261469" cy="5781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hthoek 96">
            <a:extLst>
              <a:ext uri="{FF2B5EF4-FFF2-40B4-BE49-F238E27FC236}">
                <a16:creationId xmlns:a16="http://schemas.microsoft.com/office/drawing/2014/main" id="{5B7E543E-5D36-CCBF-2A79-6863B1A8CD6E}"/>
              </a:ext>
            </a:extLst>
          </p:cNvPr>
          <p:cNvSpPr/>
          <p:nvPr/>
        </p:nvSpPr>
        <p:spPr>
          <a:xfrm>
            <a:off x="6611665" y="4552950"/>
            <a:ext cx="374650" cy="578172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8" name="Rechte verbindingslijn met pijl 97">
            <a:extLst>
              <a:ext uri="{FF2B5EF4-FFF2-40B4-BE49-F238E27FC236}">
                <a16:creationId xmlns:a16="http://schemas.microsoft.com/office/drawing/2014/main" id="{E1CC8EEF-5E7B-AA0F-189F-84788889D33A}"/>
              </a:ext>
            </a:extLst>
          </p:cNvPr>
          <p:cNvCxnSpPr>
            <a:cxnSpLocks/>
          </p:cNvCxnSpPr>
          <p:nvPr/>
        </p:nvCxnSpPr>
        <p:spPr>
          <a:xfrm flipH="1">
            <a:off x="6921500" y="4050226"/>
            <a:ext cx="1846231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met pijl 98">
            <a:extLst>
              <a:ext uri="{FF2B5EF4-FFF2-40B4-BE49-F238E27FC236}">
                <a16:creationId xmlns:a16="http://schemas.microsoft.com/office/drawing/2014/main" id="{ECB81B0D-32DA-23A8-6F9C-05DB28C2F3A2}"/>
              </a:ext>
            </a:extLst>
          </p:cNvPr>
          <p:cNvCxnSpPr>
            <a:cxnSpLocks/>
          </p:cNvCxnSpPr>
          <p:nvPr/>
        </p:nvCxnSpPr>
        <p:spPr>
          <a:xfrm flipH="1">
            <a:off x="6921500" y="4216828"/>
            <a:ext cx="2347881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kstvak 105">
            <a:extLst>
              <a:ext uri="{FF2B5EF4-FFF2-40B4-BE49-F238E27FC236}">
                <a16:creationId xmlns:a16="http://schemas.microsoft.com/office/drawing/2014/main" id="{D7617005-45E3-4EB1-C4D6-16DB10A53399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</a:t>
            </a:r>
          </a:p>
        </p:txBody>
      </p:sp>
    </p:spTree>
    <p:extLst>
      <p:ext uri="{BB962C8B-B14F-4D97-AF65-F5344CB8AC3E}">
        <p14:creationId xmlns:p14="http://schemas.microsoft.com/office/powerpoint/2010/main" val="22723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8" grpId="0"/>
      <p:bldP spid="85" grpId="0" animBg="1"/>
      <p:bldP spid="86" grpId="0" animBg="1"/>
      <p:bldP spid="87" grpId="0"/>
      <p:bldP spid="88" grpId="0"/>
      <p:bldP spid="91" grpId="0" animBg="1"/>
      <p:bldP spid="93" grpId="0" animBg="1"/>
      <p:bldP spid="94" grpId="0"/>
      <p:bldP spid="96" grpId="0"/>
      <p:bldP spid="9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3EFDA-D6BC-B804-2FE2-0EB55F575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8911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8F1EF-40AF-2BBD-5DC7-4002076AB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B21C83A-F4D5-EA36-1A0D-30C95E362CB7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En het groen BBP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0F81806-328F-7572-5F44-1AB85B74002C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5AE2F774-FCE8-1A4B-9C0F-2D5BCABB358A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Brede welvaart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F9CD716-4433-BF18-3265-EA4B25A82FD1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943F252-C91A-4152-CB6E-752D314DA291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H</a:t>
            </a:r>
          </a:p>
        </p:txBody>
      </p:sp>
    </p:spTree>
    <p:extLst>
      <p:ext uri="{BB962C8B-B14F-4D97-AF65-F5344CB8AC3E}">
        <p14:creationId xmlns:p14="http://schemas.microsoft.com/office/powerpoint/2010/main" val="21617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F5D72-2778-808E-6197-D20093259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>
            <a:extLst>
              <a:ext uri="{FF2B5EF4-FFF2-40B4-BE49-F238E27FC236}">
                <a16:creationId xmlns:a16="http://schemas.microsoft.com/office/drawing/2014/main" id="{25225326-47B0-63E0-3CFB-1E432A1A1F08}"/>
              </a:ext>
            </a:extLst>
          </p:cNvPr>
          <p:cNvSpPr txBox="1"/>
          <p:nvPr/>
        </p:nvSpPr>
        <p:spPr>
          <a:xfrm>
            <a:off x="4508500" y="4995079"/>
            <a:ext cx="72799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dirty="0">
                <a:latin typeface="Effra" panose="02000506080000020004" pitchFamily="2" charset="0"/>
              </a:rPr>
              <a:t>welvaart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2868C3F3-BD52-EDB8-634A-FAF702F2DE9A}"/>
              </a:ext>
            </a:extLst>
          </p:cNvPr>
          <p:cNvSpPr/>
          <p:nvPr/>
        </p:nvSpPr>
        <p:spPr>
          <a:xfrm>
            <a:off x="1011084" y="611658"/>
            <a:ext cx="4056216" cy="5916142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1011B86-9964-5896-FD2B-F2544E157D9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Brede welvaart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6E066CA-B676-412E-6A77-AC7D63D2C78A}"/>
              </a:ext>
            </a:extLst>
          </p:cNvPr>
          <p:cNvGrpSpPr/>
          <p:nvPr/>
        </p:nvGrpSpPr>
        <p:grpSpPr>
          <a:xfrm>
            <a:off x="1011084" y="595230"/>
            <a:ext cx="3909260" cy="539931"/>
            <a:chOff x="1011084" y="595230"/>
            <a:chExt cx="3909260" cy="539931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B3F4A655-61D1-67C8-F0BA-AA7AFE74EB58}"/>
                </a:ext>
              </a:extLst>
            </p:cNvPr>
            <p:cNvSpPr/>
            <p:nvPr/>
          </p:nvSpPr>
          <p:spPr>
            <a:xfrm>
              <a:off x="1281084" y="676508"/>
              <a:ext cx="3639260" cy="377371"/>
            </a:xfrm>
            <a:prstGeom prst="roundRect">
              <a:avLst/>
            </a:prstGeom>
            <a:solidFill>
              <a:srgbClr val="945EE8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Overheidspaternalisme</a:t>
              </a:r>
            </a:p>
          </p:txBody>
        </p:sp>
        <p:sp>
          <p:nvSpPr>
            <p:cNvPr id="15" name="Plusteken 14">
              <a:extLst>
                <a:ext uri="{FF2B5EF4-FFF2-40B4-BE49-F238E27FC236}">
                  <a16:creationId xmlns:a16="http://schemas.microsoft.com/office/drawing/2014/main" id="{746444D4-F86A-9986-28DD-27BA8DDE413C}"/>
                </a:ext>
              </a:extLst>
            </p:cNvPr>
            <p:cNvSpPr/>
            <p:nvPr/>
          </p:nvSpPr>
          <p:spPr>
            <a:xfrm>
              <a:off x="1011084" y="595230"/>
              <a:ext cx="540000" cy="539931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A5942735-F855-1ECE-AA0A-37A8E1A4AF9F}"/>
              </a:ext>
            </a:extLst>
          </p:cNvPr>
          <p:cNvGrpSpPr/>
          <p:nvPr/>
        </p:nvGrpSpPr>
        <p:grpSpPr>
          <a:xfrm>
            <a:off x="1011084" y="1135157"/>
            <a:ext cx="3909260" cy="539931"/>
            <a:chOff x="1011084" y="1135157"/>
            <a:chExt cx="3909260" cy="539931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D5FD510F-847F-F8D5-0D3B-DCA59D0FC8BE}"/>
                </a:ext>
              </a:extLst>
            </p:cNvPr>
            <p:cNvSpPr/>
            <p:nvPr/>
          </p:nvSpPr>
          <p:spPr>
            <a:xfrm>
              <a:off x="1281084" y="1216439"/>
              <a:ext cx="3639260" cy="377371"/>
            </a:xfrm>
            <a:prstGeom prst="roundRect">
              <a:avLst/>
            </a:prstGeom>
            <a:solidFill>
              <a:srgbClr val="945EE8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Veiligheid</a:t>
              </a:r>
            </a:p>
          </p:txBody>
        </p:sp>
        <p:sp>
          <p:nvSpPr>
            <p:cNvPr id="17" name="Plusteken 16">
              <a:extLst>
                <a:ext uri="{FF2B5EF4-FFF2-40B4-BE49-F238E27FC236}">
                  <a16:creationId xmlns:a16="http://schemas.microsoft.com/office/drawing/2014/main" id="{3E7376DB-EF3C-F968-06D5-758E0CE5C5BA}"/>
                </a:ext>
              </a:extLst>
            </p:cNvPr>
            <p:cNvSpPr/>
            <p:nvPr/>
          </p:nvSpPr>
          <p:spPr>
            <a:xfrm>
              <a:off x="1011084" y="1135157"/>
              <a:ext cx="540000" cy="539931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9C26BCE2-2BD1-4D35-2675-670D8BAB24A4}"/>
              </a:ext>
            </a:extLst>
          </p:cNvPr>
          <p:cNvGrpSpPr/>
          <p:nvPr/>
        </p:nvGrpSpPr>
        <p:grpSpPr>
          <a:xfrm>
            <a:off x="1011084" y="1675089"/>
            <a:ext cx="3909260" cy="539931"/>
            <a:chOff x="1011084" y="1675089"/>
            <a:chExt cx="3909260" cy="539931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56EEC005-5EEC-DAF9-2E96-60341417EBFB}"/>
                </a:ext>
              </a:extLst>
            </p:cNvPr>
            <p:cNvSpPr/>
            <p:nvPr/>
          </p:nvSpPr>
          <p:spPr>
            <a:xfrm>
              <a:off x="1281084" y="1756370"/>
              <a:ext cx="3639260" cy="377371"/>
            </a:xfrm>
            <a:prstGeom prst="roundRect">
              <a:avLst/>
            </a:prstGeom>
            <a:solidFill>
              <a:srgbClr val="945EE8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Infrastructuur</a:t>
              </a:r>
            </a:p>
          </p:txBody>
        </p:sp>
        <p:sp>
          <p:nvSpPr>
            <p:cNvPr id="18" name="Plusteken 17">
              <a:extLst>
                <a:ext uri="{FF2B5EF4-FFF2-40B4-BE49-F238E27FC236}">
                  <a16:creationId xmlns:a16="http://schemas.microsoft.com/office/drawing/2014/main" id="{431401A7-C5CB-91CE-6BAC-DD8986302FA8}"/>
                </a:ext>
              </a:extLst>
            </p:cNvPr>
            <p:cNvSpPr/>
            <p:nvPr/>
          </p:nvSpPr>
          <p:spPr>
            <a:xfrm>
              <a:off x="1011084" y="1675089"/>
              <a:ext cx="540000" cy="539931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EBBFE45C-BE23-1921-24DB-A42A83EA3CD9}"/>
              </a:ext>
            </a:extLst>
          </p:cNvPr>
          <p:cNvGrpSpPr/>
          <p:nvPr/>
        </p:nvGrpSpPr>
        <p:grpSpPr>
          <a:xfrm>
            <a:off x="1011084" y="2215020"/>
            <a:ext cx="3909260" cy="539931"/>
            <a:chOff x="1011084" y="2215020"/>
            <a:chExt cx="3909260" cy="539931"/>
          </a:xfrm>
        </p:grpSpPr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3AB4278D-48D4-1936-5F6D-B433CDEC5FA1}"/>
                </a:ext>
              </a:extLst>
            </p:cNvPr>
            <p:cNvSpPr/>
            <p:nvPr/>
          </p:nvSpPr>
          <p:spPr>
            <a:xfrm>
              <a:off x="1281084" y="2296301"/>
              <a:ext cx="3639260" cy="377371"/>
            </a:xfrm>
            <a:prstGeom prst="roundRect">
              <a:avLst/>
            </a:prstGeom>
            <a:solidFill>
              <a:srgbClr val="945EE8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Collectieve goederen</a:t>
              </a:r>
            </a:p>
          </p:txBody>
        </p:sp>
        <p:sp>
          <p:nvSpPr>
            <p:cNvPr id="19" name="Plusteken 18">
              <a:extLst>
                <a:ext uri="{FF2B5EF4-FFF2-40B4-BE49-F238E27FC236}">
                  <a16:creationId xmlns:a16="http://schemas.microsoft.com/office/drawing/2014/main" id="{54FC9E23-8286-E52D-5BCB-8CA18E168505}"/>
                </a:ext>
              </a:extLst>
            </p:cNvPr>
            <p:cNvSpPr/>
            <p:nvPr/>
          </p:nvSpPr>
          <p:spPr>
            <a:xfrm>
              <a:off x="1011084" y="2215020"/>
              <a:ext cx="540000" cy="539931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62FC76D4-3AD1-3575-476B-97E67DFB28FC}"/>
              </a:ext>
            </a:extLst>
          </p:cNvPr>
          <p:cNvGrpSpPr/>
          <p:nvPr/>
        </p:nvGrpSpPr>
        <p:grpSpPr>
          <a:xfrm>
            <a:off x="1011084" y="2754949"/>
            <a:ext cx="3909260" cy="539931"/>
            <a:chOff x="1011084" y="2754949"/>
            <a:chExt cx="3909260" cy="539931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228953CB-9F1D-3AFC-1658-C217ECCAE612}"/>
                </a:ext>
              </a:extLst>
            </p:cNvPr>
            <p:cNvSpPr/>
            <p:nvPr/>
          </p:nvSpPr>
          <p:spPr>
            <a:xfrm>
              <a:off x="1281084" y="2836232"/>
              <a:ext cx="3639260" cy="377371"/>
            </a:xfrm>
            <a:prstGeom prst="roundRect">
              <a:avLst/>
            </a:prstGeom>
            <a:solidFill>
              <a:srgbClr val="945EE8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Leefomgeving</a:t>
              </a:r>
            </a:p>
          </p:txBody>
        </p:sp>
        <p:sp>
          <p:nvSpPr>
            <p:cNvPr id="20" name="Plusteken 19">
              <a:extLst>
                <a:ext uri="{FF2B5EF4-FFF2-40B4-BE49-F238E27FC236}">
                  <a16:creationId xmlns:a16="http://schemas.microsoft.com/office/drawing/2014/main" id="{27CCFF24-4EDD-8685-5E8C-313A20887488}"/>
                </a:ext>
              </a:extLst>
            </p:cNvPr>
            <p:cNvSpPr/>
            <p:nvPr/>
          </p:nvSpPr>
          <p:spPr>
            <a:xfrm>
              <a:off x="1011084" y="2754949"/>
              <a:ext cx="540000" cy="539931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C8425B89-8F74-4C6C-5569-FEDBBF0710A1}"/>
              </a:ext>
            </a:extLst>
          </p:cNvPr>
          <p:cNvGrpSpPr/>
          <p:nvPr/>
        </p:nvGrpSpPr>
        <p:grpSpPr>
          <a:xfrm>
            <a:off x="1011084" y="3294878"/>
            <a:ext cx="3909260" cy="539931"/>
            <a:chOff x="1011084" y="3294878"/>
            <a:chExt cx="3909260" cy="539931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D6DF9D5E-CF0E-9919-54AF-6E4F68EDA0C0}"/>
                </a:ext>
              </a:extLst>
            </p:cNvPr>
            <p:cNvSpPr/>
            <p:nvPr/>
          </p:nvSpPr>
          <p:spPr>
            <a:xfrm>
              <a:off x="1281084" y="3376163"/>
              <a:ext cx="3639260" cy="377371"/>
            </a:xfrm>
            <a:prstGeom prst="roundRect">
              <a:avLst/>
            </a:prstGeom>
            <a:solidFill>
              <a:srgbClr val="945EE8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Milieu</a:t>
              </a:r>
            </a:p>
          </p:txBody>
        </p:sp>
        <p:sp>
          <p:nvSpPr>
            <p:cNvPr id="21" name="Plusteken 20">
              <a:extLst>
                <a:ext uri="{FF2B5EF4-FFF2-40B4-BE49-F238E27FC236}">
                  <a16:creationId xmlns:a16="http://schemas.microsoft.com/office/drawing/2014/main" id="{32DC49E2-A6A8-03FB-3BC1-B8E984B86D2C}"/>
                </a:ext>
              </a:extLst>
            </p:cNvPr>
            <p:cNvSpPr/>
            <p:nvPr/>
          </p:nvSpPr>
          <p:spPr>
            <a:xfrm>
              <a:off x="1011084" y="3294878"/>
              <a:ext cx="540000" cy="539931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CCB0AAB9-FB78-420D-C56D-FA15FEA4FE0C}"/>
              </a:ext>
            </a:extLst>
          </p:cNvPr>
          <p:cNvGrpSpPr/>
          <p:nvPr/>
        </p:nvGrpSpPr>
        <p:grpSpPr>
          <a:xfrm>
            <a:off x="1011084" y="3834805"/>
            <a:ext cx="3909260" cy="539931"/>
            <a:chOff x="1011084" y="3834805"/>
            <a:chExt cx="3909260" cy="539931"/>
          </a:xfrm>
        </p:grpSpPr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190309CD-14A4-D36A-1BD9-BC51F08DB6C4}"/>
                </a:ext>
              </a:extLst>
            </p:cNvPr>
            <p:cNvSpPr/>
            <p:nvPr/>
          </p:nvSpPr>
          <p:spPr>
            <a:xfrm>
              <a:off x="1281084" y="3916093"/>
              <a:ext cx="3639260" cy="377371"/>
            </a:xfrm>
            <a:prstGeom prst="roundRect">
              <a:avLst/>
            </a:prstGeom>
            <a:solidFill>
              <a:srgbClr val="945EE8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Vrije tijd</a:t>
              </a:r>
            </a:p>
          </p:txBody>
        </p:sp>
        <p:sp>
          <p:nvSpPr>
            <p:cNvPr id="22" name="Plusteken 21">
              <a:extLst>
                <a:ext uri="{FF2B5EF4-FFF2-40B4-BE49-F238E27FC236}">
                  <a16:creationId xmlns:a16="http://schemas.microsoft.com/office/drawing/2014/main" id="{5DDD18DD-BAD1-341E-B593-919785E71DD8}"/>
                </a:ext>
              </a:extLst>
            </p:cNvPr>
            <p:cNvSpPr/>
            <p:nvPr/>
          </p:nvSpPr>
          <p:spPr>
            <a:xfrm>
              <a:off x="1011084" y="3834805"/>
              <a:ext cx="540000" cy="539931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8ACC9C41-BC8C-C7B0-A273-F49519FC8ADA}"/>
              </a:ext>
            </a:extLst>
          </p:cNvPr>
          <p:cNvGrpSpPr/>
          <p:nvPr/>
        </p:nvGrpSpPr>
        <p:grpSpPr>
          <a:xfrm>
            <a:off x="1011084" y="4374734"/>
            <a:ext cx="3909260" cy="538211"/>
            <a:chOff x="1011084" y="4374734"/>
            <a:chExt cx="3909260" cy="538211"/>
          </a:xfrm>
        </p:grpSpPr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2F535AB3-028C-5914-3B59-A45886656C7E}"/>
                </a:ext>
              </a:extLst>
            </p:cNvPr>
            <p:cNvSpPr/>
            <p:nvPr/>
          </p:nvSpPr>
          <p:spPr>
            <a:xfrm>
              <a:off x="1281084" y="4456023"/>
              <a:ext cx="3639260" cy="377371"/>
            </a:xfrm>
            <a:prstGeom prst="roundRect">
              <a:avLst/>
            </a:prstGeom>
            <a:solidFill>
              <a:srgbClr val="945EE8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Risico</a:t>
              </a:r>
            </a:p>
          </p:txBody>
        </p:sp>
        <p:sp>
          <p:nvSpPr>
            <p:cNvPr id="23" name="Minteken 22">
              <a:extLst>
                <a:ext uri="{FF2B5EF4-FFF2-40B4-BE49-F238E27FC236}">
                  <a16:creationId xmlns:a16="http://schemas.microsoft.com/office/drawing/2014/main" id="{0FC404D6-89E7-D993-F63E-C4690D993144}"/>
                </a:ext>
              </a:extLst>
            </p:cNvPr>
            <p:cNvSpPr/>
            <p:nvPr/>
          </p:nvSpPr>
          <p:spPr>
            <a:xfrm>
              <a:off x="1011084" y="4374734"/>
              <a:ext cx="540000" cy="538211"/>
            </a:xfrm>
            <a:prstGeom prst="mathMinus">
              <a:avLst/>
            </a:prstGeom>
            <a:solidFill>
              <a:srgbClr val="E71E14"/>
            </a:solidFill>
            <a:ln>
              <a:solidFill>
                <a:srgbClr val="E71E14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01B148E5-C331-7DAA-6DAA-486D591EB8DC}"/>
              </a:ext>
            </a:extLst>
          </p:cNvPr>
          <p:cNvGrpSpPr/>
          <p:nvPr/>
        </p:nvGrpSpPr>
        <p:grpSpPr>
          <a:xfrm>
            <a:off x="1011084" y="4914659"/>
            <a:ext cx="3909260" cy="538211"/>
            <a:chOff x="1011084" y="4914659"/>
            <a:chExt cx="3909260" cy="538211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CC6738C2-6690-B816-47DF-83896D0BE9EB}"/>
                </a:ext>
              </a:extLst>
            </p:cNvPr>
            <p:cNvSpPr/>
            <p:nvPr/>
          </p:nvSpPr>
          <p:spPr>
            <a:xfrm>
              <a:off x="1281084" y="4995079"/>
              <a:ext cx="3639260" cy="377371"/>
            </a:xfrm>
            <a:prstGeom prst="roundRect">
              <a:avLst/>
            </a:prstGeom>
            <a:solidFill>
              <a:srgbClr val="945EE8"/>
            </a:solidFill>
            <a:ln w="13921" cap="flat">
              <a:noFill/>
              <a:prstDash val="solid"/>
              <a:miter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Ongelijkheid</a:t>
              </a:r>
            </a:p>
          </p:txBody>
        </p:sp>
        <p:sp>
          <p:nvSpPr>
            <p:cNvPr id="24" name="Minteken 23">
              <a:extLst>
                <a:ext uri="{FF2B5EF4-FFF2-40B4-BE49-F238E27FC236}">
                  <a16:creationId xmlns:a16="http://schemas.microsoft.com/office/drawing/2014/main" id="{863BB854-0900-0B78-6F7F-9F69D355D231}"/>
                </a:ext>
              </a:extLst>
            </p:cNvPr>
            <p:cNvSpPr/>
            <p:nvPr/>
          </p:nvSpPr>
          <p:spPr>
            <a:xfrm>
              <a:off x="1011084" y="4914659"/>
              <a:ext cx="540000" cy="538211"/>
            </a:xfrm>
            <a:prstGeom prst="mathMinus">
              <a:avLst/>
            </a:prstGeom>
            <a:solidFill>
              <a:srgbClr val="E71E14"/>
            </a:solidFill>
            <a:ln>
              <a:solidFill>
                <a:srgbClr val="E71E14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6" name="Tekstvak 35">
            <a:extLst>
              <a:ext uri="{FF2B5EF4-FFF2-40B4-BE49-F238E27FC236}">
                <a16:creationId xmlns:a16="http://schemas.microsoft.com/office/drawing/2014/main" id="{66731B19-BCCE-049D-F177-0BE4D876A5FA}"/>
              </a:ext>
            </a:extLst>
          </p:cNvPr>
          <p:cNvSpPr txBox="1"/>
          <p:nvPr/>
        </p:nvSpPr>
        <p:spPr>
          <a:xfrm>
            <a:off x="5190344" y="2880183"/>
            <a:ext cx="5810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mate waarin de bevolking met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schaarse goederen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in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haar behoeften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kan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voorzien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89" name="Groep 88">
            <a:extLst>
              <a:ext uri="{FF2B5EF4-FFF2-40B4-BE49-F238E27FC236}">
                <a16:creationId xmlns:a16="http://schemas.microsoft.com/office/drawing/2014/main" id="{A280F190-75E9-BDB4-75FB-08A927703012}"/>
              </a:ext>
            </a:extLst>
          </p:cNvPr>
          <p:cNvGrpSpPr/>
          <p:nvPr/>
        </p:nvGrpSpPr>
        <p:grpSpPr>
          <a:xfrm>
            <a:off x="6142865" y="1072498"/>
            <a:ext cx="1933299" cy="1874783"/>
            <a:chOff x="5546898" y="1300069"/>
            <a:chExt cx="1933299" cy="1874783"/>
          </a:xfrm>
        </p:grpSpPr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5014E1C-8307-46F3-A175-AB558F1F0BD8}"/>
                </a:ext>
              </a:extLst>
            </p:cNvPr>
            <p:cNvSpPr/>
            <p:nvPr/>
          </p:nvSpPr>
          <p:spPr>
            <a:xfrm>
              <a:off x="5597397" y="1300069"/>
              <a:ext cx="1882800" cy="185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DC252B52-C2EE-0C40-77FF-92A791D6CD5A}"/>
                </a:ext>
              </a:extLst>
            </p:cNvPr>
            <p:cNvGrpSpPr/>
            <p:nvPr/>
          </p:nvGrpSpPr>
          <p:grpSpPr>
            <a:xfrm>
              <a:off x="5546898" y="1308245"/>
              <a:ext cx="1925724" cy="1866607"/>
              <a:chOff x="6046484" y="734279"/>
              <a:chExt cx="1925724" cy="1866607"/>
            </a:xfrm>
          </p:grpSpPr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9A334172-1905-D7B3-BD1D-81B0CF8AA8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2564728"/>
                <a:ext cx="183366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DF47B4CC-9598-DCBA-C03F-7F3E990AE7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743648"/>
                <a:ext cx="0" cy="18210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E37AF01B-6120-4555-D9F7-0E77B856F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2382620"/>
                <a:ext cx="183366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FACA85CB-0EA4-D2EE-385E-D37A68904C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2200512"/>
                <a:ext cx="183366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9E956F60-04D0-C491-52AA-8F7330392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2018404"/>
                <a:ext cx="183366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D2EA582F-56B6-4216-5D04-0E3504F2D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1836296"/>
                <a:ext cx="183366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5C4BFE3C-99D3-07AB-1BF0-2B14C045E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1654188"/>
                <a:ext cx="183366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703C7861-34B3-3951-1887-08C10D904E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1472080"/>
                <a:ext cx="183366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D7DC8462-B4DC-8930-8734-153CFFE7A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1289972"/>
                <a:ext cx="183366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B7CFE68C-CA99-9068-268A-E164B18CC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1107864"/>
                <a:ext cx="183366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D4FC65B-37C2-9F5A-6662-A946C30CF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925756"/>
                <a:ext cx="183366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99204C42-3521-8D88-3F8A-3DB694CA0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046" y="743648"/>
                <a:ext cx="183366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404E09C9-C5EC-1B43-7F99-33C5BAF5D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4413" y="743648"/>
                <a:ext cx="0" cy="18210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E49FAF4E-45CC-B5D1-7552-47B4169EF3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7779" y="743648"/>
                <a:ext cx="0" cy="18210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23E8EC58-F7A9-DD6B-20B1-766CE2E937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1146" y="743648"/>
                <a:ext cx="0" cy="18210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CF563FBB-CA1B-399A-E66A-3E0B937EB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4513" y="743648"/>
                <a:ext cx="0" cy="18210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ACFEC5FC-B134-4105-4F23-7E38944A5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7880" y="743648"/>
                <a:ext cx="0" cy="18210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7CCBD8A9-B139-5D99-A592-CEE706D58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1247" y="743648"/>
                <a:ext cx="0" cy="18210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>
                <a:extLst>
                  <a:ext uri="{FF2B5EF4-FFF2-40B4-BE49-F238E27FC236}">
                    <a16:creationId xmlns:a16="http://schemas.microsoft.com/office/drawing/2014/main" id="{7AA36F1F-A51F-32DE-E5D2-AEFFD8C06B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4614" y="743648"/>
                <a:ext cx="0" cy="18210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29947434-F934-A70E-5680-8F1E077EE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7980" y="743648"/>
                <a:ext cx="0" cy="18210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FDCB7F29-C0BB-07D2-5C90-1CD5E49673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1347" y="743648"/>
                <a:ext cx="0" cy="18210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6124D7E0-E0FB-171B-E4B8-AC4D52B8D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4714" y="743648"/>
                <a:ext cx="0" cy="18210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hthoekige driehoek 66">
                <a:extLst>
                  <a:ext uri="{FF2B5EF4-FFF2-40B4-BE49-F238E27FC236}">
                    <a16:creationId xmlns:a16="http://schemas.microsoft.com/office/drawing/2014/main" id="{D6DAC9FD-6365-9BF4-5687-2286957B6CE5}"/>
                  </a:ext>
                </a:extLst>
              </p:cNvPr>
              <p:cNvSpPr/>
              <p:nvPr/>
            </p:nvSpPr>
            <p:spPr>
              <a:xfrm>
                <a:off x="6103285" y="762056"/>
                <a:ext cx="1019027" cy="998684"/>
              </a:xfrm>
              <a:prstGeom prst="rtTriangle">
                <a:avLst/>
              </a:prstGeom>
              <a:solidFill>
                <a:srgbClr val="0070C0">
                  <a:alpha val="70000"/>
                </a:srgbClr>
              </a:solidFill>
              <a:ln w="13921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l"/>
                <a:endParaRPr lang="nl-NL" sz="1000" dirty="0"/>
              </a:p>
            </p:txBody>
          </p:sp>
          <p:sp>
            <p:nvSpPr>
              <p:cNvPr id="68" name="Rechthoekige driehoek 67">
                <a:extLst>
                  <a:ext uri="{FF2B5EF4-FFF2-40B4-BE49-F238E27FC236}">
                    <a16:creationId xmlns:a16="http://schemas.microsoft.com/office/drawing/2014/main" id="{597FBB29-6931-CF25-366D-75A874BA4FB3}"/>
                  </a:ext>
                </a:extLst>
              </p:cNvPr>
              <p:cNvSpPr/>
              <p:nvPr/>
            </p:nvSpPr>
            <p:spPr>
              <a:xfrm flipV="1">
                <a:off x="6103285" y="1762478"/>
                <a:ext cx="1049986" cy="700057"/>
              </a:xfrm>
              <a:prstGeom prst="rtTriangle">
                <a:avLst/>
              </a:prstGeom>
              <a:solidFill>
                <a:srgbClr val="FFC000">
                  <a:alpha val="70000"/>
                </a:srgbClr>
              </a:solidFill>
              <a:ln w="13921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l"/>
                <a:endParaRPr lang="nl-NL" sz="1000"/>
              </a:p>
            </p:txBody>
          </p:sp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DD1F4098-7122-017F-D3DC-4AEECDB5676B}"/>
                  </a:ext>
                </a:extLst>
              </p:cNvPr>
              <p:cNvSpPr txBox="1"/>
              <p:nvPr/>
            </p:nvSpPr>
            <p:spPr>
              <a:xfrm>
                <a:off x="6046484" y="1334879"/>
                <a:ext cx="774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ln>
                      <a:solidFill>
                        <a:srgbClr val="0070C0"/>
                      </a:solidFill>
                    </a:ln>
                    <a:solidFill>
                      <a:schemeClr val="bg1"/>
                    </a:solidFill>
                    <a:latin typeface="Effra Heavy" panose="02000906080000020004" pitchFamily="2" charset="0"/>
                  </a:rPr>
                  <a:t>CS</a:t>
                </a:r>
              </a:p>
            </p:txBody>
          </p: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0E880967-6437-D5F6-6F5C-FE9C603956EC}"/>
                  </a:ext>
                </a:extLst>
              </p:cNvPr>
              <p:cNvSpPr txBox="1"/>
              <p:nvPr/>
            </p:nvSpPr>
            <p:spPr>
              <a:xfrm>
                <a:off x="6054992" y="1664683"/>
                <a:ext cx="774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ln>
                      <a:solidFill>
                        <a:srgbClr val="FEAA02"/>
                      </a:solidFill>
                    </a:ln>
                    <a:solidFill>
                      <a:schemeClr val="bg1"/>
                    </a:solidFill>
                    <a:latin typeface="Effra Heavy" panose="02000906080000020004" pitchFamily="2" charset="0"/>
                  </a:rPr>
                  <a:t>PS</a:t>
                </a:r>
              </a:p>
            </p:txBody>
          </p: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242F6D7A-B8A9-8AAA-C8D3-298E42FFB0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05526" y="1206219"/>
                <a:ext cx="1866682" cy="1246801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chte verbindingslijn 72">
                <a:extLst>
                  <a:ext uri="{FF2B5EF4-FFF2-40B4-BE49-F238E27FC236}">
                    <a16:creationId xmlns:a16="http://schemas.microsoft.com/office/drawing/2014/main" id="{02DD8FE7-29BF-A7CC-C8B7-941310EDD839}"/>
                  </a:ext>
                </a:extLst>
              </p:cNvPr>
              <p:cNvCxnSpPr>
                <a:cxnSpLocks/>
                <a:stCxn id="60" idx="0"/>
                <a:endCxn id="60" idx="3"/>
              </p:cNvCxnSpPr>
              <p:nvPr/>
            </p:nvCxnSpPr>
            <p:spPr>
              <a:xfrm flipH="1" flipV="1">
                <a:off x="6103285" y="734279"/>
                <a:ext cx="1859397" cy="184599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L-vorm 59">
                <a:extLst>
                  <a:ext uri="{FF2B5EF4-FFF2-40B4-BE49-F238E27FC236}">
                    <a16:creationId xmlns:a16="http://schemas.microsoft.com/office/drawing/2014/main" id="{70CD6629-A754-3003-ED51-DB30BC8DF907}"/>
                  </a:ext>
                </a:extLst>
              </p:cNvPr>
              <p:cNvSpPr/>
              <p:nvPr/>
            </p:nvSpPr>
            <p:spPr>
              <a:xfrm>
                <a:off x="6083172" y="734279"/>
                <a:ext cx="1879510" cy="1866607"/>
              </a:xfrm>
              <a:prstGeom prst="corner">
                <a:avLst>
                  <a:gd name="adj1" fmla="val 2209"/>
                  <a:gd name="adj2" fmla="val 2155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13921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97D5088A-4229-31DD-8487-EA3A99A7E9E6}"/>
              </a:ext>
            </a:extLst>
          </p:cNvPr>
          <p:cNvGrpSpPr/>
          <p:nvPr/>
        </p:nvGrpSpPr>
        <p:grpSpPr>
          <a:xfrm>
            <a:off x="7990773" y="1005119"/>
            <a:ext cx="2582762" cy="1988758"/>
            <a:chOff x="7625601" y="606531"/>
            <a:chExt cx="3089030" cy="2340000"/>
          </a:xfrm>
        </p:grpSpPr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90EDD64C-DE98-31E7-DCC8-FF759EAE8FD6}"/>
                </a:ext>
              </a:extLst>
            </p:cNvPr>
            <p:cNvSpPr/>
            <p:nvPr/>
          </p:nvSpPr>
          <p:spPr>
            <a:xfrm>
              <a:off x="8000117" y="606531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Graphic 16" descr="Opwaartse trend met effen opvulling">
              <a:extLst>
                <a:ext uri="{FF2B5EF4-FFF2-40B4-BE49-F238E27FC236}">
                  <a16:creationId xmlns:a16="http://schemas.microsoft.com/office/drawing/2014/main" id="{648FA04F-75CC-E153-F596-CDF836118570}"/>
                </a:ext>
              </a:extLst>
            </p:cNvPr>
            <p:cNvSpPr/>
            <p:nvPr/>
          </p:nvSpPr>
          <p:spPr>
            <a:xfrm>
              <a:off x="8220591" y="1170563"/>
              <a:ext cx="1899051" cy="1295318"/>
            </a:xfrm>
            <a:custGeom>
              <a:avLst/>
              <a:gdLst>
                <a:gd name="connsiteX0" fmla="*/ 401003 w 553402"/>
                <a:gd name="connsiteY0" fmla="*/ 0 h 324802"/>
                <a:gd name="connsiteX1" fmla="*/ 457200 w 553402"/>
                <a:gd name="connsiteY1" fmla="*/ 56198 h 324802"/>
                <a:gd name="connsiteX2" fmla="*/ 381953 w 553402"/>
                <a:gd name="connsiteY2" fmla="*/ 131445 h 324802"/>
                <a:gd name="connsiteX3" fmla="*/ 324803 w 553402"/>
                <a:gd name="connsiteY3" fmla="*/ 74295 h 324802"/>
                <a:gd name="connsiteX4" fmla="*/ 229553 w 553402"/>
                <a:gd name="connsiteY4" fmla="*/ 169545 h 324802"/>
                <a:gd name="connsiteX5" fmla="*/ 172403 w 553402"/>
                <a:gd name="connsiteY5" fmla="*/ 112395 h 324802"/>
                <a:gd name="connsiteX6" fmla="*/ 0 w 553402"/>
                <a:gd name="connsiteY6" fmla="*/ 284798 h 324802"/>
                <a:gd name="connsiteX7" fmla="*/ 40005 w 553402"/>
                <a:gd name="connsiteY7" fmla="*/ 324803 h 324802"/>
                <a:gd name="connsiteX8" fmla="*/ 172403 w 553402"/>
                <a:gd name="connsiteY8" fmla="*/ 192405 h 324802"/>
                <a:gd name="connsiteX9" fmla="*/ 229553 w 553402"/>
                <a:gd name="connsiteY9" fmla="*/ 249555 h 324802"/>
                <a:gd name="connsiteX10" fmla="*/ 324803 w 553402"/>
                <a:gd name="connsiteY10" fmla="*/ 154305 h 324802"/>
                <a:gd name="connsiteX11" fmla="*/ 381953 w 553402"/>
                <a:gd name="connsiteY11" fmla="*/ 211455 h 324802"/>
                <a:gd name="connsiteX12" fmla="*/ 497205 w 553402"/>
                <a:gd name="connsiteY12" fmla="*/ 96202 h 324802"/>
                <a:gd name="connsiteX13" fmla="*/ 553403 w 553402"/>
                <a:gd name="connsiteY13" fmla="*/ 152400 h 324802"/>
                <a:gd name="connsiteX14" fmla="*/ 553403 w 553402"/>
                <a:gd name="connsiteY14" fmla="*/ 0 h 32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402" h="324802">
                  <a:moveTo>
                    <a:pt x="401003" y="0"/>
                  </a:moveTo>
                  <a:lnTo>
                    <a:pt x="457200" y="56198"/>
                  </a:lnTo>
                  <a:lnTo>
                    <a:pt x="381953" y="131445"/>
                  </a:lnTo>
                  <a:lnTo>
                    <a:pt x="324803" y="74295"/>
                  </a:lnTo>
                  <a:lnTo>
                    <a:pt x="229553" y="169545"/>
                  </a:lnTo>
                  <a:lnTo>
                    <a:pt x="172403" y="112395"/>
                  </a:lnTo>
                  <a:lnTo>
                    <a:pt x="0" y="284798"/>
                  </a:lnTo>
                  <a:lnTo>
                    <a:pt x="40005" y="324803"/>
                  </a:lnTo>
                  <a:lnTo>
                    <a:pt x="172403" y="192405"/>
                  </a:lnTo>
                  <a:lnTo>
                    <a:pt x="229553" y="249555"/>
                  </a:lnTo>
                  <a:lnTo>
                    <a:pt x="324803" y="154305"/>
                  </a:lnTo>
                  <a:lnTo>
                    <a:pt x="381953" y="211455"/>
                  </a:lnTo>
                  <a:lnTo>
                    <a:pt x="497205" y="96202"/>
                  </a:lnTo>
                  <a:lnTo>
                    <a:pt x="553403" y="152400"/>
                  </a:lnTo>
                  <a:lnTo>
                    <a:pt x="553403" y="0"/>
                  </a:lnTo>
                  <a:close/>
                </a:path>
              </a:pathLst>
            </a:custGeom>
            <a:solidFill>
              <a:srgbClr val="002060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3F030F5A-B01E-3549-1664-3D8DE466A9F8}"/>
                </a:ext>
              </a:extLst>
            </p:cNvPr>
            <p:cNvSpPr txBox="1"/>
            <p:nvPr/>
          </p:nvSpPr>
          <p:spPr>
            <a:xfrm>
              <a:off x="7663704" y="943347"/>
              <a:ext cx="3050927" cy="1702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800" b="1" dirty="0">
                  <a:ln w="15875">
                    <a:solidFill>
                      <a:schemeClr val="bg1"/>
                    </a:solidFill>
                  </a:ln>
                  <a:solidFill>
                    <a:srgbClr val="945D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ffra" panose="02000506080000020004" pitchFamily="2" charset="0"/>
                </a:rPr>
                <a:t>BBP</a:t>
              </a:r>
            </a:p>
          </p:txBody>
        </p:sp>
        <p:sp>
          <p:nvSpPr>
            <p:cNvPr id="86" name="Tekstvak 85">
              <a:extLst>
                <a:ext uri="{FF2B5EF4-FFF2-40B4-BE49-F238E27FC236}">
                  <a16:creationId xmlns:a16="http://schemas.microsoft.com/office/drawing/2014/main" id="{A63D182C-E40E-D77D-E56E-07107DAB631D}"/>
                </a:ext>
              </a:extLst>
            </p:cNvPr>
            <p:cNvSpPr txBox="1"/>
            <p:nvPr/>
          </p:nvSpPr>
          <p:spPr>
            <a:xfrm>
              <a:off x="7625601" y="2132545"/>
              <a:ext cx="3089030" cy="615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i="1" dirty="0">
                  <a:ln w="6350">
                    <a:solidFill>
                      <a:schemeClr val="bg1"/>
                    </a:solidFill>
                  </a:ln>
                  <a:solidFill>
                    <a:srgbClr val="945D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ffra" panose="02000506080000020004" pitchFamily="2" charset="0"/>
                </a:rPr>
                <a:t>Per capita</a:t>
              </a:r>
              <a:endParaRPr lang="nl-NL" sz="6000" b="1" i="1" dirty="0">
                <a:ln w="6350">
                  <a:solidFill>
                    <a:schemeClr val="bg1"/>
                  </a:solidFill>
                </a:ln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endParaRPr>
            </a:p>
          </p:txBody>
        </p:sp>
        <p:sp>
          <p:nvSpPr>
            <p:cNvPr id="87" name="Tekstvak 86">
              <a:extLst>
                <a:ext uri="{FF2B5EF4-FFF2-40B4-BE49-F238E27FC236}">
                  <a16:creationId xmlns:a16="http://schemas.microsoft.com/office/drawing/2014/main" id="{8019AFF6-75CF-A4F1-C323-A68F1CFCFA0D}"/>
                </a:ext>
              </a:extLst>
            </p:cNvPr>
            <p:cNvSpPr txBox="1"/>
            <p:nvPr/>
          </p:nvSpPr>
          <p:spPr>
            <a:xfrm>
              <a:off x="7625601" y="864611"/>
              <a:ext cx="3089030" cy="615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i="1" dirty="0">
                  <a:ln w="6350">
                    <a:solidFill>
                      <a:schemeClr val="bg1"/>
                    </a:solidFill>
                  </a:ln>
                  <a:solidFill>
                    <a:srgbClr val="945D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ffra" panose="02000506080000020004" pitchFamily="2" charset="0"/>
                </a:rPr>
                <a:t>Reëel</a:t>
              </a:r>
              <a:endParaRPr lang="nl-NL" sz="6000" b="1" i="1" dirty="0">
                <a:ln w="6350">
                  <a:solidFill>
                    <a:schemeClr val="bg1"/>
                  </a:solidFill>
                </a:ln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endParaRPr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DEFC2A0A-FA89-2D3B-6FC9-9456C57780AB}"/>
              </a:ext>
            </a:extLst>
          </p:cNvPr>
          <p:cNvSpPr txBox="1"/>
          <p:nvPr/>
        </p:nvSpPr>
        <p:spPr>
          <a:xfrm>
            <a:off x="301925" y="4995952"/>
            <a:ext cx="55019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dirty="0">
                <a:latin typeface="Effra" panose="02000506080000020004" pitchFamily="2" charset="0"/>
              </a:rPr>
              <a:t>Brede</a:t>
            </a:r>
          </a:p>
        </p:txBody>
      </p:sp>
    </p:spTree>
    <p:extLst>
      <p:ext uri="{BB962C8B-B14F-4D97-AF65-F5344CB8AC3E}">
        <p14:creationId xmlns:p14="http://schemas.microsoft.com/office/powerpoint/2010/main" val="32025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49E98-C5A4-EE5E-BBAE-AF05D364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hthoek: afgeronde hoeken 99">
            <a:extLst>
              <a:ext uri="{FF2B5EF4-FFF2-40B4-BE49-F238E27FC236}">
                <a16:creationId xmlns:a16="http://schemas.microsoft.com/office/drawing/2014/main" id="{E28F447B-6069-1AAD-A617-4A0D6037DB4B}"/>
              </a:ext>
            </a:extLst>
          </p:cNvPr>
          <p:cNvSpPr/>
          <p:nvPr/>
        </p:nvSpPr>
        <p:spPr>
          <a:xfrm>
            <a:off x="292100" y="1126672"/>
            <a:ext cx="11475226" cy="2971800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FF848C-B74D-3816-4800-86B2FFDCDBFB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Het Groen BBP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grpSp>
        <p:nvGrpSpPr>
          <p:cNvPr id="90" name="Groep 89">
            <a:extLst>
              <a:ext uri="{FF2B5EF4-FFF2-40B4-BE49-F238E27FC236}">
                <a16:creationId xmlns:a16="http://schemas.microsoft.com/office/drawing/2014/main" id="{5A89B1C1-23C7-8C11-B319-C683E7E0AA10}"/>
              </a:ext>
            </a:extLst>
          </p:cNvPr>
          <p:cNvGrpSpPr/>
          <p:nvPr/>
        </p:nvGrpSpPr>
        <p:grpSpPr>
          <a:xfrm>
            <a:off x="0" y="1283532"/>
            <a:ext cx="3502728" cy="2658079"/>
            <a:chOff x="7625601" y="606531"/>
            <a:chExt cx="3089030" cy="2340000"/>
          </a:xfrm>
        </p:grpSpPr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F7B54D15-E5C6-D530-799B-5686D4F58D68}"/>
                </a:ext>
              </a:extLst>
            </p:cNvPr>
            <p:cNvSpPr/>
            <p:nvPr/>
          </p:nvSpPr>
          <p:spPr>
            <a:xfrm>
              <a:off x="8000117" y="606531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Graphic 16" descr="Opwaartse trend met effen opvulling">
              <a:extLst>
                <a:ext uri="{FF2B5EF4-FFF2-40B4-BE49-F238E27FC236}">
                  <a16:creationId xmlns:a16="http://schemas.microsoft.com/office/drawing/2014/main" id="{C1A00AA5-2426-9013-DB3F-3156CBCFF0B2}"/>
                </a:ext>
              </a:extLst>
            </p:cNvPr>
            <p:cNvSpPr/>
            <p:nvPr/>
          </p:nvSpPr>
          <p:spPr>
            <a:xfrm>
              <a:off x="8220591" y="1170563"/>
              <a:ext cx="1899051" cy="1295318"/>
            </a:xfrm>
            <a:custGeom>
              <a:avLst/>
              <a:gdLst>
                <a:gd name="connsiteX0" fmla="*/ 401003 w 553402"/>
                <a:gd name="connsiteY0" fmla="*/ 0 h 324802"/>
                <a:gd name="connsiteX1" fmla="*/ 457200 w 553402"/>
                <a:gd name="connsiteY1" fmla="*/ 56198 h 324802"/>
                <a:gd name="connsiteX2" fmla="*/ 381953 w 553402"/>
                <a:gd name="connsiteY2" fmla="*/ 131445 h 324802"/>
                <a:gd name="connsiteX3" fmla="*/ 324803 w 553402"/>
                <a:gd name="connsiteY3" fmla="*/ 74295 h 324802"/>
                <a:gd name="connsiteX4" fmla="*/ 229553 w 553402"/>
                <a:gd name="connsiteY4" fmla="*/ 169545 h 324802"/>
                <a:gd name="connsiteX5" fmla="*/ 172403 w 553402"/>
                <a:gd name="connsiteY5" fmla="*/ 112395 h 324802"/>
                <a:gd name="connsiteX6" fmla="*/ 0 w 553402"/>
                <a:gd name="connsiteY6" fmla="*/ 284798 h 324802"/>
                <a:gd name="connsiteX7" fmla="*/ 40005 w 553402"/>
                <a:gd name="connsiteY7" fmla="*/ 324803 h 324802"/>
                <a:gd name="connsiteX8" fmla="*/ 172403 w 553402"/>
                <a:gd name="connsiteY8" fmla="*/ 192405 h 324802"/>
                <a:gd name="connsiteX9" fmla="*/ 229553 w 553402"/>
                <a:gd name="connsiteY9" fmla="*/ 249555 h 324802"/>
                <a:gd name="connsiteX10" fmla="*/ 324803 w 553402"/>
                <a:gd name="connsiteY10" fmla="*/ 154305 h 324802"/>
                <a:gd name="connsiteX11" fmla="*/ 381953 w 553402"/>
                <a:gd name="connsiteY11" fmla="*/ 211455 h 324802"/>
                <a:gd name="connsiteX12" fmla="*/ 497205 w 553402"/>
                <a:gd name="connsiteY12" fmla="*/ 96202 h 324802"/>
                <a:gd name="connsiteX13" fmla="*/ 553403 w 553402"/>
                <a:gd name="connsiteY13" fmla="*/ 152400 h 324802"/>
                <a:gd name="connsiteX14" fmla="*/ 553403 w 553402"/>
                <a:gd name="connsiteY14" fmla="*/ 0 h 32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402" h="324802">
                  <a:moveTo>
                    <a:pt x="401003" y="0"/>
                  </a:moveTo>
                  <a:lnTo>
                    <a:pt x="457200" y="56198"/>
                  </a:lnTo>
                  <a:lnTo>
                    <a:pt x="381953" y="131445"/>
                  </a:lnTo>
                  <a:lnTo>
                    <a:pt x="324803" y="74295"/>
                  </a:lnTo>
                  <a:lnTo>
                    <a:pt x="229553" y="169545"/>
                  </a:lnTo>
                  <a:lnTo>
                    <a:pt x="172403" y="112395"/>
                  </a:lnTo>
                  <a:lnTo>
                    <a:pt x="0" y="284798"/>
                  </a:lnTo>
                  <a:lnTo>
                    <a:pt x="40005" y="324803"/>
                  </a:lnTo>
                  <a:lnTo>
                    <a:pt x="172403" y="192405"/>
                  </a:lnTo>
                  <a:lnTo>
                    <a:pt x="229553" y="249555"/>
                  </a:lnTo>
                  <a:lnTo>
                    <a:pt x="324803" y="154305"/>
                  </a:lnTo>
                  <a:lnTo>
                    <a:pt x="381953" y="211455"/>
                  </a:lnTo>
                  <a:lnTo>
                    <a:pt x="497205" y="96202"/>
                  </a:lnTo>
                  <a:lnTo>
                    <a:pt x="553403" y="152400"/>
                  </a:lnTo>
                  <a:lnTo>
                    <a:pt x="553403" y="0"/>
                  </a:lnTo>
                  <a:close/>
                </a:path>
              </a:pathLst>
            </a:custGeom>
            <a:solidFill>
              <a:srgbClr val="002060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Tekstvak 92">
              <a:extLst>
                <a:ext uri="{FF2B5EF4-FFF2-40B4-BE49-F238E27FC236}">
                  <a16:creationId xmlns:a16="http://schemas.microsoft.com/office/drawing/2014/main" id="{4E1493B0-05E1-D94E-526B-E56F841D511C}"/>
                </a:ext>
              </a:extLst>
            </p:cNvPr>
            <p:cNvSpPr txBox="1"/>
            <p:nvPr/>
          </p:nvSpPr>
          <p:spPr>
            <a:xfrm>
              <a:off x="7663704" y="943347"/>
              <a:ext cx="3050927" cy="163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500" b="1" dirty="0">
                  <a:ln w="15875">
                    <a:solidFill>
                      <a:schemeClr val="bg1"/>
                    </a:solidFill>
                  </a:ln>
                  <a:solidFill>
                    <a:srgbClr val="945D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ffra" panose="02000506080000020004" pitchFamily="2" charset="0"/>
                </a:rPr>
                <a:t>BBP</a:t>
              </a:r>
              <a:endParaRPr lang="nl-NL" sz="8800" b="1" dirty="0">
                <a:ln w="15875">
                  <a:solidFill>
                    <a:schemeClr val="bg1"/>
                  </a:solidFill>
                </a:ln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endParaRPr>
            </a:p>
          </p:txBody>
        </p:sp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EA294A70-AF16-4CF5-F20C-0FEB3FF46E7E}"/>
                </a:ext>
              </a:extLst>
            </p:cNvPr>
            <p:cNvSpPr txBox="1"/>
            <p:nvPr/>
          </p:nvSpPr>
          <p:spPr>
            <a:xfrm>
              <a:off x="7625601" y="2105403"/>
              <a:ext cx="3089030" cy="62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b="1" i="1" dirty="0">
                  <a:ln w="6350">
                    <a:solidFill>
                      <a:schemeClr val="bg1"/>
                    </a:solidFill>
                  </a:ln>
                  <a:solidFill>
                    <a:srgbClr val="945D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ffra" panose="02000506080000020004" pitchFamily="2" charset="0"/>
                </a:rPr>
                <a:t>Per capita</a:t>
              </a:r>
              <a:endParaRPr lang="nl-NL" sz="8000" b="1" i="1" dirty="0">
                <a:ln w="6350">
                  <a:solidFill>
                    <a:schemeClr val="bg1"/>
                  </a:solidFill>
                </a:ln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endParaRPr>
            </a:p>
          </p:txBody>
        </p:sp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40C1635B-08FC-56B1-954F-4F161ACACF23}"/>
                </a:ext>
              </a:extLst>
            </p:cNvPr>
            <p:cNvSpPr txBox="1"/>
            <p:nvPr/>
          </p:nvSpPr>
          <p:spPr>
            <a:xfrm>
              <a:off x="7625601" y="797341"/>
              <a:ext cx="3089030" cy="62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b="1" i="1" dirty="0">
                  <a:ln w="6350">
                    <a:solidFill>
                      <a:schemeClr val="bg1"/>
                    </a:solidFill>
                  </a:ln>
                  <a:solidFill>
                    <a:srgbClr val="945D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ffra" panose="02000506080000020004" pitchFamily="2" charset="0"/>
                </a:rPr>
                <a:t>Reëel</a:t>
              </a:r>
              <a:endParaRPr lang="nl-NL" sz="8000" b="1" i="1" dirty="0">
                <a:ln w="6350">
                  <a:solidFill>
                    <a:schemeClr val="bg1"/>
                  </a:solidFill>
                </a:ln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endParaRPr>
            </a:p>
          </p:txBody>
        </p:sp>
      </p:grpSp>
      <p:sp>
        <p:nvSpPr>
          <p:cNvPr id="96" name="Plusteken 95">
            <a:extLst>
              <a:ext uri="{FF2B5EF4-FFF2-40B4-BE49-F238E27FC236}">
                <a16:creationId xmlns:a16="http://schemas.microsoft.com/office/drawing/2014/main" id="{854D34AA-EC19-9534-3159-F9EDC500888D}"/>
              </a:ext>
            </a:extLst>
          </p:cNvPr>
          <p:cNvSpPr/>
          <p:nvPr/>
        </p:nvSpPr>
        <p:spPr>
          <a:xfrm>
            <a:off x="2905718" y="1220973"/>
            <a:ext cx="924674" cy="954108"/>
          </a:xfrm>
          <a:prstGeom prst="mathPlus">
            <a:avLst>
              <a:gd name="adj1" fmla="val 16653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7" name="Minteken 96">
            <a:extLst>
              <a:ext uri="{FF2B5EF4-FFF2-40B4-BE49-F238E27FC236}">
                <a16:creationId xmlns:a16="http://schemas.microsoft.com/office/drawing/2014/main" id="{EDFBD12C-CBBA-0711-1698-0A79B2DD2D24}"/>
              </a:ext>
            </a:extLst>
          </p:cNvPr>
          <p:cNvSpPr/>
          <p:nvPr/>
        </p:nvSpPr>
        <p:spPr>
          <a:xfrm>
            <a:off x="2905718" y="3186858"/>
            <a:ext cx="924674" cy="561142"/>
          </a:xfrm>
          <a:prstGeom prst="mathMinus">
            <a:avLst>
              <a:gd name="adj1" fmla="val 27763"/>
            </a:avLst>
          </a:prstGeom>
          <a:solidFill>
            <a:srgbClr val="E71E14"/>
          </a:solidFill>
          <a:ln>
            <a:solidFill>
              <a:srgbClr val="E71E14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660218CC-3F4D-D5B7-E7D8-9A24571D9C0E}"/>
              </a:ext>
            </a:extLst>
          </p:cNvPr>
          <p:cNvSpPr txBox="1"/>
          <p:nvPr/>
        </p:nvSpPr>
        <p:spPr>
          <a:xfrm>
            <a:off x="3618057" y="1250448"/>
            <a:ext cx="8149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Waarde van milieuverbetering</a:t>
            </a:r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2208B1CC-1ED7-273C-261C-4B2A2E361CFB}"/>
              </a:ext>
            </a:extLst>
          </p:cNvPr>
          <p:cNvSpPr txBox="1"/>
          <p:nvPr/>
        </p:nvSpPr>
        <p:spPr>
          <a:xfrm>
            <a:off x="3618057" y="3029939"/>
            <a:ext cx="8149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Waarde van milieuschade</a:t>
            </a:r>
          </a:p>
        </p:txBody>
      </p:sp>
      <p:sp>
        <p:nvSpPr>
          <p:cNvPr id="101" name="Is gelijk aan 100">
            <a:extLst>
              <a:ext uri="{FF2B5EF4-FFF2-40B4-BE49-F238E27FC236}">
                <a16:creationId xmlns:a16="http://schemas.microsoft.com/office/drawing/2014/main" id="{93ED67E7-EAD8-4BAC-347F-7ABF4A5AC9DC}"/>
              </a:ext>
            </a:extLst>
          </p:cNvPr>
          <p:cNvSpPr/>
          <p:nvPr/>
        </p:nvSpPr>
        <p:spPr>
          <a:xfrm>
            <a:off x="769900" y="4217109"/>
            <a:ext cx="1776799" cy="1435100"/>
          </a:xfrm>
          <a:prstGeom prst="mathEqual">
            <a:avLst>
              <a:gd name="adj1" fmla="val 17325"/>
              <a:gd name="adj2" fmla="val 11760"/>
            </a:avLst>
          </a:prstGeom>
          <a:solidFill>
            <a:srgbClr val="652EA3"/>
          </a:solidFill>
          <a:ln>
            <a:solidFill>
              <a:srgbClr val="652EA3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2" name="Tekstvak 101">
            <a:extLst>
              <a:ext uri="{FF2B5EF4-FFF2-40B4-BE49-F238E27FC236}">
                <a16:creationId xmlns:a16="http://schemas.microsoft.com/office/drawing/2014/main" id="{62F9B820-9A4C-F36E-EEFA-D8898C6F81EE}"/>
              </a:ext>
            </a:extLst>
          </p:cNvPr>
          <p:cNvSpPr txBox="1"/>
          <p:nvPr/>
        </p:nvSpPr>
        <p:spPr>
          <a:xfrm>
            <a:off x="1522971" y="3748000"/>
            <a:ext cx="10227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800" b="1" dirty="0">
                <a:ln w="158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Groen BBP</a:t>
            </a:r>
            <a:endParaRPr lang="nl-NL" sz="9600" b="1" dirty="0">
              <a:ln w="15875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Effra" panose="02000506080000020004" pitchFamily="2" charset="0"/>
            </a:endParaRPr>
          </a:p>
        </p:txBody>
      </p:sp>
      <p:sp>
        <p:nvSpPr>
          <p:cNvPr id="103" name="Tekstvak 102">
            <a:extLst>
              <a:ext uri="{FF2B5EF4-FFF2-40B4-BE49-F238E27FC236}">
                <a16:creationId xmlns:a16="http://schemas.microsoft.com/office/drawing/2014/main" id="{C9B278CA-3212-E985-3818-F349B6E132D0}"/>
              </a:ext>
            </a:extLst>
          </p:cNvPr>
          <p:cNvSpPr txBox="1"/>
          <p:nvPr/>
        </p:nvSpPr>
        <p:spPr>
          <a:xfrm>
            <a:off x="292099" y="5420908"/>
            <a:ext cx="11458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Beantwoord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vragen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over het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Groen BBP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 te spreken over de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ingrediënten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deze rekensom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744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6" grpId="0" animBg="1"/>
      <p:bldP spid="97" grpId="0" animBg="1"/>
      <p:bldP spid="98" grpId="0"/>
      <p:bldP spid="99" grpId="0"/>
      <p:bldP spid="101" grpId="0" animBg="1"/>
      <p:bldP spid="102" grpId="0"/>
      <p:bldP spid="10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A71E-2625-0AD7-F634-8B0B28E2B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2874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E730D-330E-26F4-2C82-3334C9D39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7D3EEB9-9791-FC80-B581-6BF8EC5F1006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En het inkomen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01712C6-C8E9-94E5-FB61-2DB67D9EF4F5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EFB8FEFC-DD82-4B7B-4671-8171E62A3AAA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Werkloosheid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C26C723-20CC-7188-146F-7FC48BB62EB7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D29E961-56CD-69E2-34D2-F1A085038C59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H en D</a:t>
            </a:r>
          </a:p>
        </p:txBody>
      </p:sp>
    </p:spTree>
    <p:extLst>
      <p:ext uri="{BB962C8B-B14F-4D97-AF65-F5344CB8AC3E}">
        <p14:creationId xmlns:p14="http://schemas.microsoft.com/office/powerpoint/2010/main" val="16927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A8710-CDDD-F201-4861-CC4870EC0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D6F0EC2-C85B-9422-E75A-BC4077E6817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Werkloosheid</a:t>
            </a:r>
          </a:p>
        </p:txBody>
      </p:sp>
      <p:pic>
        <p:nvPicPr>
          <p:cNvPr id="7" name="Graphic 6" descr="Man met effen opvulling">
            <a:extLst>
              <a:ext uri="{FF2B5EF4-FFF2-40B4-BE49-F238E27FC236}">
                <a16:creationId xmlns:a16="http://schemas.microsoft.com/office/drawing/2014/main" id="{AF77DA3A-443D-112D-B1E1-9227E8E7A0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940" y="1137424"/>
            <a:ext cx="3338873" cy="3338873"/>
          </a:xfrm>
          <a:prstGeom prst="rect">
            <a:avLst/>
          </a:prstGeom>
        </p:spPr>
      </p:pic>
      <p:pic>
        <p:nvPicPr>
          <p:cNvPr id="9" name="Graphic 8" descr="Vrouw met effen opvulling">
            <a:extLst>
              <a:ext uri="{FF2B5EF4-FFF2-40B4-BE49-F238E27FC236}">
                <a16:creationId xmlns:a16="http://schemas.microsoft.com/office/drawing/2014/main" id="{0F7F63CD-8FFC-273E-189E-94E203C3ED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107" y="1137424"/>
            <a:ext cx="3338873" cy="3338873"/>
          </a:xfrm>
          <a:prstGeom prst="rect">
            <a:avLst/>
          </a:prstGeom>
        </p:spPr>
      </p:pic>
      <p:pic>
        <p:nvPicPr>
          <p:cNvPr id="14" name="Graphic 13" descr="Vrouw met effen opvulling">
            <a:extLst>
              <a:ext uri="{FF2B5EF4-FFF2-40B4-BE49-F238E27FC236}">
                <a16:creationId xmlns:a16="http://schemas.microsoft.com/office/drawing/2014/main" id="{FF4C8C44-C77E-33DF-C348-9F5FD1B726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1274" y="1137424"/>
            <a:ext cx="3338873" cy="3338873"/>
          </a:xfrm>
          <a:prstGeom prst="rect">
            <a:avLst/>
          </a:prstGeom>
        </p:spPr>
      </p:pic>
      <p:sp>
        <p:nvSpPr>
          <p:cNvPr id="16" name="Tekstballon: rechthoek met afgeronde hoeken 15">
            <a:extLst>
              <a:ext uri="{FF2B5EF4-FFF2-40B4-BE49-F238E27FC236}">
                <a16:creationId xmlns:a16="http://schemas.microsoft.com/office/drawing/2014/main" id="{DCEE1B2A-1115-D08E-3DDA-17D28521AFEF}"/>
              </a:ext>
            </a:extLst>
          </p:cNvPr>
          <p:cNvSpPr/>
          <p:nvPr/>
        </p:nvSpPr>
        <p:spPr>
          <a:xfrm>
            <a:off x="6065893" y="1297169"/>
            <a:ext cx="2216468" cy="1153931"/>
          </a:xfrm>
          <a:prstGeom prst="wedgeRoundRectCallout">
            <a:avLst>
              <a:gd name="adj1" fmla="val -69468"/>
              <a:gd name="adj2" fmla="val -10354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Ik heb</a:t>
            </a:r>
            <a:r>
              <a:rPr kumimoji="0" lang="nl-NL" sz="2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een baan!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9" name="Tekstballon: rechthoek met afgeronde hoeken 18">
            <a:extLst>
              <a:ext uri="{FF2B5EF4-FFF2-40B4-BE49-F238E27FC236}">
                <a16:creationId xmlns:a16="http://schemas.microsoft.com/office/drawing/2014/main" id="{76974A22-77D8-E8A8-C1FE-CE8D9D45DA1D}"/>
              </a:ext>
            </a:extLst>
          </p:cNvPr>
          <p:cNvSpPr/>
          <p:nvPr/>
        </p:nvSpPr>
        <p:spPr>
          <a:xfrm>
            <a:off x="2472726" y="1297169"/>
            <a:ext cx="2216468" cy="1153931"/>
          </a:xfrm>
          <a:prstGeom prst="wedgeRoundRectCallout">
            <a:avLst>
              <a:gd name="adj1" fmla="val -70041"/>
              <a:gd name="adj2" fmla="val -10354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Ik heb geen baan en zoek er ook geen!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4" name="Tekstballon: rechthoek met afgeronde hoeken 33">
            <a:extLst>
              <a:ext uri="{FF2B5EF4-FFF2-40B4-BE49-F238E27FC236}">
                <a16:creationId xmlns:a16="http://schemas.microsoft.com/office/drawing/2014/main" id="{FA78B47D-857F-2470-5BE9-5919F376C294}"/>
              </a:ext>
            </a:extLst>
          </p:cNvPr>
          <p:cNvSpPr/>
          <p:nvPr/>
        </p:nvSpPr>
        <p:spPr>
          <a:xfrm>
            <a:off x="9659060" y="1297169"/>
            <a:ext cx="2216468" cy="1153931"/>
          </a:xfrm>
          <a:prstGeom prst="wedgeRoundRectCallout">
            <a:avLst>
              <a:gd name="adj1" fmla="val -73479"/>
              <a:gd name="adj2" fmla="val -12555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Ik heb geen baan maar zoek er wel een!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EEE87B4A-A2FE-D94D-0958-304367033B94}"/>
              </a:ext>
            </a:extLst>
          </p:cNvPr>
          <p:cNvSpPr/>
          <p:nvPr/>
        </p:nvSpPr>
        <p:spPr>
          <a:xfrm>
            <a:off x="4016139" y="3607623"/>
            <a:ext cx="2722808" cy="568948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Werkenden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399C8F00-47C2-040D-001C-C58963D3C012}"/>
              </a:ext>
            </a:extLst>
          </p:cNvPr>
          <p:cNvSpPr/>
          <p:nvPr/>
        </p:nvSpPr>
        <p:spPr>
          <a:xfrm>
            <a:off x="7609306" y="3607623"/>
            <a:ext cx="2722808" cy="568948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Werklozen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4ADDB871-1FE8-47D8-2F00-DE9D242F3DEE}"/>
              </a:ext>
            </a:extLst>
          </p:cNvPr>
          <p:cNvSpPr/>
          <p:nvPr/>
        </p:nvSpPr>
        <p:spPr>
          <a:xfrm>
            <a:off x="4016138" y="5448708"/>
            <a:ext cx="6315975" cy="88612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Q</a:t>
            </a:r>
            <a:r>
              <a:rPr kumimoji="0" lang="nl-NL" sz="3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op de arbeidsmarkt 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945DE8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89AB0EF0-A98F-1999-91E0-B03DA9B5CF32}"/>
              </a:ext>
            </a:extLst>
          </p:cNvPr>
          <p:cNvSpPr/>
          <p:nvPr/>
        </p:nvSpPr>
        <p:spPr>
          <a:xfrm>
            <a:off x="4016138" y="5151628"/>
            <a:ext cx="6315975" cy="568948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Beroepsbevolking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cxnSp>
        <p:nvCxnSpPr>
          <p:cNvPr id="40" name="Verbindingslijn: gebogen 39">
            <a:extLst>
              <a:ext uri="{FF2B5EF4-FFF2-40B4-BE49-F238E27FC236}">
                <a16:creationId xmlns:a16="http://schemas.microsoft.com/office/drawing/2014/main" id="{CF4E11D5-9A0A-6681-9906-19481709B525}"/>
              </a:ext>
            </a:extLst>
          </p:cNvPr>
          <p:cNvCxnSpPr>
            <a:stCxn id="35" idx="2"/>
            <a:endCxn id="38" idx="0"/>
          </p:cNvCxnSpPr>
          <p:nvPr/>
        </p:nvCxnSpPr>
        <p:spPr>
          <a:xfrm rot="16200000" flipH="1">
            <a:off x="5788306" y="3765807"/>
            <a:ext cx="975057" cy="1796583"/>
          </a:xfrm>
          <a:prstGeom prst="bentConnector3">
            <a:avLst/>
          </a:prstGeom>
          <a:ln w="5715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ingslijn: gebogen 40">
            <a:extLst>
              <a:ext uri="{FF2B5EF4-FFF2-40B4-BE49-F238E27FC236}">
                <a16:creationId xmlns:a16="http://schemas.microsoft.com/office/drawing/2014/main" id="{1687CA2A-E1A3-6497-48FE-A8EE151C2E68}"/>
              </a:ext>
            </a:extLst>
          </p:cNvPr>
          <p:cNvCxnSpPr>
            <a:cxnSpLocks/>
            <a:stCxn id="36" idx="2"/>
            <a:endCxn id="38" idx="0"/>
          </p:cNvCxnSpPr>
          <p:nvPr/>
        </p:nvCxnSpPr>
        <p:spPr>
          <a:xfrm rot="5400000">
            <a:off x="7584890" y="3765807"/>
            <a:ext cx="975057" cy="1796584"/>
          </a:xfrm>
          <a:prstGeom prst="bentConnector3">
            <a:avLst/>
          </a:prstGeom>
          <a:ln w="5715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ijschrift: pijl-omhoog 1">
            <a:extLst>
              <a:ext uri="{FF2B5EF4-FFF2-40B4-BE49-F238E27FC236}">
                <a16:creationId xmlns:a16="http://schemas.microsoft.com/office/drawing/2014/main" id="{69A7A3C1-5EB8-ACE2-EB0D-AAD2270244E9}"/>
              </a:ext>
            </a:extLst>
          </p:cNvPr>
          <p:cNvSpPr/>
          <p:nvPr/>
        </p:nvSpPr>
        <p:spPr>
          <a:xfrm>
            <a:off x="341736" y="4412090"/>
            <a:ext cx="2885280" cy="2137601"/>
          </a:xfrm>
          <a:prstGeom prst="upArrowCallout">
            <a:avLst/>
          </a:prstGeom>
          <a:solidFill>
            <a:srgbClr val="E71E14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>
                <a:latin typeface="Effra" panose="02000506080000020004" pitchFamily="2" charset="0"/>
              </a:rPr>
              <a:t>Zij behoren </a:t>
            </a:r>
            <a:r>
              <a:rPr lang="nl-NL" sz="3000" b="1" i="1" dirty="0">
                <a:latin typeface="Effra" panose="02000506080000020004" pitchFamily="2" charset="0"/>
              </a:rPr>
              <a:t>niet</a:t>
            </a:r>
            <a:r>
              <a:rPr lang="nl-NL" sz="3000" dirty="0">
                <a:latin typeface="Effra" panose="02000506080000020004" pitchFamily="2" charset="0"/>
              </a:rPr>
              <a:t> tot de </a:t>
            </a:r>
            <a:r>
              <a:rPr lang="nl-NL" sz="3000" b="1" dirty="0">
                <a:latin typeface="Effra" panose="02000506080000020004" pitchFamily="2" charset="0"/>
              </a:rPr>
              <a:t>werklozen</a:t>
            </a:r>
            <a:r>
              <a:rPr lang="nl-NL" sz="3000" dirty="0">
                <a:latin typeface="Effra" panose="0200050608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87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" grpId="0" animBg="1"/>
      <p:bldP spid="2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CB36B-FF86-1B3B-DDA0-25C0F0905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6BD1E15-82E8-AD41-2ED4-A03CBC42A2ED}"/>
              </a:ext>
            </a:extLst>
          </p:cNvPr>
          <p:cNvSpPr/>
          <p:nvPr/>
        </p:nvSpPr>
        <p:spPr>
          <a:xfrm>
            <a:off x="6489699" y="5191147"/>
            <a:ext cx="5379792" cy="88612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Aanbodzijde v.d. economie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945DE8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8F8C041-455B-3983-EEDC-D5972F7344DF}"/>
              </a:ext>
            </a:extLst>
          </p:cNvPr>
          <p:cNvSpPr/>
          <p:nvPr/>
        </p:nvSpPr>
        <p:spPr>
          <a:xfrm>
            <a:off x="322509" y="5191147"/>
            <a:ext cx="5379792" cy="88612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Vraagzijde v.d. economie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945DE8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B9024C8-3DA5-F932-4617-6F13A4E542B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Werkloosheid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(Verschillende soorten)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3AD43566-EF42-9C31-093A-4C1EF6C2D0F1}"/>
              </a:ext>
            </a:extLst>
          </p:cNvPr>
          <p:cNvCxnSpPr>
            <a:cxnSpLocks/>
          </p:cNvCxnSpPr>
          <p:nvPr/>
        </p:nvCxnSpPr>
        <p:spPr>
          <a:xfrm>
            <a:off x="6096000" y="920429"/>
            <a:ext cx="0" cy="572825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45CB5209-84C9-E746-4651-DF25D272EA8C}"/>
              </a:ext>
            </a:extLst>
          </p:cNvPr>
          <p:cNvSpPr/>
          <p:nvPr/>
        </p:nvSpPr>
        <p:spPr>
          <a:xfrm>
            <a:off x="322508" y="5830274"/>
            <a:ext cx="5379792" cy="818405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Conjunctureel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A3C0CD0-0AD9-874E-EC46-7D221E8038C0}"/>
              </a:ext>
            </a:extLst>
          </p:cNvPr>
          <p:cNvSpPr/>
          <p:nvPr/>
        </p:nvSpPr>
        <p:spPr>
          <a:xfrm>
            <a:off x="6489700" y="5830273"/>
            <a:ext cx="5379792" cy="818405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Structureel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E0EC3F3-E20B-F84E-DC78-1DE04EA3F405}"/>
              </a:ext>
            </a:extLst>
          </p:cNvPr>
          <p:cNvSpPr/>
          <p:nvPr/>
        </p:nvSpPr>
        <p:spPr>
          <a:xfrm>
            <a:off x="3406104" y="717229"/>
            <a:ext cx="5379792" cy="818405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Werkloosheid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grpSp>
        <p:nvGrpSpPr>
          <p:cNvPr id="39" name="Groep 38">
            <a:extLst>
              <a:ext uri="{FF2B5EF4-FFF2-40B4-BE49-F238E27FC236}">
                <a16:creationId xmlns:a16="http://schemas.microsoft.com/office/drawing/2014/main" id="{25F4918C-953F-CEFB-F9C5-4B1048CA4995}"/>
              </a:ext>
            </a:extLst>
          </p:cNvPr>
          <p:cNvGrpSpPr/>
          <p:nvPr/>
        </p:nvGrpSpPr>
        <p:grpSpPr>
          <a:xfrm>
            <a:off x="358579" y="1638850"/>
            <a:ext cx="5272315" cy="3178955"/>
            <a:chOff x="443441" y="1485307"/>
            <a:chExt cx="8991164" cy="4518082"/>
          </a:xfrm>
        </p:grpSpPr>
        <p:sp>
          <p:nvSpPr>
            <p:cNvPr id="17" name="Stroomdiagram: Uitstel 19">
              <a:extLst>
                <a:ext uri="{FF2B5EF4-FFF2-40B4-BE49-F238E27FC236}">
                  <a16:creationId xmlns:a16="http://schemas.microsoft.com/office/drawing/2014/main" id="{DFFE66B7-EF91-7C8B-8F55-7CBD071E01E9}"/>
                </a:ext>
              </a:extLst>
            </p:cNvPr>
            <p:cNvSpPr/>
            <p:nvPr/>
          </p:nvSpPr>
          <p:spPr>
            <a:xfrm rot="14941645">
              <a:off x="6844532" y="978954"/>
              <a:ext cx="1421417" cy="2614171"/>
            </a:xfrm>
            <a:custGeom>
              <a:avLst/>
              <a:gdLst>
                <a:gd name="connsiteX0" fmla="*/ 0 w 2373856"/>
                <a:gd name="connsiteY0" fmla="*/ 0 h 3039312"/>
                <a:gd name="connsiteX1" fmla="*/ 1186928 w 2373856"/>
                <a:gd name="connsiteY1" fmla="*/ 0 h 3039312"/>
                <a:gd name="connsiteX2" fmla="*/ 2373856 w 2373856"/>
                <a:gd name="connsiteY2" fmla="*/ 1519656 h 3039312"/>
                <a:gd name="connsiteX3" fmla="*/ 1186928 w 2373856"/>
                <a:gd name="connsiteY3" fmla="*/ 3039312 h 3039312"/>
                <a:gd name="connsiteX4" fmla="*/ 0 w 2373856"/>
                <a:gd name="connsiteY4" fmla="*/ 3039312 h 3039312"/>
                <a:gd name="connsiteX5" fmla="*/ 0 w 2373856"/>
                <a:gd name="connsiteY5" fmla="*/ 0 h 3039312"/>
                <a:gd name="connsiteX0" fmla="*/ 0 w 2375948"/>
                <a:gd name="connsiteY0" fmla="*/ 0 h 3039312"/>
                <a:gd name="connsiteX1" fmla="*/ 1186928 w 2375948"/>
                <a:gd name="connsiteY1" fmla="*/ 0 h 3039312"/>
                <a:gd name="connsiteX2" fmla="*/ 2373856 w 2375948"/>
                <a:gd name="connsiteY2" fmla="*/ 1519656 h 3039312"/>
                <a:gd name="connsiteX3" fmla="*/ 1186928 w 2375948"/>
                <a:gd name="connsiteY3" fmla="*/ 3039312 h 3039312"/>
                <a:gd name="connsiteX4" fmla="*/ 0 w 2375948"/>
                <a:gd name="connsiteY4" fmla="*/ 3039312 h 3039312"/>
                <a:gd name="connsiteX5" fmla="*/ 0 w 2375948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2675"/>
                <a:gd name="connsiteY0" fmla="*/ 0 h 3039312"/>
                <a:gd name="connsiteX1" fmla="*/ 1186928 w 2382675"/>
                <a:gd name="connsiteY1" fmla="*/ 0 h 3039312"/>
                <a:gd name="connsiteX2" fmla="*/ 2382674 w 2382675"/>
                <a:gd name="connsiteY2" fmla="*/ 1639404 h 3039312"/>
                <a:gd name="connsiteX3" fmla="*/ 1180999 w 2382675"/>
                <a:gd name="connsiteY3" fmla="*/ 2852384 h 3039312"/>
                <a:gd name="connsiteX4" fmla="*/ 0 w 2382675"/>
                <a:gd name="connsiteY4" fmla="*/ 3039312 h 3039312"/>
                <a:gd name="connsiteX5" fmla="*/ 0 w 2382675"/>
                <a:gd name="connsiteY5" fmla="*/ 0 h 3039312"/>
                <a:gd name="connsiteX0" fmla="*/ 0 w 2382857"/>
                <a:gd name="connsiteY0" fmla="*/ 0 h 3039312"/>
                <a:gd name="connsiteX1" fmla="*/ 1186928 w 2382857"/>
                <a:gd name="connsiteY1" fmla="*/ 0 h 3039312"/>
                <a:gd name="connsiteX2" fmla="*/ 2382674 w 2382857"/>
                <a:gd name="connsiteY2" fmla="*/ 1639404 h 3039312"/>
                <a:gd name="connsiteX3" fmla="*/ 1116641 w 2382857"/>
                <a:gd name="connsiteY3" fmla="*/ 2636275 h 3039312"/>
                <a:gd name="connsiteX4" fmla="*/ 0 w 2382857"/>
                <a:gd name="connsiteY4" fmla="*/ 3039312 h 3039312"/>
                <a:gd name="connsiteX5" fmla="*/ 0 w 2382857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835"/>
                <a:gd name="connsiteY0" fmla="*/ 0 h 3039312"/>
                <a:gd name="connsiteX1" fmla="*/ 1186928 w 2382835"/>
                <a:gd name="connsiteY1" fmla="*/ 0 h 3039312"/>
                <a:gd name="connsiteX2" fmla="*/ 2382674 w 2382835"/>
                <a:gd name="connsiteY2" fmla="*/ 1639404 h 3039312"/>
                <a:gd name="connsiteX3" fmla="*/ 1259709 w 2382835"/>
                <a:gd name="connsiteY3" fmla="*/ 2528140 h 3039312"/>
                <a:gd name="connsiteX4" fmla="*/ 0 w 2382835"/>
                <a:gd name="connsiteY4" fmla="*/ 3039312 h 3039312"/>
                <a:gd name="connsiteX5" fmla="*/ 0 w 2382835"/>
                <a:gd name="connsiteY5" fmla="*/ 0 h 3039312"/>
                <a:gd name="connsiteX0" fmla="*/ 0 w 2384047"/>
                <a:gd name="connsiteY0" fmla="*/ 0 h 3039312"/>
                <a:gd name="connsiteX1" fmla="*/ 1041106 w 2384047"/>
                <a:gd name="connsiteY1" fmla="*/ 467396 h 3039312"/>
                <a:gd name="connsiteX2" fmla="*/ 2382674 w 2384047"/>
                <a:gd name="connsiteY2" fmla="*/ 1639404 h 3039312"/>
                <a:gd name="connsiteX3" fmla="*/ 1259709 w 2384047"/>
                <a:gd name="connsiteY3" fmla="*/ 2528140 h 3039312"/>
                <a:gd name="connsiteX4" fmla="*/ 0 w 2384047"/>
                <a:gd name="connsiteY4" fmla="*/ 3039312 h 3039312"/>
                <a:gd name="connsiteX5" fmla="*/ 0 w 2384047"/>
                <a:gd name="connsiteY5" fmla="*/ 0 h 3039312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271"/>
                <a:gd name="connsiteY0" fmla="*/ 0 h 3071450"/>
                <a:gd name="connsiteX1" fmla="*/ 1064454 w 2383271"/>
                <a:gd name="connsiteY1" fmla="*/ 458633 h 3071450"/>
                <a:gd name="connsiteX2" fmla="*/ 2382674 w 2383271"/>
                <a:gd name="connsiteY2" fmla="*/ 1671542 h 3071450"/>
                <a:gd name="connsiteX3" fmla="*/ 1259709 w 2383271"/>
                <a:gd name="connsiteY3" fmla="*/ 2560278 h 3071450"/>
                <a:gd name="connsiteX4" fmla="*/ 0 w 2383271"/>
                <a:gd name="connsiteY4" fmla="*/ 3071450 h 3071450"/>
                <a:gd name="connsiteX5" fmla="*/ 20431 w 2383271"/>
                <a:gd name="connsiteY5" fmla="*/ 0 h 3071450"/>
                <a:gd name="connsiteX0" fmla="*/ 20431 w 2384399"/>
                <a:gd name="connsiteY0" fmla="*/ 0 h 3071450"/>
                <a:gd name="connsiteX1" fmla="*/ 1064454 w 2384399"/>
                <a:gd name="connsiteY1" fmla="*/ 458633 h 3071450"/>
                <a:gd name="connsiteX2" fmla="*/ 2382674 w 2384399"/>
                <a:gd name="connsiteY2" fmla="*/ 1671542 h 3071450"/>
                <a:gd name="connsiteX3" fmla="*/ 1303140 w 2384399"/>
                <a:gd name="connsiteY3" fmla="*/ 2640325 h 3071450"/>
                <a:gd name="connsiteX4" fmla="*/ 0 w 2384399"/>
                <a:gd name="connsiteY4" fmla="*/ 3071450 h 3071450"/>
                <a:gd name="connsiteX5" fmla="*/ 20431 w 2384399"/>
                <a:gd name="connsiteY5" fmla="*/ 0 h 3071450"/>
                <a:gd name="connsiteX0" fmla="*/ 20431 w 2446871"/>
                <a:gd name="connsiteY0" fmla="*/ 0 h 3071450"/>
                <a:gd name="connsiteX1" fmla="*/ 1064454 w 2446871"/>
                <a:gd name="connsiteY1" fmla="*/ 458633 h 3071450"/>
                <a:gd name="connsiteX2" fmla="*/ 2445289 w 2446871"/>
                <a:gd name="connsiteY2" fmla="*/ 1605384 h 3071450"/>
                <a:gd name="connsiteX3" fmla="*/ 1303140 w 2446871"/>
                <a:gd name="connsiteY3" fmla="*/ 2640325 h 3071450"/>
                <a:gd name="connsiteX4" fmla="*/ 0 w 2446871"/>
                <a:gd name="connsiteY4" fmla="*/ 3071450 h 3071450"/>
                <a:gd name="connsiteX5" fmla="*/ 20431 w 2446871"/>
                <a:gd name="connsiteY5" fmla="*/ 0 h 3071450"/>
                <a:gd name="csX0" fmla="*/ 7125 w 2446871"/>
                <a:gd name="csY0" fmla="*/ 0 h 3234501"/>
                <a:gd name="csX1" fmla="*/ 1064454 w 2446871"/>
                <a:gd name="csY1" fmla="*/ 621684 h 3234501"/>
                <a:gd name="csX2" fmla="*/ 2445289 w 2446871"/>
                <a:gd name="csY2" fmla="*/ 1768435 h 3234501"/>
                <a:gd name="csX3" fmla="*/ 1303140 w 2446871"/>
                <a:gd name="csY3" fmla="*/ 2803376 h 3234501"/>
                <a:gd name="csX4" fmla="*/ 0 w 2446871"/>
                <a:gd name="csY4" fmla="*/ 3234501 h 3234501"/>
                <a:gd name="csX5" fmla="*/ 7125 w 2446871"/>
                <a:gd name="csY5" fmla="*/ 0 h 3234501"/>
                <a:gd name="csX0" fmla="*/ 7125 w 2398042"/>
                <a:gd name="csY0" fmla="*/ 0 h 3234501"/>
                <a:gd name="csX1" fmla="*/ 1064454 w 2398042"/>
                <a:gd name="csY1" fmla="*/ 621684 h 3234501"/>
                <a:gd name="csX2" fmla="*/ 2396349 w 2398042"/>
                <a:gd name="csY2" fmla="*/ 1879082 h 3234501"/>
                <a:gd name="csX3" fmla="*/ 1303140 w 2398042"/>
                <a:gd name="csY3" fmla="*/ 2803376 h 3234501"/>
                <a:gd name="csX4" fmla="*/ 0 w 2398042"/>
                <a:gd name="csY4" fmla="*/ 3234501 h 3234501"/>
                <a:gd name="csX5" fmla="*/ 7125 w 2398042"/>
                <a:gd name="csY5" fmla="*/ 0 h 3234501"/>
                <a:gd name="csX0" fmla="*/ 7125 w 2400059"/>
                <a:gd name="csY0" fmla="*/ 0 h 3234501"/>
                <a:gd name="csX1" fmla="*/ 1064454 w 2400059"/>
                <a:gd name="csY1" fmla="*/ 621684 h 3234501"/>
                <a:gd name="csX2" fmla="*/ 2396349 w 2400059"/>
                <a:gd name="csY2" fmla="*/ 1879082 h 3234501"/>
                <a:gd name="csX3" fmla="*/ 1400495 w 2400059"/>
                <a:gd name="csY3" fmla="*/ 2803989 h 3234501"/>
                <a:gd name="csX4" fmla="*/ 0 w 2400059"/>
                <a:gd name="csY4" fmla="*/ 3234501 h 3234501"/>
                <a:gd name="csX5" fmla="*/ 7125 w 2400059"/>
                <a:gd name="csY5" fmla="*/ 0 h 3234501"/>
                <a:gd name="csX0" fmla="*/ 0 w 2392934"/>
                <a:gd name="csY0" fmla="*/ 0 h 3178408"/>
                <a:gd name="csX1" fmla="*/ 1057329 w 2392934"/>
                <a:gd name="csY1" fmla="*/ 621684 h 3178408"/>
                <a:gd name="csX2" fmla="*/ 2389224 w 2392934"/>
                <a:gd name="csY2" fmla="*/ 1879082 h 3178408"/>
                <a:gd name="csX3" fmla="*/ 1393370 w 2392934"/>
                <a:gd name="csY3" fmla="*/ 2803989 h 3178408"/>
                <a:gd name="csX4" fmla="*/ 78702 w 2392934"/>
                <a:gd name="csY4" fmla="*/ 3178408 h 3178408"/>
                <a:gd name="csX5" fmla="*/ 0 w 2392934"/>
                <a:gd name="csY5" fmla="*/ 0 h 31784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392934" h="3178408">
                  <a:moveTo>
                    <a:pt x="0" y="0"/>
                  </a:moveTo>
                  <a:cubicBezTo>
                    <a:pt x="348008" y="152878"/>
                    <a:pt x="709321" y="468806"/>
                    <a:pt x="1057329" y="621684"/>
                  </a:cubicBezTo>
                  <a:cubicBezTo>
                    <a:pt x="1759764" y="1007205"/>
                    <a:pt x="2333217" y="1515365"/>
                    <a:pt x="2389224" y="1879082"/>
                  </a:cubicBezTo>
                  <a:cubicBezTo>
                    <a:pt x="2445231" y="2242799"/>
                    <a:pt x="1855993" y="2535364"/>
                    <a:pt x="1393370" y="2803989"/>
                  </a:cubicBezTo>
                  <a:cubicBezTo>
                    <a:pt x="964717" y="3000672"/>
                    <a:pt x="498605" y="3008017"/>
                    <a:pt x="78702" y="31784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Stroomdiagram: Uitstel 19">
              <a:extLst>
                <a:ext uri="{FF2B5EF4-FFF2-40B4-BE49-F238E27FC236}">
                  <a16:creationId xmlns:a16="http://schemas.microsoft.com/office/drawing/2014/main" id="{0AEAB28C-268E-56FA-8FC9-F188A2FDDC0C}"/>
                </a:ext>
              </a:extLst>
            </p:cNvPr>
            <p:cNvSpPr/>
            <p:nvPr/>
          </p:nvSpPr>
          <p:spPr>
            <a:xfrm rot="4156944" flipV="1">
              <a:off x="4823192" y="3078278"/>
              <a:ext cx="1616002" cy="2874685"/>
            </a:xfrm>
            <a:custGeom>
              <a:avLst/>
              <a:gdLst>
                <a:gd name="connsiteX0" fmla="*/ 0 w 2373856"/>
                <a:gd name="connsiteY0" fmla="*/ 0 h 3039312"/>
                <a:gd name="connsiteX1" fmla="*/ 1186928 w 2373856"/>
                <a:gd name="connsiteY1" fmla="*/ 0 h 3039312"/>
                <a:gd name="connsiteX2" fmla="*/ 2373856 w 2373856"/>
                <a:gd name="connsiteY2" fmla="*/ 1519656 h 3039312"/>
                <a:gd name="connsiteX3" fmla="*/ 1186928 w 2373856"/>
                <a:gd name="connsiteY3" fmla="*/ 3039312 h 3039312"/>
                <a:gd name="connsiteX4" fmla="*/ 0 w 2373856"/>
                <a:gd name="connsiteY4" fmla="*/ 3039312 h 3039312"/>
                <a:gd name="connsiteX5" fmla="*/ 0 w 2373856"/>
                <a:gd name="connsiteY5" fmla="*/ 0 h 3039312"/>
                <a:gd name="connsiteX0" fmla="*/ 0 w 2375948"/>
                <a:gd name="connsiteY0" fmla="*/ 0 h 3039312"/>
                <a:gd name="connsiteX1" fmla="*/ 1186928 w 2375948"/>
                <a:gd name="connsiteY1" fmla="*/ 0 h 3039312"/>
                <a:gd name="connsiteX2" fmla="*/ 2373856 w 2375948"/>
                <a:gd name="connsiteY2" fmla="*/ 1519656 h 3039312"/>
                <a:gd name="connsiteX3" fmla="*/ 1186928 w 2375948"/>
                <a:gd name="connsiteY3" fmla="*/ 3039312 h 3039312"/>
                <a:gd name="connsiteX4" fmla="*/ 0 w 2375948"/>
                <a:gd name="connsiteY4" fmla="*/ 3039312 h 3039312"/>
                <a:gd name="connsiteX5" fmla="*/ 0 w 2375948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2675"/>
                <a:gd name="connsiteY0" fmla="*/ 0 h 3039312"/>
                <a:gd name="connsiteX1" fmla="*/ 1186928 w 2382675"/>
                <a:gd name="connsiteY1" fmla="*/ 0 h 3039312"/>
                <a:gd name="connsiteX2" fmla="*/ 2382674 w 2382675"/>
                <a:gd name="connsiteY2" fmla="*/ 1639404 h 3039312"/>
                <a:gd name="connsiteX3" fmla="*/ 1180999 w 2382675"/>
                <a:gd name="connsiteY3" fmla="*/ 2852384 h 3039312"/>
                <a:gd name="connsiteX4" fmla="*/ 0 w 2382675"/>
                <a:gd name="connsiteY4" fmla="*/ 3039312 h 3039312"/>
                <a:gd name="connsiteX5" fmla="*/ 0 w 2382675"/>
                <a:gd name="connsiteY5" fmla="*/ 0 h 3039312"/>
                <a:gd name="connsiteX0" fmla="*/ 0 w 2382857"/>
                <a:gd name="connsiteY0" fmla="*/ 0 h 3039312"/>
                <a:gd name="connsiteX1" fmla="*/ 1186928 w 2382857"/>
                <a:gd name="connsiteY1" fmla="*/ 0 h 3039312"/>
                <a:gd name="connsiteX2" fmla="*/ 2382674 w 2382857"/>
                <a:gd name="connsiteY2" fmla="*/ 1639404 h 3039312"/>
                <a:gd name="connsiteX3" fmla="*/ 1116641 w 2382857"/>
                <a:gd name="connsiteY3" fmla="*/ 2636275 h 3039312"/>
                <a:gd name="connsiteX4" fmla="*/ 0 w 2382857"/>
                <a:gd name="connsiteY4" fmla="*/ 3039312 h 3039312"/>
                <a:gd name="connsiteX5" fmla="*/ 0 w 2382857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835"/>
                <a:gd name="connsiteY0" fmla="*/ 0 h 3039312"/>
                <a:gd name="connsiteX1" fmla="*/ 1186928 w 2382835"/>
                <a:gd name="connsiteY1" fmla="*/ 0 h 3039312"/>
                <a:gd name="connsiteX2" fmla="*/ 2382674 w 2382835"/>
                <a:gd name="connsiteY2" fmla="*/ 1639404 h 3039312"/>
                <a:gd name="connsiteX3" fmla="*/ 1259709 w 2382835"/>
                <a:gd name="connsiteY3" fmla="*/ 2528140 h 3039312"/>
                <a:gd name="connsiteX4" fmla="*/ 0 w 2382835"/>
                <a:gd name="connsiteY4" fmla="*/ 3039312 h 3039312"/>
                <a:gd name="connsiteX5" fmla="*/ 0 w 2382835"/>
                <a:gd name="connsiteY5" fmla="*/ 0 h 3039312"/>
                <a:gd name="connsiteX0" fmla="*/ 0 w 2384047"/>
                <a:gd name="connsiteY0" fmla="*/ 0 h 3039312"/>
                <a:gd name="connsiteX1" fmla="*/ 1041106 w 2384047"/>
                <a:gd name="connsiteY1" fmla="*/ 467396 h 3039312"/>
                <a:gd name="connsiteX2" fmla="*/ 2382674 w 2384047"/>
                <a:gd name="connsiteY2" fmla="*/ 1639404 h 3039312"/>
                <a:gd name="connsiteX3" fmla="*/ 1259709 w 2384047"/>
                <a:gd name="connsiteY3" fmla="*/ 2528140 h 3039312"/>
                <a:gd name="connsiteX4" fmla="*/ 0 w 2384047"/>
                <a:gd name="connsiteY4" fmla="*/ 3039312 h 3039312"/>
                <a:gd name="connsiteX5" fmla="*/ 0 w 2384047"/>
                <a:gd name="connsiteY5" fmla="*/ 0 h 3039312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271"/>
                <a:gd name="connsiteY0" fmla="*/ 0 h 3071450"/>
                <a:gd name="connsiteX1" fmla="*/ 1064454 w 2383271"/>
                <a:gd name="connsiteY1" fmla="*/ 458633 h 3071450"/>
                <a:gd name="connsiteX2" fmla="*/ 2382674 w 2383271"/>
                <a:gd name="connsiteY2" fmla="*/ 1671542 h 3071450"/>
                <a:gd name="connsiteX3" fmla="*/ 1259709 w 2383271"/>
                <a:gd name="connsiteY3" fmla="*/ 2560278 h 3071450"/>
                <a:gd name="connsiteX4" fmla="*/ 0 w 2383271"/>
                <a:gd name="connsiteY4" fmla="*/ 3071450 h 3071450"/>
                <a:gd name="connsiteX5" fmla="*/ 20431 w 2383271"/>
                <a:gd name="connsiteY5" fmla="*/ 0 h 3071450"/>
                <a:gd name="connsiteX0" fmla="*/ 20431 w 2384399"/>
                <a:gd name="connsiteY0" fmla="*/ 0 h 3071450"/>
                <a:gd name="connsiteX1" fmla="*/ 1064454 w 2384399"/>
                <a:gd name="connsiteY1" fmla="*/ 458633 h 3071450"/>
                <a:gd name="connsiteX2" fmla="*/ 2382674 w 2384399"/>
                <a:gd name="connsiteY2" fmla="*/ 1671542 h 3071450"/>
                <a:gd name="connsiteX3" fmla="*/ 1303140 w 2384399"/>
                <a:gd name="connsiteY3" fmla="*/ 2640325 h 3071450"/>
                <a:gd name="connsiteX4" fmla="*/ 0 w 2384399"/>
                <a:gd name="connsiteY4" fmla="*/ 3071450 h 3071450"/>
                <a:gd name="connsiteX5" fmla="*/ 20431 w 2384399"/>
                <a:gd name="connsiteY5" fmla="*/ 0 h 3071450"/>
                <a:gd name="connsiteX0" fmla="*/ 20431 w 2446871"/>
                <a:gd name="connsiteY0" fmla="*/ 0 h 3071450"/>
                <a:gd name="connsiteX1" fmla="*/ 1064454 w 2446871"/>
                <a:gd name="connsiteY1" fmla="*/ 458633 h 3071450"/>
                <a:gd name="connsiteX2" fmla="*/ 2445289 w 2446871"/>
                <a:gd name="connsiteY2" fmla="*/ 1605384 h 3071450"/>
                <a:gd name="connsiteX3" fmla="*/ 1303140 w 2446871"/>
                <a:gd name="connsiteY3" fmla="*/ 2640325 h 3071450"/>
                <a:gd name="connsiteX4" fmla="*/ 0 w 2446871"/>
                <a:gd name="connsiteY4" fmla="*/ 3071450 h 3071450"/>
                <a:gd name="connsiteX5" fmla="*/ 20431 w 2446871"/>
                <a:gd name="connsiteY5" fmla="*/ 0 h 3071450"/>
                <a:gd name="connsiteX0" fmla="*/ 20431 w 2421873"/>
                <a:gd name="connsiteY0" fmla="*/ 0 h 3071450"/>
                <a:gd name="connsiteX1" fmla="*/ 1064454 w 2421873"/>
                <a:gd name="connsiteY1" fmla="*/ 458633 h 3071450"/>
                <a:gd name="connsiteX2" fmla="*/ 2420237 w 2421873"/>
                <a:gd name="connsiteY2" fmla="*/ 1349808 h 3071450"/>
                <a:gd name="connsiteX3" fmla="*/ 1303140 w 2421873"/>
                <a:gd name="connsiteY3" fmla="*/ 2640325 h 3071450"/>
                <a:gd name="connsiteX4" fmla="*/ 0 w 2421873"/>
                <a:gd name="connsiteY4" fmla="*/ 3071450 h 3071450"/>
                <a:gd name="connsiteX5" fmla="*/ 20431 w 2421873"/>
                <a:gd name="connsiteY5" fmla="*/ 0 h 3071450"/>
                <a:gd name="connsiteX0" fmla="*/ 20431 w 2420726"/>
                <a:gd name="connsiteY0" fmla="*/ 0 h 3071450"/>
                <a:gd name="connsiteX1" fmla="*/ 1064454 w 2420726"/>
                <a:gd name="connsiteY1" fmla="*/ 458633 h 3071450"/>
                <a:gd name="connsiteX2" fmla="*/ 2420237 w 2420726"/>
                <a:gd name="connsiteY2" fmla="*/ 1349808 h 3071450"/>
                <a:gd name="connsiteX3" fmla="*/ 1201391 w 2420726"/>
                <a:gd name="connsiteY3" fmla="*/ 2569903 h 3071450"/>
                <a:gd name="connsiteX4" fmla="*/ 0 w 2420726"/>
                <a:gd name="connsiteY4" fmla="*/ 3071450 h 3071450"/>
                <a:gd name="connsiteX5" fmla="*/ 20431 w 2420726"/>
                <a:gd name="connsiteY5" fmla="*/ 0 h 3071450"/>
                <a:gd name="connsiteX0" fmla="*/ 20431 w 2474131"/>
                <a:gd name="connsiteY0" fmla="*/ 0 h 3071450"/>
                <a:gd name="connsiteX1" fmla="*/ 1064454 w 2474131"/>
                <a:gd name="connsiteY1" fmla="*/ 458633 h 3071450"/>
                <a:gd name="connsiteX2" fmla="*/ 2473672 w 2474131"/>
                <a:gd name="connsiteY2" fmla="*/ 1473300 h 3071450"/>
                <a:gd name="connsiteX3" fmla="*/ 1201391 w 2474131"/>
                <a:gd name="connsiteY3" fmla="*/ 2569903 h 3071450"/>
                <a:gd name="connsiteX4" fmla="*/ 0 w 2474131"/>
                <a:gd name="connsiteY4" fmla="*/ 3071450 h 3071450"/>
                <a:gd name="connsiteX5" fmla="*/ 20431 w 2474131"/>
                <a:gd name="connsiteY5" fmla="*/ 0 h 3071450"/>
                <a:gd name="connsiteX0" fmla="*/ 20431 w 2473700"/>
                <a:gd name="connsiteY0" fmla="*/ 0 h 3071450"/>
                <a:gd name="connsiteX1" fmla="*/ 1168062 w 2473700"/>
                <a:gd name="connsiteY1" fmla="*/ 434513 h 3071450"/>
                <a:gd name="connsiteX2" fmla="*/ 2473672 w 2473700"/>
                <a:gd name="connsiteY2" fmla="*/ 1473300 h 3071450"/>
                <a:gd name="connsiteX3" fmla="*/ 1201391 w 2473700"/>
                <a:gd name="connsiteY3" fmla="*/ 2569903 h 3071450"/>
                <a:gd name="connsiteX4" fmla="*/ 0 w 2473700"/>
                <a:gd name="connsiteY4" fmla="*/ 3071450 h 3071450"/>
                <a:gd name="connsiteX5" fmla="*/ 20431 w 2473700"/>
                <a:gd name="connsiteY5" fmla="*/ 0 h 3071450"/>
                <a:gd name="connsiteX0" fmla="*/ 20431 w 2473700"/>
                <a:gd name="connsiteY0" fmla="*/ 0 h 3071450"/>
                <a:gd name="connsiteX1" fmla="*/ 1168062 w 2473700"/>
                <a:gd name="connsiteY1" fmla="*/ 434513 h 3071450"/>
                <a:gd name="connsiteX2" fmla="*/ 2473672 w 2473700"/>
                <a:gd name="connsiteY2" fmla="*/ 1473300 h 3071450"/>
                <a:gd name="connsiteX3" fmla="*/ 1201391 w 2473700"/>
                <a:gd name="connsiteY3" fmla="*/ 2569903 h 3071450"/>
                <a:gd name="connsiteX4" fmla="*/ 0 w 2473700"/>
                <a:gd name="connsiteY4" fmla="*/ 3071450 h 3071450"/>
                <a:gd name="connsiteX5" fmla="*/ 20431 w 2473700"/>
                <a:gd name="connsiteY5" fmla="*/ 0 h 3071450"/>
                <a:gd name="connsiteX0" fmla="*/ 20431 w 2452528"/>
                <a:gd name="connsiteY0" fmla="*/ 0 h 3071450"/>
                <a:gd name="connsiteX1" fmla="*/ 1168062 w 2452528"/>
                <a:gd name="connsiteY1" fmla="*/ 434513 h 3071450"/>
                <a:gd name="connsiteX2" fmla="*/ 2452499 w 2452528"/>
                <a:gd name="connsiteY2" fmla="*/ 1457316 h 3071450"/>
                <a:gd name="connsiteX3" fmla="*/ 1201391 w 2452528"/>
                <a:gd name="connsiteY3" fmla="*/ 2569903 h 3071450"/>
                <a:gd name="connsiteX4" fmla="*/ 0 w 2452528"/>
                <a:gd name="connsiteY4" fmla="*/ 3071450 h 3071450"/>
                <a:gd name="connsiteX5" fmla="*/ 20431 w 2452528"/>
                <a:gd name="connsiteY5" fmla="*/ 0 h 3071450"/>
                <a:gd name="csX0" fmla="*/ 20431 w 2432789"/>
                <a:gd name="csY0" fmla="*/ 0 h 3071450"/>
                <a:gd name="csX1" fmla="*/ 1168062 w 2432789"/>
                <a:gd name="csY1" fmla="*/ 434513 h 3071450"/>
                <a:gd name="csX2" fmla="*/ 2432760 w 2432789"/>
                <a:gd name="csY2" fmla="*/ 1234473 h 3071450"/>
                <a:gd name="csX3" fmla="*/ 1201391 w 2432789"/>
                <a:gd name="csY3" fmla="*/ 2569903 h 3071450"/>
                <a:gd name="csX4" fmla="*/ 0 w 2432789"/>
                <a:gd name="csY4" fmla="*/ 3071450 h 3071450"/>
                <a:gd name="csX5" fmla="*/ 20431 w 2432789"/>
                <a:gd name="csY5" fmla="*/ 0 h 3071450"/>
                <a:gd name="csX0" fmla="*/ 20431 w 2432802"/>
                <a:gd name="csY0" fmla="*/ 0 h 3071450"/>
                <a:gd name="csX1" fmla="*/ 1161908 w 2432802"/>
                <a:gd name="csY1" fmla="*/ 369651 h 3071450"/>
                <a:gd name="csX2" fmla="*/ 2432760 w 2432802"/>
                <a:gd name="csY2" fmla="*/ 1234473 h 3071450"/>
                <a:gd name="csX3" fmla="*/ 1201391 w 2432802"/>
                <a:gd name="csY3" fmla="*/ 2569903 h 3071450"/>
                <a:gd name="csX4" fmla="*/ 0 w 2432802"/>
                <a:gd name="csY4" fmla="*/ 3071450 h 3071450"/>
                <a:gd name="csX5" fmla="*/ 20431 w 2432802"/>
                <a:gd name="csY5" fmla="*/ 0 h 3071450"/>
                <a:gd name="csX0" fmla="*/ 12999 w 2425370"/>
                <a:gd name="csY0" fmla="*/ 0 h 3164565"/>
                <a:gd name="csX1" fmla="*/ 1154476 w 2425370"/>
                <a:gd name="csY1" fmla="*/ 369651 h 3164565"/>
                <a:gd name="csX2" fmla="*/ 2425328 w 2425370"/>
                <a:gd name="csY2" fmla="*/ 1234473 h 3164565"/>
                <a:gd name="csX3" fmla="*/ 1193959 w 2425370"/>
                <a:gd name="csY3" fmla="*/ 2569903 h 3164565"/>
                <a:gd name="csX4" fmla="*/ 0 w 2425370"/>
                <a:gd name="csY4" fmla="*/ 3164565 h 3164565"/>
                <a:gd name="csX5" fmla="*/ 12999 w 2425370"/>
                <a:gd name="csY5" fmla="*/ 0 h 31645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425370" h="3164565">
                  <a:moveTo>
                    <a:pt x="12999" y="0"/>
                  </a:moveTo>
                  <a:lnTo>
                    <a:pt x="1154476" y="369651"/>
                  </a:lnTo>
                  <a:cubicBezTo>
                    <a:pt x="1892274" y="705114"/>
                    <a:pt x="2418748" y="867764"/>
                    <a:pt x="2425328" y="1234473"/>
                  </a:cubicBezTo>
                  <a:cubicBezTo>
                    <a:pt x="2431909" y="1601182"/>
                    <a:pt x="1656582" y="2301278"/>
                    <a:pt x="1193959" y="2569903"/>
                  </a:cubicBezTo>
                  <a:cubicBezTo>
                    <a:pt x="765306" y="2766586"/>
                    <a:pt x="419903" y="2994174"/>
                    <a:pt x="0" y="3164565"/>
                  </a:cubicBezTo>
                  <a:lnTo>
                    <a:pt x="12999" y="0"/>
                  </a:lnTo>
                  <a:close/>
                </a:path>
              </a:pathLst>
            </a:custGeom>
            <a:solidFill>
              <a:srgbClr val="FF000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Stroomdiagram: Uitstel 19">
              <a:extLst>
                <a:ext uri="{FF2B5EF4-FFF2-40B4-BE49-F238E27FC236}">
                  <a16:creationId xmlns:a16="http://schemas.microsoft.com/office/drawing/2014/main" id="{A24755CA-3450-147E-48B5-61CB0C1E0D4C}"/>
                </a:ext>
              </a:extLst>
            </p:cNvPr>
            <p:cNvSpPr/>
            <p:nvPr/>
          </p:nvSpPr>
          <p:spPr>
            <a:xfrm rot="15010796">
              <a:off x="851505" y="1998497"/>
              <a:ext cx="2344608" cy="3160736"/>
            </a:xfrm>
            <a:custGeom>
              <a:avLst/>
              <a:gdLst>
                <a:gd name="connsiteX0" fmla="*/ 0 w 2373856"/>
                <a:gd name="connsiteY0" fmla="*/ 0 h 3039312"/>
                <a:gd name="connsiteX1" fmla="*/ 1186928 w 2373856"/>
                <a:gd name="connsiteY1" fmla="*/ 0 h 3039312"/>
                <a:gd name="connsiteX2" fmla="*/ 2373856 w 2373856"/>
                <a:gd name="connsiteY2" fmla="*/ 1519656 h 3039312"/>
                <a:gd name="connsiteX3" fmla="*/ 1186928 w 2373856"/>
                <a:gd name="connsiteY3" fmla="*/ 3039312 h 3039312"/>
                <a:gd name="connsiteX4" fmla="*/ 0 w 2373856"/>
                <a:gd name="connsiteY4" fmla="*/ 3039312 h 3039312"/>
                <a:gd name="connsiteX5" fmla="*/ 0 w 2373856"/>
                <a:gd name="connsiteY5" fmla="*/ 0 h 3039312"/>
                <a:gd name="connsiteX0" fmla="*/ 0 w 2375948"/>
                <a:gd name="connsiteY0" fmla="*/ 0 h 3039312"/>
                <a:gd name="connsiteX1" fmla="*/ 1186928 w 2375948"/>
                <a:gd name="connsiteY1" fmla="*/ 0 h 3039312"/>
                <a:gd name="connsiteX2" fmla="*/ 2373856 w 2375948"/>
                <a:gd name="connsiteY2" fmla="*/ 1519656 h 3039312"/>
                <a:gd name="connsiteX3" fmla="*/ 1186928 w 2375948"/>
                <a:gd name="connsiteY3" fmla="*/ 3039312 h 3039312"/>
                <a:gd name="connsiteX4" fmla="*/ 0 w 2375948"/>
                <a:gd name="connsiteY4" fmla="*/ 3039312 h 3039312"/>
                <a:gd name="connsiteX5" fmla="*/ 0 w 2375948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2675"/>
                <a:gd name="connsiteY0" fmla="*/ 0 h 3039312"/>
                <a:gd name="connsiteX1" fmla="*/ 1186928 w 2382675"/>
                <a:gd name="connsiteY1" fmla="*/ 0 h 3039312"/>
                <a:gd name="connsiteX2" fmla="*/ 2382674 w 2382675"/>
                <a:gd name="connsiteY2" fmla="*/ 1639404 h 3039312"/>
                <a:gd name="connsiteX3" fmla="*/ 1180999 w 2382675"/>
                <a:gd name="connsiteY3" fmla="*/ 2852384 h 3039312"/>
                <a:gd name="connsiteX4" fmla="*/ 0 w 2382675"/>
                <a:gd name="connsiteY4" fmla="*/ 3039312 h 3039312"/>
                <a:gd name="connsiteX5" fmla="*/ 0 w 2382675"/>
                <a:gd name="connsiteY5" fmla="*/ 0 h 3039312"/>
                <a:gd name="connsiteX0" fmla="*/ 0 w 2382857"/>
                <a:gd name="connsiteY0" fmla="*/ 0 h 3039312"/>
                <a:gd name="connsiteX1" fmla="*/ 1186928 w 2382857"/>
                <a:gd name="connsiteY1" fmla="*/ 0 h 3039312"/>
                <a:gd name="connsiteX2" fmla="*/ 2382674 w 2382857"/>
                <a:gd name="connsiteY2" fmla="*/ 1639404 h 3039312"/>
                <a:gd name="connsiteX3" fmla="*/ 1116641 w 2382857"/>
                <a:gd name="connsiteY3" fmla="*/ 2636275 h 3039312"/>
                <a:gd name="connsiteX4" fmla="*/ 0 w 2382857"/>
                <a:gd name="connsiteY4" fmla="*/ 3039312 h 3039312"/>
                <a:gd name="connsiteX5" fmla="*/ 0 w 2382857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835"/>
                <a:gd name="connsiteY0" fmla="*/ 0 h 3039312"/>
                <a:gd name="connsiteX1" fmla="*/ 1186928 w 2382835"/>
                <a:gd name="connsiteY1" fmla="*/ 0 h 3039312"/>
                <a:gd name="connsiteX2" fmla="*/ 2382674 w 2382835"/>
                <a:gd name="connsiteY2" fmla="*/ 1639404 h 3039312"/>
                <a:gd name="connsiteX3" fmla="*/ 1259709 w 2382835"/>
                <a:gd name="connsiteY3" fmla="*/ 2528140 h 3039312"/>
                <a:gd name="connsiteX4" fmla="*/ 0 w 2382835"/>
                <a:gd name="connsiteY4" fmla="*/ 3039312 h 3039312"/>
                <a:gd name="connsiteX5" fmla="*/ 0 w 2382835"/>
                <a:gd name="connsiteY5" fmla="*/ 0 h 3039312"/>
                <a:gd name="connsiteX0" fmla="*/ 0 w 2384047"/>
                <a:gd name="connsiteY0" fmla="*/ 0 h 3039312"/>
                <a:gd name="connsiteX1" fmla="*/ 1041106 w 2384047"/>
                <a:gd name="connsiteY1" fmla="*/ 467396 h 3039312"/>
                <a:gd name="connsiteX2" fmla="*/ 2382674 w 2384047"/>
                <a:gd name="connsiteY2" fmla="*/ 1639404 h 3039312"/>
                <a:gd name="connsiteX3" fmla="*/ 1259709 w 2384047"/>
                <a:gd name="connsiteY3" fmla="*/ 2528140 h 3039312"/>
                <a:gd name="connsiteX4" fmla="*/ 0 w 2384047"/>
                <a:gd name="connsiteY4" fmla="*/ 3039312 h 3039312"/>
                <a:gd name="connsiteX5" fmla="*/ 0 w 2384047"/>
                <a:gd name="connsiteY5" fmla="*/ 0 h 3039312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271"/>
                <a:gd name="connsiteY0" fmla="*/ 0 h 3071450"/>
                <a:gd name="connsiteX1" fmla="*/ 1064454 w 2383271"/>
                <a:gd name="connsiteY1" fmla="*/ 458633 h 3071450"/>
                <a:gd name="connsiteX2" fmla="*/ 2382674 w 2383271"/>
                <a:gd name="connsiteY2" fmla="*/ 1671542 h 3071450"/>
                <a:gd name="connsiteX3" fmla="*/ 1259709 w 2383271"/>
                <a:gd name="connsiteY3" fmla="*/ 2560278 h 3071450"/>
                <a:gd name="connsiteX4" fmla="*/ 0 w 2383271"/>
                <a:gd name="connsiteY4" fmla="*/ 3071450 h 3071450"/>
                <a:gd name="connsiteX5" fmla="*/ 20431 w 2383271"/>
                <a:gd name="connsiteY5" fmla="*/ 0 h 3071450"/>
                <a:gd name="csX0" fmla="*/ 20431 w 2355758"/>
                <a:gd name="csY0" fmla="*/ 0 h 3071450"/>
                <a:gd name="csX1" fmla="*/ 1064454 w 2355758"/>
                <a:gd name="csY1" fmla="*/ 458633 h 3071450"/>
                <a:gd name="csX2" fmla="*/ 2355135 w 2355758"/>
                <a:gd name="csY2" fmla="*/ 1763231 h 3071450"/>
                <a:gd name="csX3" fmla="*/ 1259709 w 2355758"/>
                <a:gd name="csY3" fmla="*/ 2560278 h 3071450"/>
                <a:gd name="csX4" fmla="*/ 0 w 2355758"/>
                <a:gd name="csY4" fmla="*/ 3071450 h 3071450"/>
                <a:gd name="csX5" fmla="*/ 20431 w 2355758"/>
                <a:gd name="csY5" fmla="*/ 0 h 3071450"/>
                <a:gd name="csX0" fmla="*/ 20431 w 2356950"/>
                <a:gd name="csY0" fmla="*/ 0 h 3071450"/>
                <a:gd name="csX1" fmla="*/ 1064454 w 2356950"/>
                <a:gd name="csY1" fmla="*/ 458633 h 3071450"/>
                <a:gd name="csX2" fmla="*/ 2355135 w 2356950"/>
                <a:gd name="csY2" fmla="*/ 1763231 h 3071450"/>
                <a:gd name="csX3" fmla="*/ 1304283 w 2356950"/>
                <a:gd name="csY3" fmla="*/ 2579557 h 3071450"/>
                <a:gd name="csX4" fmla="*/ 0 w 2356950"/>
                <a:gd name="csY4" fmla="*/ 3071450 h 3071450"/>
                <a:gd name="csX5" fmla="*/ 20431 w 2356950"/>
                <a:gd name="csY5" fmla="*/ 0 h 3071450"/>
                <a:gd name="csX0" fmla="*/ 12575 w 2356951"/>
                <a:gd name="csY0" fmla="*/ -1 h 3212977"/>
                <a:gd name="csX1" fmla="*/ 1064454 w 2356951"/>
                <a:gd name="csY1" fmla="*/ 600160 h 3212977"/>
                <a:gd name="csX2" fmla="*/ 2355135 w 2356951"/>
                <a:gd name="csY2" fmla="*/ 1904758 h 3212977"/>
                <a:gd name="csX3" fmla="*/ 1304283 w 2356951"/>
                <a:gd name="csY3" fmla="*/ 2721084 h 3212977"/>
                <a:gd name="csX4" fmla="*/ 0 w 2356951"/>
                <a:gd name="csY4" fmla="*/ 3212977 h 3212977"/>
                <a:gd name="csX5" fmla="*/ 12575 w 2356951"/>
                <a:gd name="csY5" fmla="*/ -1 h 3212977"/>
                <a:gd name="csX0" fmla="*/ 230 w 2344606"/>
                <a:gd name="csY0" fmla="*/ 1 h 3160735"/>
                <a:gd name="csX1" fmla="*/ 1052109 w 2344606"/>
                <a:gd name="csY1" fmla="*/ 600162 h 3160735"/>
                <a:gd name="csX2" fmla="*/ 2342790 w 2344606"/>
                <a:gd name="csY2" fmla="*/ 1904760 h 3160735"/>
                <a:gd name="csX3" fmla="*/ 1291938 w 2344606"/>
                <a:gd name="csY3" fmla="*/ 2721086 h 3160735"/>
                <a:gd name="csX4" fmla="*/ 46517 w 2344606"/>
                <a:gd name="csY4" fmla="*/ 3160736 h 3160735"/>
                <a:gd name="csX5" fmla="*/ 230 w 2344606"/>
                <a:gd name="csY5" fmla="*/ 1 h 31607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344606" h="3160735">
                  <a:moveTo>
                    <a:pt x="230" y="1"/>
                  </a:moveTo>
                  <a:lnTo>
                    <a:pt x="1052109" y="600162"/>
                  </a:lnTo>
                  <a:cubicBezTo>
                    <a:pt x="1754544" y="985683"/>
                    <a:pt x="2302819" y="1551273"/>
                    <a:pt x="2342790" y="1904760"/>
                  </a:cubicBezTo>
                  <a:cubicBezTo>
                    <a:pt x="2382761" y="2258247"/>
                    <a:pt x="1754561" y="2452461"/>
                    <a:pt x="1291938" y="2721086"/>
                  </a:cubicBezTo>
                  <a:cubicBezTo>
                    <a:pt x="863285" y="2917769"/>
                    <a:pt x="466420" y="2990345"/>
                    <a:pt x="46517" y="3160736"/>
                  </a:cubicBezTo>
                  <a:cubicBezTo>
                    <a:pt x="50709" y="2089743"/>
                    <a:pt x="-3962" y="1070994"/>
                    <a:pt x="230" y="1"/>
                  </a:cubicBezTo>
                  <a:close/>
                </a:path>
              </a:pathLst>
            </a:cu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E7311CB2-19E6-3D66-5120-3B1A884808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446" y="2425700"/>
              <a:ext cx="8484775" cy="2750634"/>
            </a:xfrm>
            <a:prstGeom prst="line">
              <a:avLst/>
            </a:prstGeom>
            <a:ln w="57150">
              <a:solidFill>
                <a:srgbClr val="945DE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DE1E508A-818A-2F20-DD91-57C3B03C2806}"/>
                </a:ext>
              </a:extLst>
            </p:cNvPr>
            <p:cNvSpPr/>
            <p:nvPr/>
          </p:nvSpPr>
          <p:spPr>
            <a:xfrm>
              <a:off x="963705" y="1529280"/>
              <a:ext cx="8470900" cy="4147620"/>
            </a:xfrm>
            <a:custGeom>
              <a:avLst/>
              <a:gdLst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4051300 w 8470900"/>
                <a:gd name="connsiteY2" fmla="*/ 3171757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907865 w 8470900"/>
                <a:gd name="connsiteY2" fmla="*/ 3270368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169824 h 4169824"/>
                <a:gd name="connsiteX1" fmla="*/ 1016000 w 8470900"/>
                <a:gd name="connsiteY1" fmla="*/ 855124 h 4169824"/>
                <a:gd name="connsiteX2" fmla="*/ 3836148 w 8470900"/>
                <a:gd name="connsiteY2" fmla="*/ 3442188 h 4169824"/>
                <a:gd name="connsiteX3" fmla="*/ 5372100 w 8470900"/>
                <a:gd name="connsiteY3" fmla="*/ 3738024 h 4169824"/>
                <a:gd name="connsiteX4" fmla="*/ 6435165 w 8470900"/>
                <a:gd name="connsiteY4" fmla="*/ 78183 h 4169824"/>
                <a:gd name="connsiteX5" fmla="*/ 8470900 w 8470900"/>
                <a:gd name="connsiteY5" fmla="*/ 1553624 h 4169824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36148 w 8470900"/>
                <a:gd name="connsiteY2" fmla="*/ 3419984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36148 w 8470900"/>
                <a:gd name="connsiteY2" fmla="*/ 3419984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00290 w 8470900"/>
                <a:gd name="connsiteY2" fmla="*/ 3491701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00290 w 8470900"/>
                <a:gd name="connsiteY2" fmla="*/ 3491701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5372100 w 8470900"/>
                <a:gd name="connsiteY2" fmla="*/ 3715820 h 4147620"/>
                <a:gd name="connsiteX3" fmla="*/ 6435165 w 8470900"/>
                <a:gd name="connsiteY3" fmla="*/ 55979 h 4147620"/>
                <a:gd name="connsiteX4" fmla="*/ 8470900 w 8470900"/>
                <a:gd name="connsiteY4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5372100 w 8470900"/>
                <a:gd name="connsiteY2" fmla="*/ 3715820 h 4147620"/>
                <a:gd name="connsiteX3" fmla="*/ 6435165 w 8470900"/>
                <a:gd name="connsiteY3" fmla="*/ 55979 h 4147620"/>
                <a:gd name="connsiteX4" fmla="*/ 8470900 w 8470900"/>
                <a:gd name="connsiteY4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4789394 w 8470900"/>
                <a:gd name="connsiteY2" fmla="*/ 3796502 h 4147620"/>
                <a:gd name="connsiteX3" fmla="*/ 6435165 w 8470900"/>
                <a:gd name="connsiteY3" fmla="*/ 55979 h 4147620"/>
                <a:gd name="connsiteX4" fmla="*/ 8470900 w 8470900"/>
                <a:gd name="connsiteY4" fmla="*/ 1531420 h 414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0900" h="4147620">
                  <a:moveTo>
                    <a:pt x="0" y="4147620"/>
                  </a:moveTo>
                  <a:cubicBezTo>
                    <a:pt x="170391" y="2564353"/>
                    <a:pt x="217768" y="891440"/>
                    <a:pt x="1016000" y="832920"/>
                  </a:cubicBezTo>
                  <a:cubicBezTo>
                    <a:pt x="1814232" y="774400"/>
                    <a:pt x="3850341" y="4293545"/>
                    <a:pt x="4789394" y="3796502"/>
                  </a:cubicBezTo>
                  <a:cubicBezTo>
                    <a:pt x="5728447" y="3299459"/>
                    <a:pt x="5587004" y="554516"/>
                    <a:pt x="6435165" y="55979"/>
                  </a:cubicBezTo>
                  <a:cubicBezTo>
                    <a:pt x="7023350" y="-236371"/>
                    <a:pt x="7935383" y="669936"/>
                    <a:pt x="8470900" y="153142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L-vorm 21">
              <a:extLst>
                <a:ext uri="{FF2B5EF4-FFF2-40B4-BE49-F238E27FC236}">
                  <a16:creationId xmlns:a16="http://schemas.microsoft.com/office/drawing/2014/main" id="{59CE135C-1DBC-3638-4FE0-D621B52ECD06}"/>
                </a:ext>
              </a:extLst>
            </p:cNvPr>
            <p:cNvSpPr/>
            <p:nvPr/>
          </p:nvSpPr>
          <p:spPr>
            <a:xfrm>
              <a:off x="880189" y="1485307"/>
              <a:ext cx="8549032" cy="4518082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21121D13-8523-BFAD-CE2C-5246073988B0}"/>
                </a:ext>
              </a:extLst>
            </p:cNvPr>
            <p:cNvSpPr txBox="1"/>
            <p:nvPr/>
          </p:nvSpPr>
          <p:spPr>
            <a:xfrm rot="20351603">
              <a:off x="801144" y="3960097"/>
              <a:ext cx="3032263" cy="74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Y &gt; Y*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31CC1CAF-C4C9-E301-292A-E1DF932E1F58}"/>
                </a:ext>
              </a:extLst>
            </p:cNvPr>
            <p:cNvSpPr txBox="1"/>
            <p:nvPr/>
          </p:nvSpPr>
          <p:spPr>
            <a:xfrm rot="20309194">
              <a:off x="6777227" y="2203651"/>
              <a:ext cx="2188730" cy="74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Y &gt; Y*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C37F6AA5-0D5C-2CAD-EBB6-02A145013708}"/>
                </a:ext>
              </a:extLst>
            </p:cNvPr>
            <p:cNvSpPr txBox="1"/>
            <p:nvPr/>
          </p:nvSpPr>
          <p:spPr>
            <a:xfrm rot="20303372">
              <a:off x="3992506" y="3864501"/>
              <a:ext cx="3032263" cy="74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Y &lt; Y*</a:t>
              </a:r>
            </a:p>
          </p:txBody>
        </p:sp>
      </p:grpSp>
      <p:sp>
        <p:nvSpPr>
          <p:cNvPr id="43" name="Bijschrift: pijl-omlaag 42">
            <a:extLst>
              <a:ext uri="{FF2B5EF4-FFF2-40B4-BE49-F238E27FC236}">
                <a16:creationId xmlns:a16="http://schemas.microsoft.com/office/drawing/2014/main" id="{CA410AE6-16EB-DE44-74C8-100B58CEBD09}"/>
              </a:ext>
            </a:extLst>
          </p:cNvPr>
          <p:cNvSpPr/>
          <p:nvPr/>
        </p:nvSpPr>
        <p:spPr>
          <a:xfrm>
            <a:off x="762000" y="1642096"/>
            <a:ext cx="4756100" cy="1795948"/>
          </a:xfrm>
          <a:prstGeom prst="downArrowCallout">
            <a:avLst>
              <a:gd name="adj1" fmla="val 25000"/>
              <a:gd name="adj2" fmla="val 19343"/>
              <a:gd name="adj3" fmla="val 18989"/>
              <a:gd name="adj4" fmla="val 71341"/>
            </a:avLst>
          </a:prstGeom>
          <a:solidFill>
            <a:srgbClr val="A478EC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i="1" dirty="0">
                <a:latin typeface="Effra" panose="02000506080000020004" pitchFamily="2" charset="0"/>
              </a:rPr>
              <a:t>Alleen in een laagconjunctuur!</a:t>
            </a:r>
          </a:p>
        </p:txBody>
      </p: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4CC3DC90-865C-CF49-B202-49CABE8B315E}"/>
              </a:ext>
            </a:extLst>
          </p:cNvPr>
          <p:cNvCxnSpPr>
            <a:cxnSpLocks/>
          </p:cNvCxnSpPr>
          <p:nvPr/>
        </p:nvCxnSpPr>
        <p:spPr>
          <a:xfrm>
            <a:off x="7228286" y="2178815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8C55850F-9E55-5046-84B9-F0BE4A9E2051}"/>
              </a:ext>
            </a:extLst>
          </p:cNvPr>
          <p:cNvSpPr txBox="1"/>
          <p:nvPr/>
        </p:nvSpPr>
        <p:spPr>
          <a:xfrm>
            <a:off x="6096003" y="1589668"/>
            <a:ext cx="581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Natuurlijke werkloosheid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DB9AFEE-34B2-8322-8DDC-600ABFEEE882}"/>
              </a:ext>
            </a:extLst>
          </p:cNvPr>
          <p:cNvSpPr txBox="1"/>
          <p:nvPr/>
        </p:nvSpPr>
        <p:spPr>
          <a:xfrm>
            <a:off x="6095998" y="2602222"/>
            <a:ext cx="5810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werkloosheid die hoort bij </a:t>
            </a: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potentiële productie </a:t>
            </a: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Y*</a:t>
            </a: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</a:t>
            </a: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58DED8FB-0A0F-C964-BAA0-E46452987486}"/>
              </a:ext>
            </a:extLst>
          </p:cNvPr>
          <p:cNvCxnSpPr>
            <a:cxnSpLocks/>
          </p:cNvCxnSpPr>
          <p:nvPr/>
        </p:nvCxnSpPr>
        <p:spPr>
          <a:xfrm>
            <a:off x="7228286" y="2178815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vak 47">
            <a:extLst>
              <a:ext uri="{FF2B5EF4-FFF2-40B4-BE49-F238E27FC236}">
                <a16:creationId xmlns:a16="http://schemas.microsoft.com/office/drawing/2014/main" id="{0B5CE5C7-D0F0-53EC-C2C7-150D1E6B9E6E}"/>
              </a:ext>
            </a:extLst>
          </p:cNvPr>
          <p:cNvSpPr txBox="1"/>
          <p:nvPr/>
        </p:nvSpPr>
        <p:spPr>
          <a:xfrm>
            <a:off x="6628325" y="1589668"/>
            <a:ext cx="474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Frictiewerkloosheid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CADDC9EF-8901-8D74-68D2-D577984A5962}"/>
              </a:ext>
            </a:extLst>
          </p:cNvPr>
          <p:cNvSpPr txBox="1"/>
          <p:nvPr/>
        </p:nvSpPr>
        <p:spPr>
          <a:xfrm>
            <a:off x="6095998" y="2602222"/>
            <a:ext cx="5810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Werkloosheid </a:t>
            </a: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tussen twee banen</a:t>
            </a: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</a:t>
            </a: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tussen studie</a:t>
            </a:r>
            <a:r>
              <a:rPr kumimoji="0" lang="nl-NL" sz="44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4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en</a:t>
            </a:r>
            <a:r>
              <a:rPr kumimoji="0" lang="nl-NL" sz="44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baan</a:t>
            </a:r>
            <a:r>
              <a:rPr kumimoji="0" lang="nl-NL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2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4" grpId="0" animBg="1"/>
      <p:bldP spid="5" grpId="0" animBg="1"/>
      <p:bldP spid="6" grpId="0" animBg="1"/>
      <p:bldP spid="43" grpId="0" animBg="1"/>
      <p:bldP spid="43" grpId="1" animBg="1"/>
      <p:bldP spid="45" grpId="0"/>
      <p:bldP spid="45" grpId="1"/>
      <p:bldP spid="46" grpId="0"/>
      <p:bldP spid="46" grpId="1"/>
      <p:bldP spid="48" grpId="0"/>
      <p:bldP spid="4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EAE4C-3545-6BE4-B553-B3EA9C5B2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Rechte verbindingslijn 69">
            <a:extLst>
              <a:ext uri="{FF2B5EF4-FFF2-40B4-BE49-F238E27FC236}">
                <a16:creationId xmlns:a16="http://schemas.microsoft.com/office/drawing/2014/main" id="{211D7D23-3408-D4FF-76AC-EBD2EBAB2407}"/>
              </a:ext>
            </a:extLst>
          </p:cNvPr>
          <p:cNvCxnSpPr>
            <a:cxnSpLocks/>
          </p:cNvCxnSpPr>
          <p:nvPr/>
        </p:nvCxnSpPr>
        <p:spPr>
          <a:xfrm>
            <a:off x="13063682" y="2178815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vak 70">
            <a:extLst>
              <a:ext uri="{FF2B5EF4-FFF2-40B4-BE49-F238E27FC236}">
                <a16:creationId xmlns:a16="http://schemas.microsoft.com/office/drawing/2014/main" id="{76CBAAC7-A530-49A3-CA15-85790610E86C}"/>
              </a:ext>
            </a:extLst>
          </p:cNvPr>
          <p:cNvSpPr txBox="1"/>
          <p:nvPr/>
        </p:nvSpPr>
        <p:spPr>
          <a:xfrm>
            <a:off x="12463721" y="1589668"/>
            <a:ext cx="474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Frictiewerkloosheid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82C62A8C-CCC3-9EF7-C705-AC10FA732398}"/>
              </a:ext>
            </a:extLst>
          </p:cNvPr>
          <p:cNvSpPr/>
          <p:nvPr/>
        </p:nvSpPr>
        <p:spPr>
          <a:xfrm>
            <a:off x="6489699" y="5191147"/>
            <a:ext cx="5379792" cy="88612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Aanbodzijde v.d. economie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945DE8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A5D997C-2D06-DD68-EB21-A16B743B5CB9}"/>
              </a:ext>
            </a:extLst>
          </p:cNvPr>
          <p:cNvSpPr/>
          <p:nvPr/>
        </p:nvSpPr>
        <p:spPr>
          <a:xfrm>
            <a:off x="322509" y="5191147"/>
            <a:ext cx="5379792" cy="88612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Vraagzijde v.d. economie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945DE8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C23A48-F37C-2816-7AB8-7B23DCEE07DD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Werkloosheid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(Berekenen)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34AB7C65-C02F-E7C2-4B53-C415B8086FD8}"/>
              </a:ext>
            </a:extLst>
          </p:cNvPr>
          <p:cNvCxnSpPr>
            <a:cxnSpLocks/>
          </p:cNvCxnSpPr>
          <p:nvPr/>
        </p:nvCxnSpPr>
        <p:spPr>
          <a:xfrm>
            <a:off x="6096000" y="920429"/>
            <a:ext cx="0" cy="572825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4D5B53DD-5206-FAFF-055F-632295227B4E}"/>
              </a:ext>
            </a:extLst>
          </p:cNvPr>
          <p:cNvSpPr/>
          <p:nvPr/>
        </p:nvSpPr>
        <p:spPr>
          <a:xfrm>
            <a:off x="322508" y="5830274"/>
            <a:ext cx="5379792" cy="818405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Conjunctureel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BCD04D97-1182-67D8-5034-F55E7CF789A5}"/>
              </a:ext>
            </a:extLst>
          </p:cNvPr>
          <p:cNvSpPr/>
          <p:nvPr/>
        </p:nvSpPr>
        <p:spPr>
          <a:xfrm>
            <a:off x="6489700" y="5830273"/>
            <a:ext cx="5379792" cy="818405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Structureel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0995177-06D0-4B9F-197E-E29D92733405}"/>
              </a:ext>
            </a:extLst>
          </p:cNvPr>
          <p:cNvSpPr/>
          <p:nvPr/>
        </p:nvSpPr>
        <p:spPr>
          <a:xfrm>
            <a:off x="3406104" y="717229"/>
            <a:ext cx="5379792" cy="818405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Werkloosheid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grpSp>
        <p:nvGrpSpPr>
          <p:cNvPr id="51" name="Groep 50">
            <a:extLst>
              <a:ext uri="{FF2B5EF4-FFF2-40B4-BE49-F238E27FC236}">
                <a16:creationId xmlns:a16="http://schemas.microsoft.com/office/drawing/2014/main" id="{0ABE501D-277B-5933-35B1-D43C5B48A7C0}"/>
              </a:ext>
            </a:extLst>
          </p:cNvPr>
          <p:cNvGrpSpPr/>
          <p:nvPr/>
        </p:nvGrpSpPr>
        <p:grpSpPr>
          <a:xfrm>
            <a:off x="6472461" y="2365084"/>
            <a:ext cx="5409506" cy="1996612"/>
            <a:chOff x="6472461" y="1606223"/>
            <a:chExt cx="5409506" cy="19966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ECF9DCA-4461-304E-F4FF-10F2FED173EE}"/>
                </a:ext>
              </a:extLst>
            </p:cNvPr>
            <p:cNvSpPr/>
            <p:nvPr/>
          </p:nvSpPr>
          <p:spPr>
            <a:xfrm>
              <a:off x="6472461" y="1606223"/>
              <a:ext cx="5397030" cy="1996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sz="1200" b="1" dirty="0">
                <a:solidFill>
                  <a:schemeClr val="tx1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C2FE63B5-D7C0-D8AD-E1FB-75794D1A1896}"/>
                </a:ext>
              </a:extLst>
            </p:cNvPr>
            <p:cNvSpPr txBox="1"/>
            <p:nvPr/>
          </p:nvSpPr>
          <p:spPr>
            <a:xfrm>
              <a:off x="6573623" y="1659210"/>
              <a:ext cx="521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Potentiële productie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E1321772-1BC4-DFB1-AB28-F6ECA0A89626}"/>
                </a:ext>
              </a:extLst>
            </p:cNvPr>
            <p:cNvSpPr txBox="1"/>
            <p:nvPr/>
          </p:nvSpPr>
          <p:spPr>
            <a:xfrm>
              <a:off x="6573623" y="2244205"/>
              <a:ext cx="521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Arbeidsproductiviteit</a:t>
              </a:r>
            </a:p>
          </p:txBody>
        </p: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592B86BE-6356-B25E-F9EC-2ED5774BD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4201" y="2305541"/>
              <a:ext cx="4675695" cy="0"/>
            </a:xfrm>
            <a:prstGeom prst="line">
              <a:avLst/>
            </a:prstGeom>
            <a:ln w="76200">
              <a:solidFill>
                <a:srgbClr val="652E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80D3DD13-CC98-3D97-1825-CEA3969EDD3E}"/>
                </a:ext>
              </a:extLst>
            </p:cNvPr>
            <p:cNvSpPr txBox="1"/>
            <p:nvPr/>
          </p:nvSpPr>
          <p:spPr>
            <a:xfrm>
              <a:off x="6719450" y="2865314"/>
              <a:ext cx="5162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Werkenden bij Y*</a:t>
              </a:r>
            </a:p>
          </p:txBody>
        </p:sp>
        <p:sp>
          <p:nvSpPr>
            <p:cNvPr id="50" name="Is gelijk aan 49">
              <a:extLst>
                <a:ext uri="{FF2B5EF4-FFF2-40B4-BE49-F238E27FC236}">
                  <a16:creationId xmlns:a16="http://schemas.microsoft.com/office/drawing/2014/main" id="{354E0672-E3E5-9F47-790F-2F476C06A4AD}"/>
                </a:ext>
              </a:extLst>
            </p:cNvPr>
            <p:cNvSpPr/>
            <p:nvPr/>
          </p:nvSpPr>
          <p:spPr>
            <a:xfrm>
              <a:off x="6948957" y="2873088"/>
              <a:ext cx="660486" cy="646331"/>
            </a:xfrm>
            <a:prstGeom prst="mathEqual">
              <a:avLst>
                <a:gd name="adj1" fmla="val 17325"/>
                <a:gd name="adj2" fmla="val 11760"/>
              </a:avLst>
            </a:prstGeom>
            <a:solidFill>
              <a:srgbClr val="652EA3"/>
            </a:solidFill>
            <a:ln>
              <a:solidFill>
                <a:srgbClr val="652EA3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22DCA248-F7ED-94C5-F232-C05AEB6EDB51}"/>
              </a:ext>
            </a:extLst>
          </p:cNvPr>
          <p:cNvGrpSpPr/>
          <p:nvPr/>
        </p:nvGrpSpPr>
        <p:grpSpPr>
          <a:xfrm>
            <a:off x="291388" y="2365084"/>
            <a:ext cx="5730873" cy="1996612"/>
            <a:chOff x="291388" y="2557569"/>
            <a:chExt cx="5730873" cy="1996612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29B0298-9286-476B-2F3B-1D4ABC9090EA}"/>
                </a:ext>
              </a:extLst>
            </p:cNvPr>
            <p:cNvSpPr/>
            <p:nvPr/>
          </p:nvSpPr>
          <p:spPr>
            <a:xfrm>
              <a:off x="305270" y="2557569"/>
              <a:ext cx="5397030" cy="1996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sz="1200" b="1" dirty="0">
                <a:solidFill>
                  <a:schemeClr val="tx1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C5668F2-7B57-DBCD-E826-9B285CDEAB20}"/>
                </a:ext>
              </a:extLst>
            </p:cNvPr>
            <p:cNvSpPr txBox="1"/>
            <p:nvPr/>
          </p:nvSpPr>
          <p:spPr>
            <a:xfrm>
              <a:off x="406432" y="2610556"/>
              <a:ext cx="521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Negatieve output</a:t>
              </a:r>
              <a:r>
                <a:rPr kumimoji="0" lang="nl-NL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 gap</a:t>
              </a:r>
              <a:endPara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502C881-861C-C4D6-56C0-3DEAFB4F8498}"/>
                </a:ext>
              </a:extLst>
            </p:cNvPr>
            <p:cNvSpPr txBox="1"/>
            <p:nvPr/>
          </p:nvSpPr>
          <p:spPr>
            <a:xfrm>
              <a:off x="406432" y="3195551"/>
              <a:ext cx="521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Arbeidsproductiviteit</a:t>
              </a:r>
            </a:p>
          </p:txBody>
        </p: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32AA5D2D-953A-6341-D8AA-D069D9944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010" y="3256887"/>
              <a:ext cx="4675695" cy="0"/>
            </a:xfrm>
            <a:prstGeom prst="line">
              <a:avLst/>
            </a:prstGeom>
            <a:ln w="76200">
              <a:solidFill>
                <a:srgbClr val="652E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91CD62C8-A5FF-CE4D-B3F2-26C5CE718DB6}"/>
                </a:ext>
              </a:extLst>
            </p:cNvPr>
            <p:cNvSpPr txBox="1"/>
            <p:nvPr/>
          </p:nvSpPr>
          <p:spPr>
            <a:xfrm>
              <a:off x="859744" y="3810530"/>
              <a:ext cx="5162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Conj</a:t>
              </a:r>
              <a:r>
                <a:rPr lang="nl-NL" sz="3600" b="1" i="1" dirty="0" err="1">
                  <a:solidFill>
                    <a:prstClr val="black"/>
                  </a:solidFill>
                  <a:latin typeface="Effra" panose="02000506080000020004" pitchFamily="2" charset="0"/>
                </a:rPr>
                <a:t>unct</a:t>
              </a:r>
              <a:r>
                <a:rPr lang="nl-NL" sz="3600" b="1" i="1" dirty="0">
                  <a:solidFill>
                    <a:prstClr val="black"/>
                  </a:solidFill>
                  <a:latin typeface="Effra" panose="02000506080000020004" pitchFamily="2" charset="0"/>
                </a:rPr>
                <a:t>.</a:t>
              </a:r>
              <a:r>
                <a:rPr kumimoji="0" lang="nl-NL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 werkloosheid</a:t>
              </a:r>
            </a:p>
          </p:txBody>
        </p:sp>
        <p:sp>
          <p:nvSpPr>
            <p:cNvPr id="55" name="Is gelijk aan 54">
              <a:extLst>
                <a:ext uri="{FF2B5EF4-FFF2-40B4-BE49-F238E27FC236}">
                  <a16:creationId xmlns:a16="http://schemas.microsoft.com/office/drawing/2014/main" id="{B96FA2D0-3778-477F-56A3-C5FB8965C831}"/>
                </a:ext>
              </a:extLst>
            </p:cNvPr>
            <p:cNvSpPr/>
            <p:nvPr/>
          </p:nvSpPr>
          <p:spPr>
            <a:xfrm>
              <a:off x="291388" y="3818304"/>
              <a:ext cx="660486" cy="646331"/>
            </a:xfrm>
            <a:prstGeom prst="mathEqual">
              <a:avLst>
                <a:gd name="adj1" fmla="val 17325"/>
                <a:gd name="adj2" fmla="val 11760"/>
              </a:avLst>
            </a:prstGeom>
            <a:solidFill>
              <a:srgbClr val="652EA3"/>
            </a:solidFill>
            <a:ln>
              <a:solidFill>
                <a:srgbClr val="652EA3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A5B8A3B1-061F-E6EC-ED4F-F2DFB055E429}"/>
              </a:ext>
            </a:extLst>
          </p:cNvPr>
          <p:cNvGrpSpPr/>
          <p:nvPr/>
        </p:nvGrpSpPr>
        <p:grpSpPr>
          <a:xfrm>
            <a:off x="-5448667" y="1638850"/>
            <a:ext cx="5272315" cy="3178955"/>
            <a:chOff x="443441" y="1485307"/>
            <a:chExt cx="8991164" cy="4518082"/>
          </a:xfrm>
        </p:grpSpPr>
        <p:sp>
          <p:nvSpPr>
            <p:cNvPr id="58" name="Stroomdiagram: Uitstel 19">
              <a:extLst>
                <a:ext uri="{FF2B5EF4-FFF2-40B4-BE49-F238E27FC236}">
                  <a16:creationId xmlns:a16="http://schemas.microsoft.com/office/drawing/2014/main" id="{EDCC5068-3FE1-AFF6-69F7-2B7F7FF52405}"/>
                </a:ext>
              </a:extLst>
            </p:cNvPr>
            <p:cNvSpPr/>
            <p:nvPr/>
          </p:nvSpPr>
          <p:spPr>
            <a:xfrm rot="14941645">
              <a:off x="6844532" y="978954"/>
              <a:ext cx="1421417" cy="2614171"/>
            </a:xfrm>
            <a:custGeom>
              <a:avLst/>
              <a:gdLst>
                <a:gd name="connsiteX0" fmla="*/ 0 w 2373856"/>
                <a:gd name="connsiteY0" fmla="*/ 0 h 3039312"/>
                <a:gd name="connsiteX1" fmla="*/ 1186928 w 2373856"/>
                <a:gd name="connsiteY1" fmla="*/ 0 h 3039312"/>
                <a:gd name="connsiteX2" fmla="*/ 2373856 w 2373856"/>
                <a:gd name="connsiteY2" fmla="*/ 1519656 h 3039312"/>
                <a:gd name="connsiteX3" fmla="*/ 1186928 w 2373856"/>
                <a:gd name="connsiteY3" fmla="*/ 3039312 h 3039312"/>
                <a:gd name="connsiteX4" fmla="*/ 0 w 2373856"/>
                <a:gd name="connsiteY4" fmla="*/ 3039312 h 3039312"/>
                <a:gd name="connsiteX5" fmla="*/ 0 w 2373856"/>
                <a:gd name="connsiteY5" fmla="*/ 0 h 3039312"/>
                <a:gd name="connsiteX0" fmla="*/ 0 w 2375948"/>
                <a:gd name="connsiteY0" fmla="*/ 0 h 3039312"/>
                <a:gd name="connsiteX1" fmla="*/ 1186928 w 2375948"/>
                <a:gd name="connsiteY1" fmla="*/ 0 h 3039312"/>
                <a:gd name="connsiteX2" fmla="*/ 2373856 w 2375948"/>
                <a:gd name="connsiteY2" fmla="*/ 1519656 h 3039312"/>
                <a:gd name="connsiteX3" fmla="*/ 1186928 w 2375948"/>
                <a:gd name="connsiteY3" fmla="*/ 3039312 h 3039312"/>
                <a:gd name="connsiteX4" fmla="*/ 0 w 2375948"/>
                <a:gd name="connsiteY4" fmla="*/ 3039312 h 3039312"/>
                <a:gd name="connsiteX5" fmla="*/ 0 w 2375948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2675"/>
                <a:gd name="connsiteY0" fmla="*/ 0 h 3039312"/>
                <a:gd name="connsiteX1" fmla="*/ 1186928 w 2382675"/>
                <a:gd name="connsiteY1" fmla="*/ 0 h 3039312"/>
                <a:gd name="connsiteX2" fmla="*/ 2382674 w 2382675"/>
                <a:gd name="connsiteY2" fmla="*/ 1639404 h 3039312"/>
                <a:gd name="connsiteX3" fmla="*/ 1180999 w 2382675"/>
                <a:gd name="connsiteY3" fmla="*/ 2852384 h 3039312"/>
                <a:gd name="connsiteX4" fmla="*/ 0 w 2382675"/>
                <a:gd name="connsiteY4" fmla="*/ 3039312 h 3039312"/>
                <a:gd name="connsiteX5" fmla="*/ 0 w 2382675"/>
                <a:gd name="connsiteY5" fmla="*/ 0 h 3039312"/>
                <a:gd name="connsiteX0" fmla="*/ 0 w 2382857"/>
                <a:gd name="connsiteY0" fmla="*/ 0 h 3039312"/>
                <a:gd name="connsiteX1" fmla="*/ 1186928 w 2382857"/>
                <a:gd name="connsiteY1" fmla="*/ 0 h 3039312"/>
                <a:gd name="connsiteX2" fmla="*/ 2382674 w 2382857"/>
                <a:gd name="connsiteY2" fmla="*/ 1639404 h 3039312"/>
                <a:gd name="connsiteX3" fmla="*/ 1116641 w 2382857"/>
                <a:gd name="connsiteY3" fmla="*/ 2636275 h 3039312"/>
                <a:gd name="connsiteX4" fmla="*/ 0 w 2382857"/>
                <a:gd name="connsiteY4" fmla="*/ 3039312 h 3039312"/>
                <a:gd name="connsiteX5" fmla="*/ 0 w 2382857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835"/>
                <a:gd name="connsiteY0" fmla="*/ 0 h 3039312"/>
                <a:gd name="connsiteX1" fmla="*/ 1186928 w 2382835"/>
                <a:gd name="connsiteY1" fmla="*/ 0 h 3039312"/>
                <a:gd name="connsiteX2" fmla="*/ 2382674 w 2382835"/>
                <a:gd name="connsiteY2" fmla="*/ 1639404 h 3039312"/>
                <a:gd name="connsiteX3" fmla="*/ 1259709 w 2382835"/>
                <a:gd name="connsiteY3" fmla="*/ 2528140 h 3039312"/>
                <a:gd name="connsiteX4" fmla="*/ 0 w 2382835"/>
                <a:gd name="connsiteY4" fmla="*/ 3039312 h 3039312"/>
                <a:gd name="connsiteX5" fmla="*/ 0 w 2382835"/>
                <a:gd name="connsiteY5" fmla="*/ 0 h 3039312"/>
                <a:gd name="connsiteX0" fmla="*/ 0 w 2384047"/>
                <a:gd name="connsiteY0" fmla="*/ 0 h 3039312"/>
                <a:gd name="connsiteX1" fmla="*/ 1041106 w 2384047"/>
                <a:gd name="connsiteY1" fmla="*/ 467396 h 3039312"/>
                <a:gd name="connsiteX2" fmla="*/ 2382674 w 2384047"/>
                <a:gd name="connsiteY2" fmla="*/ 1639404 h 3039312"/>
                <a:gd name="connsiteX3" fmla="*/ 1259709 w 2384047"/>
                <a:gd name="connsiteY3" fmla="*/ 2528140 h 3039312"/>
                <a:gd name="connsiteX4" fmla="*/ 0 w 2384047"/>
                <a:gd name="connsiteY4" fmla="*/ 3039312 h 3039312"/>
                <a:gd name="connsiteX5" fmla="*/ 0 w 2384047"/>
                <a:gd name="connsiteY5" fmla="*/ 0 h 3039312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271"/>
                <a:gd name="connsiteY0" fmla="*/ 0 h 3071450"/>
                <a:gd name="connsiteX1" fmla="*/ 1064454 w 2383271"/>
                <a:gd name="connsiteY1" fmla="*/ 458633 h 3071450"/>
                <a:gd name="connsiteX2" fmla="*/ 2382674 w 2383271"/>
                <a:gd name="connsiteY2" fmla="*/ 1671542 h 3071450"/>
                <a:gd name="connsiteX3" fmla="*/ 1259709 w 2383271"/>
                <a:gd name="connsiteY3" fmla="*/ 2560278 h 3071450"/>
                <a:gd name="connsiteX4" fmla="*/ 0 w 2383271"/>
                <a:gd name="connsiteY4" fmla="*/ 3071450 h 3071450"/>
                <a:gd name="connsiteX5" fmla="*/ 20431 w 2383271"/>
                <a:gd name="connsiteY5" fmla="*/ 0 h 3071450"/>
                <a:gd name="connsiteX0" fmla="*/ 20431 w 2384399"/>
                <a:gd name="connsiteY0" fmla="*/ 0 h 3071450"/>
                <a:gd name="connsiteX1" fmla="*/ 1064454 w 2384399"/>
                <a:gd name="connsiteY1" fmla="*/ 458633 h 3071450"/>
                <a:gd name="connsiteX2" fmla="*/ 2382674 w 2384399"/>
                <a:gd name="connsiteY2" fmla="*/ 1671542 h 3071450"/>
                <a:gd name="connsiteX3" fmla="*/ 1303140 w 2384399"/>
                <a:gd name="connsiteY3" fmla="*/ 2640325 h 3071450"/>
                <a:gd name="connsiteX4" fmla="*/ 0 w 2384399"/>
                <a:gd name="connsiteY4" fmla="*/ 3071450 h 3071450"/>
                <a:gd name="connsiteX5" fmla="*/ 20431 w 2384399"/>
                <a:gd name="connsiteY5" fmla="*/ 0 h 3071450"/>
                <a:gd name="connsiteX0" fmla="*/ 20431 w 2446871"/>
                <a:gd name="connsiteY0" fmla="*/ 0 h 3071450"/>
                <a:gd name="connsiteX1" fmla="*/ 1064454 w 2446871"/>
                <a:gd name="connsiteY1" fmla="*/ 458633 h 3071450"/>
                <a:gd name="connsiteX2" fmla="*/ 2445289 w 2446871"/>
                <a:gd name="connsiteY2" fmla="*/ 1605384 h 3071450"/>
                <a:gd name="connsiteX3" fmla="*/ 1303140 w 2446871"/>
                <a:gd name="connsiteY3" fmla="*/ 2640325 h 3071450"/>
                <a:gd name="connsiteX4" fmla="*/ 0 w 2446871"/>
                <a:gd name="connsiteY4" fmla="*/ 3071450 h 3071450"/>
                <a:gd name="connsiteX5" fmla="*/ 20431 w 2446871"/>
                <a:gd name="connsiteY5" fmla="*/ 0 h 3071450"/>
                <a:gd name="csX0" fmla="*/ 7125 w 2446871"/>
                <a:gd name="csY0" fmla="*/ 0 h 3234501"/>
                <a:gd name="csX1" fmla="*/ 1064454 w 2446871"/>
                <a:gd name="csY1" fmla="*/ 621684 h 3234501"/>
                <a:gd name="csX2" fmla="*/ 2445289 w 2446871"/>
                <a:gd name="csY2" fmla="*/ 1768435 h 3234501"/>
                <a:gd name="csX3" fmla="*/ 1303140 w 2446871"/>
                <a:gd name="csY3" fmla="*/ 2803376 h 3234501"/>
                <a:gd name="csX4" fmla="*/ 0 w 2446871"/>
                <a:gd name="csY4" fmla="*/ 3234501 h 3234501"/>
                <a:gd name="csX5" fmla="*/ 7125 w 2446871"/>
                <a:gd name="csY5" fmla="*/ 0 h 3234501"/>
                <a:gd name="csX0" fmla="*/ 7125 w 2398042"/>
                <a:gd name="csY0" fmla="*/ 0 h 3234501"/>
                <a:gd name="csX1" fmla="*/ 1064454 w 2398042"/>
                <a:gd name="csY1" fmla="*/ 621684 h 3234501"/>
                <a:gd name="csX2" fmla="*/ 2396349 w 2398042"/>
                <a:gd name="csY2" fmla="*/ 1879082 h 3234501"/>
                <a:gd name="csX3" fmla="*/ 1303140 w 2398042"/>
                <a:gd name="csY3" fmla="*/ 2803376 h 3234501"/>
                <a:gd name="csX4" fmla="*/ 0 w 2398042"/>
                <a:gd name="csY4" fmla="*/ 3234501 h 3234501"/>
                <a:gd name="csX5" fmla="*/ 7125 w 2398042"/>
                <a:gd name="csY5" fmla="*/ 0 h 3234501"/>
                <a:gd name="csX0" fmla="*/ 7125 w 2400059"/>
                <a:gd name="csY0" fmla="*/ 0 h 3234501"/>
                <a:gd name="csX1" fmla="*/ 1064454 w 2400059"/>
                <a:gd name="csY1" fmla="*/ 621684 h 3234501"/>
                <a:gd name="csX2" fmla="*/ 2396349 w 2400059"/>
                <a:gd name="csY2" fmla="*/ 1879082 h 3234501"/>
                <a:gd name="csX3" fmla="*/ 1400495 w 2400059"/>
                <a:gd name="csY3" fmla="*/ 2803989 h 3234501"/>
                <a:gd name="csX4" fmla="*/ 0 w 2400059"/>
                <a:gd name="csY4" fmla="*/ 3234501 h 3234501"/>
                <a:gd name="csX5" fmla="*/ 7125 w 2400059"/>
                <a:gd name="csY5" fmla="*/ 0 h 3234501"/>
                <a:gd name="csX0" fmla="*/ 0 w 2392934"/>
                <a:gd name="csY0" fmla="*/ 0 h 3178408"/>
                <a:gd name="csX1" fmla="*/ 1057329 w 2392934"/>
                <a:gd name="csY1" fmla="*/ 621684 h 3178408"/>
                <a:gd name="csX2" fmla="*/ 2389224 w 2392934"/>
                <a:gd name="csY2" fmla="*/ 1879082 h 3178408"/>
                <a:gd name="csX3" fmla="*/ 1393370 w 2392934"/>
                <a:gd name="csY3" fmla="*/ 2803989 h 3178408"/>
                <a:gd name="csX4" fmla="*/ 78702 w 2392934"/>
                <a:gd name="csY4" fmla="*/ 3178408 h 3178408"/>
                <a:gd name="csX5" fmla="*/ 0 w 2392934"/>
                <a:gd name="csY5" fmla="*/ 0 h 31784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392934" h="3178408">
                  <a:moveTo>
                    <a:pt x="0" y="0"/>
                  </a:moveTo>
                  <a:cubicBezTo>
                    <a:pt x="348008" y="152878"/>
                    <a:pt x="709321" y="468806"/>
                    <a:pt x="1057329" y="621684"/>
                  </a:cubicBezTo>
                  <a:cubicBezTo>
                    <a:pt x="1759764" y="1007205"/>
                    <a:pt x="2333217" y="1515365"/>
                    <a:pt x="2389224" y="1879082"/>
                  </a:cubicBezTo>
                  <a:cubicBezTo>
                    <a:pt x="2445231" y="2242799"/>
                    <a:pt x="1855993" y="2535364"/>
                    <a:pt x="1393370" y="2803989"/>
                  </a:cubicBezTo>
                  <a:cubicBezTo>
                    <a:pt x="964717" y="3000672"/>
                    <a:pt x="498605" y="3008017"/>
                    <a:pt x="78702" y="31784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Stroomdiagram: Uitstel 19">
              <a:extLst>
                <a:ext uri="{FF2B5EF4-FFF2-40B4-BE49-F238E27FC236}">
                  <a16:creationId xmlns:a16="http://schemas.microsoft.com/office/drawing/2014/main" id="{5E2C642A-E27B-E609-BA6B-8C90CDF5FD51}"/>
                </a:ext>
              </a:extLst>
            </p:cNvPr>
            <p:cNvSpPr/>
            <p:nvPr/>
          </p:nvSpPr>
          <p:spPr>
            <a:xfrm rot="4156944" flipV="1">
              <a:off x="4823192" y="3078278"/>
              <a:ext cx="1616002" cy="2874685"/>
            </a:xfrm>
            <a:custGeom>
              <a:avLst/>
              <a:gdLst>
                <a:gd name="connsiteX0" fmla="*/ 0 w 2373856"/>
                <a:gd name="connsiteY0" fmla="*/ 0 h 3039312"/>
                <a:gd name="connsiteX1" fmla="*/ 1186928 w 2373856"/>
                <a:gd name="connsiteY1" fmla="*/ 0 h 3039312"/>
                <a:gd name="connsiteX2" fmla="*/ 2373856 w 2373856"/>
                <a:gd name="connsiteY2" fmla="*/ 1519656 h 3039312"/>
                <a:gd name="connsiteX3" fmla="*/ 1186928 w 2373856"/>
                <a:gd name="connsiteY3" fmla="*/ 3039312 h 3039312"/>
                <a:gd name="connsiteX4" fmla="*/ 0 w 2373856"/>
                <a:gd name="connsiteY4" fmla="*/ 3039312 h 3039312"/>
                <a:gd name="connsiteX5" fmla="*/ 0 w 2373856"/>
                <a:gd name="connsiteY5" fmla="*/ 0 h 3039312"/>
                <a:gd name="connsiteX0" fmla="*/ 0 w 2375948"/>
                <a:gd name="connsiteY0" fmla="*/ 0 h 3039312"/>
                <a:gd name="connsiteX1" fmla="*/ 1186928 w 2375948"/>
                <a:gd name="connsiteY1" fmla="*/ 0 h 3039312"/>
                <a:gd name="connsiteX2" fmla="*/ 2373856 w 2375948"/>
                <a:gd name="connsiteY2" fmla="*/ 1519656 h 3039312"/>
                <a:gd name="connsiteX3" fmla="*/ 1186928 w 2375948"/>
                <a:gd name="connsiteY3" fmla="*/ 3039312 h 3039312"/>
                <a:gd name="connsiteX4" fmla="*/ 0 w 2375948"/>
                <a:gd name="connsiteY4" fmla="*/ 3039312 h 3039312"/>
                <a:gd name="connsiteX5" fmla="*/ 0 w 2375948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2675"/>
                <a:gd name="connsiteY0" fmla="*/ 0 h 3039312"/>
                <a:gd name="connsiteX1" fmla="*/ 1186928 w 2382675"/>
                <a:gd name="connsiteY1" fmla="*/ 0 h 3039312"/>
                <a:gd name="connsiteX2" fmla="*/ 2382674 w 2382675"/>
                <a:gd name="connsiteY2" fmla="*/ 1639404 h 3039312"/>
                <a:gd name="connsiteX3" fmla="*/ 1180999 w 2382675"/>
                <a:gd name="connsiteY3" fmla="*/ 2852384 h 3039312"/>
                <a:gd name="connsiteX4" fmla="*/ 0 w 2382675"/>
                <a:gd name="connsiteY4" fmla="*/ 3039312 h 3039312"/>
                <a:gd name="connsiteX5" fmla="*/ 0 w 2382675"/>
                <a:gd name="connsiteY5" fmla="*/ 0 h 3039312"/>
                <a:gd name="connsiteX0" fmla="*/ 0 w 2382857"/>
                <a:gd name="connsiteY0" fmla="*/ 0 h 3039312"/>
                <a:gd name="connsiteX1" fmla="*/ 1186928 w 2382857"/>
                <a:gd name="connsiteY1" fmla="*/ 0 h 3039312"/>
                <a:gd name="connsiteX2" fmla="*/ 2382674 w 2382857"/>
                <a:gd name="connsiteY2" fmla="*/ 1639404 h 3039312"/>
                <a:gd name="connsiteX3" fmla="*/ 1116641 w 2382857"/>
                <a:gd name="connsiteY3" fmla="*/ 2636275 h 3039312"/>
                <a:gd name="connsiteX4" fmla="*/ 0 w 2382857"/>
                <a:gd name="connsiteY4" fmla="*/ 3039312 h 3039312"/>
                <a:gd name="connsiteX5" fmla="*/ 0 w 2382857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835"/>
                <a:gd name="connsiteY0" fmla="*/ 0 h 3039312"/>
                <a:gd name="connsiteX1" fmla="*/ 1186928 w 2382835"/>
                <a:gd name="connsiteY1" fmla="*/ 0 h 3039312"/>
                <a:gd name="connsiteX2" fmla="*/ 2382674 w 2382835"/>
                <a:gd name="connsiteY2" fmla="*/ 1639404 h 3039312"/>
                <a:gd name="connsiteX3" fmla="*/ 1259709 w 2382835"/>
                <a:gd name="connsiteY3" fmla="*/ 2528140 h 3039312"/>
                <a:gd name="connsiteX4" fmla="*/ 0 w 2382835"/>
                <a:gd name="connsiteY4" fmla="*/ 3039312 h 3039312"/>
                <a:gd name="connsiteX5" fmla="*/ 0 w 2382835"/>
                <a:gd name="connsiteY5" fmla="*/ 0 h 3039312"/>
                <a:gd name="connsiteX0" fmla="*/ 0 w 2384047"/>
                <a:gd name="connsiteY0" fmla="*/ 0 h 3039312"/>
                <a:gd name="connsiteX1" fmla="*/ 1041106 w 2384047"/>
                <a:gd name="connsiteY1" fmla="*/ 467396 h 3039312"/>
                <a:gd name="connsiteX2" fmla="*/ 2382674 w 2384047"/>
                <a:gd name="connsiteY2" fmla="*/ 1639404 h 3039312"/>
                <a:gd name="connsiteX3" fmla="*/ 1259709 w 2384047"/>
                <a:gd name="connsiteY3" fmla="*/ 2528140 h 3039312"/>
                <a:gd name="connsiteX4" fmla="*/ 0 w 2384047"/>
                <a:gd name="connsiteY4" fmla="*/ 3039312 h 3039312"/>
                <a:gd name="connsiteX5" fmla="*/ 0 w 2384047"/>
                <a:gd name="connsiteY5" fmla="*/ 0 h 3039312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271"/>
                <a:gd name="connsiteY0" fmla="*/ 0 h 3071450"/>
                <a:gd name="connsiteX1" fmla="*/ 1064454 w 2383271"/>
                <a:gd name="connsiteY1" fmla="*/ 458633 h 3071450"/>
                <a:gd name="connsiteX2" fmla="*/ 2382674 w 2383271"/>
                <a:gd name="connsiteY2" fmla="*/ 1671542 h 3071450"/>
                <a:gd name="connsiteX3" fmla="*/ 1259709 w 2383271"/>
                <a:gd name="connsiteY3" fmla="*/ 2560278 h 3071450"/>
                <a:gd name="connsiteX4" fmla="*/ 0 w 2383271"/>
                <a:gd name="connsiteY4" fmla="*/ 3071450 h 3071450"/>
                <a:gd name="connsiteX5" fmla="*/ 20431 w 2383271"/>
                <a:gd name="connsiteY5" fmla="*/ 0 h 3071450"/>
                <a:gd name="connsiteX0" fmla="*/ 20431 w 2384399"/>
                <a:gd name="connsiteY0" fmla="*/ 0 h 3071450"/>
                <a:gd name="connsiteX1" fmla="*/ 1064454 w 2384399"/>
                <a:gd name="connsiteY1" fmla="*/ 458633 h 3071450"/>
                <a:gd name="connsiteX2" fmla="*/ 2382674 w 2384399"/>
                <a:gd name="connsiteY2" fmla="*/ 1671542 h 3071450"/>
                <a:gd name="connsiteX3" fmla="*/ 1303140 w 2384399"/>
                <a:gd name="connsiteY3" fmla="*/ 2640325 h 3071450"/>
                <a:gd name="connsiteX4" fmla="*/ 0 w 2384399"/>
                <a:gd name="connsiteY4" fmla="*/ 3071450 h 3071450"/>
                <a:gd name="connsiteX5" fmla="*/ 20431 w 2384399"/>
                <a:gd name="connsiteY5" fmla="*/ 0 h 3071450"/>
                <a:gd name="connsiteX0" fmla="*/ 20431 w 2446871"/>
                <a:gd name="connsiteY0" fmla="*/ 0 h 3071450"/>
                <a:gd name="connsiteX1" fmla="*/ 1064454 w 2446871"/>
                <a:gd name="connsiteY1" fmla="*/ 458633 h 3071450"/>
                <a:gd name="connsiteX2" fmla="*/ 2445289 w 2446871"/>
                <a:gd name="connsiteY2" fmla="*/ 1605384 h 3071450"/>
                <a:gd name="connsiteX3" fmla="*/ 1303140 w 2446871"/>
                <a:gd name="connsiteY3" fmla="*/ 2640325 h 3071450"/>
                <a:gd name="connsiteX4" fmla="*/ 0 w 2446871"/>
                <a:gd name="connsiteY4" fmla="*/ 3071450 h 3071450"/>
                <a:gd name="connsiteX5" fmla="*/ 20431 w 2446871"/>
                <a:gd name="connsiteY5" fmla="*/ 0 h 3071450"/>
                <a:gd name="connsiteX0" fmla="*/ 20431 w 2421873"/>
                <a:gd name="connsiteY0" fmla="*/ 0 h 3071450"/>
                <a:gd name="connsiteX1" fmla="*/ 1064454 w 2421873"/>
                <a:gd name="connsiteY1" fmla="*/ 458633 h 3071450"/>
                <a:gd name="connsiteX2" fmla="*/ 2420237 w 2421873"/>
                <a:gd name="connsiteY2" fmla="*/ 1349808 h 3071450"/>
                <a:gd name="connsiteX3" fmla="*/ 1303140 w 2421873"/>
                <a:gd name="connsiteY3" fmla="*/ 2640325 h 3071450"/>
                <a:gd name="connsiteX4" fmla="*/ 0 w 2421873"/>
                <a:gd name="connsiteY4" fmla="*/ 3071450 h 3071450"/>
                <a:gd name="connsiteX5" fmla="*/ 20431 w 2421873"/>
                <a:gd name="connsiteY5" fmla="*/ 0 h 3071450"/>
                <a:gd name="connsiteX0" fmla="*/ 20431 w 2420726"/>
                <a:gd name="connsiteY0" fmla="*/ 0 h 3071450"/>
                <a:gd name="connsiteX1" fmla="*/ 1064454 w 2420726"/>
                <a:gd name="connsiteY1" fmla="*/ 458633 h 3071450"/>
                <a:gd name="connsiteX2" fmla="*/ 2420237 w 2420726"/>
                <a:gd name="connsiteY2" fmla="*/ 1349808 h 3071450"/>
                <a:gd name="connsiteX3" fmla="*/ 1201391 w 2420726"/>
                <a:gd name="connsiteY3" fmla="*/ 2569903 h 3071450"/>
                <a:gd name="connsiteX4" fmla="*/ 0 w 2420726"/>
                <a:gd name="connsiteY4" fmla="*/ 3071450 h 3071450"/>
                <a:gd name="connsiteX5" fmla="*/ 20431 w 2420726"/>
                <a:gd name="connsiteY5" fmla="*/ 0 h 3071450"/>
                <a:gd name="connsiteX0" fmla="*/ 20431 w 2474131"/>
                <a:gd name="connsiteY0" fmla="*/ 0 h 3071450"/>
                <a:gd name="connsiteX1" fmla="*/ 1064454 w 2474131"/>
                <a:gd name="connsiteY1" fmla="*/ 458633 h 3071450"/>
                <a:gd name="connsiteX2" fmla="*/ 2473672 w 2474131"/>
                <a:gd name="connsiteY2" fmla="*/ 1473300 h 3071450"/>
                <a:gd name="connsiteX3" fmla="*/ 1201391 w 2474131"/>
                <a:gd name="connsiteY3" fmla="*/ 2569903 h 3071450"/>
                <a:gd name="connsiteX4" fmla="*/ 0 w 2474131"/>
                <a:gd name="connsiteY4" fmla="*/ 3071450 h 3071450"/>
                <a:gd name="connsiteX5" fmla="*/ 20431 w 2474131"/>
                <a:gd name="connsiteY5" fmla="*/ 0 h 3071450"/>
                <a:gd name="connsiteX0" fmla="*/ 20431 w 2473700"/>
                <a:gd name="connsiteY0" fmla="*/ 0 h 3071450"/>
                <a:gd name="connsiteX1" fmla="*/ 1168062 w 2473700"/>
                <a:gd name="connsiteY1" fmla="*/ 434513 h 3071450"/>
                <a:gd name="connsiteX2" fmla="*/ 2473672 w 2473700"/>
                <a:gd name="connsiteY2" fmla="*/ 1473300 h 3071450"/>
                <a:gd name="connsiteX3" fmla="*/ 1201391 w 2473700"/>
                <a:gd name="connsiteY3" fmla="*/ 2569903 h 3071450"/>
                <a:gd name="connsiteX4" fmla="*/ 0 w 2473700"/>
                <a:gd name="connsiteY4" fmla="*/ 3071450 h 3071450"/>
                <a:gd name="connsiteX5" fmla="*/ 20431 w 2473700"/>
                <a:gd name="connsiteY5" fmla="*/ 0 h 3071450"/>
                <a:gd name="connsiteX0" fmla="*/ 20431 w 2473700"/>
                <a:gd name="connsiteY0" fmla="*/ 0 h 3071450"/>
                <a:gd name="connsiteX1" fmla="*/ 1168062 w 2473700"/>
                <a:gd name="connsiteY1" fmla="*/ 434513 h 3071450"/>
                <a:gd name="connsiteX2" fmla="*/ 2473672 w 2473700"/>
                <a:gd name="connsiteY2" fmla="*/ 1473300 h 3071450"/>
                <a:gd name="connsiteX3" fmla="*/ 1201391 w 2473700"/>
                <a:gd name="connsiteY3" fmla="*/ 2569903 h 3071450"/>
                <a:gd name="connsiteX4" fmla="*/ 0 w 2473700"/>
                <a:gd name="connsiteY4" fmla="*/ 3071450 h 3071450"/>
                <a:gd name="connsiteX5" fmla="*/ 20431 w 2473700"/>
                <a:gd name="connsiteY5" fmla="*/ 0 h 3071450"/>
                <a:gd name="connsiteX0" fmla="*/ 20431 w 2452528"/>
                <a:gd name="connsiteY0" fmla="*/ 0 h 3071450"/>
                <a:gd name="connsiteX1" fmla="*/ 1168062 w 2452528"/>
                <a:gd name="connsiteY1" fmla="*/ 434513 h 3071450"/>
                <a:gd name="connsiteX2" fmla="*/ 2452499 w 2452528"/>
                <a:gd name="connsiteY2" fmla="*/ 1457316 h 3071450"/>
                <a:gd name="connsiteX3" fmla="*/ 1201391 w 2452528"/>
                <a:gd name="connsiteY3" fmla="*/ 2569903 h 3071450"/>
                <a:gd name="connsiteX4" fmla="*/ 0 w 2452528"/>
                <a:gd name="connsiteY4" fmla="*/ 3071450 h 3071450"/>
                <a:gd name="connsiteX5" fmla="*/ 20431 w 2452528"/>
                <a:gd name="connsiteY5" fmla="*/ 0 h 3071450"/>
                <a:gd name="csX0" fmla="*/ 20431 w 2432789"/>
                <a:gd name="csY0" fmla="*/ 0 h 3071450"/>
                <a:gd name="csX1" fmla="*/ 1168062 w 2432789"/>
                <a:gd name="csY1" fmla="*/ 434513 h 3071450"/>
                <a:gd name="csX2" fmla="*/ 2432760 w 2432789"/>
                <a:gd name="csY2" fmla="*/ 1234473 h 3071450"/>
                <a:gd name="csX3" fmla="*/ 1201391 w 2432789"/>
                <a:gd name="csY3" fmla="*/ 2569903 h 3071450"/>
                <a:gd name="csX4" fmla="*/ 0 w 2432789"/>
                <a:gd name="csY4" fmla="*/ 3071450 h 3071450"/>
                <a:gd name="csX5" fmla="*/ 20431 w 2432789"/>
                <a:gd name="csY5" fmla="*/ 0 h 3071450"/>
                <a:gd name="csX0" fmla="*/ 20431 w 2432802"/>
                <a:gd name="csY0" fmla="*/ 0 h 3071450"/>
                <a:gd name="csX1" fmla="*/ 1161908 w 2432802"/>
                <a:gd name="csY1" fmla="*/ 369651 h 3071450"/>
                <a:gd name="csX2" fmla="*/ 2432760 w 2432802"/>
                <a:gd name="csY2" fmla="*/ 1234473 h 3071450"/>
                <a:gd name="csX3" fmla="*/ 1201391 w 2432802"/>
                <a:gd name="csY3" fmla="*/ 2569903 h 3071450"/>
                <a:gd name="csX4" fmla="*/ 0 w 2432802"/>
                <a:gd name="csY4" fmla="*/ 3071450 h 3071450"/>
                <a:gd name="csX5" fmla="*/ 20431 w 2432802"/>
                <a:gd name="csY5" fmla="*/ 0 h 3071450"/>
                <a:gd name="csX0" fmla="*/ 12999 w 2425370"/>
                <a:gd name="csY0" fmla="*/ 0 h 3164565"/>
                <a:gd name="csX1" fmla="*/ 1154476 w 2425370"/>
                <a:gd name="csY1" fmla="*/ 369651 h 3164565"/>
                <a:gd name="csX2" fmla="*/ 2425328 w 2425370"/>
                <a:gd name="csY2" fmla="*/ 1234473 h 3164565"/>
                <a:gd name="csX3" fmla="*/ 1193959 w 2425370"/>
                <a:gd name="csY3" fmla="*/ 2569903 h 3164565"/>
                <a:gd name="csX4" fmla="*/ 0 w 2425370"/>
                <a:gd name="csY4" fmla="*/ 3164565 h 3164565"/>
                <a:gd name="csX5" fmla="*/ 12999 w 2425370"/>
                <a:gd name="csY5" fmla="*/ 0 h 31645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425370" h="3164565">
                  <a:moveTo>
                    <a:pt x="12999" y="0"/>
                  </a:moveTo>
                  <a:lnTo>
                    <a:pt x="1154476" y="369651"/>
                  </a:lnTo>
                  <a:cubicBezTo>
                    <a:pt x="1892274" y="705114"/>
                    <a:pt x="2418748" y="867764"/>
                    <a:pt x="2425328" y="1234473"/>
                  </a:cubicBezTo>
                  <a:cubicBezTo>
                    <a:pt x="2431909" y="1601182"/>
                    <a:pt x="1656582" y="2301278"/>
                    <a:pt x="1193959" y="2569903"/>
                  </a:cubicBezTo>
                  <a:cubicBezTo>
                    <a:pt x="765306" y="2766586"/>
                    <a:pt x="419903" y="2994174"/>
                    <a:pt x="0" y="3164565"/>
                  </a:cubicBezTo>
                  <a:lnTo>
                    <a:pt x="12999" y="0"/>
                  </a:lnTo>
                  <a:close/>
                </a:path>
              </a:pathLst>
            </a:custGeom>
            <a:solidFill>
              <a:srgbClr val="FF000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Stroomdiagram: Uitstel 19">
              <a:extLst>
                <a:ext uri="{FF2B5EF4-FFF2-40B4-BE49-F238E27FC236}">
                  <a16:creationId xmlns:a16="http://schemas.microsoft.com/office/drawing/2014/main" id="{953D3A02-E74A-D792-95E4-79179C8ED65E}"/>
                </a:ext>
              </a:extLst>
            </p:cNvPr>
            <p:cNvSpPr/>
            <p:nvPr/>
          </p:nvSpPr>
          <p:spPr>
            <a:xfrm rot="15010796">
              <a:off x="851505" y="1998497"/>
              <a:ext cx="2344608" cy="3160736"/>
            </a:xfrm>
            <a:custGeom>
              <a:avLst/>
              <a:gdLst>
                <a:gd name="connsiteX0" fmla="*/ 0 w 2373856"/>
                <a:gd name="connsiteY0" fmla="*/ 0 h 3039312"/>
                <a:gd name="connsiteX1" fmla="*/ 1186928 w 2373856"/>
                <a:gd name="connsiteY1" fmla="*/ 0 h 3039312"/>
                <a:gd name="connsiteX2" fmla="*/ 2373856 w 2373856"/>
                <a:gd name="connsiteY2" fmla="*/ 1519656 h 3039312"/>
                <a:gd name="connsiteX3" fmla="*/ 1186928 w 2373856"/>
                <a:gd name="connsiteY3" fmla="*/ 3039312 h 3039312"/>
                <a:gd name="connsiteX4" fmla="*/ 0 w 2373856"/>
                <a:gd name="connsiteY4" fmla="*/ 3039312 h 3039312"/>
                <a:gd name="connsiteX5" fmla="*/ 0 w 2373856"/>
                <a:gd name="connsiteY5" fmla="*/ 0 h 3039312"/>
                <a:gd name="connsiteX0" fmla="*/ 0 w 2375948"/>
                <a:gd name="connsiteY0" fmla="*/ 0 h 3039312"/>
                <a:gd name="connsiteX1" fmla="*/ 1186928 w 2375948"/>
                <a:gd name="connsiteY1" fmla="*/ 0 h 3039312"/>
                <a:gd name="connsiteX2" fmla="*/ 2373856 w 2375948"/>
                <a:gd name="connsiteY2" fmla="*/ 1519656 h 3039312"/>
                <a:gd name="connsiteX3" fmla="*/ 1186928 w 2375948"/>
                <a:gd name="connsiteY3" fmla="*/ 3039312 h 3039312"/>
                <a:gd name="connsiteX4" fmla="*/ 0 w 2375948"/>
                <a:gd name="connsiteY4" fmla="*/ 3039312 h 3039312"/>
                <a:gd name="connsiteX5" fmla="*/ 0 w 2375948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2675"/>
                <a:gd name="connsiteY0" fmla="*/ 0 h 3039312"/>
                <a:gd name="connsiteX1" fmla="*/ 1186928 w 2382675"/>
                <a:gd name="connsiteY1" fmla="*/ 0 h 3039312"/>
                <a:gd name="connsiteX2" fmla="*/ 2382674 w 2382675"/>
                <a:gd name="connsiteY2" fmla="*/ 1639404 h 3039312"/>
                <a:gd name="connsiteX3" fmla="*/ 1180999 w 2382675"/>
                <a:gd name="connsiteY3" fmla="*/ 2852384 h 3039312"/>
                <a:gd name="connsiteX4" fmla="*/ 0 w 2382675"/>
                <a:gd name="connsiteY4" fmla="*/ 3039312 h 3039312"/>
                <a:gd name="connsiteX5" fmla="*/ 0 w 2382675"/>
                <a:gd name="connsiteY5" fmla="*/ 0 h 3039312"/>
                <a:gd name="connsiteX0" fmla="*/ 0 w 2382857"/>
                <a:gd name="connsiteY0" fmla="*/ 0 h 3039312"/>
                <a:gd name="connsiteX1" fmla="*/ 1186928 w 2382857"/>
                <a:gd name="connsiteY1" fmla="*/ 0 h 3039312"/>
                <a:gd name="connsiteX2" fmla="*/ 2382674 w 2382857"/>
                <a:gd name="connsiteY2" fmla="*/ 1639404 h 3039312"/>
                <a:gd name="connsiteX3" fmla="*/ 1116641 w 2382857"/>
                <a:gd name="connsiteY3" fmla="*/ 2636275 h 3039312"/>
                <a:gd name="connsiteX4" fmla="*/ 0 w 2382857"/>
                <a:gd name="connsiteY4" fmla="*/ 3039312 h 3039312"/>
                <a:gd name="connsiteX5" fmla="*/ 0 w 2382857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835"/>
                <a:gd name="connsiteY0" fmla="*/ 0 h 3039312"/>
                <a:gd name="connsiteX1" fmla="*/ 1186928 w 2382835"/>
                <a:gd name="connsiteY1" fmla="*/ 0 h 3039312"/>
                <a:gd name="connsiteX2" fmla="*/ 2382674 w 2382835"/>
                <a:gd name="connsiteY2" fmla="*/ 1639404 h 3039312"/>
                <a:gd name="connsiteX3" fmla="*/ 1259709 w 2382835"/>
                <a:gd name="connsiteY3" fmla="*/ 2528140 h 3039312"/>
                <a:gd name="connsiteX4" fmla="*/ 0 w 2382835"/>
                <a:gd name="connsiteY4" fmla="*/ 3039312 h 3039312"/>
                <a:gd name="connsiteX5" fmla="*/ 0 w 2382835"/>
                <a:gd name="connsiteY5" fmla="*/ 0 h 3039312"/>
                <a:gd name="connsiteX0" fmla="*/ 0 w 2384047"/>
                <a:gd name="connsiteY0" fmla="*/ 0 h 3039312"/>
                <a:gd name="connsiteX1" fmla="*/ 1041106 w 2384047"/>
                <a:gd name="connsiteY1" fmla="*/ 467396 h 3039312"/>
                <a:gd name="connsiteX2" fmla="*/ 2382674 w 2384047"/>
                <a:gd name="connsiteY2" fmla="*/ 1639404 h 3039312"/>
                <a:gd name="connsiteX3" fmla="*/ 1259709 w 2384047"/>
                <a:gd name="connsiteY3" fmla="*/ 2528140 h 3039312"/>
                <a:gd name="connsiteX4" fmla="*/ 0 w 2384047"/>
                <a:gd name="connsiteY4" fmla="*/ 3039312 h 3039312"/>
                <a:gd name="connsiteX5" fmla="*/ 0 w 2384047"/>
                <a:gd name="connsiteY5" fmla="*/ 0 h 3039312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271"/>
                <a:gd name="connsiteY0" fmla="*/ 0 h 3071450"/>
                <a:gd name="connsiteX1" fmla="*/ 1064454 w 2383271"/>
                <a:gd name="connsiteY1" fmla="*/ 458633 h 3071450"/>
                <a:gd name="connsiteX2" fmla="*/ 2382674 w 2383271"/>
                <a:gd name="connsiteY2" fmla="*/ 1671542 h 3071450"/>
                <a:gd name="connsiteX3" fmla="*/ 1259709 w 2383271"/>
                <a:gd name="connsiteY3" fmla="*/ 2560278 h 3071450"/>
                <a:gd name="connsiteX4" fmla="*/ 0 w 2383271"/>
                <a:gd name="connsiteY4" fmla="*/ 3071450 h 3071450"/>
                <a:gd name="connsiteX5" fmla="*/ 20431 w 2383271"/>
                <a:gd name="connsiteY5" fmla="*/ 0 h 3071450"/>
                <a:gd name="csX0" fmla="*/ 20431 w 2355758"/>
                <a:gd name="csY0" fmla="*/ 0 h 3071450"/>
                <a:gd name="csX1" fmla="*/ 1064454 w 2355758"/>
                <a:gd name="csY1" fmla="*/ 458633 h 3071450"/>
                <a:gd name="csX2" fmla="*/ 2355135 w 2355758"/>
                <a:gd name="csY2" fmla="*/ 1763231 h 3071450"/>
                <a:gd name="csX3" fmla="*/ 1259709 w 2355758"/>
                <a:gd name="csY3" fmla="*/ 2560278 h 3071450"/>
                <a:gd name="csX4" fmla="*/ 0 w 2355758"/>
                <a:gd name="csY4" fmla="*/ 3071450 h 3071450"/>
                <a:gd name="csX5" fmla="*/ 20431 w 2355758"/>
                <a:gd name="csY5" fmla="*/ 0 h 3071450"/>
                <a:gd name="csX0" fmla="*/ 20431 w 2356950"/>
                <a:gd name="csY0" fmla="*/ 0 h 3071450"/>
                <a:gd name="csX1" fmla="*/ 1064454 w 2356950"/>
                <a:gd name="csY1" fmla="*/ 458633 h 3071450"/>
                <a:gd name="csX2" fmla="*/ 2355135 w 2356950"/>
                <a:gd name="csY2" fmla="*/ 1763231 h 3071450"/>
                <a:gd name="csX3" fmla="*/ 1304283 w 2356950"/>
                <a:gd name="csY3" fmla="*/ 2579557 h 3071450"/>
                <a:gd name="csX4" fmla="*/ 0 w 2356950"/>
                <a:gd name="csY4" fmla="*/ 3071450 h 3071450"/>
                <a:gd name="csX5" fmla="*/ 20431 w 2356950"/>
                <a:gd name="csY5" fmla="*/ 0 h 3071450"/>
                <a:gd name="csX0" fmla="*/ 12575 w 2356951"/>
                <a:gd name="csY0" fmla="*/ -1 h 3212977"/>
                <a:gd name="csX1" fmla="*/ 1064454 w 2356951"/>
                <a:gd name="csY1" fmla="*/ 600160 h 3212977"/>
                <a:gd name="csX2" fmla="*/ 2355135 w 2356951"/>
                <a:gd name="csY2" fmla="*/ 1904758 h 3212977"/>
                <a:gd name="csX3" fmla="*/ 1304283 w 2356951"/>
                <a:gd name="csY3" fmla="*/ 2721084 h 3212977"/>
                <a:gd name="csX4" fmla="*/ 0 w 2356951"/>
                <a:gd name="csY4" fmla="*/ 3212977 h 3212977"/>
                <a:gd name="csX5" fmla="*/ 12575 w 2356951"/>
                <a:gd name="csY5" fmla="*/ -1 h 3212977"/>
                <a:gd name="csX0" fmla="*/ 230 w 2344606"/>
                <a:gd name="csY0" fmla="*/ 1 h 3160735"/>
                <a:gd name="csX1" fmla="*/ 1052109 w 2344606"/>
                <a:gd name="csY1" fmla="*/ 600162 h 3160735"/>
                <a:gd name="csX2" fmla="*/ 2342790 w 2344606"/>
                <a:gd name="csY2" fmla="*/ 1904760 h 3160735"/>
                <a:gd name="csX3" fmla="*/ 1291938 w 2344606"/>
                <a:gd name="csY3" fmla="*/ 2721086 h 3160735"/>
                <a:gd name="csX4" fmla="*/ 46517 w 2344606"/>
                <a:gd name="csY4" fmla="*/ 3160736 h 3160735"/>
                <a:gd name="csX5" fmla="*/ 230 w 2344606"/>
                <a:gd name="csY5" fmla="*/ 1 h 31607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344606" h="3160735">
                  <a:moveTo>
                    <a:pt x="230" y="1"/>
                  </a:moveTo>
                  <a:lnTo>
                    <a:pt x="1052109" y="600162"/>
                  </a:lnTo>
                  <a:cubicBezTo>
                    <a:pt x="1754544" y="985683"/>
                    <a:pt x="2302819" y="1551273"/>
                    <a:pt x="2342790" y="1904760"/>
                  </a:cubicBezTo>
                  <a:cubicBezTo>
                    <a:pt x="2382761" y="2258247"/>
                    <a:pt x="1754561" y="2452461"/>
                    <a:pt x="1291938" y="2721086"/>
                  </a:cubicBezTo>
                  <a:cubicBezTo>
                    <a:pt x="863285" y="2917769"/>
                    <a:pt x="466420" y="2990345"/>
                    <a:pt x="46517" y="3160736"/>
                  </a:cubicBezTo>
                  <a:cubicBezTo>
                    <a:pt x="50709" y="2089743"/>
                    <a:pt x="-3962" y="1070994"/>
                    <a:pt x="230" y="1"/>
                  </a:cubicBezTo>
                  <a:close/>
                </a:path>
              </a:pathLst>
            </a:cu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CFF80E58-681D-4643-CF19-B272DC8ED4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446" y="2425700"/>
              <a:ext cx="8484775" cy="2750634"/>
            </a:xfrm>
            <a:prstGeom prst="line">
              <a:avLst/>
            </a:prstGeom>
            <a:ln w="57150">
              <a:solidFill>
                <a:srgbClr val="945DE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732FD87D-BB4D-6BE6-BF8E-A08969B89AAF}"/>
                </a:ext>
              </a:extLst>
            </p:cNvPr>
            <p:cNvSpPr/>
            <p:nvPr/>
          </p:nvSpPr>
          <p:spPr>
            <a:xfrm>
              <a:off x="963705" y="1529280"/>
              <a:ext cx="8470900" cy="4147620"/>
            </a:xfrm>
            <a:custGeom>
              <a:avLst/>
              <a:gdLst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4051300 w 8470900"/>
                <a:gd name="connsiteY2" fmla="*/ 3171757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907865 w 8470900"/>
                <a:gd name="connsiteY2" fmla="*/ 3270368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169824 h 4169824"/>
                <a:gd name="connsiteX1" fmla="*/ 1016000 w 8470900"/>
                <a:gd name="connsiteY1" fmla="*/ 855124 h 4169824"/>
                <a:gd name="connsiteX2" fmla="*/ 3836148 w 8470900"/>
                <a:gd name="connsiteY2" fmla="*/ 3442188 h 4169824"/>
                <a:gd name="connsiteX3" fmla="*/ 5372100 w 8470900"/>
                <a:gd name="connsiteY3" fmla="*/ 3738024 h 4169824"/>
                <a:gd name="connsiteX4" fmla="*/ 6435165 w 8470900"/>
                <a:gd name="connsiteY4" fmla="*/ 78183 h 4169824"/>
                <a:gd name="connsiteX5" fmla="*/ 8470900 w 8470900"/>
                <a:gd name="connsiteY5" fmla="*/ 1553624 h 4169824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36148 w 8470900"/>
                <a:gd name="connsiteY2" fmla="*/ 3419984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36148 w 8470900"/>
                <a:gd name="connsiteY2" fmla="*/ 3419984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00290 w 8470900"/>
                <a:gd name="connsiteY2" fmla="*/ 3491701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00290 w 8470900"/>
                <a:gd name="connsiteY2" fmla="*/ 3491701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5372100 w 8470900"/>
                <a:gd name="connsiteY2" fmla="*/ 3715820 h 4147620"/>
                <a:gd name="connsiteX3" fmla="*/ 6435165 w 8470900"/>
                <a:gd name="connsiteY3" fmla="*/ 55979 h 4147620"/>
                <a:gd name="connsiteX4" fmla="*/ 8470900 w 8470900"/>
                <a:gd name="connsiteY4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5372100 w 8470900"/>
                <a:gd name="connsiteY2" fmla="*/ 3715820 h 4147620"/>
                <a:gd name="connsiteX3" fmla="*/ 6435165 w 8470900"/>
                <a:gd name="connsiteY3" fmla="*/ 55979 h 4147620"/>
                <a:gd name="connsiteX4" fmla="*/ 8470900 w 8470900"/>
                <a:gd name="connsiteY4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4789394 w 8470900"/>
                <a:gd name="connsiteY2" fmla="*/ 3796502 h 4147620"/>
                <a:gd name="connsiteX3" fmla="*/ 6435165 w 8470900"/>
                <a:gd name="connsiteY3" fmla="*/ 55979 h 4147620"/>
                <a:gd name="connsiteX4" fmla="*/ 8470900 w 8470900"/>
                <a:gd name="connsiteY4" fmla="*/ 1531420 h 414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0900" h="4147620">
                  <a:moveTo>
                    <a:pt x="0" y="4147620"/>
                  </a:moveTo>
                  <a:cubicBezTo>
                    <a:pt x="170391" y="2564353"/>
                    <a:pt x="217768" y="891440"/>
                    <a:pt x="1016000" y="832920"/>
                  </a:cubicBezTo>
                  <a:cubicBezTo>
                    <a:pt x="1814232" y="774400"/>
                    <a:pt x="3850341" y="4293545"/>
                    <a:pt x="4789394" y="3796502"/>
                  </a:cubicBezTo>
                  <a:cubicBezTo>
                    <a:pt x="5728447" y="3299459"/>
                    <a:pt x="5587004" y="554516"/>
                    <a:pt x="6435165" y="55979"/>
                  </a:cubicBezTo>
                  <a:cubicBezTo>
                    <a:pt x="7023350" y="-236371"/>
                    <a:pt x="7935383" y="669936"/>
                    <a:pt x="8470900" y="153142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L-vorm 62">
              <a:extLst>
                <a:ext uri="{FF2B5EF4-FFF2-40B4-BE49-F238E27FC236}">
                  <a16:creationId xmlns:a16="http://schemas.microsoft.com/office/drawing/2014/main" id="{D81C591C-78A9-5446-1370-3566093DE297}"/>
                </a:ext>
              </a:extLst>
            </p:cNvPr>
            <p:cNvSpPr/>
            <p:nvPr/>
          </p:nvSpPr>
          <p:spPr>
            <a:xfrm>
              <a:off x="880189" y="1485307"/>
              <a:ext cx="8549032" cy="4518082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75726674-7ED6-63A9-1B6C-82EED6DA4D50}"/>
                </a:ext>
              </a:extLst>
            </p:cNvPr>
            <p:cNvSpPr txBox="1"/>
            <p:nvPr/>
          </p:nvSpPr>
          <p:spPr>
            <a:xfrm rot="20351603">
              <a:off x="801144" y="3960097"/>
              <a:ext cx="3032263" cy="74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Y &gt; Y*</a:t>
              </a:r>
            </a:p>
          </p:txBody>
        </p: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D6E4C6B1-68DB-B43B-0F17-176F77CF1417}"/>
                </a:ext>
              </a:extLst>
            </p:cNvPr>
            <p:cNvSpPr txBox="1"/>
            <p:nvPr/>
          </p:nvSpPr>
          <p:spPr>
            <a:xfrm rot="20309194">
              <a:off x="6777227" y="2203651"/>
              <a:ext cx="2188730" cy="74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Y &gt; Y*</a:t>
              </a: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64528637-B2E6-8D92-D15A-C6F59F2B7892}"/>
                </a:ext>
              </a:extLst>
            </p:cNvPr>
            <p:cNvSpPr txBox="1"/>
            <p:nvPr/>
          </p:nvSpPr>
          <p:spPr>
            <a:xfrm rot="20303372">
              <a:off x="3992506" y="3864501"/>
              <a:ext cx="3032263" cy="74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Y &lt; Y*</a:t>
              </a:r>
            </a:p>
          </p:txBody>
        </p:sp>
      </p:grpSp>
      <p:sp>
        <p:nvSpPr>
          <p:cNvPr id="72" name="Tekstvak 71">
            <a:extLst>
              <a:ext uri="{FF2B5EF4-FFF2-40B4-BE49-F238E27FC236}">
                <a16:creationId xmlns:a16="http://schemas.microsoft.com/office/drawing/2014/main" id="{6B817BDE-EB34-269C-B11D-0DA3B73BA469}"/>
              </a:ext>
            </a:extLst>
          </p:cNvPr>
          <p:cNvSpPr txBox="1"/>
          <p:nvPr/>
        </p:nvSpPr>
        <p:spPr>
          <a:xfrm>
            <a:off x="11931394" y="2602222"/>
            <a:ext cx="5810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Werkloosheid </a:t>
            </a: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tussen twee banen</a:t>
            </a: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</a:t>
            </a: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tussen studie</a:t>
            </a:r>
            <a:r>
              <a:rPr kumimoji="0" lang="nl-NL" sz="44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baan</a:t>
            </a:r>
            <a:r>
              <a:rPr kumimoji="0" lang="nl-NL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CFA6AEAD-214C-8C54-FAEF-7B317E6470B8}"/>
              </a:ext>
            </a:extLst>
          </p:cNvPr>
          <p:cNvGrpSpPr/>
          <p:nvPr/>
        </p:nvGrpSpPr>
        <p:grpSpPr>
          <a:xfrm>
            <a:off x="6138618" y="2365083"/>
            <a:ext cx="5730873" cy="1962923"/>
            <a:chOff x="12560268" y="3134303"/>
            <a:chExt cx="5730873" cy="1962923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F7832F00-3A24-5F01-8DDC-F6CD32A0EDDE}"/>
                </a:ext>
              </a:extLst>
            </p:cNvPr>
            <p:cNvSpPr/>
            <p:nvPr/>
          </p:nvSpPr>
          <p:spPr>
            <a:xfrm>
              <a:off x="12892311" y="3134303"/>
              <a:ext cx="5397030" cy="19629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sz="1200" b="1" dirty="0">
                <a:solidFill>
                  <a:schemeClr val="tx1"/>
                </a:solidFill>
                <a:latin typeface="Effra" panose="02000506080000020004" pitchFamily="2" charset="0"/>
              </a:endParaRP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E31A77FF-134C-8EC0-3036-7C5AAD910A26}"/>
                </a:ext>
              </a:extLst>
            </p:cNvPr>
            <p:cNvSpPr txBox="1"/>
            <p:nvPr/>
          </p:nvSpPr>
          <p:spPr>
            <a:xfrm>
              <a:off x="13128624" y="3154224"/>
              <a:ext cx="5162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Beroepsbevolking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32E262AE-3435-D4F1-55A3-6BA87C35721C}"/>
                </a:ext>
              </a:extLst>
            </p:cNvPr>
            <p:cNvSpPr txBox="1"/>
            <p:nvPr/>
          </p:nvSpPr>
          <p:spPr>
            <a:xfrm>
              <a:off x="13128624" y="3708703"/>
              <a:ext cx="5162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Werkenden bij Y*</a:t>
              </a:r>
            </a:p>
          </p:txBody>
        </p: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2B0914E6-9030-5EC9-4241-85058E0F35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60700" y="4450468"/>
              <a:ext cx="4896000" cy="0"/>
            </a:xfrm>
            <a:prstGeom prst="line">
              <a:avLst/>
            </a:prstGeom>
            <a:ln w="76200">
              <a:solidFill>
                <a:srgbClr val="652E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48E98CD1-8247-053A-2FCB-1EA1A333A8B1}"/>
                </a:ext>
              </a:extLst>
            </p:cNvPr>
            <p:cNvSpPr txBox="1"/>
            <p:nvPr/>
          </p:nvSpPr>
          <p:spPr>
            <a:xfrm>
              <a:off x="13128624" y="4446257"/>
              <a:ext cx="5162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Natuurlijke werkloosheid</a:t>
              </a:r>
            </a:p>
          </p:txBody>
        </p:sp>
        <p:sp>
          <p:nvSpPr>
            <p:cNvPr id="36" name="Minteken 35">
              <a:extLst>
                <a:ext uri="{FF2B5EF4-FFF2-40B4-BE49-F238E27FC236}">
                  <a16:creationId xmlns:a16="http://schemas.microsoft.com/office/drawing/2014/main" id="{E7184AEB-7A98-00CC-B873-601C451B9CEE}"/>
                </a:ext>
              </a:extLst>
            </p:cNvPr>
            <p:cNvSpPr/>
            <p:nvPr/>
          </p:nvSpPr>
          <p:spPr>
            <a:xfrm>
              <a:off x="17322705" y="3814880"/>
              <a:ext cx="924674" cy="561142"/>
            </a:xfrm>
            <a:prstGeom prst="mathMinus">
              <a:avLst>
                <a:gd name="adj1" fmla="val 27763"/>
              </a:avLst>
            </a:prstGeom>
            <a:solidFill>
              <a:srgbClr val="E71E14"/>
            </a:solidFill>
            <a:ln>
              <a:solidFill>
                <a:srgbClr val="E71E14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7" name="Is gelijk aan 36">
              <a:extLst>
                <a:ext uri="{FF2B5EF4-FFF2-40B4-BE49-F238E27FC236}">
                  <a16:creationId xmlns:a16="http://schemas.microsoft.com/office/drawing/2014/main" id="{548A3572-567A-3F5C-B31C-BD51D818C72A}"/>
                </a:ext>
              </a:extLst>
            </p:cNvPr>
            <p:cNvSpPr/>
            <p:nvPr/>
          </p:nvSpPr>
          <p:spPr>
            <a:xfrm>
              <a:off x="12560268" y="4433271"/>
              <a:ext cx="660486" cy="646331"/>
            </a:xfrm>
            <a:prstGeom prst="mathEqual">
              <a:avLst>
                <a:gd name="adj1" fmla="val 17325"/>
                <a:gd name="adj2" fmla="val 11760"/>
              </a:avLst>
            </a:prstGeom>
            <a:solidFill>
              <a:srgbClr val="652EA3"/>
            </a:solidFill>
            <a:ln>
              <a:solidFill>
                <a:srgbClr val="652EA3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11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3D5F4-715C-F3C5-45DE-5E8CB921B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63B3EA7-A691-0C8F-6117-7E463DACE7FF}"/>
              </a:ext>
            </a:extLst>
          </p:cNvPr>
          <p:cNvSpPr txBox="1"/>
          <p:nvPr/>
        </p:nvSpPr>
        <p:spPr>
          <a:xfrm>
            <a:off x="3852122" y="2274775"/>
            <a:ext cx="44690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600" b="1" dirty="0">
                <a:solidFill>
                  <a:srgbClr val="E71E14"/>
                </a:solidFill>
                <a:latin typeface="Effra" panose="02000506080000020004" pitchFamily="2" charset="0"/>
              </a:rPr>
              <a:t>ALS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AB3B0D1-F9BD-8861-625F-66CC43EF950A}"/>
              </a:ext>
            </a:extLst>
          </p:cNvPr>
          <p:cNvSpPr txBox="1"/>
          <p:nvPr/>
        </p:nvSpPr>
        <p:spPr>
          <a:xfrm>
            <a:off x="289622" y="1450247"/>
            <a:ext cx="11588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>
                <a:latin typeface="Effra" panose="02000506080000020004" pitchFamily="2" charset="0"/>
              </a:rPr>
              <a:t>Kosten vanwege </a:t>
            </a:r>
            <a:r>
              <a:rPr lang="nl-NL" sz="4400" b="1" i="1" dirty="0">
                <a:solidFill>
                  <a:srgbClr val="945DE8"/>
                </a:solidFill>
                <a:latin typeface="Effra" panose="02000506080000020004" pitchFamily="2" charset="0"/>
              </a:rPr>
              <a:t>specifieke investeringen</a:t>
            </a:r>
            <a:r>
              <a:rPr lang="nl-NL" sz="4400" b="1" i="1" dirty="0">
                <a:latin typeface="Effra" panose="02000506080000020004" pitchFamily="2" charset="0"/>
              </a:rPr>
              <a:t> die </a:t>
            </a:r>
            <a:r>
              <a:rPr lang="nl-NL" sz="4400" b="1" i="1" dirty="0">
                <a:solidFill>
                  <a:srgbClr val="945DE8"/>
                </a:solidFill>
                <a:latin typeface="Effra" panose="02000506080000020004" pitchFamily="2" charset="0"/>
              </a:rPr>
              <a:t>niet</a:t>
            </a:r>
            <a:r>
              <a:rPr lang="nl-NL" sz="4400" b="1" i="1" dirty="0">
                <a:latin typeface="Effra" panose="02000506080000020004" pitchFamily="2" charset="0"/>
              </a:rPr>
              <a:t> meer </a:t>
            </a:r>
            <a:r>
              <a:rPr lang="nl-NL" sz="4400" b="1" i="1" dirty="0">
                <a:solidFill>
                  <a:srgbClr val="945DE8"/>
                </a:solidFill>
                <a:latin typeface="Effra" panose="02000506080000020004" pitchFamily="2" charset="0"/>
              </a:rPr>
              <a:t>kunnen</a:t>
            </a:r>
            <a:r>
              <a:rPr lang="nl-NL" sz="4400" b="1" i="1" dirty="0">
                <a:latin typeface="Effra" panose="02000506080000020004" pitchFamily="2" charset="0"/>
              </a:rPr>
              <a:t> worden </a:t>
            </a:r>
            <a:r>
              <a:rPr lang="nl-NL" sz="4400" b="1" i="1" dirty="0">
                <a:solidFill>
                  <a:srgbClr val="945DE8"/>
                </a:solidFill>
                <a:latin typeface="Effra" panose="02000506080000020004" pitchFamily="2" charset="0"/>
              </a:rPr>
              <a:t>terugverdiend</a:t>
            </a:r>
            <a:r>
              <a:rPr lang="nl-NL" sz="4400" b="1" i="1" dirty="0">
                <a:latin typeface="Effra" panose="02000506080000020004" pitchFamily="2" charset="0"/>
              </a:rPr>
              <a:t>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920658F-4F4E-EDF3-8D9F-3DEFA38211A2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Verzonken kosten </a:t>
            </a: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(Kijkersvraag)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D48227C-2F83-E98C-3A3C-246D3BE1FDB0}"/>
              </a:ext>
            </a:extLst>
          </p:cNvPr>
          <p:cNvSpPr txBox="1"/>
          <p:nvPr/>
        </p:nvSpPr>
        <p:spPr>
          <a:xfrm>
            <a:off x="289622" y="4299631"/>
            <a:ext cx="11588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>
                <a:solidFill>
                  <a:srgbClr val="945DE8"/>
                </a:solidFill>
                <a:latin typeface="Effra" panose="02000506080000020004" pitchFamily="2" charset="0"/>
              </a:rPr>
              <a:t>de plannen</a:t>
            </a:r>
            <a:r>
              <a:rPr lang="nl-NL" sz="4400" b="1" i="1" dirty="0">
                <a:latin typeface="Effra" panose="02000506080000020004" pitchFamily="2" charset="0"/>
              </a:rPr>
              <a:t> waarvoor deze investeringen gedaan zijn, </a:t>
            </a:r>
            <a:r>
              <a:rPr lang="nl-NL" sz="4400" b="1" i="1" dirty="0">
                <a:solidFill>
                  <a:srgbClr val="945DE8"/>
                </a:solidFill>
                <a:latin typeface="Effra" panose="02000506080000020004" pitchFamily="2" charset="0"/>
              </a:rPr>
              <a:t>niet</a:t>
            </a:r>
            <a:r>
              <a:rPr lang="nl-NL" sz="4400" b="1" i="1" dirty="0">
                <a:latin typeface="Effra" panose="02000506080000020004" pitchFamily="2" charset="0"/>
              </a:rPr>
              <a:t> meer </a:t>
            </a:r>
            <a:r>
              <a:rPr lang="nl-NL" sz="4400" b="1" i="1" dirty="0">
                <a:solidFill>
                  <a:srgbClr val="945DE8"/>
                </a:solidFill>
                <a:latin typeface="Effra" panose="02000506080000020004" pitchFamily="2" charset="0"/>
              </a:rPr>
              <a:t>doorgaan</a:t>
            </a:r>
            <a:r>
              <a:rPr lang="nl-NL" sz="4400" b="1" i="1" dirty="0">
                <a:latin typeface="Effra" panose="0200050608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9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1D302-C696-7E8E-0B17-CB3F19082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9FF14994-3E2B-2441-9B88-5E17CE542C34}"/>
              </a:ext>
            </a:extLst>
          </p:cNvPr>
          <p:cNvGrpSpPr/>
          <p:nvPr/>
        </p:nvGrpSpPr>
        <p:grpSpPr>
          <a:xfrm>
            <a:off x="2583946" y="2773386"/>
            <a:ext cx="626960" cy="1065439"/>
            <a:chOff x="9289135" y="2048796"/>
            <a:chExt cx="1113927" cy="2012870"/>
          </a:xfrm>
          <a:pattFill prst="wdUpDiag">
            <a:fgClr>
              <a:srgbClr val="E61E16"/>
            </a:fgClr>
            <a:bgClr>
              <a:schemeClr val="bg1"/>
            </a:bgClr>
          </a:pattFill>
        </p:grpSpPr>
        <p:sp>
          <p:nvSpPr>
            <p:cNvPr id="11" name="Rechthoekige driehoek 10">
              <a:extLst>
                <a:ext uri="{FF2B5EF4-FFF2-40B4-BE49-F238E27FC236}">
                  <a16:creationId xmlns:a16="http://schemas.microsoft.com/office/drawing/2014/main" id="{F654226D-E68A-D6D1-A9E4-2A175349E55E}"/>
                </a:ext>
              </a:extLst>
            </p:cNvPr>
            <p:cNvSpPr/>
            <p:nvPr/>
          </p:nvSpPr>
          <p:spPr>
            <a:xfrm>
              <a:off x="9289135" y="2048796"/>
              <a:ext cx="1113927" cy="1175028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  <p:sp>
          <p:nvSpPr>
            <p:cNvPr id="12" name="Rechthoekige driehoek 11">
              <a:extLst>
                <a:ext uri="{FF2B5EF4-FFF2-40B4-BE49-F238E27FC236}">
                  <a16:creationId xmlns:a16="http://schemas.microsoft.com/office/drawing/2014/main" id="{C566EBDF-D36A-96EC-8C59-12D238C6C94B}"/>
                </a:ext>
              </a:extLst>
            </p:cNvPr>
            <p:cNvSpPr/>
            <p:nvPr/>
          </p:nvSpPr>
          <p:spPr>
            <a:xfrm flipV="1">
              <a:off x="9289135" y="3211653"/>
              <a:ext cx="1098766" cy="850013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</p:grpSp>
      <p:sp>
        <p:nvSpPr>
          <p:cNvPr id="13" name="Rechthoek 12">
            <a:extLst>
              <a:ext uri="{FF2B5EF4-FFF2-40B4-BE49-F238E27FC236}">
                <a16:creationId xmlns:a16="http://schemas.microsoft.com/office/drawing/2014/main" id="{93EF560A-CB66-F857-0736-B21EB8EFF97B}"/>
              </a:ext>
            </a:extLst>
          </p:cNvPr>
          <p:cNvSpPr/>
          <p:nvPr/>
        </p:nvSpPr>
        <p:spPr>
          <a:xfrm>
            <a:off x="819200" y="2769404"/>
            <a:ext cx="1765814" cy="619910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90C53BA-C80A-B055-0B2E-12B116EAE1F2}"/>
              </a:ext>
            </a:extLst>
          </p:cNvPr>
          <p:cNvSpPr/>
          <p:nvPr/>
        </p:nvSpPr>
        <p:spPr>
          <a:xfrm flipV="1">
            <a:off x="821390" y="3387182"/>
            <a:ext cx="1762552" cy="452842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423E9D5-1C7B-1321-B014-0F1FD9D860D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Minimumloon</a:t>
            </a:r>
          </a:p>
        </p:txBody>
      </p:sp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0F02DE74-7AEE-BF64-3FA5-5A3601EBAD0C}"/>
              </a:ext>
            </a:extLst>
          </p:cNvPr>
          <p:cNvSpPr/>
          <p:nvPr/>
        </p:nvSpPr>
        <p:spPr>
          <a:xfrm>
            <a:off x="819200" y="1069121"/>
            <a:ext cx="1742978" cy="1698754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20A65EA7-2B41-3DE7-39FD-06E8A1F069E5}"/>
              </a:ext>
            </a:extLst>
          </p:cNvPr>
          <p:cNvSpPr/>
          <p:nvPr/>
        </p:nvSpPr>
        <p:spPr>
          <a:xfrm flipV="1">
            <a:off x="821391" y="3838828"/>
            <a:ext cx="1768202" cy="1218312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50B7EB8-F695-56C0-093F-A2EE7D372F51}"/>
              </a:ext>
            </a:extLst>
          </p:cNvPr>
          <p:cNvGrpSpPr/>
          <p:nvPr/>
        </p:nvGrpSpPr>
        <p:grpSpPr>
          <a:xfrm>
            <a:off x="719863" y="1010774"/>
            <a:ext cx="5252728" cy="5123326"/>
            <a:chOff x="3955722" y="782329"/>
            <a:chExt cx="4428000" cy="4428000"/>
          </a:xfrm>
        </p:grpSpPr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27E2D5BD-F1C9-EF5E-3F7E-B268DEAFECD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659A407A-5BC7-1B7E-474A-FB1B77AE590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245E1921-6DD4-3A59-3779-CE102E08608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D01DAAB-714E-C2DF-F4A7-01DBBD83799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CE3A61E2-5381-BF59-294B-3432212221E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8DAAF176-F89F-7D19-7457-49C642C1326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05F9A7B6-2D79-ED66-0BA1-87CB7AC3D0F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C5F48B48-374F-B086-0BED-94D6BC3E6C6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D6C381DC-663D-D378-1EDC-5050A3E4688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EC4B6CC5-23FB-DDAD-30AA-9DF08016C7D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E99BBAF0-339C-5D5A-23AD-18DFDF0B9E6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A4019A92-CA45-2035-17E4-13CC54F7CC0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6781894D-ACC2-E225-E094-CB38FCEB57C6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436BC690-9962-491D-D8E9-8C6530D0AA0D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D0FA182D-3C42-2723-23E2-5FF863942975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7FFDCE93-D703-8D66-E217-DBB225D96540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6AA3AE9E-2185-4966-3280-6AE7805EFAE5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C307CEB5-9A1D-DC3E-033F-346DE4EBEA59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7AA298FB-71D4-AA4E-F6FC-A606291B77B2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44588864-6D5C-55FA-F84D-91F4FFE2B184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D7E0A487-5133-FC3C-1CD5-73C66C731DFE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BD0189C9-62E3-14D3-46FC-2E74B4C0FB6E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-vorm 36">
              <a:extLst>
                <a:ext uri="{FF2B5EF4-FFF2-40B4-BE49-F238E27FC236}">
                  <a16:creationId xmlns:a16="http://schemas.microsoft.com/office/drawing/2014/main" id="{44F2B17D-EB62-42A2-1082-CB842AE22464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C2088A9C-A17B-90BA-155E-1C198529003C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23586" y="1044461"/>
            <a:ext cx="5149005" cy="503431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1D3ADBA8-7257-B0B3-D503-C9E6AA63B2D4}"/>
              </a:ext>
            </a:extLst>
          </p:cNvPr>
          <p:cNvCxnSpPr>
            <a:cxnSpLocks/>
          </p:cNvCxnSpPr>
          <p:nvPr/>
        </p:nvCxnSpPr>
        <p:spPr>
          <a:xfrm flipH="1">
            <a:off x="821392" y="1536326"/>
            <a:ext cx="5128930" cy="349885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B9389C51-0B9D-9566-AF42-FCE4EF1B2D98}"/>
              </a:ext>
            </a:extLst>
          </p:cNvPr>
          <p:cNvCxnSpPr>
            <a:cxnSpLocks/>
          </p:cNvCxnSpPr>
          <p:nvPr/>
        </p:nvCxnSpPr>
        <p:spPr>
          <a:xfrm flipH="1">
            <a:off x="834450" y="2767875"/>
            <a:ext cx="5115872" cy="0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B203BBE9-1321-742D-1FF6-40D409D807C7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2587400" y="2877799"/>
            <a:ext cx="0" cy="313694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7A2226E5-13D3-D835-FFF9-2F5320F6D3A1}"/>
              </a:ext>
            </a:extLst>
          </p:cNvPr>
          <p:cNvSpPr/>
          <p:nvPr/>
        </p:nvSpPr>
        <p:spPr>
          <a:xfrm>
            <a:off x="2472138" y="2657973"/>
            <a:ext cx="230524" cy="219826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243B94A8-BA7C-3FD6-15E2-5D6368706D6D}"/>
              </a:ext>
            </a:extLst>
          </p:cNvPr>
          <p:cNvSpPr/>
          <p:nvPr/>
        </p:nvSpPr>
        <p:spPr>
          <a:xfrm>
            <a:off x="4040973" y="2654591"/>
            <a:ext cx="230524" cy="219826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33B6FCCB-8E66-53F1-0137-EA6EE82FA67E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4156235" y="2874417"/>
            <a:ext cx="0" cy="314032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C4EEBEFF-D8AA-F6A8-65BB-4D04D942C2F3}"/>
              </a:ext>
            </a:extLst>
          </p:cNvPr>
          <p:cNvSpPr txBox="1"/>
          <p:nvPr/>
        </p:nvSpPr>
        <p:spPr>
          <a:xfrm>
            <a:off x="2464624" y="2323705"/>
            <a:ext cx="18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45DE8"/>
                </a:solidFill>
              </a:rPr>
              <a:t>Werkloosheid</a:t>
            </a:r>
          </a:p>
        </p:txBody>
      </p: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D302655F-BA28-46F0-072E-344645AB2CD0}"/>
              </a:ext>
            </a:extLst>
          </p:cNvPr>
          <p:cNvCxnSpPr>
            <a:cxnSpLocks/>
            <a:stCxn id="43" idx="2"/>
            <a:endCxn id="42" idx="6"/>
          </p:cNvCxnSpPr>
          <p:nvPr/>
        </p:nvCxnSpPr>
        <p:spPr>
          <a:xfrm flipH="1">
            <a:off x="2702662" y="2764504"/>
            <a:ext cx="1338311" cy="3382"/>
          </a:xfrm>
          <a:prstGeom prst="straightConnector1">
            <a:avLst/>
          </a:prstGeom>
          <a:ln w="57150">
            <a:solidFill>
              <a:srgbClr val="E61E16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57175E91-D22C-2ABB-7FAB-692726F4D4F7}"/>
              </a:ext>
            </a:extLst>
          </p:cNvPr>
          <p:cNvCxnSpPr>
            <a:cxnSpLocks/>
          </p:cNvCxnSpPr>
          <p:nvPr/>
        </p:nvCxnSpPr>
        <p:spPr>
          <a:xfrm>
            <a:off x="4560895" y="6289146"/>
            <a:ext cx="10800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E14AFFDD-1FCA-B857-D6AC-D5B108E5323D}"/>
                  </a:ext>
                </a:extLst>
              </p:cNvPr>
              <p:cNvSpPr txBox="1"/>
              <p:nvPr/>
            </p:nvSpPr>
            <p:spPr>
              <a:xfrm>
                <a:off x="5698613" y="6100107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FE431E88-A3D1-0AC8-D4B4-E45F01CC4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13" y="6100107"/>
                <a:ext cx="294953" cy="369332"/>
              </a:xfrm>
              <a:prstGeom prst="rect">
                <a:avLst/>
              </a:prstGeom>
              <a:blipFill>
                <a:blip r:embed="rId2"/>
                <a:stretch>
                  <a:fillRect l="-35417" r="-41667" b="-3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6F5031B5-484F-59E1-6363-B43DFB1A177B}"/>
                  </a:ext>
                </a:extLst>
              </p:cNvPr>
              <p:cNvSpPr txBox="1"/>
              <p:nvPr/>
            </p:nvSpPr>
            <p:spPr>
              <a:xfrm>
                <a:off x="380517" y="931800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7CC4F31-CCB5-FBDA-5155-79744E862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17" y="931800"/>
                <a:ext cx="243656" cy="369332"/>
              </a:xfrm>
              <a:prstGeom prst="rect">
                <a:avLst/>
              </a:prstGeom>
              <a:blipFill>
                <a:blip r:embed="rId3"/>
                <a:stretch>
                  <a:fillRect l="-30000" r="-37500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E0C84612-2EB5-D4C6-4346-751554FA4AF0}"/>
              </a:ext>
            </a:extLst>
          </p:cNvPr>
          <p:cNvCxnSpPr>
            <a:cxnSpLocks/>
          </p:cNvCxnSpPr>
          <p:nvPr/>
        </p:nvCxnSpPr>
        <p:spPr>
          <a:xfrm flipV="1">
            <a:off x="520779" y="1301637"/>
            <a:ext cx="0" cy="108000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kstvak 104">
            <a:extLst>
              <a:ext uri="{FF2B5EF4-FFF2-40B4-BE49-F238E27FC236}">
                <a16:creationId xmlns:a16="http://schemas.microsoft.com/office/drawing/2014/main" id="{6EB3A8C9-06D2-9DDC-8BB6-A72F90E192CF}"/>
              </a:ext>
            </a:extLst>
          </p:cNvPr>
          <p:cNvSpPr txBox="1"/>
          <p:nvPr/>
        </p:nvSpPr>
        <p:spPr>
          <a:xfrm>
            <a:off x="4451357" y="6266731"/>
            <a:ext cx="1102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945DE8"/>
                </a:solidFill>
              </a:rPr>
              <a:t>Arbeidsjaren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64F56630-C218-0854-C107-B4667CA149A3}"/>
                  </a:ext>
                </a:extLst>
              </p:cNvPr>
              <p:cNvSpPr txBox="1"/>
              <p:nvPr/>
            </p:nvSpPr>
            <p:spPr>
              <a:xfrm>
                <a:off x="5387762" y="1145036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CFB2ACAF-61FF-5371-3D73-682259A23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62" y="1145036"/>
                <a:ext cx="513510" cy="369332"/>
              </a:xfrm>
              <a:prstGeom prst="rect">
                <a:avLst/>
              </a:prstGeom>
              <a:blipFill>
                <a:blip r:embed="rId11"/>
                <a:stretch>
                  <a:fillRect l="-13095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7257A569-F53A-B46D-ADE8-341FF3D777E6}"/>
                  </a:ext>
                </a:extLst>
              </p:cNvPr>
              <p:cNvSpPr txBox="1"/>
              <p:nvPr/>
            </p:nvSpPr>
            <p:spPr>
              <a:xfrm>
                <a:off x="5387762" y="5137008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D68F1EA-B75D-A12C-B6AF-F008366DB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62" y="5137008"/>
                <a:ext cx="513510" cy="369332"/>
              </a:xfrm>
              <a:prstGeom prst="rect">
                <a:avLst/>
              </a:prstGeom>
              <a:blipFill>
                <a:blip r:embed="rId12"/>
                <a:stretch>
                  <a:fillRect l="-11905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Bijschrift: pijl-links 110">
            <a:extLst>
              <a:ext uri="{FF2B5EF4-FFF2-40B4-BE49-F238E27FC236}">
                <a16:creationId xmlns:a16="http://schemas.microsoft.com/office/drawing/2014/main" id="{D0FB3B85-52E3-ECEB-E0AE-53C5A1AB0638}"/>
              </a:ext>
            </a:extLst>
          </p:cNvPr>
          <p:cNvSpPr/>
          <p:nvPr/>
        </p:nvSpPr>
        <p:spPr>
          <a:xfrm>
            <a:off x="5838139" y="1034381"/>
            <a:ext cx="2438400" cy="66757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620"/>
            </a:avLst>
          </a:prstGeom>
          <a:solidFill>
            <a:srgbClr val="945D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Effra" panose="02000506080000020004" pitchFamily="2" charset="0"/>
              </a:rPr>
              <a:t>Beroepsbevolking</a:t>
            </a:r>
          </a:p>
          <a:p>
            <a:pPr algn="ctr"/>
            <a:r>
              <a:rPr lang="nl-NL" sz="1050" dirty="0">
                <a:latin typeface="Effra" panose="02000506080000020004" pitchFamily="2" charset="0"/>
              </a:rPr>
              <a:t>(werkenden en werkzoekenden)</a:t>
            </a:r>
          </a:p>
        </p:txBody>
      </p:sp>
      <p:sp>
        <p:nvSpPr>
          <p:cNvPr id="112" name="Bijschrift: pijl-links 111">
            <a:extLst>
              <a:ext uri="{FF2B5EF4-FFF2-40B4-BE49-F238E27FC236}">
                <a16:creationId xmlns:a16="http://schemas.microsoft.com/office/drawing/2014/main" id="{CA19E0AF-50BE-383F-40EE-6AF3D30DF639}"/>
              </a:ext>
            </a:extLst>
          </p:cNvPr>
          <p:cNvSpPr/>
          <p:nvPr/>
        </p:nvSpPr>
        <p:spPr>
          <a:xfrm>
            <a:off x="5838139" y="5011873"/>
            <a:ext cx="2438400" cy="66757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620"/>
            </a:avLst>
          </a:prstGeom>
          <a:solidFill>
            <a:srgbClr val="945D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Effra" panose="02000506080000020004" pitchFamily="2" charset="0"/>
              </a:rPr>
              <a:t>Werkgelegenheid</a:t>
            </a:r>
          </a:p>
          <a:p>
            <a:pPr algn="ctr"/>
            <a:r>
              <a:rPr lang="nl-NL" sz="1050" dirty="0">
                <a:latin typeface="Effra" panose="02000506080000020004" pitchFamily="2" charset="0"/>
              </a:rPr>
              <a:t>(bezette banen en vacatures)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FA9C3638-28DD-CA24-F716-A1641DD9C207}"/>
                  </a:ext>
                </a:extLst>
              </p:cNvPr>
              <p:cNvSpPr txBox="1"/>
              <p:nvPr/>
            </p:nvSpPr>
            <p:spPr>
              <a:xfrm>
                <a:off x="140927" y="2558312"/>
                <a:ext cx="5781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578552D7-166D-2F10-34DB-A155F680B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7" y="2558312"/>
                <a:ext cx="578107" cy="307777"/>
              </a:xfrm>
              <a:prstGeom prst="rect">
                <a:avLst/>
              </a:prstGeom>
              <a:blipFill>
                <a:blip r:embed="rId15"/>
                <a:stretch>
                  <a:fillRect l="-9474" r="-5263" b="-1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hthoek: afgeronde hoeken 114">
                <a:extLst>
                  <a:ext uri="{FF2B5EF4-FFF2-40B4-BE49-F238E27FC236}">
                    <a16:creationId xmlns:a16="http://schemas.microsoft.com/office/drawing/2014/main" id="{1DEADD9D-D40E-BEA8-7182-FFD6F9D5CC00}"/>
                  </a:ext>
                </a:extLst>
              </p:cNvPr>
              <p:cNvSpPr/>
              <p:nvPr/>
            </p:nvSpPr>
            <p:spPr>
              <a:xfrm>
                <a:off x="6351649" y="1405379"/>
                <a:ext cx="2619366" cy="918326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e>
                      <m:sub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nl-NL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nl-NL" sz="20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neemt toe en</a:t>
                </a:r>
                <a:r>
                  <a:rPr kumimoji="0" lang="nl-NL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e>
                      <m:sub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sub>
                    </m:sSub>
                  </m:oMath>
                </a14:m>
                <a:r>
                  <a:rPr kumimoji="0" lang="nl-NL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  <a:r>
                  <a:rPr lang="nl-NL" sz="2000" i="1" dirty="0">
                    <a:solidFill>
                      <a:prstClr val="white"/>
                    </a:solidFill>
                    <a:latin typeface="Effra" panose="02000506080000020004" pitchFamily="2" charset="0"/>
                  </a:rPr>
                  <a:t>neemt af</a:t>
                </a:r>
                <a:endParaRPr kumimoji="0" lang="nl-NL" sz="20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5" name="Rechthoek: afgeronde hoeken 114">
                <a:extLst>
                  <a:ext uri="{FF2B5EF4-FFF2-40B4-BE49-F238E27FC236}">
                    <a16:creationId xmlns:a16="http://schemas.microsoft.com/office/drawing/2014/main" id="{44543326-66F4-4E9B-517F-6ADD9165F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49" y="1405379"/>
                <a:ext cx="2619366" cy="9183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hthoek: afgeronde hoeken 115">
            <a:extLst>
              <a:ext uri="{FF2B5EF4-FFF2-40B4-BE49-F238E27FC236}">
                <a16:creationId xmlns:a16="http://schemas.microsoft.com/office/drawing/2014/main" id="{A0FA0079-D4FC-10EC-AF28-C49FBEC61740}"/>
              </a:ext>
            </a:extLst>
          </p:cNvPr>
          <p:cNvSpPr/>
          <p:nvPr/>
        </p:nvSpPr>
        <p:spPr>
          <a:xfrm>
            <a:off x="6351649" y="2508371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werkloosheid neemt toe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17" name="Rechthoek: afgeronde hoeken 116">
            <a:extLst>
              <a:ext uri="{FF2B5EF4-FFF2-40B4-BE49-F238E27FC236}">
                <a16:creationId xmlns:a16="http://schemas.microsoft.com/office/drawing/2014/main" id="{39545061-D883-2F3A-4E53-CBAC3E675784}"/>
              </a:ext>
            </a:extLst>
          </p:cNvPr>
          <p:cNvSpPr/>
          <p:nvPr/>
        </p:nvSpPr>
        <p:spPr>
          <a:xfrm>
            <a:off x="6351649" y="3611363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Overheidsuitgaven</a:t>
            </a:r>
            <a:r>
              <a:rPr kumimoji="0" lang="nl-NL" sz="200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 stijgen en –inkomsten dalen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18" name="Rechthoek: afgeronde hoeken 117">
            <a:extLst>
              <a:ext uri="{FF2B5EF4-FFF2-40B4-BE49-F238E27FC236}">
                <a16:creationId xmlns:a16="http://schemas.microsoft.com/office/drawing/2014/main" id="{7381A98D-7DB4-1E2F-D251-99A575E0A89C}"/>
              </a:ext>
            </a:extLst>
          </p:cNvPr>
          <p:cNvSpPr/>
          <p:nvPr/>
        </p:nvSpPr>
        <p:spPr>
          <a:xfrm>
            <a:off x="6351649" y="4714355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Het overheidssaldo neemt af</a:t>
            </a:r>
          </a:p>
        </p:txBody>
      </p:sp>
      <p:sp>
        <p:nvSpPr>
          <p:cNvPr id="119" name="Pijl: omlaag 118">
            <a:extLst>
              <a:ext uri="{FF2B5EF4-FFF2-40B4-BE49-F238E27FC236}">
                <a16:creationId xmlns:a16="http://schemas.microsoft.com/office/drawing/2014/main" id="{F42DEBBF-EAC6-B785-5FD4-8AC07A954128}"/>
              </a:ext>
            </a:extLst>
          </p:cNvPr>
          <p:cNvSpPr/>
          <p:nvPr/>
        </p:nvSpPr>
        <p:spPr>
          <a:xfrm>
            <a:off x="8446082" y="2098498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Pijl: omlaag 119">
            <a:extLst>
              <a:ext uri="{FF2B5EF4-FFF2-40B4-BE49-F238E27FC236}">
                <a16:creationId xmlns:a16="http://schemas.microsoft.com/office/drawing/2014/main" id="{AF93B789-1DE1-78FB-3309-B1780E6B4081}"/>
              </a:ext>
            </a:extLst>
          </p:cNvPr>
          <p:cNvSpPr/>
          <p:nvPr/>
        </p:nvSpPr>
        <p:spPr>
          <a:xfrm>
            <a:off x="8446082" y="3205950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Pijl: omlaag 120">
            <a:extLst>
              <a:ext uri="{FF2B5EF4-FFF2-40B4-BE49-F238E27FC236}">
                <a16:creationId xmlns:a16="http://schemas.microsoft.com/office/drawing/2014/main" id="{FE908730-712B-FD8F-EFF8-238CF8114B33}"/>
              </a:ext>
            </a:extLst>
          </p:cNvPr>
          <p:cNvSpPr/>
          <p:nvPr/>
        </p:nvSpPr>
        <p:spPr>
          <a:xfrm>
            <a:off x="8446082" y="4313402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: afgeronde hoeken 121">
            <a:extLst>
              <a:ext uri="{FF2B5EF4-FFF2-40B4-BE49-F238E27FC236}">
                <a16:creationId xmlns:a16="http://schemas.microsoft.com/office/drawing/2014/main" id="{AD038AB1-3930-968A-A647-ED10FB705EFD}"/>
              </a:ext>
            </a:extLst>
          </p:cNvPr>
          <p:cNvSpPr/>
          <p:nvPr/>
        </p:nvSpPr>
        <p:spPr>
          <a:xfrm>
            <a:off x="9137112" y="1405379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</a:t>
            </a:r>
            <a:r>
              <a:rPr kumimoji="0" lang="nl-NL" sz="200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armste bevolking krijgt meer betaald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23" name="Rechthoek: afgeronde hoeken 122">
            <a:extLst>
              <a:ext uri="{FF2B5EF4-FFF2-40B4-BE49-F238E27FC236}">
                <a16:creationId xmlns:a16="http://schemas.microsoft.com/office/drawing/2014/main" id="{AD82867B-D72D-64A1-DE83-2F71FE5E6D8A}"/>
              </a:ext>
            </a:extLst>
          </p:cNvPr>
          <p:cNvSpPr/>
          <p:nvPr/>
        </p:nvSpPr>
        <p:spPr>
          <a:xfrm>
            <a:off x="9137112" y="2508371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bestedingen nemen toe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24" name="Rechthoek: afgeronde hoeken 123">
            <a:extLst>
              <a:ext uri="{FF2B5EF4-FFF2-40B4-BE49-F238E27FC236}">
                <a16:creationId xmlns:a16="http://schemas.microsoft.com/office/drawing/2014/main" id="{92560908-84EE-6431-5E75-59D60D35AA9D}"/>
              </a:ext>
            </a:extLst>
          </p:cNvPr>
          <p:cNvSpPr/>
          <p:nvPr/>
        </p:nvSpPr>
        <p:spPr>
          <a:xfrm>
            <a:off x="9137112" y="3611363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vraag naar arbeid neemt toe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25" name="Rechthoek: afgeronde hoeken 124">
            <a:extLst>
              <a:ext uri="{FF2B5EF4-FFF2-40B4-BE49-F238E27FC236}">
                <a16:creationId xmlns:a16="http://schemas.microsoft.com/office/drawing/2014/main" id="{FD29CD3B-A01F-99E1-8E6A-15867AA5F417}"/>
              </a:ext>
            </a:extLst>
          </p:cNvPr>
          <p:cNvSpPr/>
          <p:nvPr/>
        </p:nvSpPr>
        <p:spPr>
          <a:xfrm>
            <a:off x="9137112" y="4714355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werkloosheid neemt af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26" name="Pijl: omlaag 125">
            <a:extLst>
              <a:ext uri="{FF2B5EF4-FFF2-40B4-BE49-F238E27FC236}">
                <a16:creationId xmlns:a16="http://schemas.microsoft.com/office/drawing/2014/main" id="{5CF623D9-8330-49AD-8B2D-B0938D24B202}"/>
              </a:ext>
            </a:extLst>
          </p:cNvPr>
          <p:cNvSpPr/>
          <p:nvPr/>
        </p:nvSpPr>
        <p:spPr>
          <a:xfrm>
            <a:off x="9333133" y="2098498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7" name="Pijl: omlaag 126">
            <a:extLst>
              <a:ext uri="{FF2B5EF4-FFF2-40B4-BE49-F238E27FC236}">
                <a16:creationId xmlns:a16="http://schemas.microsoft.com/office/drawing/2014/main" id="{1FBA1AFD-AADB-43D2-E0C1-3842B30EA55C}"/>
              </a:ext>
            </a:extLst>
          </p:cNvPr>
          <p:cNvSpPr/>
          <p:nvPr/>
        </p:nvSpPr>
        <p:spPr>
          <a:xfrm>
            <a:off x="9333133" y="3205950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8" name="Pijl: omlaag 127">
            <a:extLst>
              <a:ext uri="{FF2B5EF4-FFF2-40B4-BE49-F238E27FC236}">
                <a16:creationId xmlns:a16="http://schemas.microsoft.com/office/drawing/2014/main" id="{3A1F0BD3-2AF9-5EED-EAE6-B127ADD52E8D}"/>
              </a:ext>
            </a:extLst>
          </p:cNvPr>
          <p:cNvSpPr/>
          <p:nvPr/>
        </p:nvSpPr>
        <p:spPr>
          <a:xfrm>
            <a:off x="9333133" y="4313402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Rechthoek: afgeronde hoeken 113">
            <a:extLst>
              <a:ext uri="{FF2B5EF4-FFF2-40B4-BE49-F238E27FC236}">
                <a16:creationId xmlns:a16="http://schemas.microsoft.com/office/drawing/2014/main" id="{0E0B3B81-D56C-2FFC-2A3B-724CD0010E05}"/>
              </a:ext>
            </a:extLst>
          </p:cNvPr>
          <p:cNvSpPr/>
          <p:nvPr/>
        </p:nvSpPr>
        <p:spPr>
          <a:xfrm>
            <a:off x="6865653" y="1034381"/>
            <a:ext cx="4313311" cy="41072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Gevolgen van een minimumloon</a:t>
            </a:r>
          </a:p>
        </p:txBody>
      </p:sp>
      <p:sp>
        <p:nvSpPr>
          <p:cNvPr id="129" name="Tekstvak 128">
            <a:extLst>
              <a:ext uri="{FF2B5EF4-FFF2-40B4-BE49-F238E27FC236}">
                <a16:creationId xmlns:a16="http://schemas.microsoft.com/office/drawing/2014/main" id="{3DA8F95D-BFD4-5A7B-0CE4-E29DBA8D9847}"/>
              </a:ext>
            </a:extLst>
          </p:cNvPr>
          <p:cNvSpPr txBox="1"/>
          <p:nvPr/>
        </p:nvSpPr>
        <p:spPr>
          <a:xfrm>
            <a:off x="6137594" y="5710237"/>
            <a:ext cx="570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Laat je antwoordroute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de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vraagstelling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de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context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i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 de opgave afhangen.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756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4" grpId="0" animBg="1"/>
      <p:bldP spid="7" grpId="0" animBg="1"/>
      <p:bldP spid="42" grpId="0" animBg="1"/>
      <p:bldP spid="43" grpId="0" animBg="1"/>
      <p:bldP spid="45" grpId="0"/>
      <p:bldP spid="111" grpId="0" animBg="1"/>
      <p:bldP spid="111" grpId="1" animBg="1"/>
      <p:bldP spid="112" grpId="0" animBg="1"/>
      <p:bldP spid="112" grpId="1" animBg="1"/>
      <p:bldP spid="113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14" grpId="0" animBg="1"/>
      <p:bldP spid="12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35C4F-1E2C-4C55-91F0-452B3DA59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76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89620-A567-8017-E980-BCB76898F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5320A59-5B27-0659-6026-7B1A4DF012DB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BBP-ontwikkeling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EAD7E2E-B66D-A073-FD35-F2131A9493EA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48B80A05-F796-825F-03DB-A785D6A375AC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Conjunctuur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5E0DE93-93FB-EDFA-F2AF-5243744C73BC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91287E0-96F9-4A66-2589-4777CE2C4824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I</a:t>
            </a:r>
          </a:p>
        </p:txBody>
      </p:sp>
    </p:spTree>
    <p:extLst>
      <p:ext uri="{BB962C8B-B14F-4D97-AF65-F5344CB8AC3E}">
        <p14:creationId xmlns:p14="http://schemas.microsoft.com/office/powerpoint/2010/main" val="1117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vak 23">
            <a:extLst>
              <a:ext uri="{FF2B5EF4-FFF2-40B4-BE49-F238E27FC236}">
                <a16:creationId xmlns:a16="http://schemas.microsoft.com/office/drawing/2014/main" id="{E3DE0358-6CBB-F01E-3C36-15705B5F888F}"/>
              </a:ext>
            </a:extLst>
          </p:cNvPr>
          <p:cNvSpPr txBox="1"/>
          <p:nvPr/>
        </p:nvSpPr>
        <p:spPr>
          <a:xfrm rot="20521767">
            <a:off x="6764586" y="1815846"/>
            <a:ext cx="186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alpha val="50000"/>
                  </a:prst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HC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2C95204-9E52-F454-87AE-B6531B113F9D}"/>
              </a:ext>
            </a:extLst>
          </p:cNvPr>
          <p:cNvSpPr txBox="1"/>
          <p:nvPr/>
        </p:nvSpPr>
        <p:spPr>
          <a:xfrm rot="20521767">
            <a:off x="4519327" y="3813143"/>
            <a:ext cx="186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alpha val="50000"/>
                  </a:prst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LC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E2039D6-D9A8-EF69-0A72-FFC0973FDC9C}"/>
              </a:ext>
            </a:extLst>
          </p:cNvPr>
          <p:cNvSpPr txBox="1"/>
          <p:nvPr/>
        </p:nvSpPr>
        <p:spPr>
          <a:xfrm rot="20521767">
            <a:off x="1177215" y="3200853"/>
            <a:ext cx="186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alpha val="50000"/>
                  </a:prst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HC</a:t>
            </a:r>
          </a:p>
        </p:txBody>
      </p:sp>
      <p:sp>
        <p:nvSpPr>
          <p:cNvPr id="22" name="Stroomdiagram: Uitstel 19">
            <a:extLst>
              <a:ext uri="{FF2B5EF4-FFF2-40B4-BE49-F238E27FC236}">
                <a16:creationId xmlns:a16="http://schemas.microsoft.com/office/drawing/2014/main" id="{DF81DDEA-66CB-0A76-BDD6-23EDA066EE59}"/>
              </a:ext>
            </a:extLst>
          </p:cNvPr>
          <p:cNvSpPr/>
          <p:nvPr/>
        </p:nvSpPr>
        <p:spPr>
          <a:xfrm rot="4343504" flipV="1">
            <a:off x="4711349" y="3150410"/>
            <a:ext cx="1634098" cy="2790099"/>
          </a:xfrm>
          <a:custGeom>
            <a:avLst/>
            <a:gdLst>
              <a:gd name="connsiteX0" fmla="*/ 0 w 2373856"/>
              <a:gd name="connsiteY0" fmla="*/ 0 h 3039312"/>
              <a:gd name="connsiteX1" fmla="*/ 1186928 w 2373856"/>
              <a:gd name="connsiteY1" fmla="*/ 0 h 3039312"/>
              <a:gd name="connsiteX2" fmla="*/ 2373856 w 2373856"/>
              <a:gd name="connsiteY2" fmla="*/ 1519656 h 3039312"/>
              <a:gd name="connsiteX3" fmla="*/ 1186928 w 2373856"/>
              <a:gd name="connsiteY3" fmla="*/ 3039312 h 3039312"/>
              <a:gd name="connsiteX4" fmla="*/ 0 w 2373856"/>
              <a:gd name="connsiteY4" fmla="*/ 3039312 h 3039312"/>
              <a:gd name="connsiteX5" fmla="*/ 0 w 2373856"/>
              <a:gd name="connsiteY5" fmla="*/ 0 h 3039312"/>
              <a:gd name="connsiteX0" fmla="*/ 0 w 2375948"/>
              <a:gd name="connsiteY0" fmla="*/ 0 h 3039312"/>
              <a:gd name="connsiteX1" fmla="*/ 1186928 w 2375948"/>
              <a:gd name="connsiteY1" fmla="*/ 0 h 3039312"/>
              <a:gd name="connsiteX2" fmla="*/ 2373856 w 2375948"/>
              <a:gd name="connsiteY2" fmla="*/ 1519656 h 3039312"/>
              <a:gd name="connsiteX3" fmla="*/ 1186928 w 2375948"/>
              <a:gd name="connsiteY3" fmla="*/ 3039312 h 3039312"/>
              <a:gd name="connsiteX4" fmla="*/ 0 w 2375948"/>
              <a:gd name="connsiteY4" fmla="*/ 3039312 h 3039312"/>
              <a:gd name="connsiteX5" fmla="*/ 0 w 2375948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2675"/>
              <a:gd name="connsiteY0" fmla="*/ 0 h 3039312"/>
              <a:gd name="connsiteX1" fmla="*/ 1186928 w 2382675"/>
              <a:gd name="connsiteY1" fmla="*/ 0 h 3039312"/>
              <a:gd name="connsiteX2" fmla="*/ 2382674 w 2382675"/>
              <a:gd name="connsiteY2" fmla="*/ 1639404 h 3039312"/>
              <a:gd name="connsiteX3" fmla="*/ 1180999 w 2382675"/>
              <a:gd name="connsiteY3" fmla="*/ 2852384 h 3039312"/>
              <a:gd name="connsiteX4" fmla="*/ 0 w 2382675"/>
              <a:gd name="connsiteY4" fmla="*/ 3039312 h 3039312"/>
              <a:gd name="connsiteX5" fmla="*/ 0 w 2382675"/>
              <a:gd name="connsiteY5" fmla="*/ 0 h 3039312"/>
              <a:gd name="connsiteX0" fmla="*/ 0 w 2382857"/>
              <a:gd name="connsiteY0" fmla="*/ 0 h 3039312"/>
              <a:gd name="connsiteX1" fmla="*/ 1186928 w 2382857"/>
              <a:gd name="connsiteY1" fmla="*/ 0 h 3039312"/>
              <a:gd name="connsiteX2" fmla="*/ 2382674 w 2382857"/>
              <a:gd name="connsiteY2" fmla="*/ 1639404 h 3039312"/>
              <a:gd name="connsiteX3" fmla="*/ 1116641 w 2382857"/>
              <a:gd name="connsiteY3" fmla="*/ 2636275 h 3039312"/>
              <a:gd name="connsiteX4" fmla="*/ 0 w 2382857"/>
              <a:gd name="connsiteY4" fmla="*/ 3039312 h 3039312"/>
              <a:gd name="connsiteX5" fmla="*/ 0 w 2382857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835"/>
              <a:gd name="connsiteY0" fmla="*/ 0 h 3039312"/>
              <a:gd name="connsiteX1" fmla="*/ 1186928 w 2382835"/>
              <a:gd name="connsiteY1" fmla="*/ 0 h 3039312"/>
              <a:gd name="connsiteX2" fmla="*/ 2382674 w 2382835"/>
              <a:gd name="connsiteY2" fmla="*/ 1639404 h 3039312"/>
              <a:gd name="connsiteX3" fmla="*/ 1259709 w 2382835"/>
              <a:gd name="connsiteY3" fmla="*/ 2528140 h 3039312"/>
              <a:gd name="connsiteX4" fmla="*/ 0 w 2382835"/>
              <a:gd name="connsiteY4" fmla="*/ 3039312 h 3039312"/>
              <a:gd name="connsiteX5" fmla="*/ 0 w 2382835"/>
              <a:gd name="connsiteY5" fmla="*/ 0 h 3039312"/>
              <a:gd name="connsiteX0" fmla="*/ 0 w 2384047"/>
              <a:gd name="connsiteY0" fmla="*/ 0 h 3039312"/>
              <a:gd name="connsiteX1" fmla="*/ 1041106 w 2384047"/>
              <a:gd name="connsiteY1" fmla="*/ 467396 h 3039312"/>
              <a:gd name="connsiteX2" fmla="*/ 2382674 w 2384047"/>
              <a:gd name="connsiteY2" fmla="*/ 1639404 h 3039312"/>
              <a:gd name="connsiteX3" fmla="*/ 1259709 w 2384047"/>
              <a:gd name="connsiteY3" fmla="*/ 2528140 h 3039312"/>
              <a:gd name="connsiteX4" fmla="*/ 0 w 2384047"/>
              <a:gd name="connsiteY4" fmla="*/ 3039312 h 3039312"/>
              <a:gd name="connsiteX5" fmla="*/ 0 w 2384047"/>
              <a:gd name="connsiteY5" fmla="*/ 0 h 3039312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271"/>
              <a:gd name="connsiteY0" fmla="*/ 0 h 3071450"/>
              <a:gd name="connsiteX1" fmla="*/ 1064454 w 2383271"/>
              <a:gd name="connsiteY1" fmla="*/ 458633 h 3071450"/>
              <a:gd name="connsiteX2" fmla="*/ 2382674 w 2383271"/>
              <a:gd name="connsiteY2" fmla="*/ 1671542 h 3071450"/>
              <a:gd name="connsiteX3" fmla="*/ 1259709 w 2383271"/>
              <a:gd name="connsiteY3" fmla="*/ 2560278 h 3071450"/>
              <a:gd name="connsiteX4" fmla="*/ 0 w 2383271"/>
              <a:gd name="connsiteY4" fmla="*/ 3071450 h 3071450"/>
              <a:gd name="connsiteX5" fmla="*/ 20431 w 2383271"/>
              <a:gd name="connsiteY5" fmla="*/ 0 h 3071450"/>
              <a:gd name="connsiteX0" fmla="*/ 20431 w 2384399"/>
              <a:gd name="connsiteY0" fmla="*/ 0 h 3071450"/>
              <a:gd name="connsiteX1" fmla="*/ 1064454 w 2384399"/>
              <a:gd name="connsiteY1" fmla="*/ 458633 h 3071450"/>
              <a:gd name="connsiteX2" fmla="*/ 2382674 w 2384399"/>
              <a:gd name="connsiteY2" fmla="*/ 1671542 h 3071450"/>
              <a:gd name="connsiteX3" fmla="*/ 1303140 w 2384399"/>
              <a:gd name="connsiteY3" fmla="*/ 2640325 h 3071450"/>
              <a:gd name="connsiteX4" fmla="*/ 0 w 2384399"/>
              <a:gd name="connsiteY4" fmla="*/ 3071450 h 3071450"/>
              <a:gd name="connsiteX5" fmla="*/ 20431 w 2384399"/>
              <a:gd name="connsiteY5" fmla="*/ 0 h 3071450"/>
              <a:gd name="connsiteX0" fmla="*/ 20431 w 2446871"/>
              <a:gd name="connsiteY0" fmla="*/ 0 h 3071450"/>
              <a:gd name="connsiteX1" fmla="*/ 1064454 w 2446871"/>
              <a:gd name="connsiteY1" fmla="*/ 458633 h 3071450"/>
              <a:gd name="connsiteX2" fmla="*/ 2445289 w 2446871"/>
              <a:gd name="connsiteY2" fmla="*/ 1605384 h 3071450"/>
              <a:gd name="connsiteX3" fmla="*/ 1303140 w 2446871"/>
              <a:gd name="connsiteY3" fmla="*/ 2640325 h 3071450"/>
              <a:gd name="connsiteX4" fmla="*/ 0 w 2446871"/>
              <a:gd name="connsiteY4" fmla="*/ 3071450 h 3071450"/>
              <a:gd name="connsiteX5" fmla="*/ 20431 w 2446871"/>
              <a:gd name="connsiteY5" fmla="*/ 0 h 3071450"/>
              <a:gd name="connsiteX0" fmla="*/ 20431 w 2421873"/>
              <a:gd name="connsiteY0" fmla="*/ 0 h 3071450"/>
              <a:gd name="connsiteX1" fmla="*/ 1064454 w 2421873"/>
              <a:gd name="connsiteY1" fmla="*/ 458633 h 3071450"/>
              <a:gd name="connsiteX2" fmla="*/ 2420237 w 2421873"/>
              <a:gd name="connsiteY2" fmla="*/ 1349808 h 3071450"/>
              <a:gd name="connsiteX3" fmla="*/ 1303140 w 2421873"/>
              <a:gd name="connsiteY3" fmla="*/ 2640325 h 3071450"/>
              <a:gd name="connsiteX4" fmla="*/ 0 w 2421873"/>
              <a:gd name="connsiteY4" fmla="*/ 3071450 h 3071450"/>
              <a:gd name="connsiteX5" fmla="*/ 20431 w 2421873"/>
              <a:gd name="connsiteY5" fmla="*/ 0 h 3071450"/>
              <a:gd name="connsiteX0" fmla="*/ 20431 w 2420726"/>
              <a:gd name="connsiteY0" fmla="*/ 0 h 3071450"/>
              <a:gd name="connsiteX1" fmla="*/ 1064454 w 2420726"/>
              <a:gd name="connsiteY1" fmla="*/ 458633 h 3071450"/>
              <a:gd name="connsiteX2" fmla="*/ 2420237 w 2420726"/>
              <a:gd name="connsiteY2" fmla="*/ 1349808 h 3071450"/>
              <a:gd name="connsiteX3" fmla="*/ 1201391 w 2420726"/>
              <a:gd name="connsiteY3" fmla="*/ 2569903 h 3071450"/>
              <a:gd name="connsiteX4" fmla="*/ 0 w 2420726"/>
              <a:gd name="connsiteY4" fmla="*/ 3071450 h 3071450"/>
              <a:gd name="connsiteX5" fmla="*/ 20431 w 2420726"/>
              <a:gd name="connsiteY5" fmla="*/ 0 h 3071450"/>
              <a:gd name="connsiteX0" fmla="*/ 20431 w 2474131"/>
              <a:gd name="connsiteY0" fmla="*/ 0 h 3071450"/>
              <a:gd name="connsiteX1" fmla="*/ 1064454 w 2474131"/>
              <a:gd name="connsiteY1" fmla="*/ 458633 h 3071450"/>
              <a:gd name="connsiteX2" fmla="*/ 2473672 w 2474131"/>
              <a:gd name="connsiteY2" fmla="*/ 1473300 h 3071450"/>
              <a:gd name="connsiteX3" fmla="*/ 1201391 w 2474131"/>
              <a:gd name="connsiteY3" fmla="*/ 2569903 h 3071450"/>
              <a:gd name="connsiteX4" fmla="*/ 0 w 2474131"/>
              <a:gd name="connsiteY4" fmla="*/ 3071450 h 3071450"/>
              <a:gd name="connsiteX5" fmla="*/ 20431 w 2474131"/>
              <a:gd name="connsiteY5" fmla="*/ 0 h 3071450"/>
              <a:gd name="connsiteX0" fmla="*/ 20431 w 2473700"/>
              <a:gd name="connsiteY0" fmla="*/ 0 h 3071450"/>
              <a:gd name="connsiteX1" fmla="*/ 1168062 w 2473700"/>
              <a:gd name="connsiteY1" fmla="*/ 434513 h 3071450"/>
              <a:gd name="connsiteX2" fmla="*/ 2473672 w 2473700"/>
              <a:gd name="connsiteY2" fmla="*/ 1473300 h 3071450"/>
              <a:gd name="connsiteX3" fmla="*/ 1201391 w 2473700"/>
              <a:gd name="connsiteY3" fmla="*/ 2569903 h 3071450"/>
              <a:gd name="connsiteX4" fmla="*/ 0 w 2473700"/>
              <a:gd name="connsiteY4" fmla="*/ 3071450 h 3071450"/>
              <a:gd name="connsiteX5" fmla="*/ 20431 w 2473700"/>
              <a:gd name="connsiteY5" fmla="*/ 0 h 3071450"/>
              <a:gd name="connsiteX0" fmla="*/ 20431 w 2473700"/>
              <a:gd name="connsiteY0" fmla="*/ 0 h 3071450"/>
              <a:gd name="connsiteX1" fmla="*/ 1168062 w 2473700"/>
              <a:gd name="connsiteY1" fmla="*/ 434513 h 3071450"/>
              <a:gd name="connsiteX2" fmla="*/ 2473672 w 2473700"/>
              <a:gd name="connsiteY2" fmla="*/ 1473300 h 3071450"/>
              <a:gd name="connsiteX3" fmla="*/ 1201391 w 2473700"/>
              <a:gd name="connsiteY3" fmla="*/ 2569903 h 3071450"/>
              <a:gd name="connsiteX4" fmla="*/ 0 w 2473700"/>
              <a:gd name="connsiteY4" fmla="*/ 3071450 h 3071450"/>
              <a:gd name="connsiteX5" fmla="*/ 20431 w 2473700"/>
              <a:gd name="connsiteY5" fmla="*/ 0 h 3071450"/>
              <a:gd name="connsiteX0" fmla="*/ 20431 w 2452528"/>
              <a:gd name="connsiteY0" fmla="*/ 0 h 3071450"/>
              <a:gd name="connsiteX1" fmla="*/ 1168062 w 2452528"/>
              <a:gd name="connsiteY1" fmla="*/ 434513 h 3071450"/>
              <a:gd name="connsiteX2" fmla="*/ 2452499 w 2452528"/>
              <a:gd name="connsiteY2" fmla="*/ 1457316 h 3071450"/>
              <a:gd name="connsiteX3" fmla="*/ 1201391 w 2452528"/>
              <a:gd name="connsiteY3" fmla="*/ 2569903 h 3071450"/>
              <a:gd name="connsiteX4" fmla="*/ 0 w 2452528"/>
              <a:gd name="connsiteY4" fmla="*/ 3071450 h 3071450"/>
              <a:gd name="connsiteX5" fmla="*/ 20431 w 2452528"/>
              <a:gd name="connsiteY5" fmla="*/ 0 h 30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528" h="3071450">
                <a:moveTo>
                  <a:pt x="20431" y="0"/>
                </a:moveTo>
                <a:lnTo>
                  <a:pt x="1168062" y="434513"/>
                </a:lnTo>
                <a:cubicBezTo>
                  <a:pt x="1905860" y="769976"/>
                  <a:pt x="2446944" y="1101418"/>
                  <a:pt x="2452499" y="1457316"/>
                </a:cubicBezTo>
                <a:cubicBezTo>
                  <a:pt x="2458054" y="1813214"/>
                  <a:pt x="1664014" y="2301278"/>
                  <a:pt x="1201391" y="2569903"/>
                </a:cubicBezTo>
                <a:cubicBezTo>
                  <a:pt x="772738" y="2766586"/>
                  <a:pt x="419903" y="2901059"/>
                  <a:pt x="0" y="3071450"/>
                </a:cubicBezTo>
                <a:lnTo>
                  <a:pt x="20431" y="0"/>
                </a:lnTo>
                <a:close/>
              </a:path>
            </a:pathLst>
          </a:cu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troomdiagram: Uitstel 19">
            <a:extLst>
              <a:ext uri="{FF2B5EF4-FFF2-40B4-BE49-F238E27FC236}">
                <a16:creationId xmlns:a16="http://schemas.microsoft.com/office/drawing/2014/main" id="{B81B9D97-A081-2D87-34E8-57777AF05F3D}"/>
              </a:ext>
            </a:extLst>
          </p:cNvPr>
          <p:cNvSpPr/>
          <p:nvPr/>
        </p:nvSpPr>
        <p:spPr>
          <a:xfrm rot="15095498">
            <a:off x="6907601" y="985051"/>
            <a:ext cx="1453456" cy="2526200"/>
          </a:xfrm>
          <a:custGeom>
            <a:avLst/>
            <a:gdLst>
              <a:gd name="connsiteX0" fmla="*/ 0 w 2373856"/>
              <a:gd name="connsiteY0" fmla="*/ 0 h 3039312"/>
              <a:gd name="connsiteX1" fmla="*/ 1186928 w 2373856"/>
              <a:gd name="connsiteY1" fmla="*/ 0 h 3039312"/>
              <a:gd name="connsiteX2" fmla="*/ 2373856 w 2373856"/>
              <a:gd name="connsiteY2" fmla="*/ 1519656 h 3039312"/>
              <a:gd name="connsiteX3" fmla="*/ 1186928 w 2373856"/>
              <a:gd name="connsiteY3" fmla="*/ 3039312 h 3039312"/>
              <a:gd name="connsiteX4" fmla="*/ 0 w 2373856"/>
              <a:gd name="connsiteY4" fmla="*/ 3039312 h 3039312"/>
              <a:gd name="connsiteX5" fmla="*/ 0 w 2373856"/>
              <a:gd name="connsiteY5" fmla="*/ 0 h 3039312"/>
              <a:gd name="connsiteX0" fmla="*/ 0 w 2375948"/>
              <a:gd name="connsiteY0" fmla="*/ 0 h 3039312"/>
              <a:gd name="connsiteX1" fmla="*/ 1186928 w 2375948"/>
              <a:gd name="connsiteY1" fmla="*/ 0 h 3039312"/>
              <a:gd name="connsiteX2" fmla="*/ 2373856 w 2375948"/>
              <a:gd name="connsiteY2" fmla="*/ 1519656 h 3039312"/>
              <a:gd name="connsiteX3" fmla="*/ 1186928 w 2375948"/>
              <a:gd name="connsiteY3" fmla="*/ 3039312 h 3039312"/>
              <a:gd name="connsiteX4" fmla="*/ 0 w 2375948"/>
              <a:gd name="connsiteY4" fmla="*/ 3039312 h 3039312"/>
              <a:gd name="connsiteX5" fmla="*/ 0 w 2375948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2675"/>
              <a:gd name="connsiteY0" fmla="*/ 0 h 3039312"/>
              <a:gd name="connsiteX1" fmla="*/ 1186928 w 2382675"/>
              <a:gd name="connsiteY1" fmla="*/ 0 h 3039312"/>
              <a:gd name="connsiteX2" fmla="*/ 2382674 w 2382675"/>
              <a:gd name="connsiteY2" fmla="*/ 1639404 h 3039312"/>
              <a:gd name="connsiteX3" fmla="*/ 1180999 w 2382675"/>
              <a:gd name="connsiteY3" fmla="*/ 2852384 h 3039312"/>
              <a:gd name="connsiteX4" fmla="*/ 0 w 2382675"/>
              <a:gd name="connsiteY4" fmla="*/ 3039312 h 3039312"/>
              <a:gd name="connsiteX5" fmla="*/ 0 w 2382675"/>
              <a:gd name="connsiteY5" fmla="*/ 0 h 3039312"/>
              <a:gd name="connsiteX0" fmla="*/ 0 w 2382857"/>
              <a:gd name="connsiteY0" fmla="*/ 0 h 3039312"/>
              <a:gd name="connsiteX1" fmla="*/ 1186928 w 2382857"/>
              <a:gd name="connsiteY1" fmla="*/ 0 h 3039312"/>
              <a:gd name="connsiteX2" fmla="*/ 2382674 w 2382857"/>
              <a:gd name="connsiteY2" fmla="*/ 1639404 h 3039312"/>
              <a:gd name="connsiteX3" fmla="*/ 1116641 w 2382857"/>
              <a:gd name="connsiteY3" fmla="*/ 2636275 h 3039312"/>
              <a:gd name="connsiteX4" fmla="*/ 0 w 2382857"/>
              <a:gd name="connsiteY4" fmla="*/ 3039312 h 3039312"/>
              <a:gd name="connsiteX5" fmla="*/ 0 w 2382857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835"/>
              <a:gd name="connsiteY0" fmla="*/ 0 h 3039312"/>
              <a:gd name="connsiteX1" fmla="*/ 1186928 w 2382835"/>
              <a:gd name="connsiteY1" fmla="*/ 0 h 3039312"/>
              <a:gd name="connsiteX2" fmla="*/ 2382674 w 2382835"/>
              <a:gd name="connsiteY2" fmla="*/ 1639404 h 3039312"/>
              <a:gd name="connsiteX3" fmla="*/ 1259709 w 2382835"/>
              <a:gd name="connsiteY3" fmla="*/ 2528140 h 3039312"/>
              <a:gd name="connsiteX4" fmla="*/ 0 w 2382835"/>
              <a:gd name="connsiteY4" fmla="*/ 3039312 h 3039312"/>
              <a:gd name="connsiteX5" fmla="*/ 0 w 2382835"/>
              <a:gd name="connsiteY5" fmla="*/ 0 h 3039312"/>
              <a:gd name="connsiteX0" fmla="*/ 0 w 2384047"/>
              <a:gd name="connsiteY0" fmla="*/ 0 h 3039312"/>
              <a:gd name="connsiteX1" fmla="*/ 1041106 w 2384047"/>
              <a:gd name="connsiteY1" fmla="*/ 467396 h 3039312"/>
              <a:gd name="connsiteX2" fmla="*/ 2382674 w 2384047"/>
              <a:gd name="connsiteY2" fmla="*/ 1639404 h 3039312"/>
              <a:gd name="connsiteX3" fmla="*/ 1259709 w 2384047"/>
              <a:gd name="connsiteY3" fmla="*/ 2528140 h 3039312"/>
              <a:gd name="connsiteX4" fmla="*/ 0 w 2384047"/>
              <a:gd name="connsiteY4" fmla="*/ 3039312 h 3039312"/>
              <a:gd name="connsiteX5" fmla="*/ 0 w 2384047"/>
              <a:gd name="connsiteY5" fmla="*/ 0 h 3039312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271"/>
              <a:gd name="connsiteY0" fmla="*/ 0 h 3071450"/>
              <a:gd name="connsiteX1" fmla="*/ 1064454 w 2383271"/>
              <a:gd name="connsiteY1" fmla="*/ 458633 h 3071450"/>
              <a:gd name="connsiteX2" fmla="*/ 2382674 w 2383271"/>
              <a:gd name="connsiteY2" fmla="*/ 1671542 h 3071450"/>
              <a:gd name="connsiteX3" fmla="*/ 1259709 w 2383271"/>
              <a:gd name="connsiteY3" fmla="*/ 2560278 h 3071450"/>
              <a:gd name="connsiteX4" fmla="*/ 0 w 2383271"/>
              <a:gd name="connsiteY4" fmla="*/ 3071450 h 3071450"/>
              <a:gd name="connsiteX5" fmla="*/ 20431 w 2383271"/>
              <a:gd name="connsiteY5" fmla="*/ 0 h 3071450"/>
              <a:gd name="connsiteX0" fmla="*/ 20431 w 2384399"/>
              <a:gd name="connsiteY0" fmla="*/ 0 h 3071450"/>
              <a:gd name="connsiteX1" fmla="*/ 1064454 w 2384399"/>
              <a:gd name="connsiteY1" fmla="*/ 458633 h 3071450"/>
              <a:gd name="connsiteX2" fmla="*/ 2382674 w 2384399"/>
              <a:gd name="connsiteY2" fmla="*/ 1671542 h 3071450"/>
              <a:gd name="connsiteX3" fmla="*/ 1303140 w 2384399"/>
              <a:gd name="connsiteY3" fmla="*/ 2640325 h 3071450"/>
              <a:gd name="connsiteX4" fmla="*/ 0 w 2384399"/>
              <a:gd name="connsiteY4" fmla="*/ 3071450 h 3071450"/>
              <a:gd name="connsiteX5" fmla="*/ 20431 w 2384399"/>
              <a:gd name="connsiteY5" fmla="*/ 0 h 3071450"/>
              <a:gd name="connsiteX0" fmla="*/ 20431 w 2446871"/>
              <a:gd name="connsiteY0" fmla="*/ 0 h 3071450"/>
              <a:gd name="connsiteX1" fmla="*/ 1064454 w 2446871"/>
              <a:gd name="connsiteY1" fmla="*/ 458633 h 3071450"/>
              <a:gd name="connsiteX2" fmla="*/ 2445289 w 2446871"/>
              <a:gd name="connsiteY2" fmla="*/ 1605384 h 3071450"/>
              <a:gd name="connsiteX3" fmla="*/ 1303140 w 2446871"/>
              <a:gd name="connsiteY3" fmla="*/ 2640325 h 3071450"/>
              <a:gd name="connsiteX4" fmla="*/ 0 w 2446871"/>
              <a:gd name="connsiteY4" fmla="*/ 3071450 h 3071450"/>
              <a:gd name="connsiteX5" fmla="*/ 20431 w 2446871"/>
              <a:gd name="connsiteY5" fmla="*/ 0 h 30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871" h="3071450">
                <a:moveTo>
                  <a:pt x="20431" y="0"/>
                </a:moveTo>
                <a:lnTo>
                  <a:pt x="1064454" y="458633"/>
                </a:lnTo>
                <a:cubicBezTo>
                  <a:pt x="1766889" y="844154"/>
                  <a:pt x="2405508" y="1241769"/>
                  <a:pt x="2445289" y="1605384"/>
                </a:cubicBezTo>
                <a:cubicBezTo>
                  <a:pt x="2485070" y="1968999"/>
                  <a:pt x="1765763" y="2371700"/>
                  <a:pt x="1303140" y="2640325"/>
                </a:cubicBezTo>
                <a:cubicBezTo>
                  <a:pt x="874487" y="2837008"/>
                  <a:pt x="419903" y="2901059"/>
                  <a:pt x="0" y="3071450"/>
                </a:cubicBezTo>
                <a:lnTo>
                  <a:pt x="20431" y="0"/>
                </a:lnTo>
                <a:close/>
              </a:path>
            </a:pathLst>
          </a:cu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troomdiagram: Uitstel 19">
            <a:extLst>
              <a:ext uri="{FF2B5EF4-FFF2-40B4-BE49-F238E27FC236}">
                <a16:creationId xmlns:a16="http://schemas.microsoft.com/office/drawing/2014/main" id="{EE4815C1-4652-BF86-E330-4E4C8BE47286}"/>
              </a:ext>
            </a:extLst>
          </p:cNvPr>
          <p:cNvSpPr/>
          <p:nvPr/>
        </p:nvSpPr>
        <p:spPr>
          <a:xfrm rot="15095498">
            <a:off x="920476" y="2009188"/>
            <a:ext cx="2383271" cy="3071450"/>
          </a:xfrm>
          <a:custGeom>
            <a:avLst/>
            <a:gdLst>
              <a:gd name="connsiteX0" fmla="*/ 0 w 2373856"/>
              <a:gd name="connsiteY0" fmla="*/ 0 h 3039312"/>
              <a:gd name="connsiteX1" fmla="*/ 1186928 w 2373856"/>
              <a:gd name="connsiteY1" fmla="*/ 0 h 3039312"/>
              <a:gd name="connsiteX2" fmla="*/ 2373856 w 2373856"/>
              <a:gd name="connsiteY2" fmla="*/ 1519656 h 3039312"/>
              <a:gd name="connsiteX3" fmla="*/ 1186928 w 2373856"/>
              <a:gd name="connsiteY3" fmla="*/ 3039312 h 3039312"/>
              <a:gd name="connsiteX4" fmla="*/ 0 w 2373856"/>
              <a:gd name="connsiteY4" fmla="*/ 3039312 h 3039312"/>
              <a:gd name="connsiteX5" fmla="*/ 0 w 2373856"/>
              <a:gd name="connsiteY5" fmla="*/ 0 h 3039312"/>
              <a:gd name="connsiteX0" fmla="*/ 0 w 2375948"/>
              <a:gd name="connsiteY0" fmla="*/ 0 h 3039312"/>
              <a:gd name="connsiteX1" fmla="*/ 1186928 w 2375948"/>
              <a:gd name="connsiteY1" fmla="*/ 0 h 3039312"/>
              <a:gd name="connsiteX2" fmla="*/ 2373856 w 2375948"/>
              <a:gd name="connsiteY2" fmla="*/ 1519656 h 3039312"/>
              <a:gd name="connsiteX3" fmla="*/ 1186928 w 2375948"/>
              <a:gd name="connsiteY3" fmla="*/ 3039312 h 3039312"/>
              <a:gd name="connsiteX4" fmla="*/ 0 w 2375948"/>
              <a:gd name="connsiteY4" fmla="*/ 3039312 h 3039312"/>
              <a:gd name="connsiteX5" fmla="*/ 0 w 2375948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2675"/>
              <a:gd name="connsiteY0" fmla="*/ 0 h 3039312"/>
              <a:gd name="connsiteX1" fmla="*/ 1186928 w 2382675"/>
              <a:gd name="connsiteY1" fmla="*/ 0 h 3039312"/>
              <a:gd name="connsiteX2" fmla="*/ 2382674 w 2382675"/>
              <a:gd name="connsiteY2" fmla="*/ 1639404 h 3039312"/>
              <a:gd name="connsiteX3" fmla="*/ 1180999 w 2382675"/>
              <a:gd name="connsiteY3" fmla="*/ 2852384 h 3039312"/>
              <a:gd name="connsiteX4" fmla="*/ 0 w 2382675"/>
              <a:gd name="connsiteY4" fmla="*/ 3039312 h 3039312"/>
              <a:gd name="connsiteX5" fmla="*/ 0 w 2382675"/>
              <a:gd name="connsiteY5" fmla="*/ 0 h 3039312"/>
              <a:gd name="connsiteX0" fmla="*/ 0 w 2382857"/>
              <a:gd name="connsiteY0" fmla="*/ 0 h 3039312"/>
              <a:gd name="connsiteX1" fmla="*/ 1186928 w 2382857"/>
              <a:gd name="connsiteY1" fmla="*/ 0 h 3039312"/>
              <a:gd name="connsiteX2" fmla="*/ 2382674 w 2382857"/>
              <a:gd name="connsiteY2" fmla="*/ 1639404 h 3039312"/>
              <a:gd name="connsiteX3" fmla="*/ 1116641 w 2382857"/>
              <a:gd name="connsiteY3" fmla="*/ 2636275 h 3039312"/>
              <a:gd name="connsiteX4" fmla="*/ 0 w 2382857"/>
              <a:gd name="connsiteY4" fmla="*/ 3039312 h 3039312"/>
              <a:gd name="connsiteX5" fmla="*/ 0 w 2382857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835"/>
              <a:gd name="connsiteY0" fmla="*/ 0 h 3039312"/>
              <a:gd name="connsiteX1" fmla="*/ 1186928 w 2382835"/>
              <a:gd name="connsiteY1" fmla="*/ 0 h 3039312"/>
              <a:gd name="connsiteX2" fmla="*/ 2382674 w 2382835"/>
              <a:gd name="connsiteY2" fmla="*/ 1639404 h 3039312"/>
              <a:gd name="connsiteX3" fmla="*/ 1259709 w 2382835"/>
              <a:gd name="connsiteY3" fmla="*/ 2528140 h 3039312"/>
              <a:gd name="connsiteX4" fmla="*/ 0 w 2382835"/>
              <a:gd name="connsiteY4" fmla="*/ 3039312 h 3039312"/>
              <a:gd name="connsiteX5" fmla="*/ 0 w 2382835"/>
              <a:gd name="connsiteY5" fmla="*/ 0 h 3039312"/>
              <a:gd name="connsiteX0" fmla="*/ 0 w 2384047"/>
              <a:gd name="connsiteY0" fmla="*/ 0 h 3039312"/>
              <a:gd name="connsiteX1" fmla="*/ 1041106 w 2384047"/>
              <a:gd name="connsiteY1" fmla="*/ 467396 h 3039312"/>
              <a:gd name="connsiteX2" fmla="*/ 2382674 w 2384047"/>
              <a:gd name="connsiteY2" fmla="*/ 1639404 h 3039312"/>
              <a:gd name="connsiteX3" fmla="*/ 1259709 w 2384047"/>
              <a:gd name="connsiteY3" fmla="*/ 2528140 h 3039312"/>
              <a:gd name="connsiteX4" fmla="*/ 0 w 2384047"/>
              <a:gd name="connsiteY4" fmla="*/ 3039312 h 3039312"/>
              <a:gd name="connsiteX5" fmla="*/ 0 w 2384047"/>
              <a:gd name="connsiteY5" fmla="*/ 0 h 3039312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271"/>
              <a:gd name="connsiteY0" fmla="*/ 0 h 3071450"/>
              <a:gd name="connsiteX1" fmla="*/ 1064454 w 2383271"/>
              <a:gd name="connsiteY1" fmla="*/ 458633 h 3071450"/>
              <a:gd name="connsiteX2" fmla="*/ 2382674 w 2383271"/>
              <a:gd name="connsiteY2" fmla="*/ 1671542 h 3071450"/>
              <a:gd name="connsiteX3" fmla="*/ 1259709 w 2383271"/>
              <a:gd name="connsiteY3" fmla="*/ 2560278 h 3071450"/>
              <a:gd name="connsiteX4" fmla="*/ 0 w 2383271"/>
              <a:gd name="connsiteY4" fmla="*/ 3071450 h 3071450"/>
              <a:gd name="connsiteX5" fmla="*/ 20431 w 2383271"/>
              <a:gd name="connsiteY5" fmla="*/ 0 h 30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3271" h="3071450">
                <a:moveTo>
                  <a:pt x="20431" y="0"/>
                </a:moveTo>
                <a:lnTo>
                  <a:pt x="1064454" y="458633"/>
                </a:lnTo>
                <a:cubicBezTo>
                  <a:pt x="1766889" y="844154"/>
                  <a:pt x="2405577" y="1213174"/>
                  <a:pt x="2382674" y="1671542"/>
                </a:cubicBezTo>
                <a:cubicBezTo>
                  <a:pt x="2359771" y="2129910"/>
                  <a:pt x="1722332" y="2291653"/>
                  <a:pt x="1259709" y="2560278"/>
                </a:cubicBezTo>
                <a:cubicBezTo>
                  <a:pt x="831056" y="2756961"/>
                  <a:pt x="419903" y="2901059"/>
                  <a:pt x="0" y="3071450"/>
                </a:cubicBezTo>
                <a:lnTo>
                  <a:pt x="20431" y="0"/>
                </a:lnTo>
                <a:close/>
              </a:path>
            </a:pathLst>
          </a:cu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Conjunctuur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(hoog en laag)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495FBE5-6EE2-E9D7-ED42-4A5BB09A8995}"/>
              </a:ext>
            </a:extLst>
          </p:cNvPr>
          <p:cNvCxnSpPr>
            <a:cxnSpLocks/>
          </p:cNvCxnSpPr>
          <p:nvPr/>
        </p:nvCxnSpPr>
        <p:spPr>
          <a:xfrm flipH="1">
            <a:off x="944446" y="2425700"/>
            <a:ext cx="8484775" cy="2750634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01A75F77-C7F3-AFA6-70FB-7FFD509E2168}"/>
              </a:ext>
            </a:extLst>
          </p:cNvPr>
          <p:cNvSpPr/>
          <p:nvPr/>
        </p:nvSpPr>
        <p:spPr>
          <a:xfrm>
            <a:off x="963705" y="1529280"/>
            <a:ext cx="8470900" cy="4147620"/>
          </a:xfrm>
          <a:custGeom>
            <a:avLst/>
            <a:gdLst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4051300 w 8470900"/>
              <a:gd name="connsiteY2" fmla="*/ 3171757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907865 w 8470900"/>
              <a:gd name="connsiteY2" fmla="*/ 3270368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169824 h 4169824"/>
              <a:gd name="connsiteX1" fmla="*/ 1016000 w 8470900"/>
              <a:gd name="connsiteY1" fmla="*/ 855124 h 4169824"/>
              <a:gd name="connsiteX2" fmla="*/ 3836148 w 8470900"/>
              <a:gd name="connsiteY2" fmla="*/ 3442188 h 4169824"/>
              <a:gd name="connsiteX3" fmla="*/ 5372100 w 8470900"/>
              <a:gd name="connsiteY3" fmla="*/ 3738024 h 4169824"/>
              <a:gd name="connsiteX4" fmla="*/ 6435165 w 8470900"/>
              <a:gd name="connsiteY4" fmla="*/ 78183 h 4169824"/>
              <a:gd name="connsiteX5" fmla="*/ 8470900 w 8470900"/>
              <a:gd name="connsiteY5" fmla="*/ 1553624 h 4169824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36148 w 8470900"/>
              <a:gd name="connsiteY2" fmla="*/ 3419984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36148 w 8470900"/>
              <a:gd name="connsiteY2" fmla="*/ 3419984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00290 w 8470900"/>
              <a:gd name="connsiteY2" fmla="*/ 3491701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00290 w 8470900"/>
              <a:gd name="connsiteY2" fmla="*/ 3491701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5372100 w 8470900"/>
              <a:gd name="connsiteY2" fmla="*/ 3715820 h 4147620"/>
              <a:gd name="connsiteX3" fmla="*/ 6435165 w 8470900"/>
              <a:gd name="connsiteY3" fmla="*/ 55979 h 4147620"/>
              <a:gd name="connsiteX4" fmla="*/ 8470900 w 8470900"/>
              <a:gd name="connsiteY4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5372100 w 8470900"/>
              <a:gd name="connsiteY2" fmla="*/ 3715820 h 4147620"/>
              <a:gd name="connsiteX3" fmla="*/ 6435165 w 8470900"/>
              <a:gd name="connsiteY3" fmla="*/ 55979 h 4147620"/>
              <a:gd name="connsiteX4" fmla="*/ 8470900 w 8470900"/>
              <a:gd name="connsiteY4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4789394 w 8470900"/>
              <a:gd name="connsiteY2" fmla="*/ 3796502 h 4147620"/>
              <a:gd name="connsiteX3" fmla="*/ 6435165 w 8470900"/>
              <a:gd name="connsiteY3" fmla="*/ 55979 h 4147620"/>
              <a:gd name="connsiteX4" fmla="*/ 8470900 w 8470900"/>
              <a:gd name="connsiteY4" fmla="*/ 1531420 h 41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900" h="4147620">
                <a:moveTo>
                  <a:pt x="0" y="4147620"/>
                </a:moveTo>
                <a:cubicBezTo>
                  <a:pt x="170391" y="2564353"/>
                  <a:pt x="217768" y="891440"/>
                  <a:pt x="1016000" y="832920"/>
                </a:cubicBezTo>
                <a:cubicBezTo>
                  <a:pt x="1814232" y="774400"/>
                  <a:pt x="3850341" y="4293545"/>
                  <a:pt x="4789394" y="3796502"/>
                </a:cubicBezTo>
                <a:cubicBezTo>
                  <a:pt x="5728447" y="3299459"/>
                  <a:pt x="5587004" y="554516"/>
                  <a:pt x="6435165" y="55979"/>
                </a:cubicBezTo>
                <a:cubicBezTo>
                  <a:pt x="7023350" y="-236371"/>
                  <a:pt x="7935383" y="669936"/>
                  <a:pt x="8470900" y="153142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-vorm 4">
            <a:extLst>
              <a:ext uri="{FF2B5EF4-FFF2-40B4-BE49-F238E27FC236}">
                <a16:creationId xmlns:a16="http://schemas.microsoft.com/office/drawing/2014/main" id="{93D95E88-F714-5BF6-74D6-5809310AFE55}"/>
              </a:ext>
            </a:extLst>
          </p:cNvPr>
          <p:cNvSpPr/>
          <p:nvPr/>
        </p:nvSpPr>
        <p:spPr>
          <a:xfrm>
            <a:off x="880189" y="1485307"/>
            <a:ext cx="8549032" cy="4518082"/>
          </a:xfrm>
          <a:prstGeom prst="corner">
            <a:avLst>
              <a:gd name="adj1" fmla="val 2209"/>
              <a:gd name="adj2" fmla="val 2155"/>
            </a:avLst>
          </a:prstGeom>
          <a:solidFill>
            <a:schemeClr val="tx1">
              <a:lumMod val="95000"/>
              <a:lumOff val="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3BA7A2B-8FB9-646E-A6B5-8C5AFAA7464B}"/>
              </a:ext>
            </a:extLst>
          </p:cNvPr>
          <p:cNvSpPr txBox="1"/>
          <p:nvPr/>
        </p:nvSpPr>
        <p:spPr>
          <a:xfrm>
            <a:off x="8902754" y="2164090"/>
            <a:ext cx="1419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Y*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11E1DAA-7CD7-E026-D4D2-8E24F89ADA23}"/>
              </a:ext>
            </a:extLst>
          </p:cNvPr>
          <p:cNvSpPr txBox="1"/>
          <p:nvPr/>
        </p:nvSpPr>
        <p:spPr>
          <a:xfrm>
            <a:off x="9275025" y="2825810"/>
            <a:ext cx="1047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Y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(KT)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2FD4EAF2-1654-FD15-2BA2-7651C31E3A21}"/>
              </a:ext>
            </a:extLst>
          </p:cNvPr>
          <p:cNvCxnSpPr>
            <a:cxnSpLocks/>
          </p:cNvCxnSpPr>
          <p:nvPr/>
        </p:nvCxnSpPr>
        <p:spPr>
          <a:xfrm>
            <a:off x="8036007" y="6133892"/>
            <a:ext cx="1393214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6799FD3-5C1B-DC67-9F0C-4D9B634880AC}"/>
              </a:ext>
            </a:extLst>
          </p:cNvPr>
          <p:cNvCxnSpPr>
            <a:cxnSpLocks/>
          </p:cNvCxnSpPr>
          <p:nvPr/>
        </p:nvCxnSpPr>
        <p:spPr>
          <a:xfrm flipV="1">
            <a:off x="729771" y="1485307"/>
            <a:ext cx="0" cy="1212268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CF16B0E0-8A24-4D82-DB36-50BF0FA09FC3}"/>
              </a:ext>
            </a:extLst>
          </p:cNvPr>
          <p:cNvSpPr txBox="1"/>
          <p:nvPr/>
        </p:nvSpPr>
        <p:spPr>
          <a:xfrm>
            <a:off x="8930589" y="6133892"/>
            <a:ext cx="625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Tijd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15AF5D8-35F9-A314-C0BE-40ECC156F67F}"/>
              </a:ext>
            </a:extLst>
          </p:cNvPr>
          <p:cNvSpPr txBox="1"/>
          <p:nvPr/>
        </p:nvSpPr>
        <p:spPr>
          <a:xfrm rot="16200000">
            <a:off x="-1303549" y="2870220"/>
            <a:ext cx="3483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Productievolume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(Reëel BBP)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2117CBFC-BB21-0B50-0AF4-9334842826B2}"/>
                  </a:ext>
                </a:extLst>
              </p:cNvPr>
              <p:cNvSpPr txBox="1"/>
              <p:nvPr/>
            </p:nvSpPr>
            <p:spPr>
              <a:xfrm>
                <a:off x="1637565" y="1902480"/>
                <a:ext cx="29381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 Heavy" panose="02000906080000020004" pitchFamily="2" charset="0"/>
                    <a:ea typeface="+mn-ea"/>
                    <a:cs typeface="+mn-cs"/>
                  </a:rPr>
                  <a:t>Bestedingsinflatie </a:t>
                </a: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↑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2117CBFC-BB21-0B50-0AF4-933484282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65" y="1902480"/>
                <a:ext cx="2938137" cy="523220"/>
              </a:xfrm>
              <a:prstGeom prst="rect">
                <a:avLst/>
              </a:prstGeom>
              <a:blipFill>
                <a:blip r:embed="rId2"/>
                <a:stretch>
                  <a:fillRect b="-151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6978D26A-1BDD-EA1E-66AF-1731C6150CE9}"/>
                  </a:ext>
                </a:extLst>
              </p:cNvPr>
              <p:cNvSpPr txBox="1"/>
              <p:nvPr/>
            </p:nvSpPr>
            <p:spPr>
              <a:xfrm>
                <a:off x="1637565" y="2278074"/>
                <a:ext cx="29381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 Heavy" panose="02000906080000020004" pitchFamily="2" charset="0"/>
                    <a:ea typeface="+mn-ea"/>
                    <a:cs typeface="+mn-cs"/>
                  </a:rPr>
                  <a:t>Werkloosheid </a:t>
                </a:r>
                <a14:m>
                  <m:oMath xmlns:m="http://schemas.openxmlformats.org/officeDocument/2006/math">
                    <m:r>
                      <a:rPr kumimoji="0" lang="nl-NL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</m:t>
                    </m:r>
                  </m:oMath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6978D26A-1BDD-EA1E-66AF-1731C6150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65" y="2278074"/>
                <a:ext cx="2938137" cy="523220"/>
              </a:xfrm>
              <a:prstGeom prst="rect">
                <a:avLst/>
              </a:prstGeom>
              <a:blipFill>
                <a:blip r:embed="rId3"/>
                <a:stretch>
                  <a:fillRect b="-151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8E929A07-D483-7FA2-DD16-01B41B01110C}"/>
                  </a:ext>
                </a:extLst>
              </p:cNvPr>
              <p:cNvSpPr txBox="1"/>
              <p:nvPr/>
            </p:nvSpPr>
            <p:spPr>
              <a:xfrm>
                <a:off x="5547847" y="4977210"/>
                <a:ext cx="29381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 Heavy" panose="02000906080000020004" pitchFamily="2" charset="0"/>
                    <a:ea typeface="+mn-ea"/>
                    <a:cs typeface="+mn-cs"/>
                  </a:rPr>
                  <a:t>Bestedingsinflatie </a:t>
                </a: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8E929A07-D483-7FA2-DD16-01B41B011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847" y="4977210"/>
                <a:ext cx="2938137" cy="523220"/>
              </a:xfrm>
              <a:prstGeom prst="rect">
                <a:avLst/>
              </a:prstGeom>
              <a:blipFill>
                <a:blip r:embed="rId4"/>
                <a:stretch>
                  <a:fillRect b="-151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1334F96C-E8FB-E98A-8D3D-09160678A206}"/>
                  </a:ext>
                </a:extLst>
              </p:cNvPr>
              <p:cNvSpPr txBox="1"/>
              <p:nvPr/>
            </p:nvSpPr>
            <p:spPr>
              <a:xfrm>
                <a:off x="5547847" y="5352804"/>
                <a:ext cx="29381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 Heavy" panose="02000906080000020004" pitchFamily="2" charset="0"/>
                    <a:ea typeface="+mn-ea"/>
                    <a:cs typeface="+mn-cs"/>
                  </a:rPr>
                  <a:t>Werkloosheid </a:t>
                </a:r>
                <a14:m>
                  <m:oMath xmlns:m="http://schemas.openxmlformats.org/officeDocument/2006/math">
                    <m:r>
                      <a:rPr kumimoji="0" lang="nl-NL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↑</m:t>
                    </m:r>
                  </m:oMath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1334F96C-E8FB-E98A-8D3D-09160678A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847" y="5352804"/>
                <a:ext cx="2938137" cy="523220"/>
              </a:xfrm>
              <a:prstGeom prst="rect">
                <a:avLst/>
              </a:prstGeom>
              <a:blipFill>
                <a:blip r:embed="rId5"/>
                <a:stretch>
                  <a:fillRect b="-151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AF9DAA73-5EB2-DC3D-070D-9E9D40EED2BB}"/>
              </a:ext>
            </a:extLst>
          </p:cNvPr>
          <p:cNvSpPr txBox="1"/>
          <p:nvPr/>
        </p:nvSpPr>
        <p:spPr>
          <a:xfrm rot="20506022">
            <a:off x="861276" y="4262372"/>
            <a:ext cx="303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Output gap &gt; 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F969E28-56EE-2485-C931-DB1BCC70D340}"/>
              </a:ext>
            </a:extLst>
          </p:cNvPr>
          <p:cNvSpPr txBox="1"/>
          <p:nvPr/>
        </p:nvSpPr>
        <p:spPr>
          <a:xfrm rot="20484562">
            <a:off x="6253598" y="2506801"/>
            <a:ext cx="303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Output gap &gt; 0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40C89B8-FD2B-ECFD-BABD-A13A8F5166D7}"/>
              </a:ext>
            </a:extLst>
          </p:cNvPr>
          <p:cNvSpPr txBox="1"/>
          <p:nvPr/>
        </p:nvSpPr>
        <p:spPr>
          <a:xfrm rot="20484562">
            <a:off x="3772757" y="3758923"/>
            <a:ext cx="303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Output gap &lt; 0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496B71D0-2D8C-290C-47B4-4FA635C253EB}"/>
              </a:ext>
            </a:extLst>
          </p:cNvPr>
          <p:cNvSpPr/>
          <p:nvPr/>
        </p:nvSpPr>
        <p:spPr>
          <a:xfrm>
            <a:off x="8178455" y="3181387"/>
            <a:ext cx="2755844" cy="1362065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 Heavy" panose="02000906080000020004" pitchFamily="2" charset="0"/>
              </a:rPr>
              <a:t>Feitelijke productie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Bestedingen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Productie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Inkomens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D43173D7-DF12-B60D-72A8-72DB6212716A}"/>
              </a:ext>
            </a:extLst>
          </p:cNvPr>
          <p:cNvSpPr/>
          <p:nvPr/>
        </p:nvSpPr>
        <p:spPr>
          <a:xfrm>
            <a:off x="8178455" y="1750251"/>
            <a:ext cx="2755844" cy="435868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Productiecapaciteit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06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3" grpId="0"/>
      <p:bldP spid="22" grpId="0" animBg="1"/>
      <p:bldP spid="21" grpId="0" animBg="1"/>
      <p:bldP spid="20" grpId="0" animBg="1"/>
      <p:bldP spid="10" grpId="0" animBg="1"/>
      <p:bldP spid="5" grpId="0" animBg="1"/>
      <p:bldP spid="11" grpId="0"/>
      <p:bldP spid="12" grpId="0"/>
      <p:bldP spid="17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8C443-9F59-7445-0648-F4EEB2748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CF970D5-5C83-8E7D-5279-EBFE94BE992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Conjunctuur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(Belangrijke begrippen)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CC58EA22-6560-D557-4F5D-1BBA13E1F1F7}"/>
              </a:ext>
            </a:extLst>
          </p:cNvPr>
          <p:cNvCxnSpPr>
            <a:cxnSpLocks/>
          </p:cNvCxnSpPr>
          <p:nvPr/>
        </p:nvCxnSpPr>
        <p:spPr>
          <a:xfrm>
            <a:off x="1418036" y="1169397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413E1FC7-668A-859C-C604-26AC9CE7B079}"/>
              </a:ext>
            </a:extLst>
          </p:cNvPr>
          <p:cNvCxnSpPr>
            <a:cxnSpLocks/>
          </p:cNvCxnSpPr>
          <p:nvPr/>
        </p:nvCxnSpPr>
        <p:spPr>
          <a:xfrm>
            <a:off x="7228286" y="1169397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AB46F1CB-0018-FC58-A114-75830BA2CF39}"/>
              </a:ext>
            </a:extLst>
          </p:cNvPr>
          <p:cNvCxnSpPr>
            <a:cxnSpLocks/>
          </p:cNvCxnSpPr>
          <p:nvPr/>
        </p:nvCxnSpPr>
        <p:spPr>
          <a:xfrm>
            <a:off x="7228286" y="6243046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68641C22-4AA3-F525-1466-C3DFEB8BC195}"/>
              </a:ext>
            </a:extLst>
          </p:cNvPr>
          <p:cNvCxnSpPr>
            <a:cxnSpLocks/>
          </p:cNvCxnSpPr>
          <p:nvPr/>
        </p:nvCxnSpPr>
        <p:spPr>
          <a:xfrm>
            <a:off x="1418036" y="6243046"/>
            <a:ext cx="3545678" cy="0"/>
          </a:xfrm>
          <a:prstGeom prst="line">
            <a:avLst/>
          </a:prstGeom>
          <a:ln w="381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>
            <a:extLst>
              <a:ext uri="{FF2B5EF4-FFF2-40B4-BE49-F238E27FC236}">
                <a16:creationId xmlns:a16="http://schemas.microsoft.com/office/drawing/2014/main" id="{82DD6397-6974-57B3-61BF-C7E60D73D420}"/>
              </a:ext>
            </a:extLst>
          </p:cNvPr>
          <p:cNvSpPr txBox="1"/>
          <p:nvPr/>
        </p:nvSpPr>
        <p:spPr>
          <a:xfrm>
            <a:off x="577853" y="606327"/>
            <a:ext cx="522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Effectieve vraag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100D9F90-96F6-256C-DB92-853B24CEF16B}"/>
              </a:ext>
            </a:extLst>
          </p:cNvPr>
          <p:cNvCxnSpPr>
            <a:cxnSpLocks/>
          </p:cNvCxnSpPr>
          <p:nvPr/>
        </p:nvCxnSpPr>
        <p:spPr>
          <a:xfrm>
            <a:off x="6096000" y="920429"/>
            <a:ext cx="0" cy="572825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55D1436C-20F8-75C3-3596-5C15C3B2CA0B}"/>
              </a:ext>
            </a:extLst>
          </p:cNvPr>
          <p:cNvCxnSpPr>
            <a:cxnSpLocks/>
          </p:cNvCxnSpPr>
          <p:nvPr/>
        </p:nvCxnSpPr>
        <p:spPr>
          <a:xfrm>
            <a:off x="285750" y="3683000"/>
            <a:ext cx="116205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vak 54">
            <a:extLst>
              <a:ext uri="{FF2B5EF4-FFF2-40B4-BE49-F238E27FC236}">
                <a16:creationId xmlns:a16="http://schemas.microsoft.com/office/drawing/2014/main" id="{35DA9D12-030A-0090-4A04-C111B4FDAED6}"/>
              </a:ext>
            </a:extLst>
          </p:cNvPr>
          <p:cNvSpPr txBox="1"/>
          <p:nvPr/>
        </p:nvSpPr>
        <p:spPr>
          <a:xfrm>
            <a:off x="6388103" y="606327"/>
            <a:ext cx="522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Werkgelegenheid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1976416C-7F5B-7FBA-9A84-8F58C7E592F0}"/>
              </a:ext>
            </a:extLst>
          </p:cNvPr>
          <p:cNvSpPr txBox="1"/>
          <p:nvPr/>
        </p:nvSpPr>
        <p:spPr>
          <a:xfrm>
            <a:off x="577853" y="6016756"/>
            <a:ext cx="522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Bestedingsinflatie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878C5FF6-6D6B-2168-B227-A778FB0DABC2}"/>
              </a:ext>
            </a:extLst>
          </p:cNvPr>
          <p:cNvSpPr txBox="1"/>
          <p:nvPr/>
        </p:nvSpPr>
        <p:spPr>
          <a:xfrm>
            <a:off x="6492421" y="6016756"/>
            <a:ext cx="501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652EA3"/>
                </a:solidFill>
                <a:latin typeface="Effra" panose="02000506080000020004" pitchFamily="2" charset="0"/>
              </a:rPr>
              <a:t>Werkloosheid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821C3CA7-03BD-3910-C219-EBEE68799952}"/>
              </a:ext>
            </a:extLst>
          </p:cNvPr>
          <p:cNvSpPr txBox="1"/>
          <p:nvPr/>
        </p:nvSpPr>
        <p:spPr>
          <a:xfrm>
            <a:off x="147795" y="1109260"/>
            <a:ext cx="59482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feitelijke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bestedingen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door consumenten (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),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 bedrijven (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I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) &amp; </a:t>
            </a:r>
          </a:p>
          <a:p>
            <a:pPr lvl="0" algn="ctr">
              <a:defRPr/>
            </a:pP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overheid 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634835A2-D99B-DC4C-CFAB-5C437826F23F}"/>
              </a:ext>
            </a:extLst>
          </p:cNvPr>
          <p:cNvSpPr txBox="1"/>
          <p:nvPr/>
        </p:nvSpPr>
        <p:spPr>
          <a:xfrm>
            <a:off x="6095998" y="1109260"/>
            <a:ext cx="5810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De hoeveelheid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gevraagde arbeid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. </a:t>
            </a:r>
          </a:p>
          <a:p>
            <a:pPr lvl="0" algn="ctr">
              <a:defRPr/>
            </a:pP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Dit zijn de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vacatures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 en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bezette banen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.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614A0D90-F059-8F97-C048-7E147EC2C085}"/>
              </a:ext>
            </a:extLst>
          </p:cNvPr>
          <p:cNvSpPr txBox="1"/>
          <p:nvPr/>
        </p:nvSpPr>
        <p:spPr>
          <a:xfrm>
            <a:off x="78818" y="3990777"/>
            <a:ext cx="5948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Stijging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 van het </a:t>
            </a:r>
          </a:p>
          <a:p>
            <a:pPr algn="ctr">
              <a:defRPr/>
            </a:pP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algemeen prijspeil 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door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overbesteding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67C2CFFC-B982-7C39-2979-ACF5A2946583}"/>
              </a:ext>
            </a:extLst>
          </p:cNvPr>
          <p:cNvSpPr txBox="1"/>
          <p:nvPr/>
        </p:nvSpPr>
        <p:spPr>
          <a:xfrm>
            <a:off x="6095998" y="3683000"/>
            <a:ext cx="5810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Een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aanbodoverschot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op de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arbeidsmarkt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 Deze mensen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hebben geen baan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maar 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willen wel</a:t>
            </a:r>
            <a:r>
              <a:rPr kumimoji="0" lang="nl-NL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85" grpId="0"/>
      <p:bldP spid="86" grpId="0"/>
      <p:bldP spid="87" grpId="0"/>
      <p:bldP spid="8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5BE4-EB73-FC0C-03BF-27A3654A6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651B666-9C72-8299-8EDB-9F29D56C0CB2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Conjunctuur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(Economische groei en BBP)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E11B91D0-083D-4F74-38F6-1C7117BCEEF8}"/>
              </a:ext>
            </a:extLst>
          </p:cNvPr>
          <p:cNvSpPr/>
          <p:nvPr/>
        </p:nvSpPr>
        <p:spPr>
          <a:xfrm>
            <a:off x="284408" y="1950195"/>
            <a:ext cx="4808989" cy="2146132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Economische </a:t>
            </a:r>
            <a:r>
              <a:rPr kumimoji="0" lang="nl-N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groei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B963EF5-160F-1BFC-D6D4-78CB9F4E810A}"/>
              </a:ext>
            </a:extLst>
          </p:cNvPr>
          <p:cNvSpPr/>
          <p:nvPr/>
        </p:nvSpPr>
        <p:spPr>
          <a:xfrm>
            <a:off x="7098605" y="1950195"/>
            <a:ext cx="4808989" cy="2146132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b="1" dirty="0">
                <a:solidFill>
                  <a:prstClr val="white"/>
                </a:solidFill>
                <a:latin typeface="Effra" panose="02000506080000020004" pitchFamily="2" charset="0"/>
              </a:rPr>
              <a:t>Het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7200" b="1" dirty="0">
                <a:solidFill>
                  <a:prstClr val="white"/>
                </a:solidFill>
                <a:latin typeface="Effra" panose="02000506080000020004" pitchFamily="2" charset="0"/>
              </a:rPr>
              <a:t>BBP</a:t>
            </a:r>
            <a:endParaRPr kumimoji="0" lang="nl-NL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768CADE-4177-124E-258E-6FA3C9C0773F}"/>
              </a:ext>
            </a:extLst>
          </p:cNvPr>
          <p:cNvSpPr txBox="1"/>
          <p:nvPr/>
        </p:nvSpPr>
        <p:spPr>
          <a:xfrm>
            <a:off x="301925" y="779714"/>
            <a:ext cx="11588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latin typeface="Effra" panose="02000506080000020004" pitchFamily="2" charset="0"/>
              </a:rPr>
              <a:t>Bij vragen over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0AAE692-B2C9-752C-68F4-438F778AB525}"/>
              </a:ext>
            </a:extLst>
          </p:cNvPr>
          <p:cNvSpPr txBox="1"/>
          <p:nvPr/>
        </p:nvSpPr>
        <p:spPr>
          <a:xfrm>
            <a:off x="301925" y="4266906"/>
            <a:ext cx="115881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atin typeface="Effra" panose="02000506080000020004" pitchFamily="2" charset="0"/>
              </a:rPr>
              <a:t>Bespreek je </a:t>
            </a:r>
            <a:r>
              <a:rPr lang="nl-NL" sz="6000" b="1" i="1" dirty="0">
                <a:solidFill>
                  <a:srgbClr val="945DE8"/>
                </a:solidFill>
                <a:latin typeface="Effra" panose="02000506080000020004" pitchFamily="2" charset="0"/>
              </a:rPr>
              <a:t>altijd</a:t>
            </a:r>
            <a:r>
              <a:rPr lang="nl-NL" sz="6000" b="1" dirty="0">
                <a:latin typeface="Effra" panose="02000506080000020004" pitchFamily="2" charset="0"/>
              </a:rPr>
              <a:t> de hoeveelheid </a:t>
            </a:r>
            <a:r>
              <a:rPr lang="nl-NL" sz="9600" b="1" dirty="0">
                <a:solidFill>
                  <a:srgbClr val="945DE8"/>
                </a:solidFill>
                <a:latin typeface="Effra" panose="02000506080000020004" pitchFamily="2" charset="0"/>
              </a:rPr>
              <a:t>productie</a:t>
            </a:r>
            <a:r>
              <a:rPr lang="nl-NL" sz="6000" b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B204F84-BAB1-A53E-61E8-54DF4995D1C0}"/>
              </a:ext>
            </a:extLst>
          </p:cNvPr>
          <p:cNvSpPr txBox="1"/>
          <p:nvPr/>
        </p:nvSpPr>
        <p:spPr>
          <a:xfrm>
            <a:off x="4559302" y="1699822"/>
            <a:ext cx="3073398" cy="264687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16600" b="1" dirty="0">
                <a:ln w="38100">
                  <a:solidFill>
                    <a:schemeClr val="bg1"/>
                  </a:solidFill>
                </a:ln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7806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/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Hoogconjunctuur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(gevolgen)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DFBE31CE-AB2F-9272-BFE1-327126AF9740}"/>
              </a:ext>
            </a:extLst>
          </p:cNvPr>
          <p:cNvSpPr/>
          <p:nvPr/>
        </p:nvSpPr>
        <p:spPr>
          <a:xfrm>
            <a:off x="999672" y="1486758"/>
            <a:ext cx="9988340" cy="1307347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99A680E7-1CC3-4178-FF3A-CC6563631C4C}"/>
              </a:ext>
            </a:extLst>
          </p:cNvPr>
          <p:cNvSpPr/>
          <p:nvPr/>
        </p:nvSpPr>
        <p:spPr>
          <a:xfrm>
            <a:off x="3713260" y="897667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Werkloosheid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770A016-419C-8422-0104-FAC9E90506AA}"/>
              </a:ext>
            </a:extLst>
          </p:cNvPr>
          <p:cNvSpPr/>
          <p:nvPr/>
        </p:nvSpPr>
        <p:spPr>
          <a:xfrm>
            <a:off x="1203988" y="1895056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 overbesteding hebben bedrijven veel personeel nodig.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8B0F2430-434B-A413-3A4C-C5ABD58D4B85}"/>
              </a:ext>
            </a:extLst>
          </p:cNvPr>
          <p:cNvSpPr/>
          <p:nvPr/>
        </p:nvSpPr>
        <p:spPr>
          <a:xfrm>
            <a:off x="5096490" y="1895056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Bedrijven plaatsen vacatures en nemen nieuw personeel aan.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B2FCB34F-0A2B-99A5-4EAA-F3733508D157}"/>
              </a:ext>
            </a:extLst>
          </p:cNvPr>
          <p:cNvSpPr/>
          <p:nvPr/>
        </p:nvSpPr>
        <p:spPr>
          <a:xfrm>
            <a:off x="8988990" y="1895056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werkloosheid is lager dan het structureel is.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(krappe arbeidsmarkt)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98E1EDE-2E2C-B88E-3092-350F5B593409}"/>
              </a:ext>
            </a:extLst>
          </p:cNvPr>
          <p:cNvSpPr/>
          <p:nvPr/>
        </p:nvSpPr>
        <p:spPr>
          <a:xfrm>
            <a:off x="999672" y="4468957"/>
            <a:ext cx="9988340" cy="1307347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395C585D-D6AD-604B-2329-22BFC67B27BC}"/>
              </a:ext>
            </a:extLst>
          </p:cNvPr>
          <p:cNvSpPr/>
          <p:nvPr/>
        </p:nvSpPr>
        <p:spPr>
          <a:xfrm>
            <a:off x="3713260" y="3879866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Bestedingsinflatie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DDECC732-1380-A708-46AB-F848AE31CD9E}"/>
              </a:ext>
            </a:extLst>
          </p:cNvPr>
          <p:cNvSpPr/>
          <p:nvPr/>
        </p:nvSpPr>
        <p:spPr>
          <a:xfrm>
            <a:off x="1203988" y="4877255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 overbesteding draaien bedrijven op volle toeren.</a:t>
            </a: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556E4B11-99C8-7B17-6C20-451DF3322C3C}"/>
              </a:ext>
            </a:extLst>
          </p:cNvPr>
          <p:cNvSpPr/>
          <p:nvPr/>
        </p:nvSpPr>
        <p:spPr>
          <a:xfrm>
            <a:off x="5096490" y="4877255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productie kan de vraag niet bijhouden, de prijzen worden verhoogd.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8E103C3D-81A8-8141-EE2A-7B6BAE431741}"/>
              </a:ext>
            </a:extLst>
          </p:cNvPr>
          <p:cNvSpPr/>
          <p:nvPr/>
        </p:nvSpPr>
        <p:spPr>
          <a:xfrm>
            <a:off x="8988990" y="4877255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inflatie neemt toe.</a:t>
            </a:r>
          </a:p>
        </p:txBody>
      </p:sp>
      <p:sp>
        <p:nvSpPr>
          <p:cNvPr id="40" name="Pijl: rechts 39">
            <a:extLst>
              <a:ext uri="{FF2B5EF4-FFF2-40B4-BE49-F238E27FC236}">
                <a16:creationId xmlns:a16="http://schemas.microsoft.com/office/drawing/2014/main" id="{B17251E8-55FF-7CE8-8C08-A69523D76BA0}"/>
              </a:ext>
            </a:extLst>
          </p:cNvPr>
          <p:cNvSpPr/>
          <p:nvPr/>
        </p:nvSpPr>
        <p:spPr>
          <a:xfrm>
            <a:off x="3712401" y="2456442"/>
            <a:ext cx="1150840" cy="6753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Pijl: rechts 40">
            <a:extLst>
              <a:ext uri="{FF2B5EF4-FFF2-40B4-BE49-F238E27FC236}">
                <a16:creationId xmlns:a16="http://schemas.microsoft.com/office/drawing/2014/main" id="{C5CA7A18-3E6A-1D47-3ECA-497A68C407ED}"/>
              </a:ext>
            </a:extLst>
          </p:cNvPr>
          <p:cNvSpPr/>
          <p:nvPr/>
        </p:nvSpPr>
        <p:spPr>
          <a:xfrm>
            <a:off x="7604903" y="2456442"/>
            <a:ext cx="1150840" cy="6753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ijl: rechts 41">
            <a:extLst>
              <a:ext uri="{FF2B5EF4-FFF2-40B4-BE49-F238E27FC236}">
                <a16:creationId xmlns:a16="http://schemas.microsoft.com/office/drawing/2014/main" id="{5EBCC8B4-5F75-D025-9629-527889D5A239}"/>
              </a:ext>
            </a:extLst>
          </p:cNvPr>
          <p:cNvSpPr/>
          <p:nvPr/>
        </p:nvSpPr>
        <p:spPr>
          <a:xfrm>
            <a:off x="3712401" y="5487777"/>
            <a:ext cx="1150840" cy="6753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Pijl: rechts 42">
            <a:extLst>
              <a:ext uri="{FF2B5EF4-FFF2-40B4-BE49-F238E27FC236}">
                <a16:creationId xmlns:a16="http://schemas.microsoft.com/office/drawing/2014/main" id="{07373FF3-4A7E-B7BC-6CC9-92197A6993CE}"/>
              </a:ext>
            </a:extLst>
          </p:cNvPr>
          <p:cNvSpPr/>
          <p:nvPr/>
        </p:nvSpPr>
        <p:spPr>
          <a:xfrm>
            <a:off x="7604903" y="5487777"/>
            <a:ext cx="1150840" cy="6753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Laagconjunctuur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(gevolgen)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DFBE31CE-AB2F-9272-BFE1-327126AF9740}"/>
              </a:ext>
            </a:extLst>
          </p:cNvPr>
          <p:cNvSpPr/>
          <p:nvPr/>
        </p:nvSpPr>
        <p:spPr>
          <a:xfrm>
            <a:off x="999672" y="1486758"/>
            <a:ext cx="9988340" cy="1307347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99A680E7-1CC3-4178-FF3A-CC6563631C4C}"/>
              </a:ext>
            </a:extLst>
          </p:cNvPr>
          <p:cNvSpPr/>
          <p:nvPr/>
        </p:nvSpPr>
        <p:spPr>
          <a:xfrm>
            <a:off x="3713260" y="897667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Werkloosheid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770A016-419C-8422-0104-FAC9E90506AA}"/>
              </a:ext>
            </a:extLst>
          </p:cNvPr>
          <p:cNvSpPr/>
          <p:nvPr/>
        </p:nvSpPr>
        <p:spPr>
          <a:xfrm>
            <a:off x="1203988" y="1895056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 onderbesteding hebben bedrijven weinig personeel nodig.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8B0F2430-434B-A413-3A4C-C5ABD58D4B85}"/>
              </a:ext>
            </a:extLst>
          </p:cNvPr>
          <p:cNvSpPr/>
          <p:nvPr/>
        </p:nvSpPr>
        <p:spPr>
          <a:xfrm>
            <a:off x="5096490" y="1895056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Bedrijven ontslaan personeel of verlengen geen contracten.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B2FCB34F-0A2B-99A5-4EAA-F3733508D157}"/>
              </a:ext>
            </a:extLst>
          </p:cNvPr>
          <p:cNvSpPr/>
          <p:nvPr/>
        </p:nvSpPr>
        <p:spPr>
          <a:xfrm>
            <a:off x="8988990" y="1895056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werkloosheid is hoger dan het structureel is.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(ruime arbeidsmarkt)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98E1EDE-2E2C-B88E-3092-350F5B593409}"/>
              </a:ext>
            </a:extLst>
          </p:cNvPr>
          <p:cNvSpPr/>
          <p:nvPr/>
        </p:nvSpPr>
        <p:spPr>
          <a:xfrm>
            <a:off x="999672" y="4468957"/>
            <a:ext cx="9988340" cy="1307347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395C585D-D6AD-604B-2329-22BFC67B27BC}"/>
              </a:ext>
            </a:extLst>
          </p:cNvPr>
          <p:cNvSpPr/>
          <p:nvPr/>
        </p:nvSpPr>
        <p:spPr>
          <a:xfrm>
            <a:off x="3713260" y="3879866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Bestedingsinflatie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DDECC732-1380-A708-46AB-F848AE31CD9E}"/>
              </a:ext>
            </a:extLst>
          </p:cNvPr>
          <p:cNvSpPr/>
          <p:nvPr/>
        </p:nvSpPr>
        <p:spPr>
          <a:xfrm>
            <a:off x="1203988" y="4877255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 onderbesteding hebben bedrijven minder werk te doen.</a:t>
            </a: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556E4B11-99C8-7B17-6C20-451DF3322C3C}"/>
              </a:ext>
            </a:extLst>
          </p:cNvPr>
          <p:cNvSpPr/>
          <p:nvPr/>
        </p:nvSpPr>
        <p:spPr>
          <a:xfrm>
            <a:off x="5096490" y="4877255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Bedrijven raken hun producten niet kwijt, de prijzen worden evt. verlaagd.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8E103C3D-81A8-8141-EE2A-7B6BAE431741}"/>
              </a:ext>
            </a:extLst>
          </p:cNvPr>
          <p:cNvSpPr/>
          <p:nvPr/>
        </p:nvSpPr>
        <p:spPr>
          <a:xfrm>
            <a:off x="8988990" y="4877255"/>
            <a:ext cx="2275164" cy="1672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inflatie neemt af.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Er is kans op deflatie.</a:t>
            </a:r>
          </a:p>
        </p:txBody>
      </p:sp>
      <p:sp>
        <p:nvSpPr>
          <p:cNvPr id="40" name="Pijl: rechts 39">
            <a:extLst>
              <a:ext uri="{FF2B5EF4-FFF2-40B4-BE49-F238E27FC236}">
                <a16:creationId xmlns:a16="http://schemas.microsoft.com/office/drawing/2014/main" id="{B17251E8-55FF-7CE8-8C08-A69523D76BA0}"/>
              </a:ext>
            </a:extLst>
          </p:cNvPr>
          <p:cNvSpPr/>
          <p:nvPr/>
        </p:nvSpPr>
        <p:spPr>
          <a:xfrm>
            <a:off x="3712401" y="2456442"/>
            <a:ext cx="1150840" cy="6753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Pijl: rechts 40">
            <a:extLst>
              <a:ext uri="{FF2B5EF4-FFF2-40B4-BE49-F238E27FC236}">
                <a16:creationId xmlns:a16="http://schemas.microsoft.com/office/drawing/2014/main" id="{C5CA7A18-3E6A-1D47-3ECA-497A68C407ED}"/>
              </a:ext>
            </a:extLst>
          </p:cNvPr>
          <p:cNvSpPr/>
          <p:nvPr/>
        </p:nvSpPr>
        <p:spPr>
          <a:xfrm>
            <a:off x="7604903" y="2456442"/>
            <a:ext cx="1150840" cy="6753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ijl: rechts 41">
            <a:extLst>
              <a:ext uri="{FF2B5EF4-FFF2-40B4-BE49-F238E27FC236}">
                <a16:creationId xmlns:a16="http://schemas.microsoft.com/office/drawing/2014/main" id="{5EBCC8B4-5F75-D025-9629-527889D5A239}"/>
              </a:ext>
            </a:extLst>
          </p:cNvPr>
          <p:cNvSpPr/>
          <p:nvPr/>
        </p:nvSpPr>
        <p:spPr>
          <a:xfrm>
            <a:off x="3712401" y="5487777"/>
            <a:ext cx="1150840" cy="6753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Pijl: rechts 42">
            <a:extLst>
              <a:ext uri="{FF2B5EF4-FFF2-40B4-BE49-F238E27FC236}">
                <a16:creationId xmlns:a16="http://schemas.microsoft.com/office/drawing/2014/main" id="{07373FF3-4A7E-B7BC-6CC9-92197A6993CE}"/>
              </a:ext>
            </a:extLst>
          </p:cNvPr>
          <p:cNvSpPr/>
          <p:nvPr/>
        </p:nvSpPr>
        <p:spPr>
          <a:xfrm>
            <a:off x="7604903" y="5487777"/>
            <a:ext cx="1150840" cy="6753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7A5E61A-2604-10D6-C55C-70A59A5EA0C3}"/>
              </a:ext>
            </a:extLst>
          </p:cNvPr>
          <p:cNvSpPr/>
          <p:nvPr/>
        </p:nvSpPr>
        <p:spPr>
          <a:xfrm>
            <a:off x="3695700" y="2528024"/>
            <a:ext cx="2046061" cy="132960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Overheidssaldo krimpt.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(B-O)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55BE721C-7451-69B6-E7B9-6C6A55F1937F}"/>
              </a:ext>
            </a:extLst>
          </p:cNvPr>
          <p:cNvSpPr/>
          <p:nvPr/>
        </p:nvSpPr>
        <p:spPr>
          <a:xfrm>
            <a:off x="3695700" y="4446845"/>
            <a:ext cx="2046061" cy="132960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Overheidssaldo groeit.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(B-O)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6CF298B3-E54B-B899-986F-2BFD618240DE}"/>
              </a:ext>
            </a:extLst>
          </p:cNvPr>
          <p:cNvSpPr/>
          <p:nvPr/>
        </p:nvSpPr>
        <p:spPr>
          <a:xfrm>
            <a:off x="814204" y="2528024"/>
            <a:ext cx="2973571" cy="132960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Ontvangsten door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belasting dalen.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Uitgaven aan sociale zekerheid stijgen.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3FC3C60-D678-2954-8768-E999167DD29F}"/>
              </a:ext>
            </a:extLst>
          </p:cNvPr>
          <p:cNvSpPr/>
          <p:nvPr/>
        </p:nvSpPr>
        <p:spPr>
          <a:xfrm>
            <a:off x="6516914" y="1474208"/>
            <a:ext cx="5239658" cy="675327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Hier houdt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centrale bank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zich mee bezig.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44CA82F5-DC0C-5753-8A81-F64B7651F347}"/>
              </a:ext>
            </a:extLst>
          </p:cNvPr>
          <p:cNvSpPr/>
          <p:nvPr/>
        </p:nvSpPr>
        <p:spPr>
          <a:xfrm>
            <a:off x="502103" y="1474208"/>
            <a:ext cx="5239658" cy="675327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Hier houdt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overheid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zich mee bezig.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Conjunctuur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(werkloosheid en inflatie)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1D8CED6-6AB4-7DE3-69EA-44E62F875FE6}"/>
              </a:ext>
            </a:extLst>
          </p:cNvPr>
          <p:cNvSpPr/>
          <p:nvPr/>
        </p:nvSpPr>
        <p:spPr>
          <a:xfrm>
            <a:off x="993750" y="1095719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Werkloosheid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366A936C-E3A2-D4BA-64E3-2C9E6DE3CB03}"/>
              </a:ext>
            </a:extLst>
          </p:cNvPr>
          <p:cNvSpPr/>
          <p:nvPr/>
        </p:nvSpPr>
        <p:spPr>
          <a:xfrm>
            <a:off x="7008562" y="1095719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Bestedingsinflatie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AB2615D6-A055-7E66-0BA5-F24D000AA7E3}"/>
              </a:ext>
            </a:extLst>
          </p:cNvPr>
          <p:cNvSpPr/>
          <p:nvPr/>
        </p:nvSpPr>
        <p:spPr>
          <a:xfrm rot="5400000" flipV="1">
            <a:off x="2986190" y="2675504"/>
            <a:ext cx="582946" cy="44670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B5E48BB-08B1-B15D-4FA0-B8AE08B6833B}"/>
              </a:ext>
            </a:extLst>
          </p:cNvPr>
          <p:cNvSpPr/>
          <p:nvPr/>
        </p:nvSpPr>
        <p:spPr>
          <a:xfrm>
            <a:off x="528491" y="2451971"/>
            <a:ext cx="352388" cy="1495659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Veel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DD39348A-D8BE-C378-B28A-58BBF88D5CDA}"/>
              </a:ext>
            </a:extLst>
          </p:cNvPr>
          <p:cNvSpPr/>
          <p:nvPr/>
        </p:nvSpPr>
        <p:spPr>
          <a:xfrm>
            <a:off x="814204" y="4446845"/>
            <a:ext cx="2973571" cy="132960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Ontvangsten door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belasting stijgen.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Uitgaven aan sociale zekerheid dalen.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B2DA3583-186F-99CA-F2F1-E71B0ABB6C70}"/>
              </a:ext>
            </a:extLst>
          </p:cNvPr>
          <p:cNvSpPr/>
          <p:nvPr/>
        </p:nvSpPr>
        <p:spPr>
          <a:xfrm>
            <a:off x="528491" y="4370792"/>
            <a:ext cx="352388" cy="1495659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Weinig</a:t>
            </a:r>
          </a:p>
        </p:txBody>
      </p:sp>
      <p:sp>
        <p:nvSpPr>
          <p:cNvPr id="22" name="Pijl: rechts 21">
            <a:extLst>
              <a:ext uri="{FF2B5EF4-FFF2-40B4-BE49-F238E27FC236}">
                <a16:creationId xmlns:a16="http://schemas.microsoft.com/office/drawing/2014/main" id="{F1B944B7-1832-08F6-3860-DE3C7DFC6BCC}"/>
              </a:ext>
            </a:extLst>
          </p:cNvPr>
          <p:cNvSpPr/>
          <p:nvPr/>
        </p:nvSpPr>
        <p:spPr>
          <a:xfrm rot="16200000">
            <a:off x="2986191" y="3285164"/>
            <a:ext cx="582946" cy="44670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F4B36DD1-6471-BC43-E23C-9D827FD0B5DB}"/>
              </a:ext>
            </a:extLst>
          </p:cNvPr>
          <p:cNvSpPr/>
          <p:nvPr/>
        </p:nvSpPr>
        <p:spPr>
          <a:xfrm rot="16200000">
            <a:off x="2986190" y="4585706"/>
            <a:ext cx="582946" cy="44670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184D645A-099E-5893-C349-DEC924D06CEB}"/>
              </a:ext>
            </a:extLst>
          </p:cNvPr>
          <p:cNvSpPr/>
          <p:nvPr/>
        </p:nvSpPr>
        <p:spPr>
          <a:xfrm rot="5400000" flipV="1">
            <a:off x="2986191" y="5195366"/>
            <a:ext cx="582946" cy="44670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id="{E452E81A-1C31-1930-3F86-9E5E87F13AC3}"/>
              </a:ext>
            </a:extLst>
          </p:cNvPr>
          <p:cNvSpPr/>
          <p:nvPr/>
        </p:nvSpPr>
        <p:spPr>
          <a:xfrm rot="16200000">
            <a:off x="5064371" y="5063752"/>
            <a:ext cx="582946" cy="44670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ijl: rechts 25">
            <a:extLst>
              <a:ext uri="{FF2B5EF4-FFF2-40B4-BE49-F238E27FC236}">
                <a16:creationId xmlns:a16="http://schemas.microsoft.com/office/drawing/2014/main" id="{44B23C4E-DB32-87D7-CA84-CF7F12432D38}"/>
              </a:ext>
            </a:extLst>
          </p:cNvPr>
          <p:cNvSpPr/>
          <p:nvPr/>
        </p:nvSpPr>
        <p:spPr>
          <a:xfrm rot="5400000" flipV="1">
            <a:off x="5064372" y="3150259"/>
            <a:ext cx="582946" cy="44670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60DBF175-2120-2A5A-B69D-9BEB92737665}"/>
              </a:ext>
            </a:extLst>
          </p:cNvPr>
          <p:cNvSpPr txBox="1"/>
          <p:nvPr/>
        </p:nvSpPr>
        <p:spPr>
          <a:xfrm>
            <a:off x="2976299" y="2682029"/>
            <a:ext cx="60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828C6E4-BC9E-8DA2-251C-7A3259467C17}"/>
              </a:ext>
            </a:extLst>
          </p:cNvPr>
          <p:cNvSpPr txBox="1"/>
          <p:nvPr/>
        </p:nvSpPr>
        <p:spPr>
          <a:xfrm>
            <a:off x="2976299" y="3302463"/>
            <a:ext cx="60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B0228ED9-54A1-D96D-A549-22A7CEC2E64A}"/>
              </a:ext>
            </a:extLst>
          </p:cNvPr>
          <p:cNvSpPr txBox="1"/>
          <p:nvPr/>
        </p:nvSpPr>
        <p:spPr>
          <a:xfrm>
            <a:off x="2976299" y="4616669"/>
            <a:ext cx="60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D3A8959-7AF4-1FA0-6168-5371C2A77EC5}"/>
              </a:ext>
            </a:extLst>
          </p:cNvPr>
          <p:cNvSpPr txBox="1"/>
          <p:nvPr/>
        </p:nvSpPr>
        <p:spPr>
          <a:xfrm>
            <a:off x="2976299" y="5199382"/>
            <a:ext cx="60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85D1638D-2C04-EE49-B6A4-14A53B328CD8}"/>
              </a:ext>
            </a:extLst>
          </p:cNvPr>
          <p:cNvSpPr/>
          <p:nvPr/>
        </p:nvSpPr>
        <p:spPr>
          <a:xfrm>
            <a:off x="9684123" y="2528024"/>
            <a:ext cx="2046061" cy="132960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Teveel inflatie werkt ontwrichtend.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E0CD48AF-C54E-8735-A9B6-BC06FD45E473}"/>
              </a:ext>
            </a:extLst>
          </p:cNvPr>
          <p:cNvSpPr/>
          <p:nvPr/>
        </p:nvSpPr>
        <p:spPr>
          <a:xfrm>
            <a:off x="9684123" y="4446845"/>
            <a:ext cx="2046061" cy="132960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Deflatie werkt ontwrichtend.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901A91C3-E646-6F01-E86F-45A3130F664B}"/>
              </a:ext>
            </a:extLst>
          </p:cNvPr>
          <p:cNvSpPr/>
          <p:nvPr/>
        </p:nvSpPr>
        <p:spPr>
          <a:xfrm>
            <a:off x="6802627" y="2528024"/>
            <a:ext cx="2973571" cy="132960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Er wordt veel geleend, weinig gespaard.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Opwaartse druk op lonen.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AE0D2F20-0E31-E108-182C-C753FA429F2B}"/>
              </a:ext>
            </a:extLst>
          </p:cNvPr>
          <p:cNvSpPr/>
          <p:nvPr/>
        </p:nvSpPr>
        <p:spPr>
          <a:xfrm>
            <a:off x="6516914" y="2451971"/>
            <a:ext cx="352388" cy="1495659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Veel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8A67EA5F-FD86-4F83-6EBA-B8C5462D8EE8}"/>
              </a:ext>
            </a:extLst>
          </p:cNvPr>
          <p:cNvSpPr/>
          <p:nvPr/>
        </p:nvSpPr>
        <p:spPr>
          <a:xfrm>
            <a:off x="6802627" y="4446845"/>
            <a:ext cx="2973571" cy="132960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Er wordt weinig geleend, veel gespaard.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Loonstijgingen worden beperkt.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302B1705-09F0-78D2-DE76-7B97A7BCEF2D}"/>
              </a:ext>
            </a:extLst>
          </p:cNvPr>
          <p:cNvSpPr/>
          <p:nvPr/>
        </p:nvSpPr>
        <p:spPr>
          <a:xfrm>
            <a:off x="6516914" y="4370792"/>
            <a:ext cx="352388" cy="1495659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Weinig</a:t>
            </a:r>
          </a:p>
        </p:txBody>
      </p:sp>
      <p:cxnSp>
        <p:nvCxnSpPr>
          <p:cNvPr id="47" name="Verbindingslijn: gebogen 46">
            <a:extLst>
              <a:ext uri="{FF2B5EF4-FFF2-40B4-BE49-F238E27FC236}">
                <a16:creationId xmlns:a16="http://schemas.microsoft.com/office/drawing/2014/main" id="{BBE341D2-F271-530D-2010-1DDDA62E62FF}"/>
              </a:ext>
            </a:extLst>
          </p:cNvPr>
          <p:cNvCxnSpPr>
            <a:cxnSpLocks/>
            <a:stCxn id="5" idx="1"/>
            <a:endCxn id="16" idx="1"/>
          </p:cNvCxnSpPr>
          <p:nvPr/>
        </p:nvCxnSpPr>
        <p:spPr>
          <a:xfrm rot="10800000" flipV="1">
            <a:off x="528492" y="1433381"/>
            <a:ext cx="465259" cy="1766419"/>
          </a:xfrm>
          <a:prstGeom prst="bentConnector3">
            <a:avLst>
              <a:gd name="adj1" fmla="val 149134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Verbindingslijn: gebogen 49">
            <a:extLst>
              <a:ext uri="{FF2B5EF4-FFF2-40B4-BE49-F238E27FC236}">
                <a16:creationId xmlns:a16="http://schemas.microsoft.com/office/drawing/2014/main" id="{090435AB-ACEF-208B-CAF2-B35F4B0A61D3}"/>
              </a:ext>
            </a:extLst>
          </p:cNvPr>
          <p:cNvCxnSpPr>
            <a:cxnSpLocks/>
            <a:stCxn id="5" idx="1"/>
            <a:endCxn id="21" idx="1"/>
          </p:cNvCxnSpPr>
          <p:nvPr/>
        </p:nvCxnSpPr>
        <p:spPr>
          <a:xfrm rot="10800000" flipV="1">
            <a:off x="528492" y="1433382"/>
            <a:ext cx="465259" cy="3685240"/>
          </a:xfrm>
          <a:prstGeom prst="bentConnector3">
            <a:avLst>
              <a:gd name="adj1" fmla="val 149134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ingslijn: gebogen 52">
            <a:extLst>
              <a:ext uri="{FF2B5EF4-FFF2-40B4-BE49-F238E27FC236}">
                <a16:creationId xmlns:a16="http://schemas.microsoft.com/office/drawing/2014/main" id="{D030EFDB-6744-ADA7-B9AB-5B701958E62E}"/>
              </a:ext>
            </a:extLst>
          </p:cNvPr>
          <p:cNvCxnSpPr>
            <a:cxnSpLocks/>
            <a:stCxn id="6" idx="1"/>
            <a:endCxn id="35" idx="1"/>
          </p:cNvCxnSpPr>
          <p:nvPr/>
        </p:nvCxnSpPr>
        <p:spPr>
          <a:xfrm rot="10800000" flipV="1">
            <a:off x="6516914" y="1433381"/>
            <a:ext cx="491648" cy="1766419"/>
          </a:xfrm>
          <a:prstGeom prst="bentConnector3">
            <a:avLst>
              <a:gd name="adj1" fmla="val 146497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Verbindingslijn: gebogen 55">
            <a:extLst>
              <a:ext uri="{FF2B5EF4-FFF2-40B4-BE49-F238E27FC236}">
                <a16:creationId xmlns:a16="http://schemas.microsoft.com/office/drawing/2014/main" id="{0C110762-AC68-0AA8-E7FF-7BF62B8B94A3}"/>
              </a:ext>
            </a:extLst>
          </p:cNvPr>
          <p:cNvCxnSpPr>
            <a:cxnSpLocks/>
            <a:stCxn id="6" idx="1"/>
            <a:endCxn id="37" idx="1"/>
          </p:cNvCxnSpPr>
          <p:nvPr/>
        </p:nvCxnSpPr>
        <p:spPr>
          <a:xfrm rot="10800000" flipV="1">
            <a:off x="6516914" y="1433382"/>
            <a:ext cx="491648" cy="3685240"/>
          </a:xfrm>
          <a:prstGeom prst="bentConnector3">
            <a:avLst>
              <a:gd name="adj1" fmla="val 146497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5" grpId="0" animBg="1"/>
      <p:bldP spid="9" grpId="0" animBg="1"/>
      <p:bldP spid="8" grpId="0" animBg="1"/>
      <p:bldP spid="13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B7CC531-6123-1C9A-E11A-EF7983002E35}"/>
              </a:ext>
            </a:extLst>
          </p:cNvPr>
          <p:cNvSpPr/>
          <p:nvPr/>
        </p:nvSpPr>
        <p:spPr>
          <a:xfrm>
            <a:off x="615962" y="914085"/>
            <a:ext cx="2052868" cy="557742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Autonome bestedingen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004876C0-D745-96C8-E2CD-5050C331FF82}"/>
              </a:ext>
            </a:extLst>
          </p:cNvPr>
          <p:cNvSpPr/>
          <p:nvPr/>
        </p:nvSpPr>
        <p:spPr>
          <a:xfrm>
            <a:off x="615962" y="1648863"/>
            <a:ext cx="2052868" cy="557742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Belastingtarieven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990582" y="194009"/>
            <a:ext cx="621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Conjunctuur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(overheidsbeleid)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9412B1F-889F-FF8B-23D7-3B6F66411D8A}"/>
              </a:ext>
            </a:extLst>
          </p:cNvPr>
          <p:cNvGrpSpPr/>
          <p:nvPr/>
        </p:nvGrpSpPr>
        <p:grpSpPr>
          <a:xfrm>
            <a:off x="151794" y="2406760"/>
            <a:ext cx="8385376" cy="4326760"/>
            <a:chOff x="446839" y="1485307"/>
            <a:chExt cx="9362730" cy="4855715"/>
          </a:xfrm>
        </p:grpSpPr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E3DE0358-6CBB-F01E-3C36-15705B5F888F}"/>
                </a:ext>
              </a:extLst>
            </p:cNvPr>
            <p:cNvSpPr txBox="1"/>
            <p:nvPr/>
          </p:nvSpPr>
          <p:spPr>
            <a:xfrm rot="20521767">
              <a:off x="6764586" y="1794286"/>
              <a:ext cx="1869791" cy="124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  <a:alpha val="50000"/>
                    </a:prstClr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HC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02C95204-9E52-F454-87AE-B6531B113F9D}"/>
                </a:ext>
              </a:extLst>
            </p:cNvPr>
            <p:cNvSpPr txBox="1"/>
            <p:nvPr/>
          </p:nvSpPr>
          <p:spPr>
            <a:xfrm rot="20521767">
              <a:off x="4519328" y="3791582"/>
              <a:ext cx="1869791" cy="124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  <a:alpha val="50000"/>
                    </a:prstClr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LC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BE2039D6-D9A8-EF69-0A72-FFC0973FDC9C}"/>
                </a:ext>
              </a:extLst>
            </p:cNvPr>
            <p:cNvSpPr txBox="1"/>
            <p:nvPr/>
          </p:nvSpPr>
          <p:spPr>
            <a:xfrm rot="20521767">
              <a:off x="1177215" y="3179292"/>
              <a:ext cx="1869791" cy="124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  <a:alpha val="50000"/>
                    </a:prstClr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HC</a:t>
              </a:r>
            </a:p>
          </p:txBody>
        </p:sp>
        <p:sp>
          <p:nvSpPr>
            <p:cNvPr id="22" name="Stroomdiagram: Uitstel 19">
              <a:extLst>
                <a:ext uri="{FF2B5EF4-FFF2-40B4-BE49-F238E27FC236}">
                  <a16:creationId xmlns:a16="http://schemas.microsoft.com/office/drawing/2014/main" id="{DF81DDEA-66CB-0A76-BDD6-23EDA066EE59}"/>
                </a:ext>
              </a:extLst>
            </p:cNvPr>
            <p:cNvSpPr/>
            <p:nvPr/>
          </p:nvSpPr>
          <p:spPr>
            <a:xfrm rot="4343504" flipV="1">
              <a:off x="4711349" y="3150410"/>
              <a:ext cx="1634098" cy="2790099"/>
            </a:xfrm>
            <a:custGeom>
              <a:avLst/>
              <a:gdLst>
                <a:gd name="connsiteX0" fmla="*/ 0 w 2373856"/>
                <a:gd name="connsiteY0" fmla="*/ 0 h 3039312"/>
                <a:gd name="connsiteX1" fmla="*/ 1186928 w 2373856"/>
                <a:gd name="connsiteY1" fmla="*/ 0 h 3039312"/>
                <a:gd name="connsiteX2" fmla="*/ 2373856 w 2373856"/>
                <a:gd name="connsiteY2" fmla="*/ 1519656 h 3039312"/>
                <a:gd name="connsiteX3" fmla="*/ 1186928 w 2373856"/>
                <a:gd name="connsiteY3" fmla="*/ 3039312 h 3039312"/>
                <a:gd name="connsiteX4" fmla="*/ 0 w 2373856"/>
                <a:gd name="connsiteY4" fmla="*/ 3039312 h 3039312"/>
                <a:gd name="connsiteX5" fmla="*/ 0 w 2373856"/>
                <a:gd name="connsiteY5" fmla="*/ 0 h 3039312"/>
                <a:gd name="connsiteX0" fmla="*/ 0 w 2375948"/>
                <a:gd name="connsiteY0" fmla="*/ 0 h 3039312"/>
                <a:gd name="connsiteX1" fmla="*/ 1186928 w 2375948"/>
                <a:gd name="connsiteY1" fmla="*/ 0 h 3039312"/>
                <a:gd name="connsiteX2" fmla="*/ 2373856 w 2375948"/>
                <a:gd name="connsiteY2" fmla="*/ 1519656 h 3039312"/>
                <a:gd name="connsiteX3" fmla="*/ 1186928 w 2375948"/>
                <a:gd name="connsiteY3" fmla="*/ 3039312 h 3039312"/>
                <a:gd name="connsiteX4" fmla="*/ 0 w 2375948"/>
                <a:gd name="connsiteY4" fmla="*/ 3039312 h 3039312"/>
                <a:gd name="connsiteX5" fmla="*/ 0 w 2375948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2675"/>
                <a:gd name="connsiteY0" fmla="*/ 0 h 3039312"/>
                <a:gd name="connsiteX1" fmla="*/ 1186928 w 2382675"/>
                <a:gd name="connsiteY1" fmla="*/ 0 h 3039312"/>
                <a:gd name="connsiteX2" fmla="*/ 2382674 w 2382675"/>
                <a:gd name="connsiteY2" fmla="*/ 1639404 h 3039312"/>
                <a:gd name="connsiteX3" fmla="*/ 1180999 w 2382675"/>
                <a:gd name="connsiteY3" fmla="*/ 2852384 h 3039312"/>
                <a:gd name="connsiteX4" fmla="*/ 0 w 2382675"/>
                <a:gd name="connsiteY4" fmla="*/ 3039312 h 3039312"/>
                <a:gd name="connsiteX5" fmla="*/ 0 w 2382675"/>
                <a:gd name="connsiteY5" fmla="*/ 0 h 3039312"/>
                <a:gd name="connsiteX0" fmla="*/ 0 w 2382857"/>
                <a:gd name="connsiteY0" fmla="*/ 0 h 3039312"/>
                <a:gd name="connsiteX1" fmla="*/ 1186928 w 2382857"/>
                <a:gd name="connsiteY1" fmla="*/ 0 h 3039312"/>
                <a:gd name="connsiteX2" fmla="*/ 2382674 w 2382857"/>
                <a:gd name="connsiteY2" fmla="*/ 1639404 h 3039312"/>
                <a:gd name="connsiteX3" fmla="*/ 1116641 w 2382857"/>
                <a:gd name="connsiteY3" fmla="*/ 2636275 h 3039312"/>
                <a:gd name="connsiteX4" fmla="*/ 0 w 2382857"/>
                <a:gd name="connsiteY4" fmla="*/ 3039312 h 3039312"/>
                <a:gd name="connsiteX5" fmla="*/ 0 w 2382857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835"/>
                <a:gd name="connsiteY0" fmla="*/ 0 h 3039312"/>
                <a:gd name="connsiteX1" fmla="*/ 1186928 w 2382835"/>
                <a:gd name="connsiteY1" fmla="*/ 0 h 3039312"/>
                <a:gd name="connsiteX2" fmla="*/ 2382674 w 2382835"/>
                <a:gd name="connsiteY2" fmla="*/ 1639404 h 3039312"/>
                <a:gd name="connsiteX3" fmla="*/ 1259709 w 2382835"/>
                <a:gd name="connsiteY3" fmla="*/ 2528140 h 3039312"/>
                <a:gd name="connsiteX4" fmla="*/ 0 w 2382835"/>
                <a:gd name="connsiteY4" fmla="*/ 3039312 h 3039312"/>
                <a:gd name="connsiteX5" fmla="*/ 0 w 2382835"/>
                <a:gd name="connsiteY5" fmla="*/ 0 h 3039312"/>
                <a:gd name="connsiteX0" fmla="*/ 0 w 2384047"/>
                <a:gd name="connsiteY0" fmla="*/ 0 h 3039312"/>
                <a:gd name="connsiteX1" fmla="*/ 1041106 w 2384047"/>
                <a:gd name="connsiteY1" fmla="*/ 467396 h 3039312"/>
                <a:gd name="connsiteX2" fmla="*/ 2382674 w 2384047"/>
                <a:gd name="connsiteY2" fmla="*/ 1639404 h 3039312"/>
                <a:gd name="connsiteX3" fmla="*/ 1259709 w 2384047"/>
                <a:gd name="connsiteY3" fmla="*/ 2528140 h 3039312"/>
                <a:gd name="connsiteX4" fmla="*/ 0 w 2384047"/>
                <a:gd name="connsiteY4" fmla="*/ 3039312 h 3039312"/>
                <a:gd name="connsiteX5" fmla="*/ 0 w 2384047"/>
                <a:gd name="connsiteY5" fmla="*/ 0 h 3039312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271"/>
                <a:gd name="connsiteY0" fmla="*/ 0 h 3071450"/>
                <a:gd name="connsiteX1" fmla="*/ 1064454 w 2383271"/>
                <a:gd name="connsiteY1" fmla="*/ 458633 h 3071450"/>
                <a:gd name="connsiteX2" fmla="*/ 2382674 w 2383271"/>
                <a:gd name="connsiteY2" fmla="*/ 1671542 h 3071450"/>
                <a:gd name="connsiteX3" fmla="*/ 1259709 w 2383271"/>
                <a:gd name="connsiteY3" fmla="*/ 2560278 h 3071450"/>
                <a:gd name="connsiteX4" fmla="*/ 0 w 2383271"/>
                <a:gd name="connsiteY4" fmla="*/ 3071450 h 3071450"/>
                <a:gd name="connsiteX5" fmla="*/ 20431 w 2383271"/>
                <a:gd name="connsiteY5" fmla="*/ 0 h 3071450"/>
                <a:gd name="connsiteX0" fmla="*/ 20431 w 2384399"/>
                <a:gd name="connsiteY0" fmla="*/ 0 h 3071450"/>
                <a:gd name="connsiteX1" fmla="*/ 1064454 w 2384399"/>
                <a:gd name="connsiteY1" fmla="*/ 458633 h 3071450"/>
                <a:gd name="connsiteX2" fmla="*/ 2382674 w 2384399"/>
                <a:gd name="connsiteY2" fmla="*/ 1671542 h 3071450"/>
                <a:gd name="connsiteX3" fmla="*/ 1303140 w 2384399"/>
                <a:gd name="connsiteY3" fmla="*/ 2640325 h 3071450"/>
                <a:gd name="connsiteX4" fmla="*/ 0 w 2384399"/>
                <a:gd name="connsiteY4" fmla="*/ 3071450 h 3071450"/>
                <a:gd name="connsiteX5" fmla="*/ 20431 w 2384399"/>
                <a:gd name="connsiteY5" fmla="*/ 0 h 3071450"/>
                <a:gd name="connsiteX0" fmla="*/ 20431 w 2446871"/>
                <a:gd name="connsiteY0" fmla="*/ 0 h 3071450"/>
                <a:gd name="connsiteX1" fmla="*/ 1064454 w 2446871"/>
                <a:gd name="connsiteY1" fmla="*/ 458633 h 3071450"/>
                <a:gd name="connsiteX2" fmla="*/ 2445289 w 2446871"/>
                <a:gd name="connsiteY2" fmla="*/ 1605384 h 3071450"/>
                <a:gd name="connsiteX3" fmla="*/ 1303140 w 2446871"/>
                <a:gd name="connsiteY3" fmla="*/ 2640325 h 3071450"/>
                <a:gd name="connsiteX4" fmla="*/ 0 w 2446871"/>
                <a:gd name="connsiteY4" fmla="*/ 3071450 h 3071450"/>
                <a:gd name="connsiteX5" fmla="*/ 20431 w 2446871"/>
                <a:gd name="connsiteY5" fmla="*/ 0 h 3071450"/>
                <a:gd name="connsiteX0" fmla="*/ 20431 w 2421873"/>
                <a:gd name="connsiteY0" fmla="*/ 0 h 3071450"/>
                <a:gd name="connsiteX1" fmla="*/ 1064454 w 2421873"/>
                <a:gd name="connsiteY1" fmla="*/ 458633 h 3071450"/>
                <a:gd name="connsiteX2" fmla="*/ 2420237 w 2421873"/>
                <a:gd name="connsiteY2" fmla="*/ 1349808 h 3071450"/>
                <a:gd name="connsiteX3" fmla="*/ 1303140 w 2421873"/>
                <a:gd name="connsiteY3" fmla="*/ 2640325 h 3071450"/>
                <a:gd name="connsiteX4" fmla="*/ 0 w 2421873"/>
                <a:gd name="connsiteY4" fmla="*/ 3071450 h 3071450"/>
                <a:gd name="connsiteX5" fmla="*/ 20431 w 2421873"/>
                <a:gd name="connsiteY5" fmla="*/ 0 h 3071450"/>
                <a:gd name="connsiteX0" fmla="*/ 20431 w 2420726"/>
                <a:gd name="connsiteY0" fmla="*/ 0 h 3071450"/>
                <a:gd name="connsiteX1" fmla="*/ 1064454 w 2420726"/>
                <a:gd name="connsiteY1" fmla="*/ 458633 h 3071450"/>
                <a:gd name="connsiteX2" fmla="*/ 2420237 w 2420726"/>
                <a:gd name="connsiteY2" fmla="*/ 1349808 h 3071450"/>
                <a:gd name="connsiteX3" fmla="*/ 1201391 w 2420726"/>
                <a:gd name="connsiteY3" fmla="*/ 2569903 h 3071450"/>
                <a:gd name="connsiteX4" fmla="*/ 0 w 2420726"/>
                <a:gd name="connsiteY4" fmla="*/ 3071450 h 3071450"/>
                <a:gd name="connsiteX5" fmla="*/ 20431 w 2420726"/>
                <a:gd name="connsiteY5" fmla="*/ 0 h 3071450"/>
                <a:gd name="connsiteX0" fmla="*/ 20431 w 2474131"/>
                <a:gd name="connsiteY0" fmla="*/ 0 h 3071450"/>
                <a:gd name="connsiteX1" fmla="*/ 1064454 w 2474131"/>
                <a:gd name="connsiteY1" fmla="*/ 458633 h 3071450"/>
                <a:gd name="connsiteX2" fmla="*/ 2473672 w 2474131"/>
                <a:gd name="connsiteY2" fmla="*/ 1473300 h 3071450"/>
                <a:gd name="connsiteX3" fmla="*/ 1201391 w 2474131"/>
                <a:gd name="connsiteY3" fmla="*/ 2569903 h 3071450"/>
                <a:gd name="connsiteX4" fmla="*/ 0 w 2474131"/>
                <a:gd name="connsiteY4" fmla="*/ 3071450 h 3071450"/>
                <a:gd name="connsiteX5" fmla="*/ 20431 w 2474131"/>
                <a:gd name="connsiteY5" fmla="*/ 0 h 3071450"/>
                <a:gd name="connsiteX0" fmla="*/ 20431 w 2473700"/>
                <a:gd name="connsiteY0" fmla="*/ 0 h 3071450"/>
                <a:gd name="connsiteX1" fmla="*/ 1168062 w 2473700"/>
                <a:gd name="connsiteY1" fmla="*/ 434513 h 3071450"/>
                <a:gd name="connsiteX2" fmla="*/ 2473672 w 2473700"/>
                <a:gd name="connsiteY2" fmla="*/ 1473300 h 3071450"/>
                <a:gd name="connsiteX3" fmla="*/ 1201391 w 2473700"/>
                <a:gd name="connsiteY3" fmla="*/ 2569903 h 3071450"/>
                <a:gd name="connsiteX4" fmla="*/ 0 w 2473700"/>
                <a:gd name="connsiteY4" fmla="*/ 3071450 h 3071450"/>
                <a:gd name="connsiteX5" fmla="*/ 20431 w 2473700"/>
                <a:gd name="connsiteY5" fmla="*/ 0 h 3071450"/>
                <a:gd name="connsiteX0" fmla="*/ 20431 w 2473700"/>
                <a:gd name="connsiteY0" fmla="*/ 0 h 3071450"/>
                <a:gd name="connsiteX1" fmla="*/ 1168062 w 2473700"/>
                <a:gd name="connsiteY1" fmla="*/ 434513 h 3071450"/>
                <a:gd name="connsiteX2" fmla="*/ 2473672 w 2473700"/>
                <a:gd name="connsiteY2" fmla="*/ 1473300 h 3071450"/>
                <a:gd name="connsiteX3" fmla="*/ 1201391 w 2473700"/>
                <a:gd name="connsiteY3" fmla="*/ 2569903 h 3071450"/>
                <a:gd name="connsiteX4" fmla="*/ 0 w 2473700"/>
                <a:gd name="connsiteY4" fmla="*/ 3071450 h 3071450"/>
                <a:gd name="connsiteX5" fmla="*/ 20431 w 2473700"/>
                <a:gd name="connsiteY5" fmla="*/ 0 h 3071450"/>
                <a:gd name="connsiteX0" fmla="*/ 20431 w 2452528"/>
                <a:gd name="connsiteY0" fmla="*/ 0 h 3071450"/>
                <a:gd name="connsiteX1" fmla="*/ 1168062 w 2452528"/>
                <a:gd name="connsiteY1" fmla="*/ 434513 h 3071450"/>
                <a:gd name="connsiteX2" fmla="*/ 2452499 w 2452528"/>
                <a:gd name="connsiteY2" fmla="*/ 1457316 h 3071450"/>
                <a:gd name="connsiteX3" fmla="*/ 1201391 w 2452528"/>
                <a:gd name="connsiteY3" fmla="*/ 2569903 h 3071450"/>
                <a:gd name="connsiteX4" fmla="*/ 0 w 2452528"/>
                <a:gd name="connsiteY4" fmla="*/ 3071450 h 3071450"/>
                <a:gd name="connsiteX5" fmla="*/ 20431 w 2452528"/>
                <a:gd name="connsiteY5" fmla="*/ 0 h 30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2528" h="3071450">
                  <a:moveTo>
                    <a:pt x="20431" y="0"/>
                  </a:moveTo>
                  <a:lnTo>
                    <a:pt x="1168062" y="434513"/>
                  </a:lnTo>
                  <a:cubicBezTo>
                    <a:pt x="1905860" y="769976"/>
                    <a:pt x="2446944" y="1101418"/>
                    <a:pt x="2452499" y="1457316"/>
                  </a:cubicBezTo>
                  <a:cubicBezTo>
                    <a:pt x="2458054" y="1813214"/>
                    <a:pt x="1664014" y="2301278"/>
                    <a:pt x="1201391" y="2569903"/>
                  </a:cubicBezTo>
                  <a:cubicBezTo>
                    <a:pt x="772738" y="2766586"/>
                    <a:pt x="419903" y="2901059"/>
                    <a:pt x="0" y="3071450"/>
                  </a:cubicBezTo>
                  <a:lnTo>
                    <a:pt x="20431" y="0"/>
                  </a:lnTo>
                  <a:close/>
                </a:path>
              </a:pathLst>
            </a:custGeom>
            <a:solidFill>
              <a:srgbClr val="FF000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Stroomdiagram: Uitstel 19">
              <a:extLst>
                <a:ext uri="{FF2B5EF4-FFF2-40B4-BE49-F238E27FC236}">
                  <a16:creationId xmlns:a16="http://schemas.microsoft.com/office/drawing/2014/main" id="{B81B9D97-A081-2D87-34E8-57777AF05F3D}"/>
                </a:ext>
              </a:extLst>
            </p:cNvPr>
            <p:cNvSpPr/>
            <p:nvPr/>
          </p:nvSpPr>
          <p:spPr>
            <a:xfrm rot="15095498">
              <a:off x="6907601" y="985051"/>
              <a:ext cx="1453456" cy="2526200"/>
            </a:xfrm>
            <a:custGeom>
              <a:avLst/>
              <a:gdLst>
                <a:gd name="connsiteX0" fmla="*/ 0 w 2373856"/>
                <a:gd name="connsiteY0" fmla="*/ 0 h 3039312"/>
                <a:gd name="connsiteX1" fmla="*/ 1186928 w 2373856"/>
                <a:gd name="connsiteY1" fmla="*/ 0 h 3039312"/>
                <a:gd name="connsiteX2" fmla="*/ 2373856 w 2373856"/>
                <a:gd name="connsiteY2" fmla="*/ 1519656 h 3039312"/>
                <a:gd name="connsiteX3" fmla="*/ 1186928 w 2373856"/>
                <a:gd name="connsiteY3" fmla="*/ 3039312 h 3039312"/>
                <a:gd name="connsiteX4" fmla="*/ 0 w 2373856"/>
                <a:gd name="connsiteY4" fmla="*/ 3039312 h 3039312"/>
                <a:gd name="connsiteX5" fmla="*/ 0 w 2373856"/>
                <a:gd name="connsiteY5" fmla="*/ 0 h 3039312"/>
                <a:gd name="connsiteX0" fmla="*/ 0 w 2375948"/>
                <a:gd name="connsiteY0" fmla="*/ 0 h 3039312"/>
                <a:gd name="connsiteX1" fmla="*/ 1186928 w 2375948"/>
                <a:gd name="connsiteY1" fmla="*/ 0 h 3039312"/>
                <a:gd name="connsiteX2" fmla="*/ 2373856 w 2375948"/>
                <a:gd name="connsiteY2" fmla="*/ 1519656 h 3039312"/>
                <a:gd name="connsiteX3" fmla="*/ 1186928 w 2375948"/>
                <a:gd name="connsiteY3" fmla="*/ 3039312 h 3039312"/>
                <a:gd name="connsiteX4" fmla="*/ 0 w 2375948"/>
                <a:gd name="connsiteY4" fmla="*/ 3039312 h 3039312"/>
                <a:gd name="connsiteX5" fmla="*/ 0 w 2375948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2675"/>
                <a:gd name="connsiteY0" fmla="*/ 0 h 3039312"/>
                <a:gd name="connsiteX1" fmla="*/ 1186928 w 2382675"/>
                <a:gd name="connsiteY1" fmla="*/ 0 h 3039312"/>
                <a:gd name="connsiteX2" fmla="*/ 2382674 w 2382675"/>
                <a:gd name="connsiteY2" fmla="*/ 1639404 h 3039312"/>
                <a:gd name="connsiteX3" fmla="*/ 1180999 w 2382675"/>
                <a:gd name="connsiteY3" fmla="*/ 2852384 h 3039312"/>
                <a:gd name="connsiteX4" fmla="*/ 0 w 2382675"/>
                <a:gd name="connsiteY4" fmla="*/ 3039312 h 3039312"/>
                <a:gd name="connsiteX5" fmla="*/ 0 w 2382675"/>
                <a:gd name="connsiteY5" fmla="*/ 0 h 3039312"/>
                <a:gd name="connsiteX0" fmla="*/ 0 w 2382857"/>
                <a:gd name="connsiteY0" fmla="*/ 0 h 3039312"/>
                <a:gd name="connsiteX1" fmla="*/ 1186928 w 2382857"/>
                <a:gd name="connsiteY1" fmla="*/ 0 h 3039312"/>
                <a:gd name="connsiteX2" fmla="*/ 2382674 w 2382857"/>
                <a:gd name="connsiteY2" fmla="*/ 1639404 h 3039312"/>
                <a:gd name="connsiteX3" fmla="*/ 1116641 w 2382857"/>
                <a:gd name="connsiteY3" fmla="*/ 2636275 h 3039312"/>
                <a:gd name="connsiteX4" fmla="*/ 0 w 2382857"/>
                <a:gd name="connsiteY4" fmla="*/ 3039312 h 3039312"/>
                <a:gd name="connsiteX5" fmla="*/ 0 w 2382857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835"/>
                <a:gd name="connsiteY0" fmla="*/ 0 h 3039312"/>
                <a:gd name="connsiteX1" fmla="*/ 1186928 w 2382835"/>
                <a:gd name="connsiteY1" fmla="*/ 0 h 3039312"/>
                <a:gd name="connsiteX2" fmla="*/ 2382674 w 2382835"/>
                <a:gd name="connsiteY2" fmla="*/ 1639404 h 3039312"/>
                <a:gd name="connsiteX3" fmla="*/ 1259709 w 2382835"/>
                <a:gd name="connsiteY3" fmla="*/ 2528140 h 3039312"/>
                <a:gd name="connsiteX4" fmla="*/ 0 w 2382835"/>
                <a:gd name="connsiteY4" fmla="*/ 3039312 h 3039312"/>
                <a:gd name="connsiteX5" fmla="*/ 0 w 2382835"/>
                <a:gd name="connsiteY5" fmla="*/ 0 h 3039312"/>
                <a:gd name="connsiteX0" fmla="*/ 0 w 2384047"/>
                <a:gd name="connsiteY0" fmla="*/ 0 h 3039312"/>
                <a:gd name="connsiteX1" fmla="*/ 1041106 w 2384047"/>
                <a:gd name="connsiteY1" fmla="*/ 467396 h 3039312"/>
                <a:gd name="connsiteX2" fmla="*/ 2382674 w 2384047"/>
                <a:gd name="connsiteY2" fmla="*/ 1639404 h 3039312"/>
                <a:gd name="connsiteX3" fmla="*/ 1259709 w 2384047"/>
                <a:gd name="connsiteY3" fmla="*/ 2528140 h 3039312"/>
                <a:gd name="connsiteX4" fmla="*/ 0 w 2384047"/>
                <a:gd name="connsiteY4" fmla="*/ 3039312 h 3039312"/>
                <a:gd name="connsiteX5" fmla="*/ 0 w 2384047"/>
                <a:gd name="connsiteY5" fmla="*/ 0 h 3039312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271"/>
                <a:gd name="connsiteY0" fmla="*/ 0 h 3071450"/>
                <a:gd name="connsiteX1" fmla="*/ 1064454 w 2383271"/>
                <a:gd name="connsiteY1" fmla="*/ 458633 h 3071450"/>
                <a:gd name="connsiteX2" fmla="*/ 2382674 w 2383271"/>
                <a:gd name="connsiteY2" fmla="*/ 1671542 h 3071450"/>
                <a:gd name="connsiteX3" fmla="*/ 1259709 w 2383271"/>
                <a:gd name="connsiteY3" fmla="*/ 2560278 h 3071450"/>
                <a:gd name="connsiteX4" fmla="*/ 0 w 2383271"/>
                <a:gd name="connsiteY4" fmla="*/ 3071450 h 3071450"/>
                <a:gd name="connsiteX5" fmla="*/ 20431 w 2383271"/>
                <a:gd name="connsiteY5" fmla="*/ 0 h 3071450"/>
                <a:gd name="connsiteX0" fmla="*/ 20431 w 2384399"/>
                <a:gd name="connsiteY0" fmla="*/ 0 h 3071450"/>
                <a:gd name="connsiteX1" fmla="*/ 1064454 w 2384399"/>
                <a:gd name="connsiteY1" fmla="*/ 458633 h 3071450"/>
                <a:gd name="connsiteX2" fmla="*/ 2382674 w 2384399"/>
                <a:gd name="connsiteY2" fmla="*/ 1671542 h 3071450"/>
                <a:gd name="connsiteX3" fmla="*/ 1303140 w 2384399"/>
                <a:gd name="connsiteY3" fmla="*/ 2640325 h 3071450"/>
                <a:gd name="connsiteX4" fmla="*/ 0 w 2384399"/>
                <a:gd name="connsiteY4" fmla="*/ 3071450 h 3071450"/>
                <a:gd name="connsiteX5" fmla="*/ 20431 w 2384399"/>
                <a:gd name="connsiteY5" fmla="*/ 0 h 3071450"/>
                <a:gd name="connsiteX0" fmla="*/ 20431 w 2446871"/>
                <a:gd name="connsiteY0" fmla="*/ 0 h 3071450"/>
                <a:gd name="connsiteX1" fmla="*/ 1064454 w 2446871"/>
                <a:gd name="connsiteY1" fmla="*/ 458633 h 3071450"/>
                <a:gd name="connsiteX2" fmla="*/ 2445289 w 2446871"/>
                <a:gd name="connsiteY2" fmla="*/ 1605384 h 3071450"/>
                <a:gd name="connsiteX3" fmla="*/ 1303140 w 2446871"/>
                <a:gd name="connsiteY3" fmla="*/ 2640325 h 3071450"/>
                <a:gd name="connsiteX4" fmla="*/ 0 w 2446871"/>
                <a:gd name="connsiteY4" fmla="*/ 3071450 h 3071450"/>
                <a:gd name="connsiteX5" fmla="*/ 20431 w 2446871"/>
                <a:gd name="connsiteY5" fmla="*/ 0 h 30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6871" h="3071450">
                  <a:moveTo>
                    <a:pt x="20431" y="0"/>
                  </a:moveTo>
                  <a:lnTo>
                    <a:pt x="1064454" y="458633"/>
                  </a:lnTo>
                  <a:cubicBezTo>
                    <a:pt x="1766889" y="844154"/>
                    <a:pt x="2405508" y="1241769"/>
                    <a:pt x="2445289" y="1605384"/>
                  </a:cubicBezTo>
                  <a:cubicBezTo>
                    <a:pt x="2485070" y="1968999"/>
                    <a:pt x="1765763" y="2371700"/>
                    <a:pt x="1303140" y="2640325"/>
                  </a:cubicBezTo>
                  <a:cubicBezTo>
                    <a:pt x="874487" y="2837008"/>
                    <a:pt x="419903" y="2901059"/>
                    <a:pt x="0" y="3071450"/>
                  </a:cubicBezTo>
                  <a:lnTo>
                    <a:pt x="20431" y="0"/>
                  </a:lnTo>
                  <a:close/>
                </a:path>
              </a:pathLst>
            </a:cu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Stroomdiagram: Uitstel 19">
              <a:extLst>
                <a:ext uri="{FF2B5EF4-FFF2-40B4-BE49-F238E27FC236}">
                  <a16:creationId xmlns:a16="http://schemas.microsoft.com/office/drawing/2014/main" id="{EE4815C1-4652-BF86-E330-4E4C8BE47286}"/>
                </a:ext>
              </a:extLst>
            </p:cNvPr>
            <p:cNvSpPr/>
            <p:nvPr/>
          </p:nvSpPr>
          <p:spPr>
            <a:xfrm rot="15095498">
              <a:off x="920476" y="2009188"/>
              <a:ext cx="2383271" cy="3071450"/>
            </a:xfrm>
            <a:custGeom>
              <a:avLst/>
              <a:gdLst>
                <a:gd name="connsiteX0" fmla="*/ 0 w 2373856"/>
                <a:gd name="connsiteY0" fmla="*/ 0 h 3039312"/>
                <a:gd name="connsiteX1" fmla="*/ 1186928 w 2373856"/>
                <a:gd name="connsiteY1" fmla="*/ 0 h 3039312"/>
                <a:gd name="connsiteX2" fmla="*/ 2373856 w 2373856"/>
                <a:gd name="connsiteY2" fmla="*/ 1519656 h 3039312"/>
                <a:gd name="connsiteX3" fmla="*/ 1186928 w 2373856"/>
                <a:gd name="connsiteY3" fmla="*/ 3039312 h 3039312"/>
                <a:gd name="connsiteX4" fmla="*/ 0 w 2373856"/>
                <a:gd name="connsiteY4" fmla="*/ 3039312 h 3039312"/>
                <a:gd name="connsiteX5" fmla="*/ 0 w 2373856"/>
                <a:gd name="connsiteY5" fmla="*/ 0 h 3039312"/>
                <a:gd name="connsiteX0" fmla="*/ 0 w 2375948"/>
                <a:gd name="connsiteY0" fmla="*/ 0 h 3039312"/>
                <a:gd name="connsiteX1" fmla="*/ 1186928 w 2375948"/>
                <a:gd name="connsiteY1" fmla="*/ 0 h 3039312"/>
                <a:gd name="connsiteX2" fmla="*/ 2373856 w 2375948"/>
                <a:gd name="connsiteY2" fmla="*/ 1519656 h 3039312"/>
                <a:gd name="connsiteX3" fmla="*/ 1186928 w 2375948"/>
                <a:gd name="connsiteY3" fmla="*/ 3039312 h 3039312"/>
                <a:gd name="connsiteX4" fmla="*/ 0 w 2375948"/>
                <a:gd name="connsiteY4" fmla="*/ 3039312 h 3039312"/>
                <a:gd name="connsiteX5" fmla="*/ 0 w 2375948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4736"/>
                <a:gd name="connsiteY0" fmla="*/ 0 h 3039312"/>
                <a:gd name="connsiteX1" fmla="*/ 1186928 w 2384736"/>
                <a:gd name="connsiteY1" fmla="*/ 0 h 3039312"/>
                <a:gd name="connsiteX2" fmla="*/ 2382674 w 2384736"/>
                <a:gd name="connsiteY2" fmla="*/ 1639404 h 3039312"/>
                <a:gd name="connsiteX3" fmla="*/ 1186928 w 2384736"/>
                <a:gd name="connsiteY3" fmla="*/ 3039312 h 3039312"/>
                <a:gd name="connsiteX4" fmla="*/ 0 w 2384736"/>
                <a:gd name="connsiteY4" fmla="*/ 3039312 h 3039312"/>
                <a:gd name="connsiteX5" fmla="*/ 0 w 2384736"/>
                <a:gd name="connsiteY5" fmla="*/ 0 h 3039312"/>
                <a:gd name="connsiteX0" fmla="*/ 0 w 2382675"/>
                <a:gd name="connsiteY0" fmla="*/ 0 h 3039312"/>
                <a:gd name="connsiteX1" fmla="*/ 1186928 w 2382675"/>
                <a:gd name="connsiteY1" fmla="*/ 0 h 3039312"/>
                <a:gd name="connsiteX2" fmla="*/ 2382674 w 2382675"/>
                <a:gd name="connsiteY2" fmla="*/ 1639404 h 3039312"/>
                <a:gd name="connsiteX3" fmla="*/ 1180999 w 2382675"/>
                <a:gd name="connsiteY3" fmla="*/ 2852384 h 3039312"/>
                <a:gd name="connsiteX4" fmla="*/ 0 w 2382675"/>
                <a:gd name="connsiteY4" fmla="*/ 3039312 h 3039312"/>
                <a:gd name="connsiteX5" fmla="*/ 0 w 2382675"/>
                <a:gd name="connsiteY5" fmla="*/ 0 h 3039312"/>
                <a:gd name="connsiteX0" fmla="*/ 0 w 2382857"/>
                <a:gd name="connsiteY0" fmla="*/ 0 h 3039312"/>
                <a:gd name="connsiteX1" fmla="*/ 1186928 w 2382857"/>
                <a:gd name="connsiteY1" fmla="*/ 0 h 3039312"/>
                <a:gd name="connsiteX2" fmla="*/ 2382674 w 2382857"/>
                <a:gd name="connsiteY2" fmla="*/ 1639404 h 3039312"/>
                <a:gd name="connsiteX3" fmla="*/ 1116641 w 2382857"/>
                <a:gd name="connsiteY3" fmla="*/ 2636275 h 3039312"/>
                <a:gd name="connsiteX4" fmla="*/ 0 w 2382857"/>
                <a:gd name="connsiteY4" fmla="*/ 3039312 h 3039312"/>
                <a:gd name="connsiteX5" fmla="*/ 0 w 2382857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3035"/>
                <a:gd name="connsiteY0" fmla="*/ 0 h 3039312"/>
                <a:gd name="connsiteX1" fmla="*/ 1186928 w 2383035"/>
                <a:gd name="connsiteY1" fmla="*/ 0 h 3039312"/>
                <a:gd name="connsiteX2" fmla="*/ 2382674 w 2383035"/>
                <a:gd name="connsiteY2" fmla="*/ 1639404 h 3039312"/>
                <a:gd name="connsiteX3" fmla="*/ 1087420 w 2383035"/>
                <a:gd name="connsiteY3" fmla="*/ 2607081 h 3039312"/>
                <a:gd name="connsiteX4" fmla="*/ 0 w 2383035"/>
                <a:gd name="connsiteY4" fmla="*/ 3039312 h 3039312"/>
                <a:gd name="connsiteX5" fmla="*/ 0 w 238303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955"/>
                <a:gd name="connsiteY0" fmla="*/ 0 h 3039312"/>
                <a:gd name="connsiteX1" fmla="*/ 1186928 w 2382955"/>
                <a:gd name="connsiteY1" fmla="*/ 0 h 3039312"/>
                <a:gd name="connsiteX2" fmla="*/ 2382674 w 2382955"/>
                <a:gd name="connsiteY2" fmla="*/ 1639404 h 3039312"/>
                <a:gd name="connsiteX3" fmla="*/ 1259709 w 2382955"/>
                <a:gd name="connsiteY3" fmla="*/ 2528140 h 3039312"/>
                <a:gd name="connsiteX4" fmla="*/ 0 w 2382955"/>
                <a:gd name="connsiteY4" fmla="*/ 3039312 h 3039312"/>
                <a:gd name="connsiteX5" fmla="*/ 0 w 2382955"/>
                <a:gd name="connsiteY5" fmla="*/ 0 h 3039312"/>
                <a:gd name="connsiteX0" fmla="*/ 0 w 2382835"/>
                <a:gd name="connsiteY0" fmla="*/ 0 h 3039312"/>
                <a:gd name="connsiteX1" fmla="*/ 1186928 w 2382835"/>
                <a:gd name="connsiteY1" fmla="*/ 0 h 3039312"/>
                <a:gd name="connsiteX2" fmla="*/ 2382674 w 2382835"/>
                <a:gd name="connsiteY2" fmla="*/ 1639404 h 3039312"/>
                <a:gd name="connsiteX3" fmla="*/ 1259709 w 2382835"/>
                <a:gd name="connsiteY3" fmla="*/ 2528140 h 3039312"/>
                <a:gd name="connsiteX4" fmla="*/ 0 w 2382835"/>
                <a:gd name="connsiteY4" fmla="*/ 3039312 h 3039312"/>
                <a:gd name="connsiteX5" fmla="*/ 0 w 2382835"/>
                <a:gd name="connsiteY5" fmla="*/ 0 h 3039312"/>
                <a:gd name="connsiteX0" fmla="*/ 0 w 2384047"/>
                <a:gd name="connsiteY0" fmla="*/ 0 h 3039312"/>
                <a:gd name="connsiteX1" fmla="*/ 1041106 w 2384047"/>
                <a:gd name="connsiteY1" fmla="*/ 467396 h 3039312"/>
                <a:gd name="connsiteX2" fmla="*/ 2382674 w 2384047"/>
                <a:gd name="connsiteY2" fmla="*/ 1639404 h 3039312"/>
                <a:gd name="connsiteX3" fmla="*/ 1259709 w 2384047"/>
                <a:gd name="connsiteY3" fmla="*/ 2528140 h 3039312"/>
                <a:gd name="connsiteX4" fmla="*/ 0 w 2384047"/>
                <a:gd name="connsiteY4" fmla="*/ 3039312 h 3039312"/>
                <a:gd name="connsiteX5" fmla="*/ 0 w 2384047"/>
                <a:gd name="connsiteY5" fmla="*/ 0 h 3039312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4047"/>
                <a:gd name="connsiteY0" fmla="*/ 0 h 3071450"/>
                <a:gd name="connsiteX1" fmla="*/ 1041106 w 2384047"/>
                <a:gd name="connsiteY1" fmla="*/ 499534 h 3071450"/>
                <a:gd name="connsiteX2" fmla="*/ 2382674 w 2384047"/>
                <a:gd name="connsiteY2" fmla="*/ 1671542 h 3071450"/>
                <a:gd name="connsiteX3" fmla="*/ 1259709 w 2384047"/>
                <a:gd name="connsiteY3" fmla="*/ 2560278 h 3071450"/>
                <a:gd name="connsiteX4" fmla="*/ 0 w 2384047"/>
                <a:gd name="connsiteY4" fmla="*/ 3071450 h 3071450"/>
                <a:gd name="connsiteX5" fmla="*/ 20431 w 2384047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943"/>
                <a:gd name="connsiteY0" fmla="*/ 0 h 3071450"/>
                <a:gd name="connsiteX1" fmla="*/ 1049856 w 2383943"/>
                <a:gd name="connsiteY1" fmla="*/ 473244 h 3071450"/>
                <a:gd name="connsiteX2" fmla="*/ 2382674 w 2383943"/>
                <a:gd name="connsiteY2" fmla="*/ 1671542 h 3071450"/>
                <a:gd name="connsiteX3" fmla="*/ 1259709 w 2383943"/>
                <a:gd name="connsiteY3" fmla="*/ 2560278 h 3071450"/>
                <a:gd name="connsiteX4" fmla="*/ 0 w 2383943"/>
                <a:gd name="connsiteY4" fmla="*/ 3071450 h 3071450"/>
                <a:gd name="connsiteX5" fmla="*/ 20431 w 2383943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779"/>
                <a:gd name="connsiteY0" fmla="*/ 0 h 3071450"/>
                <a:gd name="connsiteX1" fmla="*/ 1064454 w 2383779"/>
                <a:gd name="connsiteY1" fmla="*/ 458633 h 3071450"/>
                <a:gd name="connsiteX2" fmla="*/ 2382674 w 2383779"/>
                <a:gd name="connsiteY2" fmla="*/ 1671542 h 3071450"/>
                <a:gd name="connsiteX3" fmla="*/ 1259709 w 2383779"/>
                <a:gd name="connsiteY3" fmla="*/ 2560278 h 3071450"/>
                <a:gd name="connsiteX4" fmla="*/ 0 w 2383779"/>
                <a:gd name="connsiteY4" fmla="*/ 3071450 h 3071450"/>
                <a:gd name="connsiteX5" fmla="*/ 20431 w 2383779"/>
                <a:gd name="connsiteY5" fmla="*/ 0 h 3071450"/>
                <a:gd name="connsiteX0" fmla="*/ 20431 w 2383271"/>
                <a:gd name="connsiteY0" fmla="*/ 0 h 3071450"/>
                <a:gd name="connsiteX1" fmla="*/ 1064454 w 2383271"/>
                <a:gd name="connsiteY1" fmla="*/ 458633 h 3071450"/>
                <a:gd name="connsiteX2" fmla="*/ 2382674 w 2383271"/>
                <a:gd name="connsiteY2" fmla="*/ 1671542 h 3071450"/>
                <a:gd name="connsiteX3" fmla="*/ 1259709 w 2383271"/>
                <a:gd name="connsiteY3" fmla="*/ 2560278 h 3071450"/>
                <a:gd name="connsiteX4" fmla="*/ 0 w 2383271"/>
                <a:gd name="connsiteY4" fmla="*/ 3071450 h 3071450"/>
                <a:gd name="connsiteX5" fmla="*/ 20431 w 2383271"/>
                <a:gd name="connsiteY5" fmla="*/ 0 h 30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3271" h="3071450">
                  <a:moveTo>
                    <a:pt x="20431" y="0"/>
                  </a:moveTo>
                  <a:lnTo>
                    <a:pt x="1064454" y="458633"/>
                  </a:lnTo>
                  <a:cubicBezTo>
                    <a:pt x="1766889" y="844154"/>
                    <a:pt x="2405577" y="1213174"/>
                    <a:pt x="2382674" y="1671542"/>
                  </a:cubicBezTo>
                  <a:cubicBezTo>
                    <a:pt x="2359771" y="2129910"/>
                    <a:pt x="1722332" y="2291653"/>
                    <a:pt x="1259709" y="2560278"/>
                  </a:cubicBezTo>
                  <a:cubicBezTo>
                    <a:pt x="831056" y="2756961"/>
                    <a:pt x="419903" y="2901059"/>
                    <a:pt x="0" y="3071450"/>
                  </a:cubicBezTo>
                  <a:lnTo>
                    <a:pt x="20431" y="0"/>
                  </a:lnTo>
                  <a:close/>
                </a:path>
              </a:pathLst>
            </a:cu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C495FBE5-6EE2-E9D7-ED42-4A5BB09A8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446" y="2425700"/>
              <a:ext cx="8484775" cy="2750634"/>
            </a:xfrm>
            <a:prstGeom prst="line">
              <a:avLst/>
            </a:prstGeom>
            <a:ln w="57150">
              <a:solidFill>
                <a:srgbClr val="945DE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01A75F77-C7F3-AFA6-70FB-7FFD509E2168}"/>
                </a:ext>
              </a:extLst>
            </p:cNvPr>
            <p:cNvSpPr/>
            <p:nvPr/>
          </p:nvSpPr>
          <p:spPr>
            <a:xfrm>
              <a:off x="963705" y="1529280"/>
              <a:ext cx="8470900" cy="4147620"/>
            </a:xfrm>
            <a:custGeom>
              <a:avLst/>
              <a:gdLst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4051300 w 8470900"/>
                <a:gd name="connsiteY2" fmla="*/ 3171757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907865 w 8470900"/>
                <a:gd name="connsiteY2" fmla="*/ 3270368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060757 h 4060757"/>
                <a:gd name="connsiteX1" fmla="*/ 1016000 w 8470900"/>
                <a:gd name="connsiteY1" fmla="*/ 746057 h 4060757"/>
                <a:gd name="connsiteX2" fmla="*/ 3836148 w 8470900"/>
                <a:gd name="connsiteY2" fmla="*/ 3333121 h 4060757"/>
                <a:gd name="connsiteX3" fmla="*/ 5372100 w 8470900"/>
                <a:gd name="connsiteY3" fmla="*/ 3628957 h 4060757"/>
                <a:gd name="connsiteX4" fmla="*/ 6883400 w 8470900"/>
                <a:gd name="connsiteY4" fmla="*/ 85657 h 4060757"/>
                <a:gd name="connsiteX5" fmla="*/ 8470900 w 8470900"/>
                <a:gd name="connsiteY5" fmla="*/ 1444557 h 4060757"/>
                <a:gd name="connsiteX0" fmla="*/ 0 w 8470900"/>
                <a:gd name="connsiteY0" fmla="*/ 4169824 h 4169824"/>
                <a:gd name="connsiteX1" fmla="*/ 1016000 w 8470900"/>
                <a:gd name="connsiteY1" fmla="*/ 855124 h 4169824"/>
                <a:gd name="connsiteX2" fmla="*/ 3836148 w 8470900"/>
                <a:gd name="connsiteY2" fmla="*/ 3442188 h 4169824"/>
                <a:gd name="connsiteX3" fmla="*/ 5372100 w 8470900"/>
                <a:gd name="connsiteY3" fmla="*/ 3738024 h 4169824"/>
                <a:gd name="connsiteX4" fmla="*/ 6435165 w 8470900"/>
                <a:gd name="connsiteY4" fmla="*/ 78183 h 4169824"/>
                <a:gd name="connsiteX5" fmla="*/ 8470900 w 8470900"/>
                <a:gd name="connsiteY5" fmla="*/ 1553624 h 4169824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36148 w 8470900"/>
                <a:gd name="connsiteY2" fmla="*/ 3419984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36148 w 8470900"/>
                <a:gd name="connsiteY2" fmla="*/ 3419984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00290 w 8470900"/>
                <a:gd name="connsiteY2" fmla="*/ 3491701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3800290 w 8470900"/>
                <a:gd name="connsiteY2" fmla="*/ 3491701 h 4147620"/>
                <a:gd name="connsiteX3" fmla="*/ 5372100 w 8470900"/>
                <a:gd name="connsiteY3" fmla="*/ 3715820 h 4147620"/>
                <a:gd name="connsiteX4" fmla="*/ 6435165 w 8470900"/>
                <a:gd name="connsiteY4" fmla="*/ 55979 h 4147620"/>
                <a:gd name="connsiteX5" fmla="*/ 8470900 w 8470900"/>
                <a:gd name="connsiteY5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5372100 w 8470900"/>
                <a:gd name="connsiteY2" fmla="*/ 3715820 h 4147620"/>
                <a:gd name="connsiteX3" fmla="*/ 6435165 w 8470900"/>
                <a:gd name="connsiteY3" fmla="*/ 55979 h 4147620"/>
                <a:gd name="connsiteX4" fmla="*/ 8470900 w 8470900"/>
                <a:gd name="connsiteY4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5372100 w 8470900"/>
                <a:gd name="connsiteY2" fmla="*/ 3715820 h 4147620"/>
                <a:gd name="connsiteX3" fmla="*/ 6435165 w 8470900"/>
                <a:gd name="connsiteY3" fmla="*/ 55979 h 4147620"/>
                <a:gd name="connsiteX4" fmla="*/ 8470900 w 8470900"/>
                <a:gd name="connsiteY4" fmla="*/ 1531420 h 4147620"/>
                <a:gd name="connsiteX0" fmla="*/ 0 w 8470900"/>
                <a:gd name="connsiteY0" fmla="*/ 4147620 h 4147620"/>
                <a:gd name="connsiteX1" fmla="*/ 1016000 w 8470900"/>
                <a:gd name="connsiteY1" fmla="*/ 832920 h 4147620"/>
                <a:gd name="connsiteX2" fmla="*/ 4789394 w 8470900"/>
                <a:gd name="connsiteY2" fmla="*/ 3796502 h 4147620"/>
                <a:gd name="connsiteX3" fmla="*/ 6435165 w 8470900"/>
                <a:gd name="connsiteY3" fmla="*/ 55979 h 4147620"/>
                <a:gd name="connsiteX4" fmla="*/ 8470900 w 8470900"/>
                <a:gd name="connsiteY4" fmla="*/ 1531420 h 414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0900" h="4147620">
                  <a:moveTo>
                    <a:pt x="0" y="4147620"/>
                  </a:moveTo>
                  <a:cubicBezTo>
                    <a:pt x="170391" y="2564353"/>
                    <a:pt x="217768" y="891440"/>
                    <a:pt x="1016000" y="832920"/>
                  </a:cubicBezTo>
                  <a:cubicBezTo>
                    <a:pt x="1814232" y="774400"/>
                    <a:pt x="3850341" y="4293545"/>
                    <a:pt x="4789394" y="3796502"/>
                  </a:cubicBezTo>
                  <a:cubicBezTo>
                    <a:pt x="5728447" y="3299459"/>
                    <a:pt x="5587004" y="554516"/>
                    <a:pt x="6435165" y="55979"/>
                  </a:cubicBezTo>
                  <a:cubicBezTo>
                    <a:pt x="7023350" y="-236371"/>
                    <a:pt x="7935383" y="669936"/>
                    <a:pt x="8470900" y="153142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L-vorm 4">
              <a:extLst>
                <a:ext uri="{FF2B5EF4-FFF2-40B4-BE49-F238E27FC236}">
                  <a16:creationId xmlns:a16="http://schemas.microsoft.com/office/drawing/2014/main" id="{93D95E88-F714-5BF6-74D6-5809310AFE55}"/>
                </a:ext>
              </a:extLst>
            </p:cNvPr>
            <p:cNvSpPr/>
            <p:nvPr/>
          </p:nvSpPr>
          <p:spPr>
            <a:xfrm>
              <a:off x="880189" y="1485307"/>
              <a:ext cx="8549032" cy="4518082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93BA7A2B-8FB9-646E-A6B5-8C5AFAA7464B}"/>
                </a:ext>
              </a:extLst>
            </p:cNvPr>
            <p:cNvSpPr txBox="1"/>
            <p:nvPr/>
          </p:nvSpPr>
          <p:spPr>
            <a:xfrm>
              <a:off x="9112529" y="2002924"/>
              <a:ext cx="697040" cy="414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Y*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811E1DAA-7CD7-E026-D4D2-8E24F89ADA23}"/>
                </a:ext>
              </a:extLst>
            </p:cNvPr>
            <p:cNvSpPr txBox="1"/>
            <p:nvPr/>
          </p:nvSpPr>
          <p:spPr>
            <a:xfrm>
              <a:off x="9182465" y="2995689"/>
              <a:ext cx="483720" cy="414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rPr>
                <a:t>Y</a:t>
              </a:r>
            </a:p>
          </p:txBody>
        </p: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2FD4EAF2-1654-FD15-2BA2-7651C31E3A21}"/>
                </a:ext>
              </a:extLst>
            </p:cNvPr>
            <p:cNvCxnSpPr>
              <a:cxnSpLocks/>
            </p:cNvCxnSpPr>
            <p:nvPr/>
          </p:nvCxnSpPr>
          <p:spPr>
            <a:xfrm>
              <a:off x="8036007" y="6133892"/>
              <a:ext cx="1393214" cy="0"/>
            </a:xfrm>
            <a:prstGeom prst="straightConnector1">
              <a:avLst/>
            </a:prstGeom>
            <a:ln w="57150">
              <a:solidFill>
                <a:srgbClr val="A478E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26799FD3-5C1B-DC67-9F0C-4D9B63488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771" y="1485307"/>
              <a:ext cx="0" cy="1212268"/>
            </a:xfrm>
            <a:prstGeom prst="straightConnector1">
              <a:avLst/>
            </a:prstGeom>
            <a:ln w="57150">
              <a:solidFill>
                <a:srgbClr val="A478E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CF16B0E0-8A24-4D82-DB36-50BF0FA09FC3}"/>
                </a:ext>
              </a:extLst>
            </p:cNvPr>
            <p:cNvSpPr txBox="1"/>
            <p:nvPr/>
          </p:nvSpPr>
          <p:spPr>
            <a:xfrm>
              <a:off x="7378288" y="5926538"/>
              <a:ext cx="758766" cy="414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Tijd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15AF5D8-35F9-A314-C0BE-40ECC156F67F}"/>
                </a:ext>
              </a:extLst>
            </p:cNvPr>
            <p:cNvSpPr txBox="1"/>
            <p:nvPr/>
          </p:nvSpPr>
          <p:spPr>
            <a:xfrm rot="16200000">
              <a:off x="-940089" y="3905715"/>
              <a:ext cx="3225123" cy="45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Economische groei (BBP)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6978D26A-1BDD-EA1E-66AF-1731C6150CE9}"/>
                    </a:ext>
                  </a:extLst>
                </p:cNvPr>
                <p:cNvSpPr txBox="1"/>
                <p:nvPr/>
              </p:nvSpPr>
              <p:spPr>
                <a:xfrm>
                  <a:off x="990149" y="1873112"/>
                  <a:ext cx="2220093" cy="518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Effra Heavy" panose="02000906080000020004" pitchFamily="2" charset="0"/>
                      <a:ea typeface="+mn-ea"/>
                      <a:cs typeface="+mn-cs"/>
                    </a:rPr>
                    <a:t>Werkloosheid </a:t>
                  </a:r>
                  <a14:m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↓</m:t>
                      </m:r>
                    </m:oMath>
                  </a14:m>
                  <a:endParaRPr kumimoji="0" lang="nl-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 Heavy" panose="02000906080000020004" pitchFamily="2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6978D26A-1BDD-EA1E-66AF-1731C6150C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49" y="1873112"/>
                  <a:ext cx="2220093" cy="518104"/>
                </a:xfrm>
                <a:prstGeom prst="rect">
                  <a:avLst/>
                </a:prstGeom>
                <a:blipFill>
                  <a:blip r:embed="rId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1334F96C-E8FB-E98A-8D3D-09160678A206}"/>
                    </a:ext>
                  </a:extLst>
                </p:cNvPr>
                <p:cNvSpPr txBox="1"/>
                <p:nvPr/>
              </p:nvSpPr>
              <p:spPr>
                <a:xfrm>
                  <a:off x="4394229" y="5254214"/>
                  <a:ext cx="2268337" cy="518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Effra Heavy" panose="02000906080000020004" pitchFamily="2" charset="0"/>
                      <a:ea typeface="+mn-ea"/>
                      <a:cs typeface="+mn-cs"/>
                    </a:rPr>
                    <a:t>Werkloosheid </a:t>
                  </a:r>
                  <a14:m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↑</m:t>
                      </m:r>
                    </m:oMath>
                  </a14:m>
                  <a:endParaRPr kumimoji="0" lang="nl-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 Heavy" panose="02000906080000020004" pitchFamily="2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1334F96C-E8FB-E98A-8D3D-09160678A2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29" y="5254214"/>
                  <a:ext cx="2268337" cy="518104"/>
                </a:xfrm>
                <a:prstGeom prst="rect">
                  <a:avLst/>
                </a:prstGeom>
                <a:blipFill>
                  <a:blip r:embed="rId3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670ED9E-53FE-8DA1-AA4A-111F5CE9539C}"/>
              </a:ext>
            </a:extLst>
          </p:cNvPr>
          <p:cNvSpPr/>
          <p:nvPr/>
        </p:nvSpPr>
        <p:spPr>
          <a:xfrm>
            <a:off x="8801100" y="5059570"/>
            <a:ext cx="2895396" cy="118407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Overheidsbeslissingen versterken de golfbeweging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FB99568-2326-FA13-7AE4-98F24B6CC69C}"/>
              </a:ext>
            </a:extLst>
          </p:cNvPr>
          <p:cNvSpPr/>
          <p:nvPr/>
        </p:nvSpPr>
        <p:spPr>
          <a:xfrm>
            <a:off x="9227392" y="4478057"/>
            <a:ext cx="204281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Procyclisch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017222E-CECF-FC05-94D3-7FDFF77A28FB}"/>
              </a:ext>
            </a:extLst>
          </p:cNvPr>
          <p:cNvSpPr/>
          <p:nvPr/>
        </p:nvSpPr>
        <p:spPr>
          <a:xfrm>
            <a:off x="8796692" y="2274323"/>
            <a:ext cx="2899803" cy="1173632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Overheidsbeslissingen verzwakken de golfbeweging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D20590B3-2CF3-D035-AEF6-ACD068BA1857}"/>
              </a:ext>
            </a:extLst>
          </p:cNvPr>
          <p:cNvSpPr/>
          <p:nvPr/>
        </p:nvSpPr>
        <p:spPr>
          <a:xfrm>
            <a:off x="9227392" y="1689134"/>
            <a:ext cx="204281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Anticyclisch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38615D44-4218-C816-F5AD-470C47108C47}"/>
              </a:ext>
            </a:extLst>
          </p:cNvPr>
          <p:cNvSpPr/>
          <p:nvPr/>
        </p:nvSpPr>
        <p:spPr>
          <a:xfrm>
            <a:off x="308681" y="812516"/>
            <a:ext cx="352388" cy="1495659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 middelen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7B50C3AF-A707-1F33-FA32-BD805CFCD93F}"/>
                  </a:ext>
                </a:extLst>
              </p:cNvPr>
              <p:cNvSpPr txBox="1"/>
              <p:nvPr/>
            </p:nvSpPr>
            <p:spPr>
              <a:xfrm rot="20506022">
                <a:off x="695915" y="4027474"/>
                <a:ext cx="1917434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Bestedingen </a:t>
                </a:r>
                <a14:m>
                  <m:oMath xmlns:m="http://schemas.openxmlformats.org/officeDocument/2006/math">
                    <m:r>
                      <a:rPr kumimoji="0" lang="nl-N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</m:t>
                    </m:r>
                  </m:oMath>
                </a14:m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7B50C3AF-A707-1F33-FA32-BD805CFC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022">
                <a:off x="695915" y="4027474"/>
                <a:ext cx="1917434" cy="453137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7F8AD9B7-1D34-057E-93C4-B5557FE36D2A}"/>
                  </a:ext>
                </a:extLst>
              </p:cNvPr>
              <p:cNvSpPr txBox="1"/>
              <p:nvPr/>
            </p:nvSpPr>
            <p:spPr>
              <a:xfrm rot="20506022">
                <a:off x="867270" y="4361624"/>
                <a:ext cx="1813250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Belasting </a:t>
                </a:r>
                <a14:m>
                  <m:oMath xmlns:m="http://schemas.openxmlformats.org/officeDocument/2006/math">
                    <m:r>
                      <a:rPr kumimoji="0" lang="nl-N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↑</m:t>
                    </m:r>
                  </m:oMath>
                </a14:m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7F8AD9B7-1D34-057E-93C4-B5557FE36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022">
                <a:off x="867270" y="4361624"/>
                <a:ext cx="1813250" cy="453137"/>
              </a:xfrm>
              <a:prstGeom prst="rect">
                <a:avLst/>
              </a:prstGeom>
              <a:blipFill>
                <a:blip r:embed="rId5"/>
                <a:stretch>
                  <a:fillRect b="-12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80895F1B-2930-1D51-B2BD-E44831DD2674}"/>
                  </a:ext>
                </a:extLst>
              </p:cNvPr>
              <p:cNvSpPr txBox="1"/>
              <p:nvPr/>
            </p:nvSpPr>
            <p:spPr>
              <a:xfrm rot="20506022">
                <a:off x="5674543" y="2920918"/>
                <a:ext cx="1917434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Bestedingen </a:t>
                </a:r>
                <a14:m>
                  <m:oMath xmlns:m="http://schemas.openxmlformats.org/officeDocument/2006/math">
                    <m:r>
                      <a:rPr kumimoji="0" lang="nl-N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</m:t>
                    </m:r>
                  </m:oMath>
                </a14:m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80895F1B-2930-1D51-B2BD-E44831DD2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022">
                <a:off x="5674543" y="2920918"/>
                <a:ext cx="1917434" cy="453137"/>
              </a:xfrm>
              <a:prstGeom prst="rect">
                <a:avLst/>
              </a:prstGeom>
              <a:blipFill>
                <a:blip r:embed="rId6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2703B36C-2497-3B87-8C63-B75EE622E28B}"/>
                  </a:ext>
                </a:extLst>
              </p:cNvPr>
              <p:cNvSpPr txBox="1"/>
              <p:nvPr/>
            </p:nvSpPr>
            <p:spPr>
              <a:xfrm rot="20506022">
                <a:off x="5845898" y="3255068"/>
                <a:ext cx="1813250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Belasting </a:t>
                </a:r>
                <a14:m>
                  <m:oMath xmlns:m="http://schemas.openxmlformats.org/officeDocument/2006/math">
                    <m:r>
                      <a:rPr kumimoji="0" lang="nl-N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↑</m:t>
                    </m:r>
                  </m:oMath>
                </a14:m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2703B36C-2497-3B87-8C63-B75EE622E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022">
                <a:off x="5845898" y="3255068"/>
                <a:ext cx="1813250" cy="453137"/>
              </a:xfrm>
              <a:prstGeom prst="rect">
                <a:avLst/>
              </a:prstGeom>
              <a:blipFill>
                <a:blip r:embed="rId7"/>
                <a:stretch>
                  <a:fillRect b="-18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65A8D48B-296F-0538-7ECF-7EE3C230BDFE}"/>
                  </a:ext>
                </a:extLst>
              </p:cNvPr>
              <p:cNvSpPr txBox="1"/>
              <p:nvPr/>
            </p:nvSpPr>
            <p:spPr>
              <a:xfrm rot="20506022">
                <a:off x="3657878" y="4578486"/>
                <a:ext cx="1917434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Bestedingen </a:t>
                </a:r>
                <a14:m>
                  <m:oMath xmlns:m="http://schemas.openxmlformats.org/officeDocument/2006/math">
                    <m:r>
                      <a:rPr kumimoji="0" lang="nl-N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↑</m:t>
                    </m:r>
                  </m:oMath>
                </a14:m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65A8D48B-296F-0538-7ECF-7EE3C230B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022">
                <a:off x="3657878" y="4578486"/>
                <a:ext cx="1917434" cy="453137"/>
              </a:xfrm>
              <a:prstGeom prst="rect">
                <a:avLst/>
              </a:prstGeom>
              <a:blipFill>
                <a:blip r:embed="rId8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F4CB67B5-2214-39D3-D93B-0C3CB3933B9C}"/>
                  </a:ext>
                </a:extLst>
              </p:cNvPr>
              <p:cNvSpPr txBox="1"/>
              <p:nvPr/>
            </p:nvSpPr>
            <p:spPr>
              <a:xfrm rot="20506022">
                <a:off x="3829233" y="4912636"/>
                <a:ext cx="1813250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Belasting </a:t>
                </a:r>
                <a14:m>
                  <m:oMath xmlns:m="http://schemas.openxmlformats.org/officeDocument/2006/math">
                    <m:r>
                      <a:rPr kumimoji="0" lang="nl-N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</m:t>
                    </m:r>
                  </m:oMath>
                </a14:m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F4CB67B5-2214-39D3-D93B-0C3CB3933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6022">
                <a:off x="3829233" y="4912636"/>
                <a:ext cx="1813250" cy="453137"/>
              </a:xfrm>
              <a:prstGeom prst="rect">
                <a:avLst/>
              </a:prstGeom>
              <a:blipFill>
                <a:blip r:embed="rId9"/>
                <a:stretch>
                  <a:fillRect b="-18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kstvak 39">
            <a:extLst>
              <a:ext uri="{FF2B5EF4-FFF2-40B4-BE49-F238E27FC236}">
                <a16:creationId xmlns:a16="http://schemas.microsoft.com/office/drawing/2014/main" id="{1A28B397-5105-EB3D-58CA-FAC20636D130}"/>
              </a:ext>
            </a:extLst>
          </p:cNvPr>
          <p:cNvSpPr txBox="1"/>
          <p:nvPr/>
        </p:nvSpPr>
        <p:spPr>
          <a:xfrm>
            <a:off x="2636103" y="861419"/>
            <a:ext cx="568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Zijn onderdeel van de bestedingen en beïnvloeden daarmee de productiehoeveelheid.</a:t>
            </a:r>
            <a:endParaRPr kumimoji="0" lang="nl-NL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47A501C-46FF-DA1B-43C3-F584C91F3FAE}"/>
              </a:ext>
            </a:extLst>
          </p:cNvPr>
          <p:cNvSpPr txBox="1"/>
          <p:nvPr/>
        </p:nvSpPr>
        <p:spPr>
          <a:xfrm>
            <a:off x="2636103" y="1593812"/>
            <a:ext cx="568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Beïnvloeden hoeveel consumenten kunnen consumeren en producenten kunnen investeren.</a:t>
            </a:r>
            <a:endParaRPr kumimoji="0" lang="nl-NL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4" grpId="0" animBg="1"/>
      <p:bldP spid="7" grpId="0" animBg="1"/>
      <p:bldP spid="8" grpId="0" animBg="1"/>
      <p:bldP spid="9" grpId="0" animBg="1"/>
      <p:bldP spid="14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CC313-AC71-7BDF-1DB8-AD9AF5B3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3CFDBAF-B349-90F1-93F7-D010B3948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79953"/>
            <a:ext cx="11049000" cy="762878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D2E497C-0811-FB55-F27E-D3E1C7FD9AEC}"/>
              </a:ext>
            </a:extLst>
          </p:cNvPr>
          <p:cNvSpPr txBox="1"/>
          <p:nvPr/>
        </p:nvSpPr>
        <p:spPr>
          <a:xfrm>
            <a:off x="8755948" y="6454800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2025-I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39C8AE-A044-8AE4-3D0B-96306DA36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38" y="-1560833"/>
            <a:ext cx="5544324" cy="127652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76CDA4F-47CC-B016-B456-391AF9455569}"/>
              </a:ext>
            </a:extLst>
          </p:cNvPr>
          <p:cNvSpPr txBox="1"/>
          <p:nvPr/>
        </p:nvSpPr>
        <p:spPr>
          <a:xfrm>
            <a:off x="289622" y="2825209"/>
            <a:ext cx="11588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Het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extra land</a:t>
            </a:r>
            <a:r>
              <a:rPr lang="nl-NL" sz="3600" b="1" i="1" dirty="0">
                <a:latin typeface="Effra" panose="02000506080000020004" pitchFamily="2" charset="0"/>
              </a:rPr>
              <a:t> dat voor de biologische teelt is aangeschaft, kan nog voor een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ander doel</a:t>
            </a:r>
            <a:r>
              <a:rPr lang="nl-NL" sz="3600" b="1" i="1" dirty="0">
                <a:latin typeface="Effra" panose="02000506080000020004" pitchFamily="2" charset="0"/>
              </a:rPr>
              <a:t> worden ingezet </a:t>
            </a:r>
            <a:r>
              <a:rPr lang="nl-NL" sz="3600" b="1" i="1" dirty="0">
                <a:solidFill>
                  <a:srgbClr val="E71E14"/>
                </a:solidFill>
                <a:latin typeface="Effra" panose="02000506080000020004" pitchFamily="2" charset="0"/>
              </a:rPr>
              <a:t>als</a:t>
            </a:r>
            <a:r>
              <a:rPr lang="nl-NL" sz="3600" b="1" i="1" dirty="0">
                <a:latin typeface="Effra" panose="02000506080000020004" pitchFamily="2" charset="0"/>
              </a:rPr>
              <a:t> de biologische teelt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niet doorgaat</a:t>
            </a:r>
            <a:r>
              <a:rPr lang="nl-NL" sz="36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C74D6756-56B3-90B5-B258-BE7B015F9534}"/>
              </a:ext>
            </a:extLst>
          </p:cNvPr>
          <p:cNvSpPr/>
          <p:nvPr/>
        </p:nvSpPr>
        <p:spPr>
          <a:xfrm>
            <a:off x="2840635" y="2206009"/>
            <a:ext cx="3347729" cy="619200"/>
          </a:xfrm>
          <a:prstGeom prst="wedgeRoundRectCallout">
            <a:avLst>
              <a:gd name="adj1" fmla="val -38504"/>
              <a:gd name="adj2" fmla="val 80882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Specifieke investering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7" name="Graphic 6" descr="Vinkje met effen opvulling">
            <a:extLst>
              <a:ext uri="{FF2B5EF4-FFF2-40B4-BE49-F238E27FC236}">
                <a16:creationId xmlns:a16="http://schemas.microsoft.com/office/drawing/2014/main" id="{3288EFF7-7658-39AB-4094-C9C912864D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3818" y="2119191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54DD8DD-7FDB-03A4-F866-742B89388B2F}"/>
              </a:ext>
            </a:extLst>
          </p:cNvPr>
          <p:cNvSpPr txBox="1"/>
          <p:nvPr/>
        </p:nvSpPr>
        <p:spPr>
          <a:xfrm>
            <a:off x="289622" y="5403728"/>
            <a:ext cx="1158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Hierdoor is er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geen</a:t>
            </a:r>
            <a:r>
              <a:rPr lang="nl-NL" sz="3600" b="1" i="1" dirty="0">
                <a:latin typeface="Effra" panose="02000506080000020004" pitchFamily="2" charset="0"/>
              </a:rPr>
              <a:t> sprake van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verzonken kosten</a:t>
            </a:r>
            <a:r>
              <a:rPr lang="nl-NL" sz="36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B2064A8D-93FE-E4BD-747E-06AEBECD549A}"/>
              </a:ext>
            </a:extLst>
          </p:cNvPr>
          <p:cNvSpPr/>
          <p:nvPr/>
        </p:nvSpPr>
        <p:spPr>
          <a:xfrm>
            <a:off x="8954916" y="4472306"/>
            <a:ext cx="2665583" cy="619200"/>
          </a:xfrm>
          <a:prstGeom prst="wedgeRoundRectCallout">
            <a:avLst>
              <a:gd name="adj1" fmla="val -68975"/>
              <a:gd name="adj2" fmla="val -48892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Definitie begrip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0" name="Graphic 9" descr="Vinkje met effen opvulling">
            <a:extLst>
              <a:ext uri="{FF2B5EF4-FFF2-40B4-BE49-F238E27FC236}">
                <a16:creationId xmlns:a16="http://schemas.microsoft.com/office/drawing/2014/main" id="{B6DEAE23-4DAF-CC37-F221-4C2319F2A9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6899" y="4365764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kstballon: rechthoek met afgeronde hoeken 10">
            <a:extLst>
              <a:ext uri="{FF2B5EF4-FFF2-40B4-BE49-F238E27FC236}">
                <a16:creationId xmlns:a16="http://schemas.microsoft.com/office/drawing/2014/main" id="{366FAACD-4DD4-2DBD-1BC6-457EF85DA66C}"/>
              </a:ext>
            </a:extLst>
          </p:cNvPr>
          <p:cNvSpPr/>
          <p:nvPr/>
        </p:nvSpPr>
        <p:spPr>
          <a:xfrm>
            <a:off x="4121322" y="4842713"/>
            <a:ext cx="3249296" cy="619200"/>
          </a:xfrm>
          <a:prstGeom prst="wedgeRoundRectCallout">
            <a:avLst>
              <a:gd name="adj1" fmla="val -36261"/>
              <a:gd name="adj2" fmla="val 70440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Conclusie / antwoord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2" name="Graphic 11" descr="Vinkje met effen opvulling">
            <a:extLst>
              <a:ext uri="{FF2B5EF4-FFF2-40B4-BE49-F238E27FC236}">
                <a16:creationId xmlns:a16="http://schemas.microsoft.com/office/drawing/2014/main" id="{15487E5F-A8EB-F28E-4ECD-12B90093B1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8114" y="4736171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A428311-F2A2-7CB7-364A-A3E81631632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Verzonken kosten </a:t>
            </a: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(Examenvraag)</a:t>
            </a:r>
          </a:p>
        </p:txBody>
      </p:sp>
    </p:spTree>
    <p:extLst>
      <p:ext uri="{BB962C8B-B14F-4D97-AF65-F5344CB8AC3E}">
        <p14:creationId xmlns:p14="http://schemas.microsoft.com/office/powerpoint/2010/main" val="28221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B4B7E-1D22-BA6D-F66E-48C4B58B4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178AA25-FF64-E580-1FF3-6414A549A0CA}"/>
              </a:ext>
            </a:extLst>
          </p:cNvPr>
          <p:cNvSpPr txBox="1"/>
          <p:nvPr/>
        </p:nvSpPr>
        <p:spPr>
          <a:xfrm>
            <a:off x="2610613" y="194009"/>
            <a:ext cx="697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Conjunctuur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(Inverdien- &amp;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uitverdieneffect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A3A823A-4607-E8F1-7F46-CEC6BFD761EA}"/>
              </a:ext>
            </a:extLst>
          </p:cNvPr>
          <p:cNvCxnSpPr>
            <a:cxnSpLocks/>
          </p:cNvCxnSpPr>
          <p:nvPr/>
        </p:nvCxnSpPr>
        <p:spPr>
          <a:xfrm>
            <a:off x="6096000" y="920429"/>
            <a:ext cx="0" cy="572825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5BC214F2-8F02-ACD7-9FA6-E5C1A947584D}"/>
              </a:ext>
            </a:extLst>
          </p:cNvPr>
          <p:cNvSpPr/>
          <p:nvPr/>
        </p:nvSpPr>
        <p:spPr>
          <a:xfrm>
            <a:off x="322508" y="5830274"/>
            <a:ext cx="5379792" cy="818405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Inverdieneffect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12205A8F-9A18-6BE6-5F6C-3D638E37AE2B}"/>
              </a:ext>
            </a:extLst>
          </p:cNvPr>
          <p:cNvSpPr/>
          <p:nvPr/>
        </p:nvSpPr>
        <p:spPr>
          <a:xfrm>
            <a:off x="6489700" y="5830273"/>
            <a:ext cx="5379792" cy="818405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Uitverdieneffect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A65F30BC-7E9B-2D3A-B33B-1A0325B1C891}"/>
              </a:ext>
            </a:extLst>
          </p:cNvPr>
          <p:cNvSpPr/>
          <p:nvPr/>
        </p:nvSpPr>
        <p:spPr>
          <a:xfrm>
            <a:off x="3086100" y="1117599"/>
            <a:ext cx="6019800" cy="2507853"/>
          </a:xfrm>
          <a:prstGeom prst="roundRect">
            <a:avLst>
              <a:gd name="adj" fmla="val 6276"/>
            </a:avLst>
          </a:prstGeom>
          <a:solidFill>
            <a:schemeClr val="bg1">
              <a:lumMod val="85000"/>
            </a:schemeClr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nl-NL" dirty="0">
              <a:solidFill>
                <a:srgbClr val="652EA3"/>
              </a:solidFill>
              <a:latin typeface="Effra" panose="02000506080000020004" pitchFamily="2" charset="0"/>
            </a:endParaRP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CE42FE61-858D-E2C2-C3B3-099ABFDF8558}"/>
              </a:ext>
            </a:extLst>
          </p:cNvPr>
          <p:cNvSpPr/>
          <p:nvPr/>
        </p:nvSpPr>
        <p:spPr>
          <a:xfrm>
            <a:off x="3406103" y="755329"/>
            <a:ext cx="5379792" cy="818405"/>
          </a:xfrm>
          <a:prstGeom prst="roundRect">
            <a:avLst/>
          </a:prstGeom>
          <a:solidFill>
            <a:srgbClr val="652EA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b="1" dirty="0">
                <a:solidFill>
                  <a:prstClr val="white"/>
                </a:solidFill>
                <a:latin typeface="Effra" panose="02000506080000020004" pitchFamily="2" charset="0"/>
              </a:rPr>
              <a:t>Overheidssaldo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70B914F-F405-0A61-28AD-F562A78D82E6}"/>
              </a:ext>
            </a:extLst>
          </p:cNvPr>
          <p:cNvSpPr txBox="1"/>
          <p:nvPr/>
        </p:nvSpPr>
        <p:spPr>
          <a:xfrm>
            <a:off x="147795" y="3790552"/>
            <a:ext cx="5948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Bij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stimulerend beleid 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wordt een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deel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 van de kosten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terugverdiend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1CB4C563-C121-09A7-F522-6764E8D77941}"/>
              </a:ext>
            </a:extLst>
          </p:cNvPr>
          <p:cNvSpPr txBox="1"/>
          <p:nvPr/>
        </p:nvSpPr>
        <p:spPr>
          <a:xfrm>
            <a:off x="6095999" y="3790552"/>
            <a:ext cx="5948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Bezuiniging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 zorgt ervoor dat er </a:t>
            </a:r>
            <a:r>
              <a:rPr lang="nl-NL" sz="4000" b="1" i="1" dirty="0">
                <a:solidFill>
                  <a:srgbClr val="945DE8"/>
                </a:solidFill>
                <a:latin typeface="Effra" panose="02000506080000020004" pitchFamily="2" charset="0"/>
              </a:rPr>
              <a:t>minder belastinginkomsten</a:t>
            </a:r>
            <a:r>
              <a:rPr lang="nl-NL" sz="4000" b="1" i="1" dirty="0">
                <a:solidFill>
                  <a:prstClr val="black"/>
                </a:solidFill>
                <a:latin typeface="Effra" panose="02000506080000020004" pitchFamily="2" charset="0"/>
              </a:rPr>
              <a:t> zijn.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6810E2DA-6040-9623-1BAB-D1905FD0B8EC}"/>
              </a:ext>
            </a:extLst>
          </p:cNvPr>
          <p:cNvSpPr txBox="1"/>
          <p:nvPr/>
        </p:nvSpPr>
        <p:spPr>
          <a:xfrm>
            <a:off x="3949702" y="1175744"/>
            <a:ext cx="4292598" cy="264687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16600" b="1" dirty="0">
                <a:ln w="38100">
                  <a:solidFill>
                    <a:schemeClr val="bg1"/>
                  </a:solidFill>
                </a:ln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B-O</a:t>
            </a:r>
          </a:p>
        </p:txBody>
      </p:sp>
      <p:sp>
        <p:nvSpPr>
          <p:cNvPr id="45" name="Pijl: rechts 44">
            <a:extLst>
              <a:ext uri="{FF2B5EF4-FFF2-40B4-BE49-F238E27FC236}">
                <a16:creationId xmlns:a16="http://schemas.microsoft.com/office/drawing/2014/main" id="{2104C44C-1D29-EDB4-B2C0-7DEC4220EDEA}"/>
              </a:ext>
            </a:extLst>
          </p:cNvPr>
          <p:cNvSpPr/>
          <p:nvPr/>
        </p:nvSpPr>
        <p:spPr>
          <a:xfrm rot="16200000">
            <a:off x="7917120" y="1818674"/>
            <a:ext cx="747250" cy="58757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ijl: rechts 45">
            <a:extLst>
              <a:ext uri="{FF2B5EF4-FFF2-40B4-BE49-F238E27FC236}">
                <a16:creationId xmlns:a16="http://schemas.microsoft.com/office/drawing/2014/main" id="{C80D9DDF-434F-5CDF-3AC6-1FB57BB33180}"/>
              </a:ext>
            </a:extLst>
          </p:cNvPr>
          <p:cNvSpPr/>
          <p:nvPr/>
        </p:nvSpPr>
        <p:spPr>
          <a:xfrm rot="16200000">
            <a:off x="3598070" y="2565922"/>
            <a:ext cx="747248" cy="587574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Pijl: rechts 46">
            <a:extLst>
              <a:ext uri="{FF2B5EF4-FFF2-40B4-BE49-F238E27FC236}">
                <a16:creationId xmlns:a16="http://schemas.microsoft.com/office/drawing/2014/main" id="{90B3882D-6BED-A41D-3DE6-2A7EC770566B}"/>
              </a:ext>
            </a:extLst>
          </p:cNvPr>
          <p:cNvSpPr/>
          <p:nvPr/>
        </p:nvSpPr>
        <p:spPr>
          <a:xfrm rot="16200000">
            <a:off x="7917120" y="2577631"/>
            <a:ext cx="747250" cy="58757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Pijl: rechts 47">
            <a:extLst>
              <a:ext uri="{FF2B5EF4-FFF2-40B4-BE49-F238E27FC236}">
                <a16:creationId xmlns:a16="http://schemas.microsoft.com/office/drawing/2014/main" id="{E84FC1D0-98FB-5888-A34B-09D30173DDCA}"/>
              </a:ext>
            </a:extLst>
          </p:cNvPr>
          <p:cNvSpPr/>
          <p:nvPr/>
        </p:nvSpPr>
        <p:spPr>
          <a:xfrm rot="5400000" flipV="1">
            <a:off x="3006259" y="897798"/>
            <a:ext cx="747250" cy="587572"/>
          </a:xfrm>
          <a:prstGeom prst="rightArrow">
            <a:avLst/>
          </a:prstGeom>
          <a:solidFill>
            <a:srgbClr val="E71E14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Pijl: rechts 48">
            <a:extLst>
              <a:ext uri="{FF2B5EF4-FFF2-40B4-BE49-F238E27FC236}">
                <a16:creationId xmlns:a16="http://schemas.microsoft.com/office/drawing/2014/main" id="{2AA9CEE7-FDDD-12FC-B835-EDE5456526BE}"/>
              </a:ext>
            </a:extLst>
          </p:cNvPr>
          <p:cNvSpPr/>
          <p:nvPr/>
        </p:nvSpPr>
        <p:spPr>
          <a:xfrm rot="16200000">
            <a:off x="8453087" y="897798"/>
            <a:ext cx="747250" cy="58757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Pijl: rechts 49">
            <a:extLst>
              <a:ext uri="{FF2B5EF4-FFF2-40B4-BE49-F238E27FC236}">
                <a16:creationId xmlns:a16="http://schemas.microsoft.com/office/drawing/2014/main" id="{8F3E7D50-DBED-7C22-280F-976771366995}"/>
              </a:ext>
            </a:extLst>
          </p:cNvPr>
          <p:cNvSpPr/>
          <p:nvPr/>
        </p:nvSpPr>
        <p:spPr>
          <a:xfrm rot="5400000" flipV="1">
            <a:off x="7917120" y="1867834"/>
            <a:ext cx="747250" cy="58757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ijl: rechts 50">
            <a:extLst>
              <a:ext uri="{FF2B5EF4-FFF2-40B4-BE49-F238E27FC236}">
                <a16:creationId xmlns:a16="http://schemas.microsoft.com/office/drawing/2014/main" id="{55CC74AF-55E0-07FD-A9A3-B084F76C595D}"/>
              </a:ext>
            </a:extLst>
          </p:cNvPr>
          <p:cNvSpPr/>
          <p:nvPr/>
        </p:nvSpPr>
        <p:spPr>
          <a:xfrm rot="5400000" flipV="1">
            <a:off x="7917120" y="2626791"/>
            <a:ext cx="747250" cy="58757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Pijl: rechts 51">
            <a:extLst>
              <a:ext uri="{FF2B5EF4-FFF2-40B4-BE49-F238E27FC236}">
                <a16:creationId xmlns:a16="http://schemas.microsoft.com/office/drawing/2014/main" id="{49858CEA-C5DB-CBBA-5DDF-5D4329FF2A4A}"/>
              </a:ext>
            </a:extLst>
          </p:cNvPr>
          <p:cNvSpPr/>
          <p:nvPr/>
        </p:nvSpPr>
        <p:spPr>
          <a:xfrm rot="5400000" flipV="1">
            <a:off x="3598070" y="2565922"/>
            <a:ext cx="747248" cy="587574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kstballon: rechthoek met afgeronde hoeken 53">
            <a:extLst>
              <a:ext uri="{FF2B5EF4-FFF2-40B4-BE49-F238E27FC236}">
                <a16:creationId xmlns:a16="http://schemas.microsoft.com/office/drawing/2014/main" id="{05FEE5C2-8AE0-0696-AA27-D11C8D278F28}"/>
              </a:ext>
            </a:extLst>
          </p:cNvPr>
          <p:cNvSpPr/>
          <p:nvPr/>
        </p:nvSpPr>
        <p:spPr>
          <a:xfrm>
            <a:off x="322508" y="1565210"/>
            <a:ext cx="2614036" cy="966332"/>
          </a:xfrm>
          <a:prstGeom prst="wedgeRoundRectCallout">
            <a:avLst>
              <a:gd name="adj1" fmla="val 55097"/>
              <a:gd name="adj2" fmla="val -75454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Minder achteruitgang</a:t>
            </a:r>
            <a:r>
              <a:rPr kumimoji="0" lang="nl-NL" sz="2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dan de kosten!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5" name="Tekstballon: rechthoek met afgeronde hoeken 54">
            <a:extLst>
              <a:ext uri="{FF2B5EF4-FFF2-40B4-BE49-F238E27FC236}">
                <a16:creationId xmlns:a16="http://schemas.microsoft.com/office/drawing/2014/main" id="{36CBB53B-250E-059D-A4A5-1ACBD5C3A3E3}"/>
              </a:ext>
            </a:extLst>
          </p:cNvPr>
          <p:cNvSpPr/>
          <p:nvPr/>
        </p:nvSpPr>
        <p:spPr>
          <a:xfrm flipH="1">
            <a:off x="9255456" y="1565210"/>
            <a:ext cx="2614036" cy="966332"/>
          </a:xfrm>
          <a:prstGeom prst="wedgeRoundRectCallout">
            <a:avLst>
              <a:gd name="adj1" fmla="val 55097"/>
              <a:gd name="adj2" fmla="val -75454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Minder vooruitgang</a:t>
            </a:r>
            <a:r>
              <a:rPr kumimoji="0" lang="nl-NL" sz="2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dan de bezuiniging!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/>
      <p:bldP spid="43" grpId="0"/>
      <p:bldP spid="4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4" grpId="0" animBg="1"/>
      <p:bldP spid="54" grpId="1" animBg="1"/>
      <p:bldP spid="5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0C4AB-FD2C-B491-F094-A604C2F8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167FD88-0D1B-0985-F193-981E23BB68D3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Conjunctuur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(Veelgemaakte fouten)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C1981D3-08D0-F774-5213-5D61EC424B17}"/>
              </a:ext>
            </a:extLst>
          </p:cNvPr>
          <p:cNvSpPr/>
          <p:nvPr/>
        </p:nvSpPr>
        <p:spPr>
          <a:xfrm>
            <a:off x="352712" y="1147057"/>
            <a:ext cx="3545026" cy="827844"/>
          </a:xfrm>
          <a:prstGeom prst="roundRect">
            <a:avLst/>
          </a:prstGeom>
          <a:solidFill>
            <a:srgbClr val="C0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Minder groei 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is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niet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 per se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krimp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90C7DFF-A45F-B3D7-F37A-64B8A1B69577}"/>
              </a:ext>
            </a:extLst>
          </p:cNvPr>
          <p:cNvCxnSpPr>
            <a:cxnSpLocks/>
          </p:cNvCxnSpPr>
          <p:nvPr/>
        </p:nvCxnSpPr>
        <p:spPr>
          <a:xfrm>
            <a:off x="4064000" y="1147057"/>
            <a:ext cx="0" cy="5434520"/>
          </a:xfrm>
          <a:prstGeom prst="line">
            <a:avLst/>
          </a:prstGeom>
          <a:ln w="1111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FDB355C-47F5-072D-C715-2C4CE157BCBA}"/>
              </a:ext>
            </a:extLst>
          </p:cNvPr>
          <p:cNvCxnSpPr>
            <a:cxnSpLocks/>
          </p:cNvCxnSpPr>
          <p:nvPr/>
        </p:nvCxnSpPr>
        <p:spPr>
          <a:xfrm>
            <a:off x="8128000" y="1147057"/>
            <a:ext cx="0" cy="5434520"/>
          </a:xfrm>
          <a:prstGeom prst="line">
            <a:avLst/>
          </a:prstGeom>
          <a:ln w="1111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AE59993-EE13-1151-E8CE-04ED22F1F836}"/>
              </a:ext>
            </a:extLst>
          </p:cNvPr>
          <p:cNvSpPr/>
          <p:nvPr/>
        </p:nvSpPr>
        <p:spPr>
          <a:xfrm>
            <a:off x="4323487" y="1147057"/>
            <a:ext cx="3545026" cy="827844"/>
          </a:xfrm>
          <a:prstGeom prst="roundRect">
            <a:avLst/>
          </a:prstGeom>
          <a:solidFill>
            <a:srgbClr val="C0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Welke instantie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 voert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welk beleid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?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B1D3B4D7-30C7-C8BC-9A92-FE59C5918626}"/>
              </a:ext>
            </a:extLst>
          </p:cNvPr>
          <p:cNvSpPr/>
          <p:nvPr/>
        </p:nvSpPr>
        <p:spPr>
          <a:xfrm>
            <a:off x="8417001" y="1147057"/>
            <a:ext cx="3545026" cy="827844"/>
          </a:xfrm>
          <a:prstGeom prst="roundRect">
            <a:avLst/>
          </a:prstGeom>
          <a:solidFill>
            <a:srgbClr val="C0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Te </a:t>
            </a:r>
            <a:r>
              <a:rPr lang="nl-NL" sz="2400" b="1" dirty="0">
                <a:solidFill>
                  <a:schemeClr val="bg1"/>
                </a:solidFill>
                <a:latin typeface="Effra" panose="02000506080000020004" pitchFamily="2" charset="0"/>
              </a:rPr>
              <a:t>kort door de bocht </a:t>
            </a:r>
            <a:r>
              <a:rPr lang="nl-NL" sz="2400" dirty="0">
                <a:solidFill>
                  <a:schemeClr val="bg1"/>
                </a:solidFill>
                <a:latin typeface="Effra" panose="02000506080000020004" pitchFamily="2" charset="0"/>
              </a:rPr>
              <a:t>geantwoord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AB7C2B0-1052-F2B0-6A83-EFB053CCA253}"/>
              </a:ext>
            </a:extLst>
          </p:cNvPr>
          <p:cNvSpPr txBox="1"/>
          <p:nvPr/>
        </p:nvSpPr>
        <p:spPr>
          <a:xfrm>
            <a:off x="149594" y="4642585"/>
            <a:ext cx="3914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C00000"/>
                </a:solidFill>
                <a:latin typeface="Effra" panose="02000506080000020004" pitchFamily="2" charset="0"/>
              </a:rPr>
              <a:t>Spreek dus niet in extremen en trek geen overdreven conclusies.</a:t>
            </a:r>
          </a:p>
          <a:p>
            <a:pPr algn="ctr"/>
            <a:r>
              <a:rPr lang="nl-NL" sz="2400" b="1" i="1" dirty="0">
                <a:latin typeface="Effra" panose="02000506080000020004" pitchFamily="2" charset="0"/>
              </a:rPr>
              <a:t>Dan is er kans dat je los komt van de context in de opgave.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94D3ABA7-B8B1-0DDB-EB34-B189A86007DC}"/>
              </a:ext>
            </a:extLst>
          </p:cNvPr>
          <p:cNvSpPr txBox="1"/>
          <p:nvPr/>
        </p:nvSpPr>
        <p:spPr>
          <a:xfrm>
            <a:off x="149594" y="2404729"/>
            <a:ext cx="3914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Minder</a:t>
            </a:r>
            <a:r>
              <a:rPr lang="nl-NL" sz="2400" b="1" i="1" dirty="0">
                <a:latin typeface="Effra" panose="02000506080000020004" pitchFamily="2" charset="0"/>
              </a:rPr>
              <a:t> BBP-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groei</a:t>
            </a:r>
            <a:r>
              <a:rPr lang="nl-NL" sz="2400" b="1" i="1" dirty="0">
                <a:latin typeface="Effra" panose="02000506080000020004" pitchFamily="2" charset="0"/>
              </a:rPr>
              <a:t> of afnemende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inflatie</a:t>
            </a:r>
            <a:r>
              <a:rPr lang="nl-NL" sz="2400" b="1" i="1" dirty="0">
                <a:latin typeface="Effra" panose="02000506080000020004" pitchFamily="2" charset="0"/>
              </a:rPr>
              <a:t> zijn </a:t>
            </a:r>
            <a:r>
              <a:rPr lang="nl-NL" sz="2400" b="1" i="1" dirty="0">
                <a:solidFill>
                  <a:srgbClr val="E71E14"/>
                </a:solidFill>
                <a:latin typeface="Effra" panose="02000506080000020004" pitchFamily="2" charset="0"/>
              </a:rPr>
              <a:t>niet </a:t>
            </a:r>
            <a:r>
              <a:rPr lang="nl-NL" sz="2400" b="1" i="1" dirty="0">
                <a:latin typeface="Effra" panose="02000506080000020004" pitchFamily="2" charset="0"/>
              </a:rPr>
              <a:t>meteen economische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krimp</a:t>
            </a:r>
            <a:r>
              <a:rPr lang="nl-NL" sz="2400" b="1" i="1" dirty="0">
                <a:latin typeface="Effra" panose="02000506080000020004" pitchFamily="2" charset="0"/>
              </a:rPr>
              <a:t> of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deflatie</a:t>
            </a:r>
            <a:r>
              <a:rPr lang="nl-NL" sz="2400" b="1" i="1" dirty="0">
                <a:latin typeface="Effra" panose="02000506080000020004" pitchFamily="2" charset="0"/>
              </a:rPr>
              <a:t>!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810EED6-EE81-A716-F2D1-E2657EC9E234}"/>
              </a:ext>
            </a:extLst>
          </p:cNvPr>
          <p:cNvSpPr txBox="1"/>
          <p:nvPr/>
        </p:nvSpPr>
        <p:spPr>
          <a:xfrm>
            <a:off x="4180322" y="4642585"/>
            <a:ext cx="3831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C00000"/>
                </a:solidFill>
                <a:latin typeface="Effra" panose="02000506080000020004" pitchFamily="2" charset="0"/>
              </a:rPr>
              <a:t>Haal begrotingsbeleid en monetair beleid dus niet door elkaar.</a:t>
            </a:r>
          </a:p>
          <a:p>
            <a:pPr algn="ctr"/>
            <a:r>
              <a:rPr lang="nl-NL" sz="2400" b="1" i="1" dirty="0">
                <a:latin typeface="Effra" panose="02000506080000020004" pitchFamily="2" charset="0"/>
              </a:rPr>
              <a:t>Bank en overheid werken onafhankelijk van elkaar.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B2B3215-A3BE-A709-1375-0C4F044F4F78}"/>
              </a:ext>
            </a:extLst>
          </p:cNvPr>
          <p:cNvSpPr txBox="1"/>
          <p:nvPr/>
        </p:nvSpPr>
        <p:spPr>
          <a:xfrm>
            <a:off x="3980950" y="2404729"/>
            <a:ext cx="4230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De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overheid</a:t>
            </a:r>
            <a:r>
              <a:rPr lang="nl-NL" sz="2400" b="1" i="1" dirty="0">
                <a:latin typeface="Effra" panose="02000506080000020004" pitchFamily="2" charset="0"/>
              </a:rPr>
              <a:t> let op de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werkloosheid</a:t>
            </a:r>
            <a:r>
              <a:rPr lang="nl-NL" sz="2400" b="1" i="1" dirty="0">
                <a:latin typeface="Effra" panose="02000506080000020004" pitchFamily="2" charset="0"/>
              </a:rPr>
              <a:t> </a:t>
            </a:r>
            <a:r>
              <a:rPr lang="nl-NL" sz="2400" b="1" i="1" dirty="0">
                <a:latin typeface="Effra" panose="02000506080000020004" pitchFamily="2" charset="0"/>
                <a:sym typeface="Wingdings" panose="05000000000000000000" pitchFamily="2" charset="2"/>
              </a:rPr>
              <a:t></a:t>
            </a:r>
            <a:r>
              <a:rPr lang="nl-NL" sz="2400" b="1" i="1" dirty="0">
                <a:latin typeface="Effra" panose="02000506080000020004" pitchFamily="2" charset="0"/>
              </a:rPr>
              <a:t>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belasting</a:t>
            </a:r>
            <a:r>
              <a:rPr lang="nl-NL" sz="2400" b="1" i="1" dirty="0">
                <a:latin typeface="Effra" panose="02000506080000020004" pitchFamily="2" charset="0"/>
              </a:rPr>
              <a:t> en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bestedingen</a:t>
            </a:r>
            <a:r>
              <a:rPr lang="nl-NL" sz="2400" b="1" i="1" dirty="0">
                <a:latin typeface="Effra" panose="02000506080000020004" pitchFamily="2" charset="0"/>
              </a:rPr>
              <a:t>. </a:t>
            </a:r>
          </a:p>
          <a:p>
            <a:pPr algn="ctr"/>
            <a:r>
              <a:rPr lang="nl-NL" sz="2400" b="1" i="1" dirty="0">
                <a:latin typeface="Effra" panose="02000506080000020004" pitchFamily="2" charset="0"/>
              </a:rPr>
              <a:t>De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CB</a:t>
            </a:r>
            <a:r>
              <a:rPr lang="nl-NL" sz="2400" b="1" i="1" dirty="0">
                <a:latin typeface="Effra" panose="02000506080000020004" pitchFamily="2" charset="0"/>
              </a:rPr>
              <a:t> op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inflatie</a:t>
            </a:r>
            <a:r>
              <a:rPr lang="nl-NL" sz="2400" b="1" i="1" dirty="0">
                <a:latin typeface="Effra" panose="02000506080000020004" pitchFamily="2" charset="0"/>
              </a:rPr>
              <a:t> </a:t>
            </a:r>
            <a:r>
              <a:rPr lang="nl-NL" sz="2400" b="1" i="1" dirty="0">
                <a:latin typeface="Effra" panose="02000506080000020004" pitchFamily="2" charset="0"/>
                <a:sym typeface="Wingdings" panose="05000000000000000000" pitchFamily="2" charset="2"/>
              </a:rPr>
              <a:t>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rente</a:t>
            </a:r>
            <a:r>
              <a:rPr lang="nl-NL" sz="24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20684D9-B737-0BF5-03FC-61D43D00EAED}"/>
              </a:ext>
            </a:extLst>
          </p:cNvPr>
          <p:cNvSpPr txBox="1"/>
          <p:nvPr/>
        </p:nvSpPr>
        <p:spPr>
          <a:xfrm>
            <a:off x="8211052" y="4642585"/>
            <a:ext cx="3831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C00000"/>
                </a:solidFill>
                <a:latin typeface="Effra" panose="02000506080000020004" pitchFamily="2" charset="0"/>
              </a:rPr>
              <a:t>Spring dus niet van de hak op de tak, of te snel naar een conclusie.</a:t>
            </a:r>
          </a:p>
          <a:p>
            <a:pPr algn="ctr"/>
            <a:r>
              <a:rPr lang="nl-NL" sz="2400" b="1" i="1" dirty="0">
                <a:latin typeface="Effra" panose="02000506080000020004" pitchFamily="2" charset="0"/>
              </a:rPr>
              <a:t>Dan is je antwoord niet te volgen en incompleet.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32DE042A-7198-4932-C603-E98CB8228869}"/>
              </a:ext>
            </a:extLst>
          </p:cNvPr>
          <p:cNvSpPr txBox="1"/>
          <p:nvPr/>
        </p:nvSpPr>
        <p:spPr>
          <a:xfrm>
            <a:off x="8211052" y="2404729"/>
            <a:ext cx="3831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latin typeface="Effra" panose="02000506080000020004" pitchFamily="2" charset="0"/>
              </a:rPr>
              <a:t>Sla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geen stappen</a:t>
            </a:r>
            <a:r>
              <a:rPr lang="nl-NL" sz="2400" b="1" i="1" dirty="0">
                <a:latin typeface="Effra" panose="02000506080000020004" pitchFamily="2" charset="0"/>
              </a:rPr>
              <a:t> in de redeneerketting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over</a:t>
            </a:r>
            <a:r>
              <a:rPr lang="nl-NL" sz="2400" b="1" i="1" dirty="0">
                <a:latin typeface="Effra" panose="02000506080000020004" pitchFamily="2" charset="0"/>
              </a:rPr>
              <a:t> en schrijf in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chronologische</a:t>
            </a:r>
            <a:r>
              <a:rPr lang="nl-NL" sz="2400" b="1" i="1" dirty="0">
                <a:latin typeface="Effra" panose="02000506080000020004" pitchFamily="2" charset="0"/>
              </a:rPr>
              <a:t> volgorde: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oorzaak </a:t>
            </a:r>
            <a:r>
              <a:rPr lang="nl-NL" sz="2400" b="1" i="1" dirty="0">
                <a:latin typeface="Effra" panose="02000506080000020004" pitchFamily="2" charset="0"/>
                <a:sym typeface="Wingdings" panose="05000000000000000000" pitchFamily="2" charset="2"/>
              </a:rPr>
              <a:t>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 gevolg</a:t>
            </a:r>
            <a:endParaRPr lang="nl-NL" sz="2400" b="1" i="1" dirty="0">
              <a:solidFill>
                <a:srgbClr val="00B050"/>
              </a:solidFill>
              <a:latin typeface="Effra" panose="02000506080000020004" pitchFamily="2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D20487F-1A73-FA11-1F55-F1C2F497520C}"/>
              </a:ext>
            </a:extLst>
          </p:cNvPr>
          <p:cNvSpPr txBox="1"/>
          <p:nvPr/>
        </p:nvSpPr>
        <p:spPr>
          <a:xfrm>
            <a:off x="1312348" y="1997948"/>
            <a:ext cx="15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Onthoud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79E9812-DC99-9F61-BA04-FDDFAB36192D}"/>
              </a:ext>
            </a:extLst>
          </p:cNvPr>
          <p:cNvSpPr txBox="1"/>
          <p:nvPr/>
        </p:nvSpPr>
        <p:spPr>
          <a:xfrm>
            <a:off x="5301553" y="1997948"/>
            <a:ext cx="15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Onthoud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E6C4146-5A13-C91C-2D26-F1815EAAE396}"/>
              </a:ext>
            </a:extLst>
          </p:cNvPr>
          <p:cNvSpPr txBox="1"/>
          <p:nvPr/>
        </p:nvSpPr>
        <p:spPr>
          <a:xfrm>
            <a:off x="9361713" y="1997948"/>
            <a:ext cx="15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Wel doen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50F48C97-6207-02B6-ABB6-FE7ED59EF51D}"/>
              </a:ext>
            </a:extLst>
          </p:cNvPr>
          <p:cNvSpPr txBox="1"/>
          <p:nvPr/>
        </p:nvSpPr>
        <p:spPr>
          <a:xfrm>
            <a:off x="1112974" y="4282094"/>
            <a:ext cx="198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Niet doen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4CF120F1-B1EE-E332-25B3-A108B47026B3}"/>
              </a:ext>
            </a:extLst>
          </p:cNvPr>
          <p:cNvSpPr txBox="1"/>
          <p:nvPr/>
        </p:nvSpPr>
        <p:spPr>
          <a:xfrm>
            <a:off x="5102179" y="4282094"/>
            <a:ext cx="198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Niet doen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16C74E77-026C-628D-C768-02866B0D3FC5}"/>
              </a:ext>
            </a:extLst>
          </p:cNvPr>
          <p:cNvSpPr txBox="1"/>
          <p:nvPr/>
        </p:nvSpPr>
        <p:spPr>
          <a:xfrm>
            <a:off x="9162339" y="4282094"/>
            <a:ext cx="198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</a:rPr>
              <a:t>Niet doen</a:t>
            </a:r>
          </a:p>
        </p:txBody>
      </p:sp>
    </p:spTree>
    <p:extLst>
      <p:ext uri="{BB962C8B-B14F-4D97-AF65-F5344CB8AC3E}">
        <p14:creationId xmlns:p14="http://schemas.microsoft.com/office/powerpoint/2010/main" val="41604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8851E-A2B7-32FB-EFC8-04520B689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5353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5AFA4-1839-494E-55F0-F28797199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4D23136-225A-F129-4ED4-E094F38B5804}"/>
              </a:ext>
            </a:extLst>
          </p:cNvPr>
          <p:cNvSpPr txBox="1"/>
          <p:nvPr/>
        </p:nvSpPr>
        <p:spPr>
          <a:xfrm>
            <a:off x="184727" y="3092680"/>
            <a:ext cx="1182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Obligaties en aandelen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5EC6C2D-BFDF-5F7A-30F4-A369616048AB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90AD4465-A94F-E817-2086-DA6B720BA338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Beleggen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2ABD059-BFA4-A8D7-DF61-BC7FCDCAE97E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Patrick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CFA2D08-7805-E795-BE28-026F2A4D3DDC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G</a:t>
            </a:r>
          </a:p>
        </p:txBody>
      </p:sp>
    </p:spTree>
    <p:extLst>
      <p:ext uri="{BB962C8B-B14F-4D97-AF65-F5344CB8AC3E}">
        <p14:creationId xmlns:p14="http://schemas.microsoft.com/office/powerpoint/2010/main" val="16664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52712-AD72-C92B-7F5E-F61427E36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Verbindingslijn: gebogen 33">
            <a:extLst>
              <a:ext uri="{FF2B5EF4-FFF2-40B4-BE49-F238E27FC236}">
                <a16:creationId xmlns:a16="http://schemas.microsoft.com/office/drawing/2014/main" id="{453C3AFC-A896-03A7-D8E4-29E8BCA9FA53}"/>
              </a:ext>
            </a:extLst>
          </p:cNvPr>
          <p:cNvCxnSpPr>
            <a:cxnSpLocks/>
            <a:stCxn id="28" idx="3"/>
            <a:endCxn id="29" idx="3"/>
          </p:cNvCxnSpPr>
          <p:nvPr/>
        </p:nvCxnSpPr>
        <p:spPr>
          <a:xfrm>
            <a:off x="11264926" y="5008392"/>
            <a:ext cx="12700" cy="869892"/>
          </a:xfrm>
          <a:prstGeom prst="bentConnector3">
            <a:avLst>
              <a:gd name="adj1" fmla="val 1800000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52F5DDA9-05F7-37C9-6233-F20D68D7AC6B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Beleggen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(aandelen en obligaties)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ED01343-0FE7-FDE9-5F11-F907B0B5E0BD}"/>
              </a:ext>
            </a:extLst>
          </p:cNvPr>
          <p:cNvSpPr/>
          <p:nvPr/>
        </p:nvSpPr>
        <p:spPr>
          <a:xfrm>
            <a:off x="5151164" y="816767"/>
            <a:ext cx="18896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Beleggen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4D168F3-6033-DD23-41C4-512148CB87A1}"/>
              </a:ext>
            </a:extLst>
          </p:cNvPr>
          <p:cNvCxnSpPr>
            <a:cxnSpLocks/>
          </p:cNvCxnSpPr>
          <p:nvPr/>
        </p:nvCxnSpPr>
        <p:spPr>
          <a:xfrm>
            <a:off x="1011421" y="2609935"/>
            <a:ext cx="10169159" cy="0"/>
          </a:xfrm>
          <a:prstGeom prst="straightConnector1">
            <a:avLst/>
          </a:prstGeom>
          <a:ln w="165100">
            <a:gradFill flip="none" rotWithShape="1">
              <a:gsLst>
                <a:gs pos="0">
                  <a:srgbClr val="00B050"/>
                </a:gs>
                <a:gs pos="100000">
                  <a:srgbClr val="E61E16"/>
                </a:gs>
              </a:gsLst>
              <a:lin ang="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3E942AD0-0862-9C05-8203-8101DFC44C99}"/>
              </a:ext>
            </a:extLst>
          </p:cNvPr>
          <p:cNvSpPr txBox="1"/>
          <p:nvPr/>
        </p:nvSpPr>
        <p:spPr>
          <a:xfrm>
            <a:off x="4011191" y="1970510"/>
            <a:ext cx="41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Risico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104B555-A6C7-AB6E-4830-E854F8FCA6D9}"/>
              </a:ext>
            </a:extLst>
          </p:cNvPr>
          <p:cNvSpPr txBox="1"/>
          <p:nvPr/>
        </p:nvSpPr>
        <p:spPr>
          <a:xfrm>
            <a:off x="10284160" y="1929414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Meer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A6AF908-AB07-96C0-D415-42FFCE3ACCDF}"/>
              </a:ext>
            </a:extLst>
          </p:cNvPr>
          <p:cNvSpPr txBox="1"/>
          <p:nvPr/>
        </p:nvSpPr>
        <p:spPr>
          <a:xfrm>
            <a:off x="852257" y="1929414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Minder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F7D79565-09AA-2DE4-1917-05201CB107A5}"/>
              </a:ext>
            </a:extLst>
          </p:cNvPr>
          <p:cNvCxnSpPr>
            <a:cxnSpLocks/>
          </p:cNvCxnSpPr>
          <p:nvPr/>
        </p:nvCxnSpPr>
        <p:spPr>
          <a:xfrm>
            <a:off x="1011421" y="3844578"/>
            <a:ext cx="10169159" cy="0"/>
          </a:xfrm>
          <a:prstGeom prst="straightConnector1">
            <a:avLst/>
          </a:prstGeom>
          <a:ln w="165100">
            <a:gradFill flip="none" rotWithShape="1">
              <a:gsLst>
                <a:gs pos="0">
                  <a:srgbClr val="E61E16"/>
                </a:gs>
                <a:gs pos="100000">
                  <a:srgbClr val="00B050"/>
                </a:gs>
              </a:gsLst>
              <a:lin ang="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364382A7-561E-51FF-AEA3-E3791A06AAC9}"/>
              </a:ext>
            </a:extLst>
          </p:cNvPr>
          <p:cNvSpPr txBox="1"/>
          <p:nvPr/>
        </p:nvSpPr>
        <p:spPr>
          <a:xfrm>
            <a:off x="4011191" y="3957566"/>
            <a:ext cx="41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Rendement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56E5233-62E8-0908-BD71-A5F255F5C4E9}"/>
              </a:ext>
            </a:extLst>
          </p:cNvPr>
          <p:cNvSpPr txBox="1"/>
          <p:nvPr/>
        </p:nvSpPr>
        <p:spPr>
          <a:xfrm>
            <a:off x="10284160" y="407374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Hoger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FF6AC6F-9E79-0C32-BE07-7CEB390F3EE2}"/>
              </a:ext>
            </a:extLst>
          </p:cNvPr>
          <p:cNvSpPr txBox="1"/>
          <p:nvPr/>
        </p:nvSpPr>
        <p:spPr>
          <a:xfrm>
            <a:off x="852257" y="407374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Lager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2C8BB950-6C72-CC18-B70B-76F5DB46C26A}"/>
              </a:ext>
            </a:extLst>
          </p:cNvPr>
          <p:cNvSpPr/>
          <p:nvPr/>
        </p:nvSpPr>
        <p:spPr>
          <a:xfrm>
            <a:off x="993750" y="2889594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Obligaties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D12411A7-2EE4-E553-68B0-EB025688EA7F}"/>
              </a:ext>
            </a:extLst>
          </p:cNvPr>
          <p:cNvSpPr/>
          <p:nvPr/>
        </p:nvSpPr>
        <p:spPr>
          <a:xfrm>
            <a:off x="7008562" y="2889594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Aandelen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6EB8671-5B8F-51FF-B618-E6FA5B4C7483}"/>
              </a:ext>
            </a:extLst>
          </p:cNvPr>
          <p:cNvSpPr txBox="1"/>
          <p:nvPr/>
        </p:nvSpPr>
        <p:spPr>
          <a:xfrm>
            <a:off x="2140297" y="1423349"/>
            <a:ext cx="791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Een belegger zet geld in met als doel hier meer geld mee te verdienen.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BC756DC-4365-D45D-953F-D3A4129BF82D}"/>
              </a:ext>
            </a:extLst>
          </p:cNvPr>
          <p:cNvCxnSpPr>
            <a:cxnSpLocks/>
          </p:cNvCxnSpPr>
          <p:nvPr/>
        </p:nvCxnSpPr>
        <p:spPr>
          <a:xfrm flipH="1">
            <a:off x="1958806" y="1823459"/>
            <a:ext cx="8274389" cy="0"/>
          </a:xfrm>
          <a:prstGeom prst="line">
            <a:avLst/>
          </a:prstGeom>
          <a:ln w="57150">
            <a:solidFill>
              <a:srgbClr val="939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D728F84-2BAF-95F0-1FAB-DD9D23E917A3}"/>
              </a:ext>
            </a:extLst>
          </p:cNvPr>
          <p:cNvSpPr/>
          <p:nvPr/>
        </p:nvSpPr>
        <p:spPr>
          <a:xfrm>
            <a:off x="1011421" y="4648953"/>
            <a:ext cx="4238693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Afhankelijk van de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rentestand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die schommelt minder sterk.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cxnSp>
        <p:nvCxnSpPr>
          <p:cNvPr id="21" name="Verbindingslijn: gebogen 20">
            <a:extLst>
              <a:ext uri="{FF2B5EF4-FFF2-40B4-BE49-F238E27FC236}">
                <a16:creationId xmlns:a16="http://schemas.microsoft.com/office/drawing/2014/main" id="{4C5E71B3-7412-D95F-F19E-85E6CAD29D90}"/>
              </a:ext>
            </a:extLst>
          </p:cNvPr>
          <p:cNvCxnSpPr>
            <a:cxnSpLocks/>
            <a:stCxn id="13" idx="1"/>
            <a:endCxn id="20" idx="1"/>
          </p:cNvCxnSpPr>
          <p:nvPr/>
        </p:nvCxnSpPr>
        <p:spPr>
          <a:xfrm rot="10800000" flipH="1" flipV="1">
            <a:off x="993749" y="3227256"/>
            <a:ext cx="17671" cy="1781135"/>
          </a:xfrm>
          <a:prstGeom prst="bentConnector3">
            <a:avLst>
              <a:gd name="adj1" fmla="val -1293645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C3CE2381-BB99-E119-0E9B-625D77D1C95B}"/>
              </a:ext>
            </a:extLst>
          </p:cNvPr>
          <p:cNvSpPr/>
          <p:nvPr/>
        </p:nvSpPr>
        <p:spPr>
          <a:xfrm>
            <a:off x="1011421" y="5518845"/>
            <a:ext cx="4238693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belegger krijgt haar </a:t>
            </a:r>
            <a:r>
              <a:rPr kumimoji="0" lang="nl-NL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geld terug 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en jaarlijks een </a:t>
            </a:r>
            <a:r>
              <a:rPr kumimoji="0" lang="nl-NL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zekere beloning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cxnSp>
        <p:nvCxnSpPr>
          <p:cNvPr id="23" name="Verbindingslijn: gebogen 22">
            <a:extLst>
              <a:ext uri="{FF2B5EF4-FFF2-40B4-BE49-F238E27FC236}">
                <a16:creationId xmlns:a16="http://schemas.microsoft.com/office/drawing/2014/main" id="{66AB5177-3D16-00C0-D67C-DF49CF063667}"/>
              </a:ext>
            </a:extLst>
          </p:cNvPr>
          <p:cNvCxnSpPr>
            <a:cxnSpLocks/>
            <a:stCxn id="20" idx="1"/>
            <a:endCxn id="22" idx="1"/>
          </p:cNvCxnSpPr>
          <p:nvPr/>
        </p:nvCxnSpPr>
        <p:spPr>
          <a:xfrm rot="10800000" flipV="1">
            <a:off x="1011421" y="5008392"/>
            <a:ext cx="12700" cy="869892"/>
          </a:xfrm>
          <a:prstGeom prst="bentConnector3">
            <a:avLst>
              <a:gd name="adj1" fmla="val 2043748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D7C6B7DA-522E-D987-E6EF-0984BD7BA6E2}"/>
              </a:ext>
            </a:extLst>
          </p:cNvPr>
          <p:cNvSpPr/>
          <p:nvPr/>
        </p:nvSpPr>
        <p:spPr>
          <a:xfrm>
            <a:off x="7008562" y="4648953"/>
            <a:ext cx="425636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white"/>
                </a:solidFill>
                <a:latin typeface="Effra" panose="02000506080000020004" pitchFamily="2" charset="0"/>
              </a:rPr>
              <a:t>Afhankelijk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winst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verwachtingen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),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die schommelt sterker.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26A4283C-C8B5-82E7-B889-966060357108}"/>
              </a:ext>
            </a:extLst>
          </p:cNvPr>
          <p:cNvSpPr/>
          <p:nvPr/>
        </p:nvSpPr>
        <p:spPr>
          <a:xfrm>
            <a:off x="7008562" y="5518845"/>
            <a:ext cx="425636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belegger krijgt haar </a:t>
            </a:r>
            <a:r>
              <a:rPr kumimoji="0" lang="nl-NL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geld niet terug 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en jaarlijks een </a:t>
            </a:r>
            <a:r>
              <a:rPr kumimoji="0" lang="nl-NL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onzekere beloning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cxnSp>
        <p:nvCxnSpPr>
          <p:cNvPr id="37" name="Verbindingslijn: gebogen 36">
            <a:extLst>
              <a:ext uri="{FF2B5EF4-FFF2-40B4-BE49-F238E27FC236}">
                <a16:creationId xmlns:a16="http://schemas.microsoft.com/office/drawing/2014/main" id="{B0E04BEB-B91C-F7B3-7A01-AA39FF18823C}"/>
              </a:ext>
            </a:extLst>
          </p:cNvPr>
          <p:cNvCxnSpPr>
            <a:cxnSpLocks/>
            <a:stCxn id="14" idx="3"/>
            <a:endCxn id="28" idx="3"/>
          </p:cNvCxnSpPr>
          <p:nvPr/>
        </p:nvCxnSpPr>
        <p:spPr>
          <a:xfrm>
            <a:off x="11264926" y="3227257"/>
            <a:ext cx="12700" cy="1781135"/>
          </a:xfrm>
          <a:prstGeom prst="bentConnector3">
            <a:avLst>
              <a:gd name="adj1" fmla="val 1800000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461DE2D7-F550-8120-C5E4-58FBA94030A5}"/>
              </a:ext>
            </a:extLst>
          </p:cNvPr>
          <p:cNvSpPr/>
          <p:nvPr/>
        </p:nvSpPr>
        <p:spPr>
          <a:xfrm>
            <a:off x="5151164" y="4705101"/>
            <a:ext cx="1889672" cy="606582"/>
          </a:xfrm>
          <a:prstGeom prst="roundRect">
            <a:avLst/>
          </a:prstGeom>
          <a:solidFill>
            <a:srgbClr val="939393"/>
          </a:solidFill>
          <a:ln w="13921" cap="flat">
            <a:noFill/>
            <a:prstDash val="solid"/>
            <a:miter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Waarde</a:t>
            </a: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29098BFB-EA03-35ED-E0AC-AAB9B9AAF1B1}"/>
              </a:ext>
            </a:extLst>
          </p:cNvPr>
          <p:cNvSpPr/>
          <p:nvPr/>
        </p:nvSpPr>
        <p:spPr>
          <a:xfrm>
            <a:off x="5151164" y="5574992"/>
            <a:ext cx="1889672" cy="606582"/>
          </a:xfrm>
          <a:prstGeom prst="roundRect">
            <a:avLst/>
          </a:prstGeom>
          <a:solidFill>
            <a:srgbClr val="939393"/>
          </a:solidFill>
          <a:ln w="13921" cap="flat">
            <a:noFill/>
            <a:prstDash val="solid"/>
            <a:miter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Beloning</a:t>
            </a:r>
          </a:p>
        </p:txBody>
      </p:sp>
    </p:spTree>
    <p:extLst>
      <p:ext uri="{BB962C8B-B14F-4D97-AF65-F5344CB8AC3E}">
        <p14:creationId xmlns:p14="http://schemas.microsoft.com/office/powerpoint/2010/main" val="22426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20" grpId="0" animBg="1"/>
      <p:bldP spid="22" grpId="0" animBg="1"/>
      <p:bldP spid="28" grpId="0" animBg="1"/>
      <p:bldP spid="29" grpId="0" animBg="1"/>
      <p:bldP spid="40" grpId="0" animBg="1"/>
      <p:bldP spid="4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6B9C1-F60E-13A7-5914-F3B607AF7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8093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74218-1E20-A18F-3747-E15ECB6FF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A092608-2B37-D5C3-E675-6162FACB54EA}"/>
              </a:ext>
            </a:extLst>
          </p:cNvPr>
          <p:cNvSpPr txBox="1"/>
          <p:nvPr/>
        </p:nvSpPr>
        <p:spPr>
          <a:xfrm>
            <a:off x="190500" y="3092680"/>
            <a:ext cx="1181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Conjunctuur of structuur?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491BE77-C14E-259A-483D-6DAE772F9B62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82ECC974-40FD-C2A6-070B-9AFD9804B71F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Welvaart en groei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5CC1C92-D226-69B4-2365-ED79D18BE6BC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7F577C0-3F8F-F302-0CDC-FBA95371C76F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H</a:t>
            </a:r>
          </a:p>
        </p:txBody>
      </p:sp>
    </p:spTree>
    <p:extLst>
      <p:ext uri="{BB962C8B-B14F-4D97-AF65-F5344CB8AC3E}">
        <p14:creationId xmlns:p14="http://schemas.microsoft.com/office/powerpoint/2010/main" val="33382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44FEF-9FF8-0CEB-DDEA-2C48F322D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7CBC967-D08E-1930-A98F-C48BD308710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Conjunctuur of structuur</a:t>
            </a:r>
            <a:endParaRPr lang="nl-NL" sz="2800" dirty="0">
              <a:latin typeface="Effra" panose="02000506080000020004" pitchFamily="2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843AFDE-DAC5-6FEC-E3C6-709547FA798F}"/>
              </a:ext>
            </a:extLst>
          </p:cNvPr>
          <p:cNvSpPr txBox="1"/>
          <p:nvPr/>
        </p:nvSpPr>
        <p:spPr>
          <a:xfrm>
            <a:off x="895822" y="808965"/>
            <a:ext cx="4010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Effra" panose="02000506080000020004" pitchFamily="2" charset="0"/>
              </a:rPr>
              <a:t>Conjunctuur</a:t>
            </a:r>
            <a:r>
              <a:rPr lang="nl-NL" sz="2400" dirty="0">
                <a:solidFill>
                  <a:prstClr val="black"/>
                </a:solidFill>
                <a:latin typeface="Effra" panose="02000506080000020004" pitchFamily="2" charset="0"/>
              </a:rPr>
              <a:t>zijde</a:t>
            </a:r>
          </a:p>
          <a:p>
            <a:endParaRPr lang="nl-NL" sz="2400" dirty="0">
              <a:solidFill>
                <a:prstClr val="black"/>
              </a:solidFill>
              <a:latin typeface="Effra" panose="0200050608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prstClr val="black"/>
                </a:solidFill>
                <a:latin typeface="Effra" panose="02000506080000020004" pitchFamily="2" charset="0"/>
              </a:rPr>
              <a:t>Vraagzijde van de economie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prstClr val="black"/>
                </a:solidFill>
                <a:latin typeface="Effra" panose="02000506080000020004" pitchFamily="2" charset="0"/>
              </a:rPr>
              <a:t>Korte termijn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prstClr val="black"/>
                </a:solidFill>
                <a:latin typeface="Effra" panose="02000506080000020004" pitchFamily="2" charset="0"/>
              </a:rPr>
              <a:t>Omvang van de Effectieve Vraag/ </a:t>
            </a:r>
            <a:r>
              <a:rPr lang="nl-NL" sz="2400" dirty="0">
                <a:solidFill>
                  <a:srgbClr val="FF0000"/>
                </a:solidFill>
                <a:latin typeface="Effra" panose="02000506080000020004" pitchFamily="2" charset="0"/>
              </a:rPr>
              <a:t>bestedingen</a:t>
            </a:r>
            <a:r>
              <a:rPr lang="nl-NL" sz="2400" dirty="0">
                <a:solidFill>
                  <a:prstClr val="black"/>
                </a:solidFill>
                <a:latin typeface="Effra" panose="02000506080000020004" pitchFamily="2" charset="0"/>
              </a:rPr>
              <a:t> (EV)</a:t>
            </a:r>
          </a:p>
          <a:p>
            <a:r>
              <a:rPr lang="nl-NL" sz="2400" dirty="0">
                <a:solidFill>
                  <a:prstClr val="black"/>
                </a:solidFill>
                <a:latin typeface="Effra" panose="02000506080000020004" pitchFamily="2" charset="0"/>
              </a:rPr>
              <a:t>     bepalen de omvang van Y.</a:t>
            </a:r>
          </a:p>
          <a:p>
            <a:endParaRPr lang="nl-NL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771354-6E1B-53FE-D945-7B40908383BE}"/>
              </a:ext>
            </a:extLst>
          </p:cNvPr>
          <p:cNvSpPr txBox="1"/>
          <p:nvPr/>
        </p:nvSpPr>
        <p:spPr>
          <a:xfrm>
            <a:off x="6132213" y="808965"/>
            <a:ext cx="40106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Effra" panose="02000506080000020004" pitchFamily="2" charset="0"/>
              </a:rPr>
              <a:t>Structuur</a:t>
            </a:r>
            <a:r>
              <a:rPr lang="nl-NL" sz="2400" dirty="0">
                <a:solidFill>
                  <a:prstClr val="black"/>
                </a:solidFill>
                <a:latin typeface="Effra" panose="02000506080000020004" pitchFamily="2" charset="0"/>
              </a:rPr>
              <a:t>zijde</a:t>
            </a:r>
          </a:p>
          <a:p>
            <a:endParaRPr lang="nl-NL" sz="2400" dirty="0">
              <a:solidFill>
                <a:prstClr val="black"/>
              </a:solidFill>
              <a:latin typeface="Effra" panose="0200050608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prstClr val="black"/>
                </a:solidFill>
                <a:latin typeface="Effra" panose="02000506080000020004" pitchFamily="2" charset="0"/>
              </a:rPr>
              <a:t>Aanbodzijde van de economie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prstClr val="black"/>
                </a:solidFill>
                <a:latin typeface="Effra" panose="02000506080000020004" pitchFamily="2" charset="0"/>
              </a:rPr>
              <a:t>Lange termijn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prstClr val="black"/>
                </a:solidFill>
                <a:latin typeface="Effra" panose="02000506080000020004" pitchFamily="2" charset="0"/>
              </a:rPr>
              <a:t>Kwaliteit en kwantiteit van de productiefactoren bepalen de omvang van potentiële productie: Y*</a:t>
            </a:r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E34561EB-0262-8073-050E-88A61C2B8750}"/>
              </a:ext>
            </a:extLst>
          </p:cNvPr>
          <p:cNvSpPr/>
          <p:nvPr/>
        </p:nvSpPr>
        <p:spPr>
          <a:xfrm>
            <a:off x="7496175" y="4191000"/>
            <a:ext cx="911568" cy="1082390"/>
          </a:xfrm>
          <a:prstGeom prst="downArrow">
            <a:avLst/>
          </a:prstGeom>
          <a:solidFill>
            <a:srgbClr val="945DE8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E24A8F8-CFCC-B9D3-52E3-55A42772145B}"/>
              </a:ext>
            </a:extLst>
          </p:cNvPr>
          <p:cNvSpPr txBox="1"/>
          <p:nvPr/>
        </p:nvSpPr>
        <p:spPr>
          <a:xfrm>
            <a:off x="6261980" y="5382285"/>
            <a:ext cx="5082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Effra" panose="02000506080000020004" pitchFamily="2" charset="0"/>
              </a:rPr>
              <a:t>O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m het verband tussen potentiële productie en inzet productiefactoren te beschrijven gebruik je de </a:t>
            </a:r>
            <a:r>
              <a:rPr lang="nl-NL" sz="2000" b="1" dirty="0">
                <a:solidFill>
                  <a:prstClr val="black"/>
                </a:solidFill>
                <a:latin typeface="Effra" panose="02000506080000020004" pitchFamily="2" charset="0"/>
              </a:rPr>
              <a:t>productiefunctie.</a:t>
            </a:r>
          </a:p>
        </p:txBody>
      </p:sp>
    </p:spTree>
    <p:extLst>
      <p:ext uri="{BB962C8B-B14F-4D97-AF65-F5344CB8AC3E}">
        <p14:creationId xmlns:p14="http://schemas.microsoft.com/office/powerpoint/2010/main" val="4079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9E8CF-4BFD-FBB7-73BF-C0B2C5ACE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2B8F40E-4EAF-CD4A-F2B6-8587D6A0C6E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Productiefunctie </a:t>
            </a:r>
            <a:r>
              <a:rPr lang="nl-NL" sz="2800" dirty="0">
                <a:latin typeface="Effra" panose="02000506080000020004" pitchFamily="2" charset="0"/>
              </a:rPr>
              <a:t>(Examenvraag)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E51614-6F9C-0E55-2626-6CE01214D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2" y="1071299"/>
            <a:ext cx="6249272" cy="443927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DFACC97-9459-5E7B-E848-0347921EA6A7}"/>
              </a:ext>
            </a:extLst>
          </p:cNvPr>
          <p:cNvSpPr/>
          <p:nvPr/>
        </p:nvSpPr>
        <p:spPr>
          <a:xfrm>
            <a:off x="1362075" y="1885950"/>
            <a:ext cx="1483519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012D0CA-E640-FDD8-D21F-0A3EA702D7CA}"/>
              </a:ext>
            </a:extLst>
          </p:cNvPr>
          <p:cNvSpPr txBox="1"/>
          <p:nvPr/>
        </p:nvSpPr>
        <p:spPr>
          <a:xfrm>
            <a:off x="7441949" y="1303699"/>
            <a:ext cx="391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Factorproductiviteit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EEDA1B-DF25-EFF1-E8F5-443593187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97" y="1759253"/>
            <a:ext cx="4829849" cy="94310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E0B1098-7B49-D099-CFA5-D60ACAE41B6A}"/>
              </a:ext>
            </a:extLst>
          </p:cNvPr>
          <p:cNvSpPr txBox="1"/>
          <p:nvPr/>
        </p:nvSpPr>
        <p:spPr>
          <a:xfrm>
            <a:off x="7498185" y="2827795"/>
            <a:ext cx="116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4A2CEB-1024-CF29-BEFC-5AB40E7F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658" y="3337029"/>
            <a:ext cx="1838582" cy="4001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85BF18E-4809-79B2-E293-AFA94E5CB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021" y="3337029"/>
            <a:ext cx="1952898" cy="46679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4C0D252-970B-4A63-1B8F-525D2FAC3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888" y="4347588"/>
            <a:ext cx="2200582" cy="552527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4C2F747F-0466-3408-99CC-C2814C6CAF04}"/>
              </a:ext>
            </a:extLst>
          </p:cNvPr>
          <p:cNvCxnSpPr>
            <a:stCxn id="8" idx="2"/>
          </p:cNvCxnSpPr>
          <p:nvPr/>
        </p:nvCxnSpPr>
        <p:spPr>
          <a:xfrm>
            <a:off x="7441949" y="3737135"/>
            <a:ext cx="551677" cy="6104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E21629D9-3C65-86F7-5D58-1E31E954E257}"/>
              </a:ext>
            </a:extLst>
          </p:cNvPr>
          <p:cNvCxnSpPr>
            <a:stCxn id="9" idx="2"/>
          </p:cNvCxnSpPr>
          <p:nvPr/>
        </p:nvCxnSpPr>
        <p:spPr>
          <a:xfrm flipH="1">
            <a:off x="9468465" y="3803819"/>
            <a:ext cx="317005" cy="5437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3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F00EB-D865-0B7B-E61F-892263D2C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ED038FD-3DA9-1A2E-95C0-D2528858422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Productiefunctie </a:t>
            </a:r>
            <a:r>
              <a:rPr lang="nl-NL" sz="2800" dirty="0">
                <a:latin typeface="Effra" panose="02000506080000020004" pitchFamily="2" charset="0"/>
              </a:rPr>
              <a:t>(Examenvraag)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FBE995A-A92E-FE3D-1F3A-C3B0EB7F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2" y="1071299"/>
            <a:ext cx="6249272" cy="443927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6DC5801-BCCE-798A-1D85-6C1EA6F8C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06" y="5454147"/>
            <a:ext cx="6211167" cy="1209844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9448D4A-7D93-92CC-7223-2C1873FEF516}"/>
              </a:ext>
            </a:extLst>
          </p:cNvPr>
          <p:cNvSpPr txBox="1"/>
          <p:nvPr/>
        </p:nvSpPr>
        <p:spPr>
          <a:xfrm>
            <a:off x="6758094" y="2101612"/>
            <a:ext cx="48303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Door het stimuleren van </a:t>
            </a:r>
            <a:r>
              <a:rPr lang="nl-NL" b="1" dirty="0"/>
              <a:t>R&amp;D-investeringen</a:t>
            </a:r>
            <a:r>
              <a:rPr lang="nl-NL" dirty="0"/>
              <a:t> ontstaan er nieuwe kennis, innovaties en betere productietechnieken.</a:t>
            </a:r>
          </a:p>
          <a:p>
            <a:pPr marL="342900" indent="-342900">
              <a:buAutoNum type="arabicPeriod"/>
            </a:pPr>
            <a:r>
              <a:rPr lang="nl-NL" dirty="0"/>
              <a:t> Daardoor stijgt de </a:t>
            </a:r>
            <a:r>
              <a:rPr lang="nl-NL" b="1" dirty="0"/>
              <a:t>totale factorproductiviteit   A</a:t>
            </a:r>
            <a:r>
              <a:rPr lang="nl-NL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Bij dezelfde hoeveelheid arbeid </a:t>
            </a:r>
            <a:r>
              <a:rPr lang="nl-NL" b="1" dirty="0"/>
              <a:t>L</a:t>
            </a:r>
            <a:r>
              <a:rPr lang="nl-NL" dirty="0"/>
              <a:t> en kapitaal  </a:t>
            </a:r>
            <a:r>
              <a:rPr lang="nl-NL" b="1" dirty="0"/>
              <a:t>K</a:t>
            </a:r>
            <a:r>
              <a:rPr lang="nl-NL" dirty="0"/>
              <a:t> kan dan meer worden geproduceerd. Het potentiële nationaal inkomen </a:t>
            </a:r>
            <a:r>
              <a:rPr lang="nl-NL" b="1" dirty="0"/>
              <a:t>Y</a:t>
            </a:r>
            <a:r>
              <a:rPr lang="nl-NL" dirty="0"/>
              <a:t> stijgt dus bij elke hoeveelheid arbeid.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Daarom verschuift de productiefunctie </a:t>
            </a:r>
            <a:r>
              <a:rPr lang="nl-NL" b="1" dirty="0"/>
              <a:t>omhoog van Y₁ naar Y₂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2CCDE62-29A8-4764-9D1A-BCA45B567F84}"/>
              </a:ext>
            </a:extLst>
          </p:cNvPr>
          <p:cNvSpPr/>
          <p:nvPr/>
        </p:nvSpPr>
        <p:spPr>
          <a:xfrm>
            <a:off x="3433763" y="5610376"/>
            <a:ext cx="1590675" cy="15680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ABC01DD-10EF-AE26-7D2C-E7E657CFFF2C}"/>
              </a:ext>
            </a:extLst>
          </p:cNvPr>
          <p:cNvSpPr/>
          <p:nvPr/>
        </p:nvSpPr>
        <p:spPr>
          <a:xfrm>
            <a:off x="1339850" y="5806343"/>
            <a:ext cx="1809054" cy="14547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7CED78C-895D-4209-D977-DED2341D06A0}"/>
              </a:ext>
            </a:extLst>
          </p:cNvPr>
          <p:cNvSpPr/>
          <p:nvPr/>
        </p:nvSpPr>
        <p:spPr>
          <a:xfrm>
            <a:off x="3069432" y="5971718"/>
            <a:ext cx="1089128" cy="17905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30EBA6D9-8E88-1AC3-E1DF-0A71EB792AB2}"/>
              </a:ext>
            </a:extLst>
          </p:cNvPr>
          <p:cNvSpPr/>
          <p:nvPr/>
        </p:nvSpPr>
        <p:spPr>
          <a:xfrm>
            <a:off x="3352800" y="5806343"/>
            <a:ext cx="966728" cy="16136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92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2678F-1A55-1AAE-93D6-3CF3EF12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F97EEEE-DCB8-B705-1960-F632F86FF1C9}"/>
              </a:ext>
            </a:extLst>
          </p:cNvPr>
          <p:cNvSpPr txBox="1"/>
          <p:nvPr/>
        </p:nvSpPr>
        <p:spPr>
          <a:xfrm>
            <a:off x="8755948" y="6454800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533906-7BE7-A943-102D-9E315CBE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33574"/>
            <a:ext cx="11176000" cy="1824048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25DF2F4-99F1-1FD3-16B1-70A8D8A5C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7162024"/>
            <a:ext cx="10744200" cy="224049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63B147E-BF5D-BE50-CCB7-378A6C4FB3AD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Verzonken kosten </a:t>
            </a: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(Examenvraag)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73628C-BD54-4F4A-801A-703DECC10A1E}"/>
              </a:ext>
            </a:extLst>
          </p:cNvPr>
          <p:cNvSpPr txBox="1"/>
          <p:nvPr/>
        </p:nvSpPr>
        <p:spPr>
          <a:xfrm>
            <a:off x="289622" y="3241158"/>
            <a:ext cx="11588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De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onderhandelingen</a:t>
            </a:r>
            <a:r>
              <a:rPr lang="nl-NL" sz="3600" b="1" i="1" dirty="0">
                <a:latin typeface="Effra" panose="02000506080000020004" pitchFamily="2" charset="0"/>
              </a:rPr>
              <a:t> leveren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kosten</a:t>
            </a:r>
            <a:r>
              <a:rPr lang="nl-NL" sz="3600" b="1" i="1" dirty="0">
                <a:latin typeface="Effra" panose="02000506080000020004" pitchFamily="2" charset="0"/>
              </a:rPr>
              <a:t> op die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niet kunnen </a:t>
            </a:r>
            <a:r>
              <a:rPr lang="nl-NL" sz="3600" b="1" i="1" dirty="0">
                <a:latin typeface="Effra" panose="02000506080000020004" pitchFamily="2" charset="0"/>
              </a:rPr>
              <a:t>worden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terugverdiend</a:t>
            </a:r>
            <a:r>
              <a:rPr lang="nl-NL" sz="3600" b="1" i="1" dirty="0">
                <a:latin typeface="Effra" panose="02000506080000020004" pitchFamily="2" charset="0"/>
              </a:rPr>
              <a:t> </a:t>
            </a:r>
            <a:r>
              <a:rPr lang="nl-NL" sz="3600" b="1" i="1" dirty="0">
                <a:solidFill>
                  <a:srgbClr val="E71E14"/>
                </a:solidFill>
                <a:latin typeface="Effra" panose="02000506080000020004" pitchFamily="2" charset="0"/>
              </a:rPr>
              <a:t>als</a:t>
            </a:r>
            <a:r>
              <a:rPr lang="nl-NL" sz="3600" b="1" i="1" dirty="0">
                <a:latin typeface="Effra" panose="02000506080000020004" pitchFamily="2" charset="0"/>
              </a:rPr>
              <a:t> de partijen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niet tot een akkoord</a:t>
            </a:r>
            <a:r>
              <a:rPr lang="nl-NL" sz="3600" b="1" i="1" dirty="0">
                <a:latin typeface="Effra" panose="02000506080000020004" pitchFamily="2" charset="0"/>
              </a:rPr>
              <a:t> komen.</a:t>
            </a: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E1AF49A8-4479-FA0B-EB73-B5BF6EDEA9B6}"/>
              </a:ext>
            </a:extLst>
          </p:cNvPr>
          <p:cNvSpPr/>
          <p:nvPr/>
        </p:nvSpPr>
        <p:spPr>
          <a:xfrm>
            <a:off x="2840635" y="2621958"/>
            <a:ext cx="3347729" cy="619200"/>
          </a:xfrm>
          <a:prstGeom prst="wedgeRoundRectCallout">
            <a:avLst>
              <a:gd name="adj1" fmla="val -38504"/>
              <a:gd name="adj2" fmla="val 80882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Specifieke investering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7" name="Graphic 6" descr="Vinkje met effen opvulling">
            <a:extLst>
              <a:ext uri="{FF2B5EF4-FFF2-40B4-BE49-F238E27FC236}">
                <a16:creationId xmlns:a16="http://schemas.microsoft.com/office/drawing/2014/main" id="{3DB2DDCF-4BE0-03BF-0904-8D22F02A00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3818" y="2535140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7728113-691E-D7E5-1020-F2CE9A53B74E}"/>
              </a:ext>
            </a:extLst>
          </p:cNvPr>
          <p:cNvSpPr txBox="1"/>
          <p:nvPr/>
        </p:nvSpPr>
        <p:spPr>
          <a:xfrm>
            <a:off x="289622" y="5285580"/>
            <a:ext cx="1158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latin typeface="Effra" panose="02000506080000020004" pitchFamily="2" charset="0"/>
              </a:rPr>
              <a:t>Hierdoor is er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wel</a:t>
            </a:r>
            <a:r>
              <a:rPr lang="nl-NL" sz="3600" b="1" i="1" dirty="0">
                <a:latin typeface="Effra" panose="02000506080000020004" pitchFamily="2" charset="0"/>
              </a:rPr>
              <a:t> sprake van </a:t>
            </a:r>
            <a:r>
              <a:rPr lang="nl-NL" sz="3600" b="1" i="1" dirty="0">
                <a:solidFill>
                  <a:srgbClr val="945DE8"/>
                </a:solidFill>
                <a:latin typeface="Effra" panose="02000506080000020004" pitchFamily="2" charset="0"/>
              </a:rPr>
              <a:t>verzonken kosten</a:t>
            </a:r>
            <a:r>
              <a:rPr lang="nl-NL" sz="36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0" name="Tekstballon: rechthoek met afgeronde hoeken 9">
            <a:extLst>
              <a:ext uri="{FF2B5EF4-FFF2-40B4-BE49-F238E27FC236}">
                <a16:creationId xmlns:a16="http://schemas.microsoft.com/office/drawing/2014/main" id="{324031F9-08FD-B610-15B3-32B1557CC25A}"/>
              </a:ext>
            </a:extLst>
          </p:cNvPr>
          <p:cNvSpPr/>
          <p:nvPr/>
        </p:nvSpPr>
        <p:spPr>
          <a:xfrm>
            <a:off x="935774" y="4566875"/>
            <a:ext cx="2665583" cy="619200"/>
          </a:xfrm>
          <a:prstGeom prst="wedgeRoundRectCallout">
            <a:avLst>
              <a:gd name="adj1" fmla="val 45916"/>
              <a:gd name="adj2" fmla="val -8170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Definitie begrip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1" name="Graphic 10" descr="Vinkje met effen opvulling">
            <a:extLst>
              <a:ext uri="{FF2B5EF4-FFF2-40B4-BE49-F238E27FC236}">
                <a16:creationId xmlns:a16="http://schemas.microsoft.com/office/drawing/2014/main" id="{120AB905-4353-AEFE-143D-AAFECA2363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7757" y="4460333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kstballon: rechthoek met afgeronde hoeken 11">
            <a:extLst>
              <a:ext uri="{FF2B5EF4-FFF2-40B4-BE49-F238E27FC236}">
                <a16:creationId xmlns:a16="http://schemas.microsoft.com/office/drawing/2014/main" id="{0F695A71-CEC1-5E78-63CF-F396F9E294C7}"/>
              </a:ext>
            </a:extLst>
          </p:cNvPr>
          <p:cNvSpPr/>
          <p:nvPr/>
        </p:nvSpPr>
        <p:spPr>
          <a:xfrm>
            <a:off x="4121322" y="6044791"/>
            <a:ext cx="3249296" cy="619200"/>
          </a:xfrm>
          <a:prstGeom prst="wedgeRoundRectCallout">
            <a:avLst>
              <a:gd name="adj1" fmla="val -34921"/>
              <a:gd name="adj2" fmla="val -84266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Conclusie / antwoord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3" name="Graphic 12" descr="Vinkje met effen opvulling">
            <a:extLst>
              <a:ext uri="{FF2B5EF4-FFF2-40B4-BE49-F238E27FC236}">
                <a16:creationId xmlns:a16="http://schemas.microsoft.com/office/drawing/2014/main" id="{56718AB1-AB76-62AE-6964-38407C9C46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8114" y="5938249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3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 animBg="1"/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DDC2A-7B7B-BF47-F7AF-83C9451A4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2837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B158F-A896-3B79-ADDD-BDE326AFA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16D55D0-E595-6436-F836-45B319110BFD}"/>
              </a:ext>
            </a:extLst>
          </p:cNvPr>
          <p:cNvSpPr txBox="1"/>
          <p:nvPr/>
        </p:nvSpPr>
        <p:spPr>
          <a:xfrm>
            <a:off x="190500" y="3092680"/>
            <a:ext cx="1181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b="1" dirty="0">
                <a:solidFill>
                  <a:srgbClr val="945DE8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En het IS-MB-GA-model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BF28FF8-A558-FC3F-4231-0426D7C79F92}"/>
              </a:ext>
            </a:extLst>
          </p:cNvPr>
          <p:cNvCxnSpPr>
            <a:cxnSpLocks/>
          </p:cNvCxnSpPr>
          <p:nvPr/>
        </p:nvCxnSpPr>
        <p:spPr>
          <a:xfrm flipH="1">
            <a:off x="1168400" y="4592864"/>
            <a:ext cx="9855200" cy="0"/>
          </a:xfrm>
          <a:prstGeom prst="line">
            <a:avLst/>
          </a:prstGeom>
          <a:ln w="111125">
            <a:solidFill>
              <a:schemeClr val="bg1">
                <a:lumMod val="6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18961208-D5EC-D8F3-B663-A942776F9D65}"/>
              </a:ext>
            </a:extLst>
          </p:cNvPr>
          <p:cNvSpPr txBox="1"/>
          <p:nvPr/>
        </p:nvSpPr>
        <p:spPr>
          <a:xfrm>
            <a:off x="319314" y="1566952"/>
            <a:ext cx="1155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500" b="1" i="1" dirty="0">
                <a:solidFill>
                  <a:srgbClr val="652EA3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Effra" panose="02000506080000020004" pitchFamily="2" charset="0"/>
              </a:rPr>
              <a:t>Keynesiaans kruis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73ED13-6F8B-C192-3523-D1235922B9DA}"/>
              </a:ext>
            </a:extLst>
          </p:cNvPr>
          <p:cNvSpPr txBox="1"/>
          <p:nvPr/>
        </p:nvSpPr>
        <p:spPr>
          <a:xfrm>
            <a:off x="1168400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Irma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8371253-DAAD-5337-6506-21C38680CEE9}"/>
              </a:ext>
            </a:extLst>
          </p:cNvPr>
          <p:cNvSpPr txBox="1"/>
          <p:nvPr/>
        </p:nvSpPr>
        <p:spPr>
          <a:xfrm>
            <a:off x="8168643" y="4585846"/>
            <a:ext cx="28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>
                <a:solidFill>
                  <a:srgbClr val="652EA3"/>
                </a:solidFill>
                <a:latin typeface="Effra" panose="02000506080000020004" pitchFamily="2" charset="0"/>
              </a:rPr>
              <a:t>Domein I</a:t>
            </a:r>
          </a:p>
        </p:txBody>
      </p:sp>
    </p:spTree>
    <p:extLst>
      <p:ext uri="{BB962C8B-B14F-4D97-AF65-F5344CB8AC3E}">
        <p14:creationId xmlns:p14="http://schemas.microsoft.com/office/powerpoint/2010/main" val="16912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00102-6073-C725-CDFB-ADB92E2D9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A78ED76-1BB8-63E6-760B-B6A7A553BE8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Keynesiaans kruis</a:t>
            </a:r>
            <a:endParaRPr lang="nl-NL" sz="2800" dirty="0">
              <a:latin typeface="Effra" panose="02000506080000020004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E9CE647-B9BC-8AE8-1B4C-9FE5788E5D41}"/>
              </a:ext>
            </a:extLst>
          </p:cNvPr>
          <p:cNvSpPr txBox="1"/>
          <p:nvPr/>
        </p:nvSpPr>
        <p:spPr>
          <a:xfrm>
            <a:off x="1050201" y="1430447"/>
            <a:ext cx="10569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Effra" panose="02000506080000020004" pitchFamily="2" charset="0"/>
              </a:rPr>
              <a:t>Het Keynesiaanse kruis is:</a:t>
            </a:r>
          </a:p>
          <a:p>
            <a:endParaRPr lang="nl-NL" sz="2800" dirty="0">
              <a:latin typeface="Effra" panose="0200050608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nl-NL" sz="2800" dirty="0">
                <a:latin typeface="Effra" panose="02000506080000020004" pitchFamily="2" charset="0"/>
              </a:rPr>
              <a:t>een vereenvoudigd </a:t>
            </a:r>
            <a:r>
              <a:rPr lang="nl-NL" sz="2800" dirty="0">
                <a:solidFill>
                  <a:srgbClr val="FF0000"/>
                </a:solidFill>
                <a:latin typeface="Effra" panose="02000506080000020004" pitchFamily="2" charset="0"/>
              </a:rPr>
              <a:t>korte termijnmodel </a:t>
            </a:r>
            <a:r>
              <a:rPr lang="nl-NL" sz="2800" dirty="0">
                <a:latin typeface="Effra" panose="02000506080000020004" pitchFamily="2" charset="0"/>
              </a:rPr>
              <a:t>waarin rente en inflatie constant worden verondersteld.</a:t>
            </a:r>
          </a:p>
          <a:p>
            <a:pPr marL="285750" indent="-285750">
              <a:buFontTx/>
              <a:buChar char="-"/>
            </a:pPr>
            <a:r>
              <a:rPr lang="nl-NL" sz="2800" dirty="0">
                <a:latin typeface="Effra" panose="02000506080000020004" pitchFamily="2" charset="0"/>
              </a:rPr>
              <a:t>Het laat zien hoe </a:t>
            </a:r>
            <a:r>
              <a:rPr lang="nl-NL" sz="2800" dirty="0">
                <a:solidFill>
                  <a:srgbClr val="FF0000"/>
                </a:solidFill>
                <a:latin typeface="Effra" panose="02000506080000020004" pitchFamily="2" charset="0"/>
              </a:rPr>
              <a:t>bestedings</a:t>
            </a:r>
            <a:r>
              <a:rPr lang="nl-NL" sz="2800" dirty="0">
                <a:latin typeface="Effra" panose="02000506080000020004" pitchFamily="2" charset="0"/>
              </a:rPr>
              <a:t>schokken het inkomen beïnvloeden. </a:t>
            </a:r>
          </a:p>
          <a:p>
            <a:pPr marL="285750" indent="-285750">
              <a:buFontTx/>
              <a:buChar char="-"/>
            </a:pPr>
            <a:r>
              <a:rPr lang="nl-NL" sz="2800" dirty="0">
                <a:latin typeface="Effra" panose="02000506080000020004" pitchFamily="2" charset="0"/>
              </a:rPr>
              <a:t>Door het model uit te breiden naar IS-MB-GA kunnen we ook analyseren hoe de rente reageert via monetair beleid en hoe de inflatie verandert via de GA-curve.</a:t>
            </a:r>
          </a:p>
        </p:txBody>
      </p:sp>
    </p:spTree>
    <p:extLst>
      <p:ext uri="{BB962C8B-B14F-4D97-AF65-F5344CB8AC3E}">
        <p14:creationId xmlns:p14="http://schemas.microsoft.com/office/powerpoint/2010/main" val="31783326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B4B63-177B-0C8F-5776-9BB99AFF6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11F729F-A4A0-EBA1-733D-E233658234F9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Keynesiaans kruis</a:t>
            </a:r>
            <a:endParaRPr lang="nl-NL" sz="2800" dirty="0">
              <a:latin typeface="Effra" panose="02000506080000020004" pitchFamily="2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0EABC83-4444-821A-AB5E-413E0BBA297A}"/>
              </a:ext>
            </a:extLst>
          </p:cNvPr>
          <p:cNvGrpSpPr/>
          <p:nvPr/>
        </p:nvGrpSpPr>
        <p:grpSpPr>
          <a:xfrm>
            <a:off x="2052366" y="1193760"/>
            <a:ext cx="4673202" cy="4518082"/>
            <a:chOff x="3955722" y="782329"/>
            <a:chExt cx="4428000" cy="4428000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A9A986FC-C83A-551D-8FAC-C444687F140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25D2FA59-9D37-5658-C28F-D649BC08EE0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E0497974-CE50-1400-C011-03790923FAA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97BC1A05-9963-8211-7B8D-9371B5E5FEB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0908C6AA-5884-86ED-1E5B-6512441B660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E515BBD7-475C-D2A9-19F9-07B1681A816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ECA604C1-08C2-BED3-48D8-5ED989BABFE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61E2E63F-F8A1-2C4D-864C-CF584110626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B90B5563-11EF-F8E3-61C4-FDE97FC9E1D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566C310E-EADB-A0E6-3D78-56E8A8D843E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4884E3B8-B750-D764-8778-BFDF96B9378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869122A4-05D1-80F9-001A-B68AA5732F7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242850F2-A738-1D3D-9BB2-B4257B404842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6DF2E08B-8E0F-E974-1E30-A205492DC76D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033E44F1-3592-3217-959C-8ACEF6A01D25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7D74D2B0-6170-1FE0-34C2-6CDF115BEB60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94B18EE9-1780-C29B-5F53-AE468B23A081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3A615B04-19C4-263B-4D70-CA3323E5D286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C9C9EA20-D812-D5F6-51D0-5E2E20578378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E7707E76-BE3E-21A0-AA90-3E5D2275A7B9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A0BDA964-7A70-86FC-1E9F-59940B2A0DB5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8A5CC258-15AA-CE34-11A2-2AB18491D835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-vorm 26">
              <a:extLst>
                <a:ext uri="{FF2B5EF4-FFF2-40B4-BE49-F238E27FC236}">
                  <a16:creationId xmlns:a16="http://schemas.microsoft.com/office/drawing/2014/main" id="{7A1B2E51-D3ED-8512-9112-511E60D086DF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0E154330-50A6-21BB-8E0F-1BC69F404DF2}"/>
              </a:ext>
            </a:extLst>
          </p:cNvPr>
          <p:cNvCxnSpPr/>
          <p:nvPr/>
        </p:nvCxnSpPr>
        <p:spPr>
          <a:xfrm flipV="1">
            <a:off x="2140141" y="1192636"/>
            <a:ext cx="4559221" cy="44078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BA3A942-F877-9425-4A72-6D524703FB52}"/>
              </a:ext>
            </a:extLst>
          </p:cNvPr>
          <p:cNvCxnSpPr/>
          <p:nvPr/>
        </p:nvCxnSpPr>
        <p:spPr>
          <a:xfrm flipV="1">
            <a:off x="2140141" y="2084439"/>
            <a:ext cx="4559221" cy="219259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7A2BD14F-D84E-9678-9A85-9615220AE446}"/>
              </a:ext>
            </a:extLst>
          </p:cNvPr>
          <p:cNvCxnSpPr/>
          <p:nvPr/>
        </p:nvCxnSpPr>
        <p:spPr>
          <a:xfrm>
            <a:off x="2146535" y="2979591"/>
            <a:ext cx="273553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C3EF4C3-6E67-7E57-BEE0-1EEAC0DED305}"/>
              </a:ext>
            </a:extLst>
          </p:cNvPr>
          <p:cNvCxnSpPr/>
          <p:nvPr/>
        </p:nvCxnSpPr>
        <p:spPr>
          <a:xfrm>
            <a:off x="4882068" y="2979591"/>
            <a:ext cx="0" cy="262093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3685C5C4-387C-A43E-D608-E08D32B298B1}"/>
              </a:ext>
            </a:extLst>
          </p:cNvPr>
          <p:cNvSpPr txBox="1"/>
          <p:nvPr/>
        </p:nvSpPr>
        <p:spPr>
          <a:xfrm>
            <a:off x="6692441" y="961492"/>
            <a:ext cx="12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Y = EV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5B31476-55F1-7A5D-A2D4-AACA6BCE3001}"/>
              </a:ext>
            </a:extLst>
          </p:cNvPr>
          <p:cNvSpPr txBox="1"/>
          <p:nvPr/>
        </p:nvSpPr>
        <p:spPr>
          <a:xfrm>
            <a:off x="5437239" y="5997677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Inkomen (Y)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50C220A-3789-8134-1330-70858F5C78D8}"/>
              </a:ext>
            </a:extLst>
          </p:cNvPr>
          <p:cNvSpPr txBox="1"/>
          <p:nvPr/>
        </p:nvSpPr>
        <p:spPr>
          <a:xfrm>
            <a:off x="176981" y="1061884"/>
            <a:ext cx="195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Bestedingen (EV)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1D54EBB1-0601-0FB4-6D8E-E0F8C2BD3E03}"/>
              </a:ext>
            </a:extLst>
          </p:cNvPr>
          <p:cNvSpPr txBox="1"/>
          <p:nvPr/>
        </p:nvSpPr>
        <p:spPr>
          <a:xfrm>
            <a:off x="7888196" y="1453769"/>
            <a:ext cx="3838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In het </a:t>
            </a:r>
            <a:r>
              <a:rPr lang="nl-NL" b="1" dirty="0">
                <a:latin typeface="Effra" panose="02000506080000020004" pitchFamily="2" charset="0"/>
              </a:rPr>
              <a:t>Keynesiaanse kruis</a:t>
            </a:r>
            <a:r>
              <a:rPr lang="nl-NL" dirty="0">
                <a:latin typeface="Effra" panose="02000506080000020004" pitchFamily="2" charset="0"/>
              </a:rPr>
              <a:t> worden </a:t>
            </a:r>
            <a:r>
              <a:rPr lang="nl-NL" b="1" dirty="0">
                <a:latin typeface="Effra" panose="02000506080000020004" pitchFamily="2" charset="0"/>
              </a:rPr>
              <a:t>rente en inflatie gegeven/constant verondersteld</a:t>
            </a:r>
            <a:r>
              <a:rPr lang="nl-NL" dirty="0">
                <a:latin typeface="Effra" panose="02000506080000020004" pitchFamily="2" charset="0"/>
              </a:rPr>
              <a:t>. </a:t>
            </a:r>
          </a:p>
          <a:p>
            <a:endParaRPr lang="nl-NL" dirty="0">
              <a:latin typeface="Effra" panose="02000506080000020004" pitchFamily="2" charset="0"/>
            </a:endParaRPr>
          </a:p>
          <a:p>
            <a:r>
              <a:rPr lang="nl-NL" dirty="0">
                <a:latin typeface="Effra" panose="02000506080000020004" pitchFamily="2" charset="0"/>
              </a:rPr>
              <a:t>Hoe leiden veranderingen in bestedingen tot veranderingen in inkomen/productie?</a:t>
            </a:r>
          </a:p>
          <a:p>
            <a:endParaRPr lang="nl-NL" dirty="0">
              <a:latin typeface="Effra" panose="02000506080000020004" pitchFamily="2" charset="0"/>
            </a:endParaRPr>
          </a:p>
          <a:p>
            <a:endParaRPr lang="nl-NL" dirty="0">
              <a:latin typeface="Effra" panose="02000506080000020004" pitchFamily="2" charset="0"/>
            </a:endParaRPr>
          </a:p>
          <a:p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24D40FD4-688F-966B-D67A-4C439746F62D}"/>
              </a:ext>
            </a:extLst>
          </p:cNvPr>
          <p:cNvSpPr txBox="1"/>
          <p:nvPr/>
        </p:nvSpPr>
        <p:spPr>
          <a:xfrm>
            <a:off x="4709652" y="5899355"/>
            <a:ext cx="47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val="9860269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FD784-13B9-3DC6-5DB8-567454910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1D07B08-9F0D-A476-CE16-85E8F051E615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Keynesiaans kruis</a:t>
            </a:r>
            <a:endParaRPr lang="nl-NL" sz="2800" dirty="0">
              <a:latin typeface="Effra" panose="02000506080000020004" pitchFamily="2" charset="0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0BD3A95-ADDA-7616-7160-02ECE5ED306C}"/>
              </a:ext>
            </a:extLst>
          </p:cNvPr>
          <p:cNvGrpSpPr/>
          <p:nvPr/>
        </p:nvGrpSpPr>
        <p:grpSpPr>
          <a:xfrm>
            <a:off x="2052366" y="1193760"/>
            <a:ext cx="4673202" cy="4518082"/>
            <a:chOff x="3955722" y="782329"/>
            <a:chExt cx="4428000" cy="4428000"/>
          </a:xfrm>
        </p:grpSpPr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C71D22A6-02F5-C2BA-EA75-772D2627540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1AB5D8C9-3DC5-104A-EA5C-3C11E12FF29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D773C64E-9A43-E6B5-D901-A7F34BB5774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3DBC8E70-3CCA-FA68-E2A8-53233F95F19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6041B917-3107-998E-0CD3-111F8432F7F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09B2E15A-E90C-EB6B-7B81-674ADDDC73D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65AE3B82-FF32-8B08-55A9-9AB15A5548B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9F999EE4-9104-89CB-0838-5BB4B38DE2E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0A102A0B-213F-BE3C-DB21-56509CE6B7A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5B6CF656-4421-E430-2674-C4F77DA1B93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1D974115-C8E0-5310-C91E-30C6959AD5B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71A95669-145B-63CD-66BC-7F9EECE8DD4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D20898BF-8A16-CA3D-E134-1B5A549D547D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1E07E129-8AFF-9242-2979-FA1810F4126B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19446348-7D55-4A0E-F56F-6E4701EE74C9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6FA2E739-3CA0-E056-A716-29DAF003F731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8441450F-EB07-013F-E0B1-0560ADDEA0F9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EC84FB38-4914-E561-A871-65AFA3137A66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F1792D40-F2ED-5129-7451-20F36D1DC61E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B197D479-5E86-A89F-3ECF-EEB833F51281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F2B2A311-3364-D9C0-4E71-7C30A688DCE5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553D2DBA-2DF5-01FA-18D4-51FAAAF321A9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-vorm 25">
              <a:extLst>
                <a:ext uri="{FF2B5EF4-FFF2-40B4-BE49-F238E27FC236}">
                  <a16:creationId xmlns:a16="http://schemas.microsoft.com/office/drawing/2014/main" id="{E0582036-F14E-7C03-DB2A-27DC46A044C2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endParaRPr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30BC5CDB-CD95-EA35-6C4F-1646964CC038}"/>
              </a:ext>
            </a:extLst>
          </p:cNvPr>
          <p:cNvCxnSpPr/>
          <p:nvPr/>
        </p:nvCxnSpPr>
        <p:spPr>
          <a:xfrm flipV="1">
            <a:off x="2140141" y="1192636"/>
            <a:ext cx="4559221" cy="44078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7B14A9BF-B46B-2C25-CBE1-D09978BDFE21}"/>
              </a:ext>
            </a:extLst>
          </p:cNvPr>
          <p:cNvCxnSpPr/>
          <p:nvPr/>
        </p:nvCxnSpPr>
        <p:spPr>
          <a:xfrm flipV="1">
            <a:off x="2126724" y="2089514"/>
            <a:ext cx="4559221" cy="219259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0515C1F9-1C32-2BAA-782C-2FCE1FBFDE71}"/>
              </a:ext>
            </a:extLst>
          </p:cNvPr>
          <p:cNvCxnSpPr/>
          <p:nvPr/>
        </p:nvCxnSpPr>
        <p:spPr>
          <a:xfrm>
            <a:off x="2146535" y="2979591"/>
            <a:ext cx="273553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35335C02-336A-A9CC-22C2-A51457E194F7}"/>
              </a:ext>
            </a:extLst>
          </p:cNvPr>
          <p:cNvCxnSpPr/>
          <p:nvPr/>
        </p:nvCxnSpPr>
        <p:spPr>
          <a:xfrm>
            <a:off x="4882068" y="2979591"/>
            <a:ext cx="0" cy="262093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71F0DE25-064E-A988-469E-6A2CAFFA5FD2}"/>
              </a:ext>
            </a:extLst>
          </p:cNvPr>
          <p:cNvSpPr txBox="1"/>
          <p:nvPr/>
        </p:nvSpPr>
        <p:spPr>
          <a:xfrm>
            <a:off x="6692442" y="961492"/>
            <a:ext cx="11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Y = EV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2E940604-BA70-ECF8-B9F4-B880C0D797D1}"/>
              </a:ext>
            </a:extLst>
          </p:cNvPr>
          <p:cNvSpPr txBox="1"/>
          <p:nvPr/>
        </p:nvSpPr>
        <p:spPr>
          <a:xfrm>
            <a:off x="5437239" y="5997677"/>
            <a:ext cx="194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Inkomen (Y)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20EFD33-774F-84EE-9285-3C1A1C157D1A}"/>
              </a:ext>
            </a:extLst>
          </p:cNvPr>
          <p:cNvSpPr txBox="1"/>
          <p:nvPr/>
        </p:nvSpPr>
        <p:spPr>
          <a:xfrm>
            <a:off x="176981" y="1061884"/>
            <a:ext cx="198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Bestedingen (EV)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8F901C00-EE1F-BBDC-BF04-35FA714E459C}"/>
              </a:ext>
            </a:extLst>
          </p:cNvPr>
          <p:cNvSpPr txBox="1"/>
          <p:nvPr/>
        </p:nvSpPr>
        <p:spPr>
          <a:xfrm>
            <a:off x="685533" y="4115043"/>
            <a:ext cx="1274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C</a:t>
            </a:r>
            <a:r>
              <a:rPr lang="nl-NL" baseline="-25000" dirty="0">
                <a:latin typeface="Effra" panose="02000506080000020004" pitchFamily="2" charset="0"/>
              </a:rPr>
              <a:t>o </a:t>
            </a:r>
            <a:r>
              <a:rPr lang="nl-NL" dirty="0">
                <a:latin typeface="Effra" panose="02000506080000020004" pitchFamily="2" charset="0"/>
              </a:rPr>
              <a:t>+ I</a:t>
            </a:r>
            <a:r>
              <a:rPr lang="nl-NL" baseline="-25000" dirty="0">
                <a:latin typeface="Effra" panose="02000506080000020004" pitchFamily="2" charset="0"/>
              </a:rPr>
              <a:t>o</a:t>
            </a:r>
            <a:r>
              <a:rPr lang="nl-NL" dirty="0">
                <a:latin typeface="Effra" panose="02000506080000020004" pitchFamily="2" charset="0"/>
              </a:rPr>
              <a:t> + O</a:t>
            </a:r>
            <a:r>
              <a:rPr lang="nl-NL" baseline="-25000" dirty="0">
                <a:latin typeface="Effra" panose="02000506080000020004" pitchFamily="2" charset="0"/>
              </a:rPr>
              <a:t>0</a:t>
            </a:r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DADDB7B5-9C7E-1DD2-22AD-E15A4E591898}"/>
              </a:ext>
            </a:extLst>
          </p:cNvPr>
          <p:cNvSpPr/>
          <p:nvPr/>
        </p:nvSpPr>
        <p:spPr>
          <a:xfrm>
            <a:off x="7894590" y="1358129"/>
            <a:ext cx="3560628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noProof="0" dirty="0">
                <a:solidFill>
                  <a:prstClr val="white"/>
                </a:solidFill>
                <a:latin typeface="Effra" panose="02000506080000020004" pitchFamily="2" charset="0"/>
              </a:rPr>
              <a:t>Afname autonome bestedingen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6D9E0011-051A-D2B7-16F2-4BAA6FDBD68A}"/>
              </a:ext>
            </a:extLst>
          </p:cNvPr>
          <p:cNvCxnSpPr/>
          <p:nvPr/>
        </p:nvCxnSpPr>
        <p:spPr>
          <a:xfrm flipV="1">
            <a:off x="2140140" y="2573955"/>
            <a:ext cx="4559221" cy="2192593"/>
          </a:xfrm>
          <a:prstGeom prst="line">
            <a:avLst/>
          </a:prstGeom>
          <a:ln w="28575">
            <a:solidFill>
              <a:srgbClr val="945D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790F7790-5CF5-654F-F8D4-36A9D66FE693}"/>
              </a:ext>
            </a:extLst>
          </p:cNvPr>
          <p:cNvSpPr/>
          <p:nvPr/>
        </p:nvSpPr>
        <p:spPr>
          <a:xfrm>
            <a:off x="7894590" y="1846135"/>
            <a:ext cx="3560628" cy="2015033"/>
          </a:xfrm>
          <a:prstGeom prst="roundRect">
            <a:avLst/>
          </a:prstGeom>
          <a:noFill/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uLnTx/>
                <a:uFillTx/>
                <a:latin typeface="Effra" panose="02000506080000020004" pitchFamily="2" charset="0"/>
              </a:rPr>
              <a:t>Autonome bestedingen dalen door: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aseline="0" dirty="0">
                <a:latin typeface="Effra" panose="02000506080000020004" pitchFamily="2" charset="0"/>
              </a:rPr>
              <a:t> afname consumenten –</a:t>
            </a:r>
            <a:r>
              <a:rPr lang="nl-NL" sz="1600" dirty="0">
                <a:latin typeface="Effra" panose="02000506080000020004" pitchFamily="2" charset="0"/>
              </a:rPr>
              <a:t> en producentenvertrouwen (C</a:t>
            </a:r>
            <a:r>
              <a:rPr lang="nl-NL" sz="1600" baseline="-25000" dirty="0">
                <a:latin typeface="Effra" panose="02000506080000020004" pitchFamily="2" charset="0"/>
              </a:rPr>
              <a:t>o</a:t>
            </a:r>
            <a:r>
              <a:rPr lang="nl-NL" sz="1600" dirty="0">
                <a:latin typeface="Effra" panose="02000506080000020004" pitchFamily="2" charset="0"/>
              </a:rPr>
              <a:t> + I </a:t>
            </a:r>
            <a:r>
              <a:rPr lang="nl-NL" sz="1600" baseline="-25000" dirty="0">
                <a:latin typeface="Effra" panose="02000506080000020004" pitchFamily="2" charset="0"/>
              </a:rPr>
              <a:t>o</a:t>
            </a:r>
            <a:r>
              <a:rPr lang="nl-NL" sz="1600" dirty="0">
                <a:latin typeface="Effra" panose="02000506080000020004" pitchFamily="2" charset="0"/>
              </a:rPr>
              <a:t>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Effra" panose="02000506080000020004" pitchFamily="2" charset="0"/>
              </a:rPr>
              <a:t>Lagere overheidsbestedingen (</a:t>
            </a:r>
            <a:r>
              <a:rPr lang="nl-NL" sz="1600" dirty="0" err="1">
                <a:latin typeface="Effra" panose="02000506080000020004" pitchFamily="2" charset="0"/>
              </a:rPr>
              <a:t>O</a:t>
            </a:r>
            <a:r>
              <a:rPr lang="nl-NL" sz="1600" baseline="-25000" dirty="0" err="1">
                <a:latin typeface="Effra" panose="02000506080000020004" pitchFamily="2" charset="0"/>
              </a:rPr>
              <a:t>o</a:t>
            </a:r>
            <a:r>
              <a:rPr lang="nl-NL" sz="1600" dirty="0">
                <a:latin typeface="Effra" panose="02000506080000020004" pitchFamily="2" charset="0"/>
              </a:rPr>
              <a:t>) hogere belastingen (B</a:t>
            </a:r>
            <a:r>
              <a:rPr lang="nl-NL" sz="1600" baseline="-25000" dirty="0">
                <a:latin typeface="Effra" panose="02000506080000020004" pitchFamily="2" charset="0"/>
              </a:rPr>
              <a:t>o</a:t>
            </a:r>
            <a:r>
              <a:rPr lang="nl-NL" sz="1600" dirty="0">
                <a:latin typeface="Effra" panose="02000506080000020004" pitchFamily="2" charset="0"/>
              </a:rPr>
              <a:t>)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9BC477B8-7CB6-0F3F-E532-3C5931F4648D}"/>
              </a:ext>
            </a:extLst>
          </p:cNvPr>
          <p:cNvSpPr txBox="1"/>
          <p:nvPr/>
        </p:nvSpPr>
        <p:spPr>
          <a:xfrm>
            <a:off x="6761721" y="1888927"/>
            <a:ext cx="63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EV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D303A30-0A66-E9AF-9CB1-7F5914092317}"/>
              </a:ext>
            </a:extLst>
          </p:cNvPr>
          <p:cNvSpPr txBox="1"/>
          <p:nvPr/>
        </p:nvSpPr>
        <p:spPr>
          <a:xfrm>
            <a:off x="6817551" y="2411330"/>
            <a:ext cx="63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945DE8"/>
                </a:solidFill>
                <a:latin typeface="Effra" panose="02000506080000020004" pitchFamily="2" charset="0"/>
              </a:rPr>
              <a:t>EV</a:t>
            </a:r>
            <a:r>
              <a:rPr lang="nl-NL" baseline="-25000" dirty="0">
                <a:solidFill>
                  <a:srgbClr val="945DE8"/>
                </a:solidFill>
                <a:latin typeface="Effra" panose="02000506080000020004" pitchFamily="2" charset="0"/>
              </a:rPr>
              <a:t>1</a:t>
            </a:r>
            <a:endParaRPr lang="nl-NL" dirty="0">
              <a:solidFill>
                <a:srgbClr val="945DE8"/>
              </a:solidFill>
              <a:latin typeface="Effra" panose="02000506080000020004" pitchFamily="2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A359C30-3739-BDD7-E26C-34C3C063060B}"/>
              </a:ext>
            </a:extLst>
          </p:cNvPr>
          <p:cNvSpPr txBox="1"/>
          <p:nvPr/>
        </p:nvSpPr>
        <p:spPr>
          <a:xfrm>
            <a:off x="4709652" y="5899355"/>
            <a:ext cx="45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 Y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6CF09A36-22EE-A690-F592-0B5F21850660}"/>
              </a:ext>
            </a:extLst>
          </p:cNvPr>
          <p:cNvSpPr txBox="1"/>
          <p:nvPr/>
        </p:nvSpPr>
        <p:spPr>
          <a:xfrm>
            <a:off x="3598606" y="5894262"/>
            <a:ext cx="45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 Y</a:t>
            </a:r>
            <a:r>
              <a:rPr lang="nl-NL" baseline="-25000" dirty="0">
                <a:latin typeface="Effra" panose="02000506080000020004" pitchFamily="2" charset="0"/>
              </a:rPr>
              <a:t>1</a:t>
            </a:r>
            <a:endParaRPr lang="nl-NL" dirty="0">
              <a:latin typeface="Effra" panose="02000506080000020004" pitchFamily="2" charset="0"/>
            </a:endParaRPr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DE609328-B300-519D-6DC9-8A1D1069DD61}"/>
              </a:ext>
            </a:extLst>
          </p:cNvPr>
          <p:cNvCxnSpPr/>
          <p:nvPr/>
        </p:nvCxnSpPr>
        <p:spPr>
          <a:xfrm>
            <a:off x="3824748" y="3952568"/>
            <a:ext cx="0" cy="164795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9CF84A1B-7EDD-8742-6D1F-DE4A7305EBC9}"/>
              </a:ext>
            </a:extLst>
          </p:cNvPr>
          <p:cNvCxnSpPr>
            <a:cxnSpLocks/>
          </p:cNvCxnSpPr>
          <p:nvPr/>
        </p:nvCxnSpPr>
        <p:spPr>
          <a:xfrm flipH="1">
            <a:off x="2140140" y="3952568"/>
            <a:ext cx="170441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DE55E25D-B71C-7622-F5C5-1E0BF4B60DF5}"/>
              </a:ext>
            </a:extLst>
          </p:cNvPr>
          <p:cNvSpPr txBox="1"/>
          <p:nvPr/>
        </p:nvSpPr>
        <p:spPr>
          <a:xfrm>
            <a:off x="4862052" y="6051755"/>
            <a:ext cx="45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 Y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ACDB60C-B861-77A3-3289-F5DFF5C35B97}"/>
              </a:ext>
            </a:extLst>
          </p:cNvPr>
          <p:cNvSpPr txBox="1"/>
          <p:nvPr/>
        </p:nvSpPr>
        <p:spPr>
          <a:xfrm>
            <a:off x="5014452" y="6204155"/>
            <a:ext cx="45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val="34697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AD70D-94A7-A8FB-11D8-504B5CCF1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86F47C8-7122-ED69-921E-59FB8F7920F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Keynesiaans kruis</a:t>
            </a:r>
            <a:endParaRPr lang="nl-NL" sz="2800" dirty="0">
              <a:latin typeface="Effra" panose="02000506080000020004" pitchFamily="2" charset="0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BE7000E-87F0-23E9-780A-90D973B834BD}"/>
              </a:ext>
            </a:extLst>
          </p:cNvPr>
          <p:cNvGrpSpPr/>
          <p:nvPr/>
        </p:nvGrpSpPr>
        <p:grpSpPr>
          <a:xfrm>
            <a:off x="2052366" y="1193760"/>
            <a:ext cx="4673202" cy="4518082"/>
            <a:chOff x="3955722" y="782329"/>
            <a:chExt cx="4428000" cy="4428000"/>
          </a:xfrm>
        </p:grpSpPr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6F03B972-902D-35C8-B570-52625B9A96F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32C7B0F9-3826-EEB6-035C-F49217D4BA4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5A083F01-43E8-4553-0752-685EFDBB51D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221E7B20-A0B8-9E0D-29C4-DA42EFF8E58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45076CBF-4E3E-1238-E8A5-20FBA69DC9C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F7F22252-B623-F68A-63FF-5996D2535D8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CE41AE37-F213-9DD4-AF9C-B641D5889AA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4A7BBC6D-4A6D-E1CC-1A28-E84ACE4A0EC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6AAB617E-E071-E298-22BC-53E3F6E33CE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DB29772A-D7D4-A455-F0FA-4E177C6AC52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DCC6C963-14C4-3AAB-4439-E51935A0124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1CBFB2C3-A2D0-46FA-720D-D65776E364B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72F11D03-5C1E-9570-218B-A8800791FFE2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96213177-4336-2B77-83DD-C2DE05F292C3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696D05B6-C424-22BA-316B-B7EE9D4E6417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E8FB14C1-9593-58E4-3EC4-BEBF07BBC8C4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BBA44EF5-062E-5ED6-776D-1A0DC432D781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C8648EA9-8153-ABD1-2679-45F40BE06B42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1F697162-B1BB-8084-6FDE-E972776F8C52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57D4FAEB-1E8F-18CE-D790-8A46E225EF00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309E0F75-BB4F-8F83-462D-D2F7E714BC85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BF160C3A-B755-2846-68E9-BA1D55CE85ED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-vorm 25">
              <a:extLst>
                <a:ext uri="{FF2B5EF4-FFF2-40B4-BE49-F238E27FC236}">
                  <a16:creationId xmlns:a16="http://schemas.microsoft.com/office/drawing/2014/main" id="{D1C17851-1CB6-09CB-CACD-1F47B30175B9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endParaRPr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6F2AE62E-40A4-70AD-E468-7200C89151AA}"/>
              </a:ext>
            </a:extLst>
          </p:cNvPr>
          <p:cNvCxnSpPr/>
          <p:nvPr/>
        </p:nvCxnSpPr>
        <p:spPr>
          <a:xfrm flipV="1">
            <a:off x="2140141" y="1192636"/>
            <a:ext cx="4559221" cy="44078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52D5E41F-8035-157F-6A23-48E413CDBA66}"/>
              </a:ext>
            </a:extLst>
          </p:cNvPr>
          <p:cNvCxnSpPr>
            <a:cxnSpLocks/>
          </p:cNvCxnSpPr>
          <p:nvPr/>
        </p:nvCxnSpPr>
        <p:spPr>
          <a:xfrm flipV="1">
            <a:off x="2132196" y="2146740"/>
            <a:ext cx="4477272" cy="21790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FBF36A86-6E19-CC46-E446-255C1E39ADC8}"/>
              </a:ext>
            </a:extLst>
          </p:cNvPr>
          <p:cNvCxnSpPr/>
          <p:nvPr/>
        </p:nvCxnSpPr>
        <p:spPr>
          <a:xfrm>
            <a:off x="2146535" y="2979591"/>
            <a:ext cx="273553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19051C33-7F0D-E4F0-30E6-E383CFAFC457}"/>
              </a:ext>
            </a:extLst>
          </p:cNvPr>
          <p:cNvCxnSpPr/>
          <p:nvPr/>
        </p:nvCxnSpPr>
        <p:spPr>
          <a:xfrm>
            <a:off x="4882068" y="2979591"/>
            <a:ext cx="0" cy="262093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3019ED2B-3246-3717-1AB0-4436CD1C506B}"/>
              </a:ext>
            </a:extLst>
          </p:cNvPr>
          <p:cNvSpPr txBox="1"/>
          <p:nvPr/>
        </p:nvSpPr>
        <p:spPr>
          <a:xfrm>
            <a:off x="6692442" y="961492"/>
            <a:ext cx="11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Y = EV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D2BBC37-5349-A14B-DD48-5474AA5D7A95}"/>
              </a:ext>
            </a:extLst>
          </p:cNvPr>
          <p:cNvSpPr txBox="1"/>
          <p:nvPr/>
        </p:nvSpPr>
        <p:spPr>
          <a:xfrm>
            <a:off x="5437239" y="5997677"/>
            <a:ext cx="194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Inkomen (Y)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1E7BFE2-75A8-23C2-EB8E-0DC7EB89F284}"/>
              </a:ext>
            </a:extLst>
          </p:cNvPr>
          <p:cNvSpPr txBox="1"/>
          <p:nvPr/>
        </p:nvSpPr>
        <p:spPr>
          <a:xfrm>
            <a:off x="176982" y="1061884"/>
            <a:ext cx="198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Bestedingen (EV)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61986078-A504-A243-2EC2-24D61F1A4A25}"/>
              </a:ext>
            </a:extLst>
          </p:cNvPr>
          <p:cNvSpPr txBox="1"/>
          <p:nvPr/>
        </p:nvSpPr>
        <p:spPr>
          <a:xfrm>
            <a:off x="8075009" y="2379426"/>
            <a:ext cx="361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Effra" panose="02000506080000020004" pitchFamily="2" charset="0"/>
            </a:endParaRPr>
          </a:p>
          <a:p>
            <a:endParaRPr lang="nl-NL" dirty="0">
              <a:latin typeface="Effra" panose="02000506080000020004" pitchFamily="2" charset="0"/>
            </a:endParaRPr>
          </a:p>
          <a:p>
            <a:endParaRPr lang="nl-NL" dirty="0">
              <a:latin typeface="Effra" panose="02000506080000020004" pitchFamily="2" charset="0"/>
            </a:endParaRPr>
          </a:p>
          <a:p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D1917AFC-2D08-3BAA-942E-656DBE25A88F}"/>
              </a:ext>
            </a:extLst>
          </p:cNvPr>
          <p:cNvSpPr txBox="1"/>
          <p:nvPr/>
        </p:nvSpPr>
        <p:spPr>
          <a:xfrm>
            <a:off x="4709652" y="5899355"/>
            <a:ext cx="45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 Y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9F91C94-A05B-C0C1-CC59-4DDA56E73254}"/>
              </a:ext>
            </a:extLst>
          </p:cNvPr>
          <p:cNvSpPr txBox="1"/>
          <p:nvPr/>
        </p:nvSpPr>
        <p:spPr>
          <a:xfrm>
            <a:off x="7728155" y="2192594"/>
            <a:ext cx="224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86701691-5F7D-E1BD-D77C-BBC8C11D1DF4}"/>
              </a:ext>
            </a:extLst>
          </p:cNvPr>
          <p:cNvSpPr/>
          <p:nvPr/>
        </p:nvSpPr>
        <p:spPr>
          <a:xfrm>
            <a:off x="7894590" y="1358129"/>
            <a:ext cx="3560628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prstClr val="white"/>
                </a:solidFill>
                <a:latin typeface="Effra" panose="02000506080000020004" pitchFamily="2" charset="0"/>
              </a:rPr>
              <a:t>Lagere marginale consumptiequote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8A1139D3-F183-CEEB-5200-B5DDA59B95B8}"/>
              </a:ext>
            </a:extLst>
          </p:cNvPr>
          <p:cNvSpPr/>
          <p:nvPr/>
        </p:nvSpPr>
        <p:spPr>
          <a:xfrm>
            <a:off x="7894590" y="1846135"/>
            <a:ext cx="3560628" cy="2015033"/>
          </a:xfrm>
          <a:prstGeom prst="roundRect">
            <a:avLst/>
          </a:prstGeom>
          <a:noFill/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Effra" panose="02000506080000020004" pitchFamily="2" charset="0"/>
              </a:rPr>
              <a:t>Afname van het consumenten vertrouwen: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aseline="0" dirty="0">
                <a:latin typeface="Effra" panose="02000506080000020004" pitchFamily="2" charset="0"/>
              </a:rPr>
              <a:t> Lagere marginale consumptiequote;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Effra" panose="02000506080000020004" pitchFamily="2" charset="0"/>
              </a:rPr>
              <a:t>Hogere marginale spaarquote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Effra" panose="02000506080000020004" pitchFamily="2" charset="0"/>
              </a:rPr>
              <a:t>Een vlakkere helling EV-lijn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noProof="0" dirty="0">
                <a:latin typeface="Effra" panose="02000506080000020004" pitchFamily="2" charset="0"/>
              </a:rPr>
              <a:t>Let op! Kleinere multiplier: een kleiner deel van het extra inkomen wordt besteed.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ffra" panose="02000506080000020004" pitchFamily="2" charset="0"/>
            </a:endParaRP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0983CF5E-3A2D-44FA-E20F-686CDB1F8A82}"/>
              </a:ext>
            </a:extLst>
          </p:cNvPr>
          <p:cNvCxnSpPr/>
          <p:nvPr/>
        </p:nvCxnSpPr>
        <p:spPr>
          <a:xfrm flipV="1">
            <a:off x="2105990" y="3202236"/>
            <a:ext cx="4489259" cy="1135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47D4E409-4121-D7D6-4EFC-664D4079C885}"/>
              </a:ext>
            </a:extLst>
          </p:cNvPr>
          <p:cNvCxnSpPr/>
          <p:nvPr/>
        </p:nvCxnSpPr>
        <p:spPr>
          <a:xfrm>
            <a:off x="3970224" y="3861168"/>
            <a:ext cx="0" cy="1739353"/>
          </a:xfrm>
          <a:prstGeom prst="line">
            <a:avLst/>
          </a:prstGeom>
          <a:ln w="28575">
            <a:solidFill>
              <a:srgbClr val="945DE8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44CE7F75-7CE1-EFED-E347-62F5764BFE75}"/>
              </a:ext>
            </a:extLst>
          </p:cNvPr>
          <p:cNvCxnSpPr/>
          <p:nvPr/>
        </p:nvCxnSpPr>
        <p:spPr>
          <a:xfrm flipH="1">
            <a:off x="2140141" y="3861168"/>
            <a:ext cx="1830083" cy="0"/>
          </a:xfrm>
          <a:prstGeom prst="line">
            <a:avLst/>
          </a:prstGeom>
          <a:ln w="28575">
            <a:solidFill>
              <a:srgbClr val="945DE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8BD027BD-EAA3-137D-B225-D7577F688C05}"/>
              </a:ext>
            </a:extLst>
          </p:cNvPr>
          <p:cNvSpPr txBox="1"/>
          <p:nvPr/>
        </p:nvSpPr>
        <p:spPr>
          <a:xfrm>
            <a:off x="3775587" y="5899355"/>
            <a:ext cx="59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Y</a:t>
            </a:r>
            <a:r>
              <a:rPr lang="nl-NL" baseline="-25000" dirty="0">
                <a:latin typeface="Effra" panose="02000506080000020004" pitchFamily="2" charset="0"/>
              </a:rPr>
              <a:t>1</a:t>
            </a:r>
            <a:endParaRPr lang="nl-NL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67CC2-6341-FE0E-7B78-203C0474A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40BEC55-0A34-31B2-2BF3-BC134B68A3C5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Keynesiaans kruis</a:t>
            </a:r>
            <a:endParaRPr lang="nl-NL" sz="2800" dirty="0">
              <a:latin typeface="Effra" panose="02000506080000020004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4531AB-2B89-F902-82A3-1BE82CC06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708" y="1939861"/>
            <a:ext cx="7220729" cy="427467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A4AF753-1A53-D956-6BFC-BC886DD690AC}"/>
              </a:ext>
            </a:extLst>
          </p:cNvPr>
          <p:cNvSpPr txBox="1"/>
          <p:nvPr/>
        </p:nvSpPr>
        <p:spPr>
          <a:xfrm>
            <a:off x="1446963" y="1004835"/>
            <a:ext cx="777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Keynesiaans  kruis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7B4B0A1-E06F-41F8-D8D0-71F0F52B266B}"/>
              </a:ext>
            </a:extLst>
          </p:cNvPr>
          <p:cNvSpPr txBox="1"/>
          <p:nvPr/>
        </p:nvSpPr>
        <p:spPr>
          <a:xfrm>
            <a:off x="5848141" y="2270927"/>
            <a:ext cx="11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Y = EV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F45199-F666-90C5-A5FB-D1A32B2CF385}"/>
              </a:ext>
            </a:extLst>
          </p:cNvPr>
          <p:cNvSpPr txBox="1"/>
          <p:nvPr/>
        </p:nvSpPr>
        <p:spPr>
          <a:xfrm>
            <a:off x="1120877" y="4059534"/>
            <a:ext cx="155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 C</a:t>
            </a:r>
            <a:r>
              <a:rPr lang="nl-NL" baseline="-25000" dirty="0">
                <a:latin typeface="Effra" panose="02000506080000020004" pitchFamily="2" charset="0"/>
              </a:rPr>
              <a:t>o </a:t>
            </a:r>
            <a:r>
              <a:rPr lang="nl-NL" dirty="0">
                <a:latin typeface="Effra" panose="02000506080000020004" pitchFamily="2" charset="0"/>
              </a:rPr>
              <a:t>+I</a:t>
            </a:r>
            <a:r>
              <a:rPr lang="nl-NL" baseline="-25000" dirty="0">
                <a:latin typeface="Effra" panose="02000506080000020004" pitchFamily="2" charset="0"/>
              </a:rPr>
              <a:t>o</a:t>
            </a:r>
            <a:r>
              <a:rPr lang="nl-NL" dirty="0">
                <a:latin typeface="Effra" panose="02000506080000020004" pitchFamily="2" charset="0"/>
              </a:rPr>
              <a:t> + O</a:t>
            </a:r>
            <a:r>
              <a:rPr lang="nl-NL" baseline="-25000" dirty="0">
                <a:latin typeface="Effra" panose="02000506080000020004" pitchFamily="2" charset="0"/>
              </a:rPr>
              <a:t>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AEC497D-6C8D-F1AB-3B86-5730F22F45D3}"/>
              </a:ext>
            </a:extLst>
          </p:cNvPr>
          <p:cNvSpPr txBox="1"/>
          <p:nvPr/>
        </p:nvSpPr>
        <p:spPr>
          <a:xfrm>
            <a:off x="7423355" y="1130710"/>
            <a:ext cx="36182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In het </a:t>
            </a:r>
            <a:r>
              <a:rPr lang="nl-NL" b="1" dirty="0">
                <a:latin typeface="Effra" panose="02000506080000020004" pitchFamily="2" charset="0"/>
              </a:rPr>
              <a:t>Keynesiaanse kruis</a:t>
            </a:r>
            <a:r>
              <a:rPr lang="nl-NL" dirty="0">
                <a:latin typeface="Effra" panose="02000506080000020004" pitchFamily="2" charset="0"/>
              </a:rPr>
              <a:t> worden </a:t>
            </a:r>
            <a:r>
              <a:rPr lang="nl-NL" b="1" dirty="0">
                <a:latin typeface="Effra" panose="02000506080000020004" pitchFamily="2" charset="0"/>
              </a:rPr>
              <a:t>rente en inflatie gegeven/constant verondersteld</a:t>
            </a:r>
            <a:r>
              <a:rPr lang="nl-NL" dirty="0">
                <a:latin typeface="Effra" panose="02000506080000020004" pitchFamily="2" charset="0"/>
              </a:rPr>
              <a:t>. </a:t>
            </a:r>
          </a:p>
          <a:p>
            <a:r>
              <a:rPr lang="nl-NL" dirty="0">
                <a:latin typeface="Effra" panose="02000506080000020004" pitchFamily="2" charset="0"/>
              </a:rPr>
              <a:t>Hoe leiden veranderingen in bestedingen tot veranderingen in inkomen/productie?</a:t>
            </a:r>
          </a:p>
          <a:p>
            <a:endParaRPr lang="nl-NL" dirty="0">
              <a:latin typeface="Effra" panose="02000506080000020004" pitchFamily="2" charset="0"/>
            </a:endParaRPr>
          </a:p>
          <a:p>
            <a:endParaRPr lang="nl-NL" dirty="0">
              <a:latin typeface="Effra" panose="02000506080000020004" pitchFamily="2" charset="0"/>
            </a:endParaRPr>
          </a:p>
          <a:p>
            <a:endParaRPr lang="nl-NL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210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122B9-7D4F-BC62-67AE-18B37DC46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D31463-A84E-2EBB-1776-40B776A4C2A2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Keynesiaans kruis </a:t>
            </a:r>
            <a:r>
              <a:rPr lang="nl-NL" sz="2800" dirty="0">
                <a:latin typeface="Effra" panose="02000506080000020004" pitchFamily="2" charset="0"/>
              </a:rPr>
              <a:t>(En het IS-MB-GA-model)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6CAF91-C776-F153-8522-4B39A85F9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818376"/>
            <a:ext cx="39528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Effra" panose="02000506080000020004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Figuur 1 Keynesiaans kruis en IS-MB-GA model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ffra" panose="0200050608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ffra" panose="02000506080000020004" pitchFamily="2" charset="0"/>
            </a:endParaRPr>
          </a:p>
        </p:txBody>
      </p:sp>
      <p:pic>
        <p:nvPicPr>
          <p:cNvPr id="4" name="Afbeelding 6">
            <a:extLst>
              <a:ext uri="{FF2B5EF4-FFF2-40B4-BE49-F238E27FC236}">
                <a16:creationId xmlns:a16="http://schemas.microsoft.com/office/drawing/2014/main" id="{EF68FCA9-2CF3-ABB8-7698-6867793C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1323975"/>
            <a:ext cx="29241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44FEB6F-D8D5-4AA7-C6D6-02F6DBA46038}"/>
              </a:ext>
            </a:extLst>
          </p:cNvPr>
          <p:cNvSpPr txBox="1"/>
          <p:nvPr/>
        </p:nvSpPr>
        <p:spPr>
          <a:xfrm>
            <a:off x="3505199" y="647514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Effra" panose="02000506080000020004" pitchFamily="2" charset="0"/>
              </a:rPr>
              <a:t>Bron: CE 2023-II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6867B5-1D70-C19D-00CA-FC75B490AA28}"/>
              </a:ext>
            </a:extLst>
          </p:cNvPr>
          <p:cNvSpPr txBox="1"/>
          <p:nvPr/>
        </p:nvSpPr>
        <p:spPr>
          <a:xfrm>
            <a:off x="5008266" y="1529616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Vanuit het Keynesiaans kruis blijkt dat in het IS-MB-GA diagram een negatieve output gap ontstaat. De GA-curve toont daarbij aan dat de productie daalt.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5DC0E2D-C951-37D2-5A84-25A1863A8C18}"/>
              </a:ext>
            </a:extLst>
          </p:cNvPr>
          <p:cNvSpPr/>
          <p:nvPr/>
        </p:nvSpPr>
        <p:spPr>
          <a:xfrm>
            <a:off x="5008266" y="862846"/>
            <a:ext cx="5181600" cy="622300"/>
          </a:xfrm>
          <a:prstGeom prst="rect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Gegeven: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296B55E-A568-00A8-AA67-4D5416A205BF}"/>
              </a:ext>
            </a:extLst>
          </p:cNvPr>
          <p:cNvSpPr/>
          <p:nvPr/>
        </p:nvSpPr>
        <p:spPr>
          <a:xfrm>
            <a:off x="5008266" y="2676525"/>
            <a:ext cx="5181600" cy="622300"/>
          </a:xfrm>
          <a:prstGeom prst="rect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Gevraagd: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4275988-74F0-95FB-4BEF-36190D0B1738}"/>
              </a:ext>
            </a:extLst>
          </p:cNvPr>
          <p:cNvSpPr txBox="1"/>
          <p:nvPr/>
        </p:nvSpPr>
        <p:spPr>
          <a:xfrm>
            <a:off x="5008266" y="337798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0"/>
              </a:rPr>
              <a:t>Leg aan de hand van de GA-curve uit dat de productie door de schok daalt.</a:t>
            </a:r>
          </a:p>
        </p:txBody>
      </p:sp>
    </p:spTree>
    <p:extLst>
      <p:ext uri="{BB962C8B-B14F-4D97-AF65-F5344CB8AC3E}">
        <p14:creationId xmlns:p14="http://schemas.microsoft.com/office/powerpoint/2010/main" val="37706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340A-A015-90E9-BE8D-5D728F204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42FAEB2-909B-C85A-DE5D-B6FE017CD34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Keynesiaans kruis </a:t>
            </a:r>
            <a:r>
              <a:rPr lang="nl-NL" sz="2800" dirty="0">
                <a:latin typeface="Effra" panose="02000506080000020004" pitchFamily="2" charset="0"/>
              </a:rPr>
              <a:t>(En het IS-MB-GA-model)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BB89247-578F-3502-8C87-97F8246D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818376"/>
            <a:ext cx="43719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Figuur 1 Keynesiaans kruis en IS-MB-GA model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4FF0CD51-D419-7C57-2268-72C72FE8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1323975"/>
            <a:ext cx="29241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9526917-BB58-6616-712F-92F65DC750FD}"/>
              </a:ext>
            </a:extLst>
          </p:cNvPr>
          <p:cNvCxnSpPr/>
          <p:nvPr/>
        </p:nvCxnSpPr>
        <p:spPr>
          <a:xfrm>
            <a:off x="1803400" y="2946400"/>
            <a:ext cx="0" cy="323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81A7B99-DC81-891D-66B0-5FAC896B6F4A}"/>
              </a:ext>
            </a:extLst>
          </p:cNvPr>
          <p:cNvCxnSpPr>
            <a:cxnSpLocks/>
          </p:cNvCxnSpPr>
          <p:nvPr/>
        </p:nvCxnSpPr>
        <p:spPr>
          <a:xfrm flipH="1">
            <a:off x="1278467" y="5613400"/>
            <a:ext cx="905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8942C38E-177D-CAF4-B401-69E8707885C1}"/>
                  </a:ext>
                </a:extLst>
              </p:cNvPr>
              <p:cNvSpPr txBox="1"/>
              <p:nvPr/>
            </p:nvSpPr>
            <p:spPr>
              <a:xfrm>
                <a:off x="948267" y="5428734"/>
                <a:ext cx="2285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NL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NL" sz="1100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8942C38E-177D-CAF4-B401-69E870788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67" y="5428734"/>
                <a:ext cx="228597" cy="261610"/>
              </a:xfrm>
              <a:prstGeom prst="rect">
                <a:avLst/>
              </a:prstGeom>
              <a:blipFill>
                <a:blip r:embed="rId3"/>
                <a:stretch>
                  <a:fillRect r="-1891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44A69679-F7E4-941B-487A-DB2D3CFD56A5}"/>
              </a:ext>
            </a:extLst>
          </p:cNvPr>
          <p:cNvCxnSpPr>
            <a:cxnSpLocks/>
          </p:cNvCxnSpPr>
          <p:nvPr/>
        </p:nvCxnSpPr>
        <p:spPr>
          <a:xfrm flipH="1">
            <a:off x="1752812" y="5428734"/>
            <a:ext cx="372321" cy="2105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E5503DBF-81F0-BAF0-CF47-8C154BF768F2}"/>
              </a:ext>
            </a:extLst>
          </p:cNvPr>
          <p:cNvCxnSpPr/>
          <p:nvPr/>
        </p:nvCxnSpPr>
        <p:spPr>
          <a:xfrm>
            <a:off x="1346200" y="3708400"/>
            <a:ext cx="1405467" cy="719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3F68DB0-8618-21F9-49CA-A96F69BB6F37}"/>
              </a:ext>
            </a:extLst>
          </p:cNvPr>
          <p:cNvCxnSpPr/>
          <p:nvPr/>
        </p:nvCxnSpPr>
        <p:spPr>
          <a:xfrm>
            <a:off x="1278467" y="4131733"/>
            <a:ext cx="18118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AD978F3F-86A5-34BA-F7A4-58B27AB3831A}"/>
              </a:ext>
            </a:extLst>
          </p:cNvPr>
          <p:cNvCxnSpPr/>
          <p:nvPr/>
        </p:nvCxnSpPr>
        <p:spPr>
          <a:xfrm>
            <a:off x="2565400" y="5207000"/>
            <a:ext cx="0" cy="142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947C79A7-6051-C2A7-1352-39EF96BBEB46}"/>
              </a:ext>
            </a:extLst>
          </p:cNvPr>
          <p:cNvCxnSpPr>
            <a:cxnSpLocks/>
          </p:cNvCxnSpPr>
          <p:nvPr/>
        </p:nvCxnSpPr>
        <p:spPr>
          <a:xfrm>
            <a:off x="2658533" y="4216400"/>
            <a:ext cx="0" cy="15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1BED24D7-1FC4-D388-C0A7-C431A8622551}"/>
              </a:ext>
            </a:extLst>
          </p:cNvPr>
          <p:cNvCxnSpPr>
            <a:cxnSpLocks/>
          </p:cNvCxnSpPr>
          <p:nvPr/>
        </p:nvCxnSpPr>
        <p:spPr>
          <a:xfrm>
            <a:off x="2658533" y="3975100"/>
            <a:ext cx="0" cy="156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B837F71C-E089-F635-3F49-7224C58C8A08}"/>
              </a:ext>
            </a:extLst>
          </p:cNvPr>
          <p:cNvSpPr txBox="1"/>
          <p:nvPr/>
        </p:nvSpPr>
        <p:spPr>
          <a:xfrm flipH="1">
            <a:off x="1663701" y="4534122"/>
            <a:ext cx="706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Y</a:t>
            </a:r>
            <a:r>
              <a:rPr lang="nl-NL" sz="1100" baseline="-25000" dirty="0"/>
              <a:t>1</a:t>
            </a:r>
            <a:endParaRPr lang="nl-NL" sz="1100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600D571-BE7D-7242-65D5-62014A664730}"/>
              </a:ext>
            </a:extLst>
          </p:cNvPr>
          <p:cNvSpPr txBox="1"/>
          <p:nvPr/>
        </p:nvSpPr>
        <p:spPr>
          <a:xfrm>
            <a:off x="1657457" y="6144881"/>
            <a:ext cx="385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Y</a:t>
            </a:r>
            <a:r>
              <a:rPr lang="nl-NL" sz="1100" baseline="-25000" dirty="0"/>
              <a:t>1</a:t>
            </a:r>
            <a:endParaRPr lang="nl-NL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CFD74D06-6C20-3439-95B5-2F153F3FB73C}"/>
                  </a:ext>
                </a:extLst>
              </p:cNvPr>
              <p:cNvSpPr txBox="1"/>
              <p:nvPr/>
            </p:nvSpPr>
            <p:spPr>
              <a:xfrm>
                <a:off x="985629" y="3946517"/>
                <a:ext cx="2370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nl-NL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NL" sz="1100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CFD74D06-6C20-3439-95B5-2F153F3F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29" y="3946517"/>
                <a:ext cx="23706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kstvak 23">
            <a:extLst>
              <a:ext uri="{FF2B5EF4-FFF2-40B4-BE49-F238E27FC236}">
                <a16:creationId xmlns:a16="http://schemas.microsoft.com/office/drawing/2014/main" id="{41BA8C07-2204-19DC-B2A4-B86C730A2E1A}"/>
              </a:ext>
            </a:extLst>
          </p:cNvPr>
          <p:cNvSpPr txBox="1"/>
          <p:nvPr/>
        </p:nvSpPr>
        <p:spPr>
          <a:xfrm>
            <a:off x="3032387" y="3993529"/>
            <a:ext cx="1001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MB</a:t>
            </a:r>
            <a:r>
              <a:rPr lang="nl-NL" sz="1100" baseline="-25000" dirty="0"/>
              <a:t>1</a:t>
            </a:r>
            <a:endParaRPr lang="nl-NL" sz="1100" dirty="0"/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35C29FD4-E147-A2CE-B3AE-579C42DA204F}"/>
              </a:ext>
            </a:extLst>
          </p:cNvPr>
          <p:cNvCxnSpPr/>
          <p:nvPr/>
        </p:nvCxnSpPr>
        <p:spPr>
          <a:xfrm flipV="1">
            <a:off x="1485900" y="5349359"/>
            <a:ext cx="1172633" cy="639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9EF3CFB3-096D-DAAD-20C8-2722F9A30E0C}"/>
              </a:ext>
            </a:extLst>
          </p:cNvPr>
          <p:cNvSpPr txBox="1"/>
          <p:nvPr/>
        </p:nvSpPr>
        <p:spPr>
          <a:xfrm>
            <a:off x="2623294" y="5316621"/>
            <a:ext cx="604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GA</a:t>
            </a:r>
            <a:r>
              <a:rPr lang="nl-NL" sz="1100" baseline="-25000" dirty="0"/>
              <a:t>1</a:t>
            </a:r>
            <a:endParaRPr lang="nl-NL" sz="1100" dirty="0"/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7FF41296-C117-F710-10A5-E5FF91970217}"/>
              </a:ext>
            </a:extLst>
          </p:cNvPr>
          <p:cNvCxnSpPr>
            <a:cxnSpLocks/>
          </p:cNvCxnSpPr>
          <p:nvPr/>
        </p:nvCxnSpPr>
        <p:spPr>
          <a:xfrm>
            <a:off x="1591733" y="2364740"/>
            <a:ext cx="0" cy="15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D62C3D37-3312-A48C-B0AF-B3148F94C23F}"/>
              </a:ext>
            </a:extLst>
          </p:cNvPr>
          <p:cNvSpPr txBox="1"/>
          <p:nvPr/>
        </p:nvSpPr>
        <p:spPr>
          <a:xfrm>
            <a:off x="2214252" y="6144881"/>
            <a:ext cx="604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= Y*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2DF7A97-32B9-F91C-D044-B82EAA22D35E}"/>
              </a:ext>
            </a:extLst>
          </p:cNvPr>
          <p:cNvSpPr txBox="1"/>
          <p:nvPr/>
        </p:nvSpPr>
        <p:spPr>
          <a:xfrm>
            <a:off x="4502727" y="6492875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Bron: CE 2023-II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A8563BE9-BD48-75BC-1E8B-A72E07908351}"/>
              </a:ext>
            </a:extLst>
          </p:cNvPr>
          <p:cNvSpPr/>
          <p:nvPr/>
        </p:nvSpPr>
        <p:spPr>
          <a:xfrm>
            <a:off x="5664200" y="2066047"/>
            <a:ext cx="5181600" cy="622300"/>
          </a:xfrm>
          <a:prstGeom prst="rect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Stappenplan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FE42FA6-9C54-F2A7-037E-36259AA97EE4}"/>
              </a:ext>
            </a:extLst>
          </p:cNvPr>
          <p:cNvSpPr txBox="1"/>
          <p:nvPr/>
        </p:nvSpPr>
        <p:spPr>
          <a:xfrm>
            <a:off x="5664200" y="3382020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Door de daling van het inkomen daalt de inflatie. Door de lagere inflatie (dan verwacht) zijn de reële productiekosten gestegen, omdat lonen en inkoopprijzen nog vastliggen </a:t>
            </a:r>
          </a:p>
          <a:p>
            <a:pPr marL="342900" indent="-342900">
              <a:buAutoNum type="arabicPeriod"/>
            </a:pPr>
            <a:r>
              <a:rPr lang="nl-NL" dirty="0"/>
              <a:t>Door de hogere reële productiekosten dalen de winstmarges, waardoor de productie daalt =&gt; verschuiving </a:t>
            </a:r>
            <a:r>
              <a:rPr lang="nl-NL" dirty="0">
                <a:solidFill>
                  <a:srgbClr val="FF0000"/>
                </a:solidFill>
              </a:rPr>
              <a:t>LANGS</a:t>
            </a:r>
            <a:r>
              <a:rPr lang="nl-NL" dirty="0"/>
              <a:t> de curve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1839D72-70D9-1EFA-AB39-2CE667D953DA}"/>
              </a:ext>
            </a:extLst>
          </p:cNvPr>
          <p:cNvSpPr txBox="1"/>
          <p:nvPr/>
        </p:nvSpPr>
        <p:spPr>
          <a:xfrm>
            <a:off x="5664200" y="2846556"/>
            <a:ext cx="518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Korte termijn:</a:t>
            </a:r>
          </a:p>
        </p:txBody>
      </p:sp>
    </p:spTree>
    <p:extLst>
      <p:ext uri="{BB962C8B-B14F-4D97-AF65-F5344CB8AC3E}">
        <p14:creationId xmlns:p14="http://schemas.microsoft.com/office/powerpoint/2010/main" val="35746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5088A-C2FB-0B27-EAC2-6B8A60273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8A837F6-07A9-13E1-6F9C-BD45D1AB1262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De GA-curve</a:t>
            </a:r>
            <a:endParaRPr lang="nl-NL" sz="2800" dirty="0">
              <a:latin typeface="Effra" panose="02000506080000020004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F6E4F47-483E-3B53-A967-0652F584D5F8}"/>
              </a:ext>
            </a:extLst>
          </p:cNvPr>
          <p:cNvSpPr txBox="1"/>
          <p:nvPr/>
        </p:nvSpPr>
        <p:spPr>
          <a:xfrm>
            <a:off x="1209368" y="737419"/>
            <a:ext cx="921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Veranderingen in mate van steilheid van de GA-curve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9D6C902-CA4D-135A-2FE2-CFF00A8821C5}"/>
              </a:ext>
            </a:extLst>
          </p:cNvPr>
          <p:cNvSpPr txBox="1"/>
          <p:nvPr/>
        </p:nvSpPr>
        <p:spPr>
          <a:xfrm>
            <a:off x="1209368" y="1547447"/>
            <a:ext cx="53421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Als looncontracten en inkoopcontracten minder lang vastliggen, kunnen lonen en prijzen </a:t>
            </a:r>
            <a:r>
              <a:rPr lang="nl-NL" sz="2400" b="1" dirty="0">
                <a:latin typeface="Effra" panose="02000506080000020004" pitchFamily="2" charset="0"/>
              </a:rPr>
              <a:t>sneller worden aangepast</a:t>
            </a:r>
            <a:r>
              <a:rPr lang="nl-NL" sz="2400" dirty="0">
                <a:latin typeface="Effra" panose="02000506080000020004" pitchFamily="2" charset="0"/>
              </a:rPr>
              <a:t>.</a:t>
            </a:r>
          </a:p>
          <a:p>
            <a:endParaRPr lang="nl-NL" sz="2400" dirty="0">
              <a:latin typeface="Effra" panose="02000506080000020004" pitchFamily="2" charset="0"/>
            </a:endParaRPr>
          </a:p>
          <a:p>
            <a:r>
              <a:rPr lang="nl-NL" sz="2400" dirty="0">
                <a:latin typeface="Effra" panose="02000506080000020004" pitchFamily="2" charset="0"/>
              </a:rPr>
              <a:t>Daardoor geldt: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Effra" panose="02000506080000020004" pitchFamily="2" charset="0"/>
              </a:rPr>
              <a:t>bedrijven kunnen kosten sneller  </a:t>
            </a:r>
          </a:p>
          <a:p>
            <a:r>
              <a:rPr lang="nl-NL" sz="2400" dirty="0">
                <a:latin typeface="Effra" panose="02000506080000020004" pitchFamily="2" charset="0"/>
              </a:rPr>
              <a:t>      doorberekenen in prijzen;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Effra" panose="02000506080000020004" pitchFamily="2" charset="0"/>
              </a:rPr>
              <a:t>reële productiekosten veranderen minder sterk;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Effra" panose="02000506080000020004" pitchFamily="2" charset="0"/>
              </a:rPr>
              <a:t>bedrijven hoeven hun productie minder aan te passen;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Effra" panose="02000506080000020004" pitchFamily="2" charset="0"/>
              </a:rPr>
              <a:t>de </a:t>
            </a:r>
            <a:r>
              <a:rPr lang="nl-NL" sz="2400" b="1" dirty="0">
                <a:latin typeface="Effra" panose="02000506080000020004" pitchFamily="2" charset="0"/>
              </a:rPr>
              <a:t>GA-curve wordt steiler.</a:t>
            </a:r>
          </a:p>
          <a:p>
            <a:endParaRPr lang="nl-NL" dirty="0">
              <a:latin typeface="Effra" panose="020005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123DC5-EE7C-A04B-E351-256BE187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855" y="1999127"/>
            <a:ext cx="4315416" cy="2683404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7F7A2DC-2ACF-565B-E05E-A095F38A502E}"/>
              </a:ext>
            </a:extLst>
          </p:cNvPr>
          <p:cNvCxnSpPr>
            <a:cxnSpLocks/>
          </p:cNvCxnSpPr>
          <p:nvPr/>
        </p:nvCxnSpPr>
        <p:spPr>
          <a:xfrm flipV="1">
            <a:off x="7895303" y="1999127"/>
            <a:ext cx="1592826" cy="1628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48DFB482-ACD1-580A-ACEF-177C9804A485}"/>
                  </a:ext>
                </a:extLst>
              </p:cNvPr>
              <p:cNvSpPr txBox="1"/>
              <p:nvPr/>
            </p:nvSpPr>
            <p:spPr>
              <a:xfrm>
                <a:off x="9544939" y="1724807"/>
                <a:ext cx="440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𝐺𝐴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NL" dirty="0">
                  <a:latin typeface="Effra" panose="02000506080000020004" pitchFamily="2" charset="0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48DFB482-ACD1-580A-ACEF-177C9804A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939" y="1724807"/>
                <a:ext cx="440249" cy="276999"/>
              </a:xfrm>
              <a:prstGeom prst="rect">
                <a:avLst/>
              </a:prstGeom>
              <a:blipFill>
                <a:blip r:embed="rId3"/>
                <a:stretch>
                  <a:fillRect l="-13889" r="-5556" b="-1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3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1BC580-947A-4107-8AF5-50C7CD04590F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65a11041-aba8-449e-bef6-559f13c05a59"/>
    <ds:schemaRef ds:uri="http://purl.org/dc/terms/"/>
    <ds:schemaRef ds:uri="http://purl.org/dc/elements/1.1/"/>
    <ds:schemaRef ds:uri="e7183d92-7d1c-4abc-9060-17c5b27035f0"/>
    <ds:schemaRef ds:uri="http://purl.org/dc/dcmitype/"/>
    <ds:schemaRef ds:uri="http://schemas.microsoft.com/office/2006/documentManagement/types"/>
    <ds:schemaRef ds:uri="http://schemas.microsoft.com/office/2006/metadata/properties"/>
    <ds:schemaRef ds:uri="f7bdf434-8271-45be-9229-b36057b16eca"/>
    <ds:schemaRef ds:uri="403b03e0-f3b3-4df8-8b82-7dc7d4ddf286"/>
  </ds:schemaRefs>
</ds:datastoreItem>
</file>

<file path=customXml/itemProps2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0B322A-900D-45C7-8DD6-A6D9D4AAB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df434-8271-45be-9229-b36057b16eca"/>
    <ds:schemaRef ds:uri="403b03e0-f3b3-4df8-8b82-7dc7d4ddf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9042</Words>
  <Application>Microsoft Office PowerPoint</Application>
  <PresentationFormat>Breedbeeld</PresentationFormat>
  <Paragraphs>2250</Paragraphs>
  <Slides>193</Slides>
  <Notes>15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193</vt:i4>
      </vt:variant>
    </vt:vector>
  </HeadingPairs>
  <TitlesOfParts>
    <vt:vector size="19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                 Doel: macro-economische verbanden leggen tussen de verschillende sectoren. </vt:lpstr>
      <vt:lpstr>In een land zijn de bestedingen en daarmee ook de productie onder het niveau van  de potentiële productie geschoten. Het overheidssaldo is recent nog verslechterd.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Het IS-MB-GA model in drie stappen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Samenwerken over tijd gaat niet vanzelf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Oplossing: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Patrick Keller</cp:lastModifiedBy>
  <cp:revision>49</cp:revision>
  <dcterms:created xsi:type="dcterms:W3CDTF">2022-04-29T11:47:46Z</dcterms:created>
  <dcterms:modified xsi:type="dcterms:W3CDTF">2026-05-20T12:27:00Z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