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6.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7.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8.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9.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10.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87.xml" ContentType="application/inkml+xml"/>
  <Override PartName="/ppt/ink/ink88.xml" ContentType="application/inkml+xml"/>
  <Override PartName="/ppt/notesSlides/notesSlide13.xml" ContentType="application/vnd.openxmlformats-officedocument.presentationml.notesSlide+xml"/>
  <Override PartName="/ppt/ink/ink89.xml" ContentType="application/inkml+xml"/>
  <Override PartName="/ppt/ink/ink90.xml" ContentType="application/inkml+xml"/>
  <Override PartName="/ppt/ink/ink91.xml" ContentType="application/inkml+xml"/>
  <Override PartName="/ppt/ink/ink92.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7"/>
  </p:notesMasterIdLst>
  <p:handoutMasterIdLst>
    <p:handoutMasterId r:id="rId108"/>
  </p:handoutMasterIdLst>
  <p:sldIdLst>
    <p:sldId id="332" r:id="rId5"/>
    <p:sldId id="349" r:id="rId6"/>
    <p:sldId id="371" r:id="rId7"/>
    <p:sldId id="406" r:id="rId8"/>
    <p:sldId id="407" r:id="rId9"/>
    <p:sldId id="372" r:id="rId10"/>
    <p:sldId id="373" r:id="rId11"/>
    <p:sldId id="414" r:id="rId12"/>
    <p:sldId id="413" r:id="rId13"/>
    <p:sldId id="325" r:id="rId14"/>
    <p:sldId id="326" r:id="rId15"/>
    <p:sldId id="280" r:id="rId16"/>
    <p:sldId id="281" r:id="rId17"/>
    <p:sldId id="408" r:id="rId18"/>
    <p:sldId id="409" r:id="rId19"/>
    <p:sldId id="411" r:id="rId20"/>
    <p:sldId id="410" r:id="rId21"/>
    <p:sldId id="397" r:id="rId22"/>
    <p:sldId id="465" r:id="rId23"/>
    <p:sldId id="466" r:id="rId24"/>
    <p:sldId id="467" r:id="rId25"/>
    <p:sldId id="393" r:id="rId26"/>
    <p:sldId id="459" r:id="rId27"/>
    <p:sldId id="401" r:id="rId28"/>
    <p:sldId id="461" r:id="rId29"/>
    <p:sldId id="402" r:id="rId30"/>
    <p:sldId id="488" r:id="rId31"/>
    <p:sldId id="403" r:id="rId32"/>
    <p:sldId id="489" r:id="rId33"/>
    <p:sldId id="312" r:id="rId34"/>
    <p:sldId id="314" r:id="rId35"/>
    <p:sldId id="313" r:id="rId36"/>
    <p:sldId id="468" r:id="rId37"/>
    <p:sldId id="463" r:id="rId38"/>
    <p:sldId id="464" r:id="rId39"/>
    <p:sldId id="418" r:id="rId40"/>
    <p:sldId id="470" r:id="rId41"/>
    <p:sldId id="479" r:id="rId42"/>
    <p:sldId id="480" r:id="rId43"/>
    <p:sldId id="482" r:id="rId44"/>
    <p:sldId id="483" r:id="rId45"/>
    <p:sldId id="369" r:id="rId46"/>
    <p:sldId id="324" r:id="rId47"/>
    <p:sldId id="492" r:id="rId48"/>
    <p:sldId id="493" r:id="rId49"/>
    <p:sldId id="496" r:id="rId50"/>
    <p:sldId id="495" r:id="rId51"/>
    <p:sldId id="319" r:id="rId52"/>
    <p:sldId id="416" r:id="rId53"/>
    <p:sldId id="497" r:id="rId54"/>
    <p:sldId id="259" r:id="rId55"/>
    <p:sldId id="260" r:id="rId56"/>
    <p:sldId id="261" r:id="rId57"/>
    <p:sldId id="262" r:id="rId58"/>
    <p:sldId id="263" r:id="rId59"/>
    <p:sldId id="264" r:id="rId60"/>
    <p:sldId id="265" r:id="rId61"/>
    <p:sldId id="490" r:id="rId62"/>
    <p:sldId id="266" r:id="rId63"/>
    <p:sldId id="267" r:id="rId64"/>
    <p:sldId id="286" r:id="rId65"/>
    <p:sldId id="287" r:id="rId66"/>
    <p:sldId id="288" r:id="rId67"/>
    <p:sldId id="268" r:id="rId68"/>
    <p:sldId id="453" r:id="rId69"/>
    <p:sldId id="452" r:id="rId70"/>
    <p:sldId id="454" r:id="rId71"/>
    <p:sldId id="457" r:id="rId72"/>
    <p:sldId id="484" r:id="rId73"/>
    <p:sldId id="357" r:id="rId74"/>
    <p:sldId id="486" r:id="rId75"/>
    <p:sldId id="361" r:id="rId76"/>
    <p:sldId id="360" r:id="rId77"/>
    <p:sldId id="362" r:id="rId78"/>
    <p:sldId id="363" r:id="rId79"/>
    <p:sldId id="364" r:id="rId80"/>
    <p:sldId id="365" r:id="rId81"/>
    <p:sldId id="485" r:id="rId82"/>
    <p:sldId id="498" r:id="rId83"/>
    <p:sldId id="499" r:id="rId84"/>
    <p:sldId id="500" r:id="rId85"/>
    <p:sldId id="505" r:id="rId86"/>
    <p:sldId id="506" r:id="rId87"/>
    <p:sldId id="507" r:id="rId88"/>
    <p:sldId id="508" r:id="rId89"/>
    <p:sldId id="509" r:id="rId90"/>
    <p:sldId id="375" r:id="rId91"/>
    <p:sldId id="376" r:id="rId92"/>
    <p:sldId id="377" r:id="rId93"/>
    <p:sldId id="378" r:id="rId94"/>
    <p:sldId id="379" r:id="rId95"/>
    <p:sldId id="380" r:id="rId96"/>
    <p:sldId id="381" r:id="rId97"/>
    <p:sldId id="382" r:id="rId98"/>
    <p:sldId id="383" r:id="rId99"/>
    <p:sldId id="412" r:id="rId100"/>
    <p:sldId id="293" r:id="rId101"/>
    <p:sldId id="318" r:id="rId102"/>
    <p:sldId id="501" r:id="rId103"/>
    <p:sldId id="502" r:id="rId104"/>
    <p:sldId id="503" r:id="rId105"/>
    <p:sldId id="504" r:id="rId10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A7045B-9330-E3BB-AFF1-063E2F9A43E4}" name="Bakker, Gerben" initials="GB" userId="S::g.bakker@melanchthon.nl::2bff1ebc-3e72-461c-8f27-9c67a12c447d" providerId="AD"/>
  <p188:author id="{EE7F756F-3C9D-526D-05D4-CA1707E31922}" name="Bakker, Gerben" initials="GB" userId="S::g.bakker@cvo.nl::2bff1ebc-3e72-461c-8f27-9c67a12c447d" providerId="AD"/>
  <p188:author id="{94C43FAC-C4BC-2277-12D7-0B4B085C1743}" name="Stijn Folkerts" initials="SF" userId="S::stijn.folkerts@hu.nl::999f3537-55da-4338-83a0-35f874f4b361" providerId="AD"/>
  <p188:author id="{8F348AB1-5BB8-8C66-1CD9-B36EC1D556F3}" name="Bakker, Gerben" initials="GB" userId="S::gbakker@melanchthon.nl::e17c491b-8cba-4be2-bcbc-19abf27ef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00"/>
    <a:srgbClr val="945DE8"/>
    <a:srgbClr val="652EA3"/>
    <a:srgbClr val="00F900"/>
    <a:srgbClr val="00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712"/>
  </p:normalViewPr>
  <p:slideViewPr>
    <p:cSldViewPr snapToGrid="0">
      <p:cViewPr varScale="1">
        <p:scale>
          <a:sx n="78" d="100"/>
          <a:sy n="78" d="100"/>
        </p:scale>
        <p:origin x="192" y="848"/>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21-05-2026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29.7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22,'104'2,"113"-4,-158-8,-41 6,0 1,26-1,697 5,-723 0,0 1,26 5,35 4,402-12,-464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9:26.4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1 182,'1361'0,"-1202"-21,1679 20,-875 3,-864-12,-71 5,45 0,43 7,128-4,-185-8,-41 6,0 1,26-1,537 5,-422-22,-7 24,117-5,-210-8,-41 6,0 1,26-1,28 5,-39 1,1-2,-1-2,64-10,-59 6,1 2,0 1,0 2,44 4,11 0,-40-2,-21 0,-1-1,1-1,63-12,-61 7,1 2,-1 1,1 2,47 4,4 0,1073-3,-1001-21,502 22,-643-2,0-1,26-5,35-4,1026 10,-509 3,-578-1,0 1,26 5,35 4,1107-10,-551-3,-618 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42,'3401'0,"-3242"-21,962 22,-1103-2,0-1,26-5,35-4,-39 11,-23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0 120,'160'-21,"341"22,-402-11,-71 5,45 0,-40 4,0-2,46-8,96-6,-129 11,0 3,1 1,50 5,-38 0,66-6,-66-7,-41 6,0 1,26-1,13 5,-28 0,1-1,0-2,53-9,-50 5,-17 4</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4T07:00:20.4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1 121,'98'2,"105"-4,-144-8,-41 6,0 1,26-1,13 5,-27 0,-1-1,1-2,53-9,-62 7,0 1,37 0,-37 3,0-2,37-6,-20 2,1 1,-1 3,1 0,45 6,10-1,-43-4,-1-1,54-11,-51 8,0 1,90 6,-37 1,754-3,-842-1,0-1,26-5,35-4,382 12,-302-22,-119 21,-23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16.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21,'1041'0,"-882"-21,942 22,-942 19,-118-19,0 2,43 8,-35-5,0-3,88-4,-37-2,1720 3,-1802-1,0-1,26-5,36-4,-33 10,91-13,-121 12,-2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9:38.4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63,'117'2,"127"-5,-180-6,-41 5,0 1,26-1,-8 5,-13 0,-1-1,1-1,0-2,29-6,-22 3,0 2,1 1,-1 2,49 4,3 0,1013-3,-941-21,2315 20,-1187 3,953-2,-2141 10,-71-5,45 1,-33-7,-23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20T10:01:31.7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0 111,'42'0,"-5"0,-11 0,3 0,8 0,-8 0,8 0,-17 0,7 0,-14-4,8 3,-10-3,9 4,-6 0,3 0,30 0,-26 0,24 0,-35 0,14 0,-8 0,9 0,2 0,-7 0,7 0,-13 0,-2 0,9 0,-9-4,12 3,-10-3,-1 4,8 0,-10 0,13 0,-13 0,5 0,14 4,-16-3,30 3,-32-4,10 0,-5 0,-7 0,11 0,-7 0,-1 0,17 0,-17 0,31 0,-27 0,14 0,-14 0,-3 0,2 0,-2 0,4 0,3-4,-2 3,-2-3,0 4,-3-4,13 3,-7-3,7 0,-2 3,-5-7,1 7,-4-2,-8 3,12 0,-6 0,2 0,0 0,0 0,-2 0,6-4,0 3,-1-3,1 4,-4 0,-8 0,12-4,7 3,-7-3,18-2,-23 4,7-3,-10 5,0 0,16 0,-7 0,7 0,-16 0,-1 0,6-4,0 3,0-3,3 0,-7 3,4-7,-2 7,-2-3,8 4,-8 0,3 0,-1 0,-1-4,3 3,-2-3,-2 4,4 0,-1 0,-3 4,3-3,-4 3,33 5,-25-3,32 4,-41-6,22-4,-22 0,14 0,-16 0,6 0,2 0,10 0,-4 0,-1 0,-6 0,-8 0,21 0,-17 0,13 0,-9 0,2 0,3 0,9 0,-15 0,6 0,-9 0,1 0,11 0,-5 0,5 0,-7 0,-5 0,4 0,0 0,2 0,12 0,-11 0,7 0,-10 0,1 0,0 0,3 0,-6 0,5 0,-6 0,13 0,22 0,33 11,-15-8,1 8,-41-11,-13 0,-1 0,3 0,8 0,10 0,4 0,1 0,-9 0,-7 0,-7 0,-6 0,11-4,3 3,0-3,3 4,-10 0,1 0,-1 0,-3 0,3 4,-4 1,5 0,3 3,-2-7,12 8,17-7,15 13,19-4,-19 0,-5 4,-19-8,-10 1,-6-3,-6-1,6-3,-3 3,7-4,-13 0,2 4,-2-3,13 3,-7-4,7 4,-9-3,-1 3,-3-4,3 0,-4 4,14-3,-7 6,7-6,-13 3,-1-4,3 0,-1 0,16 0,-11 0,7 0,-14 0,0 0,4 0,-3 0,16 0,-11 0,3 0,-10 0,1-4,5-1,0 0,0-2,-2 6,2-7,-3 7,5-3,-2 0,0 3,0-3,-1 4,6 0,-7-4,19 3,-19-3,7 4,-6-4,-7 3,14-3,-12 0,12 3,-10-3,0 4,10 0,-8 0,5 4,9-3,-17 3,13-4,-9 0,-6 0,9 0,11-6,-9 5,9-9,-14 9,-4-3,9 0,33-1,-25 0,21 1,-39 0,-3 3,12-3,-10 4,10-4,-5 3,-5-3,10 4,-8 0,1 0,10 0,-8 0,6 0,-6 0,-6-4,10 3,-5-7,3 7,-2-2,-2 3,4-4,3 3,-6-3,15 4,-18 0,14-4,-16 3,6-3,2 4,-3 4,1 0,-3 9,-3-7,14 6,-12-11,12 7,-14-7,7 2,0 1,6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00.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1,'1221'0,"-1203"1,0 1,26 5,35 4,662-12,-724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08.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7,'35'1,"0"2,40 9,2-1,1-3,83-3,799-5,-801-21,-95 22,-34 1,1-2,0-2,-1 0,33-8,-28 4,1 2,-1 1,1 2,47 4,4 0,233-3,-303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11.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45,'681'0,"-663"-1,0 0,26-7,35-3,-31 10,90-12,-85 7,0 2,90 7,-37-1,894-2,-983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34.57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3,'104'-2,"113"4,-158 8,-41-6,0-1,26 1,-3-4,-15-1,0 2,0 0,44 9,86 14,-117-20,0-1,70-5,-61 0,53 4,-37 7,-41-5,0-1,26 1,-21-3,44 8,-45-5,46 2,1068-7,-1105-2,-23-2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38.77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3,'62'-1,"-27"0,1 1,0 1,64 12,-61-7,-1-1,1-3,0-1,44-4,11 0,-67 4,44 8,-44-4,47 1,84 4,5-1,-137-8,48 9,-48-6,47 2,1568-7,-1618 0,44-8,23-2,2293 9,-1146 5,-817-3,-409-1,1 0,-1-1,22-6,-33 8,14-4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41.61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0 145,'59'-18,"6"8,-37 5,1 1,30 0,542 5,-583-2,0-1,26-5,35-4,-38 11,-15 1,0-2,0 0,44-9,-40 5,0 1,0 2,52 2,-49 1,0-2,61-8,-65 5,1 1,-1 1,35 3,44-2,-44-8,-41 5,1 0,24 1,-8 2,0-1,46-9,-33 5,0 3,90 5,-37 0,1334-2,-1281 21,-118-21,-15-1,0 1,0 2,44 8,-32-4,1-2,0-1,0-2,44-5,11 2,646 2,-722 1,0 0,26 7,35 3,-41-10,70 12,-55-7,1-2,88-7,-36 1,314 2,-402 1,0 1,26 5,36 4,220-12,-283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35.4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81,'1601'0,"-1442"-20,802 20,-943-1,0 0,26-7,36-3,58 14,104-6,-122-16,-44 9,7-1,-63 11,-3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46:46.95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0,'2241'0,"-2082"21,722-22,-864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13.156"/>
    </inkml:context>
    <inkml:brush xml:id="br0">
      <inkml:brushProperty name="width" value="0.3" units="cm"/>
      <inkml:brushProperty name="height" value="0.6" units="cm"/>
      <inkml:brushProperty name="color" value="#4498FE"/>
      <inkml:brushProperty name="tip" value="rectangle"/>
      <inkml:brushProperty name="rasterOp" value="maskPen"/>
      <inkml:brushProperty name="ignorePressure" value="1"/>
    </inkml:brush>
  </inkml:definitions>
  <inkml:trace contextRef="#ctx0" brushRef="#br0">0 65,'59'-18,"25"15,-61 3,0 0,0-2,34-7,48-6,-33 6,-16 4,0 1,80 7,-29-1,713-2,-661 21,1293-20,-683-3,-746 3,45 9,21 0,231-11,-303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39.8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40 0,'2960'-40'0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44.62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43,'51'0,"0"-3,53-9,-74 8,1 2,38 2,-43 1,-1-1,1-2,50-8,-50 6,1 0,-1 2,0 1,31 3,-7-1,-33-1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47.7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0,'2960'80'0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1.15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47,'59'-18,"45"14,-78 5,0-1,0-2,42-7,-29 3,-1 1,1 3,0 1,44 4,11 0,-4-5,100 5,-126 6,-41-5,1-1,24 1,713-5,-743 2,0 0,26 7,35 3,662-12,-723 0,0-1,26-5,35-4,-62 11,-6 0,0 0,0 0,0-2,21-3,-19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4.37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37,'801'0,"-783"-1,-1-1,1-1,-1-1,28-9,-13 3,-19 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32.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0,'99'19,"-37"-17,-39-2,0 0,0 2,36 7,-31-4,0-2,0 0,0-2,45-4,-33 1,47 4,-23 7,-41-5,0-1,26 1,2292-5,-2324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5:36.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0,'2501'0'0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44.1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80,'1281'0,"-1122"-21,-43 24,89-5,-146-8,-41 6,0 1,26-1,717 5,-602-22,-65 23,73-3,-85-17,-67 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39.1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87,'99'-19,"-28"17,-47 3,1-2,-1 0,42-9,-45 6,-1 1,40-1,-38 4,0-1,33-7,-29 3,0 2,1 1,42 2,-44 1,1-1,-1-1,1-1,24-6,-15 2,0 2,1 1,-1 2,49 4,3 0,513-3,-583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9:28:02.81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22,'1302'0,"-1221"-11,-1 1,22 11,-84-1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9:28:06.6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0,'1687'40'0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13.156"/>
    </inkml:context>
    <inkml:brush xml:id="br0">
      <inkml:brushProperty name="width" value="0.3" units="cm"/>
      <inkml:brushProperty name="height" value="0.6" units="cm"/>
      <inkml:brushProperty name="color" value="#4498FE"/>
      <inkml:brushProperty name="tip" value="rectangle"/>
      <inkml:brushProperty name="rasterOp" value="maskPen"/>
      <inkml:brushProperty name="ignorePressure" value="1"/>
    </inkml:brush>
  </inkml:definitions>
  <inkml:trace contextRef="#ctx0" brushRef="#br0">0 65,'59'-18,"25"15,-61 3,0 0,0-2,34-7,48-6,-33 6,-16 4,0 1,80 7,-29-1,713-2,-661 21,1293-20,-683-3,-746 3,45 9,21 0,231-11,-303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39.8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40 0,'2960'-40'0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44.62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43,'51'0,"0"-3,53-9,-74 8,1 2,38 2,-43 1,-1-1,1-2,50-8,-50 6,1 0,-1 2,0 1,31 3,-7-1,-33-1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47.7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0,'2960'80'0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1.15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47,'59'-18,"45"14,-78 5,0-1,0-2,42-7,-29 3,-1 1,1 3,0 1,44 4,11 0,-4-5,100 5,-126 6,-41-5,1-1,24 1,713-5,-743 2,0 0,26 7,35 3,662-12,-723 0,0-1,26-5,35-4,-62 11,-6 0,0 0,0 0,0-2,21-3,-19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4.37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37,'801'0,"-783"-1,-1-1,1-1,-1-1,28-9,-13 3,-19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32.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0,'99'19,"-37"-17,-39-2,0 0,0 2,36 7,-31-4,0-2,0 0,0-2,45-4,-33 1,47 4,-23 7,-41-5,0-1,26 1,2292-5,-2324 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5:36.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0,'2501'0'0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48.4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57,'1181'0,"-1163"1,0 1,26 5,35 4,-31-10,90 13,-85-9,0-1,90-6,-37-1,1554 3,-1501-20,722 20,-858-1,45-8,21-2,671 12,-601-22,522 22,-656-3,-1-1,0-1,43-13,-40 10,-14 4</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44.1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80,'1281'0,"-1122"-21,-43 24,89-5,-146-8,-41 6,0 1,26-1,717 5,-602-22,-65 23,73-3,-85-17,-67 16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9:28:02.81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22,'1302'0,"-1221"-11,-1 1,22 11,-84-1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9:28:06.6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0,'1687'40'0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13.156"/>
    </inkml:context>
    <inkml:brush xml:id="br0">
      <inkml:brushProperty name="width" value="0.3" units="cm"/>
      <inkml:brushProperty name="height" value="0.6" units="cm"/>
      <inkml:brushProperty name="color" value="#4498FE"/>
      <inkml:brushProperty name="tip" value="rectangle"/>
      <inkml:brushProperty name="rasterOp" value="maskPen"/>
      <inkml:brushProperty name="ignorePressure" value="1"/>
    </inkml:brush>
  </inkml:definitions>
  <inkml:trace contextRef="#ctx0" brushRef="#br0">0 65,'59'-18,"25"15,-61 3,0 0,0-2,34-7,48-6,-33 6,-16 4,0 1,80 7,-29-1,713-2,-661 21,1293-20,-683-3,-746 3,45 9,21 0,231-11,-303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39.8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40 0,'2960'-40'0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4:44.62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43,'51'0,"0"-3,53-9,-74 8,1 2,38 2,-43 1,-1-1,1-2,50-8,-50 6,1 0,-1 2,0 1,31 3,-7-1,-33-1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4:47.7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0,'2960'80'0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1.15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47,'59'-18,"45"14,-78 5,0-1,0-2,42-7,-29 3,-1 1,1 3,0 1,44 4,11 0,-4-5,100 5,-126 6,-41-5,1-1,24 1,713-5,-743 2,0 0,26 7,35 3,662-12,-723 0,0-1,26-5,35-4,-62 11,-6 0,0 0,0 0,0-2,21-3,-19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04.370"/>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37,'801'0,"-783"-1,-1-1,1-1,-1-1,28-9,-13 3,-19 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32.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0,'99'19,"-37"-17,-39-2,0 0,0 2,36 7,-31-4,0-2,0 0,0-2,45-4,-33 1,47 4,-23 7,-41-5,0-1,26 1,2292-5,-2324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50.9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21,'1021'0,"-1003"-1,0 0,26-7,35-3,162 12,-224-1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8:35:36.2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0,'2501'0'0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8:35:44.1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80,'1281'0,"-1122"-21,-43 24,89-5,-146-8,-41 6,0 1,26-1,717 5,-602-22,-65 23,73-3,-85-17,-67 16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09:29:44.45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4 38,'1301'0,"-1220"-10,0-1,21 12,-85-1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09:29:44.45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0,'1687'40'0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34.6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0 129,'3854'0,"-3835"-1,0-1,27-6,-26 4,-1 1,27-1,6 4,-23 1,0-1,0-2,53-9,-44 5,0 1,1 3,0 1,44 4,10 0,-53-5,43-7,-44 3,52 0,714 7,-785-2,-1-1,26-6,40-3,-23 10,88-14,-82 9,0 2,79 7,-28 0,305-3,-405-1,1-1,25-6,39-3,192 12,-258-1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37.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0,'38'2,"77"12,16 4,30 4,-70-14,-66-7,1 1,32 7,-20-2,0-3,1-1,0-2,45-5,8 2,458 2,-531-1,0-1,27-6,-26 4,-1 0,27 0,441 5,-417-11,-13 0,-39 9</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2:12:41.4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0,'2286'42'0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1 134,'62'-20,"7"11,-21 3,70-2,-79 7,0-1,57-11,56-5,-109 12,0 1,0 2,80 6,-23 0,-65-4,1-2,45-10,-51 10,1 0,39 3,-44 0,0 0,1-2,42-7,-30 3,-1 1,1 3,0 1,44 4,10 0,456-3,-530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48.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0,'1228'0,"-1210"0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53.7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25,'62'-18,"37"12,108 7,-66 2,282-3,-403 1,-1 1,27 5,38 4,-36-10,1 2,50 9,-62-7,0-3,0-1,39-3,-28-1,50 6,-35 7,-43-6,-1-1,27 1,611-5,-638 2,0 1,27 6,-26-4,-1-1,27 1,780-5,-807 0,0 0,27-8,-27 5,1 1,26-1,75-6,12-1,-122 11,1-2,0 1,0-2,12-3,-9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54.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21,'801'0,"-642"-21,542 22,-684-1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2:58.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1 129,'28'-1,"48"-9,-48 6,52-3,45-3,-83 4,45 1,-53 4,0-1,51-11,-33 7,0 3,94 5,-40 0,-58-2,0-3,51-10,-67 9,0 2,42 2,-47 1,0-1,0-1,54-10,-44 4,0 3,1 1,0 2,50 4,4 0,3887-3,-3959-1,-1-1,27-6,38-3,1241 11,-618 1,-689-1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3:01.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64,'44'-1,"-1"-2,45-9,-51 8,-1 2,64 4,-55-1,50-3,-33-8,-43 6,0 0,29 0,75 6,92-4,-152-8,-43 6,-1 1,27-1,1500 5,-1528-1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3T12:13:09.5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 0,'551'-21'0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3:12.5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1,'2900'0,"-2882"0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3:15.4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0,'37'2,"0"1,42 9,53 6,-108-14,0-1,41 0,-41-3,-1 1,0 1,27 6,-12-2,0-2,0-1,0-2,48-4,6 0,352 3,-426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13:19.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34,'847'0,"-827"-1,-1-1,26-5,40-4,974 12,-1039 0,-1 1,26 5,39 4,531-12,-595 0,-1-1,26-5,40-4,-35 12,-33 1,0-2,-1 0,1-1,0 0,31-8,-34 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3T12:21:38.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22,'1525'0,"-1505"-1,-1-1,27-5,38-4,1102 11,-1166 1,-1 1,26 6,40 3,985-10,-489-3,-561 1,0-1,25-5,39-4,0 11,-65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06.9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0 115,'132'3,"143"-6,-202-10,-53 8,1 1,27-1,-18 4,0-1,56-11,-39 5,0 3,0 2,0 1,52 6,9-1,-77-3,0-1,-1-1,51-11,-51 8,1 1,-1 1,40 2,-40 1,1-1,-1-1,42-9,-29 4,0 2,0 1,0 3,54 4,2 0,739-3,-819 1,1 1,37 9,-35-6,-1-1,28 1,31-4,-56-2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13.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28,'1947'0,"-1926"-1,-1-1,36-9,-34 7,1 0,24-1,304 5,-328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28.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32,'32'0,"0"-1,0-2,44-9,-27 5,0 2,0 1,92 7,-32 0,836-3,-922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8:57.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3,'54'-1,"-21"0,-1 1,1 1,64 12,-62-7,1-2,-1-1,1-2,47-4,4 0,-16 4,98 14,-88-10,-59-4,1 0,39 8,-24-3,0-1,1-2,0-2,46-5,8 1,5 2,104 3,-138 7,-41-5,1-1,24 1,2-3,-30 1,-1-2,0 0,0-1,31-6,-37 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30.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28,'1109'0,"-1088"-1,-1-1,36-8,-34 5,1 1,24-1,362 4,-197 3,-189-2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48.3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0,'1595'0,"-1575"1,0 1,37 9,-35-6,-1-1,28 1,467-3,-248-4,-247 3,-1 1,36 8,-34-5,1-1,24 1,667-3,-347-5,-179 3,-164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02.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0 196,'407'0,"-387"-1,0-1,37-9,-36 6,1 1,27-1,-18 4,0-1,53-11,-55 9,1 0,-1 2,41 2,-40 0,0 0,-1-2,38-7,160-24,-198 28,0 1,45 0,-46 4,1-2,52-10,-38 5,0 2,1 2,0 1,50 6,5-2,-68-1,0-2,0-2,49-10,-48 8,0 1,-1 1,48 2,-47 2,-1-2,0-1,53-10,-42 5,0 2,1 2,0 1,55 6,1-2,658-2,-726 2,-1 1,41 10,-15-3,4 1,-32-5,0-2,45 3,62-8,-112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15.6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0,'32'2,"58"10,-57-6,55 2,-61-8,0 1,-1 2,41 8,-31-4,1-3,-1-1,1-2,50-4,-34 1,55 4,-35 11,-53-9,1 0,28 1,5-4,-22-1,-1 1,1 1,46 10,-35 0,0-3,1-2,84 4,1657-12,-1764 0,-1-1,36-9,-34 7,0 0,26-1,32 4,-57 2</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18.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1,'35'-1,"1"2,0 2,57 10,-61-7,0-2,1-1,46-2,-46-2,-1 2,1 1,45 9,-31-3,0-3,0-1,0-3,51-5,11 1,458 3,-547 1,0 1,37 9,-36-6,1-1,27 1,647-3,-338-4,47 2,-382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21.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61,'27'0,"-1"-2,0 0,39-10,-35 7,0 1,44 0,-44 4,-1-2,52-10,-35 5,0 1,0 3,1 1,54 6,7-1,243-3,-328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24.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31,'623'0,"-603"-2,0 0,37-8,-35 5,-1 1,28-2,630 5,-330 3,1001-2,-1327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30.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54,'1'-2,"-1"-1,1 1,0 0,-1-1,1 1,0 0,1 0,-1 0,0 0,1 0,-1 0,1 0,-1 0,1 0,0 1,0-1,0 0,0 1,0 0,0 0,0-1,1 1,-1 0,0 1,0-1,1 0,-1 1,5-1,1-1,0 0,1 1,-1 0,0 1,1 0,-1 0,10 2,124 23,-74-13,-41-7,0 0,41 0,2174-4,-1025-3,-1194 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28.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32,'32'0,"0"-1,0-2,44-9,-27 5,0 2,0 1,92 7,-32 0,836-3,-922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30.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28,'1109'0,"-1088"-1,-1-1,36-8,-34 5,1 1,24-1,362 4,-197 3,-189-2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9:14.2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13,'1121'0,"-1069"-8,-40 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8:48.3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0,'1595'0,"-1575"1,0 1,37 9,-35-6,-1-1,28 1,467-3,-248-4,-247 3,-1 1,36 8,-34-5,1-1,24 1,667-3,-347-5,-179 3,-164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02.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0 196,'407'0,"-387"-1,0-1,37-9,-36 6,1 1,27-1,-18 4,0-1,53-11,-55 9,1 0,-1 2,41 2,-40 0,0 0,-1-2,38-7,160-24,-198 28,0 1,45 0,-46 4,1-2,52-10,-38 5,0 2,1 2,0 1,50 6,5-2,-68-1,0-2,0-2,49-10,-48 8,0 1,-1 1,48 2,-47 2,-1-2,0-1,53-10,-42 5,0 2,1 2,0 1,55 6,1-2,658-2,-726 2,-1 1,41 10,-15-3,4 1,-32-5,0-2,45 3,62-8,-112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15.6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0,'32'2,"58"10,-57-6,55 2,-61-8,0 1,-1 2,41 8,-31-4,1-3,-1-1,1-2,50-4,-34 1,55 4,-35 11,-53-9,1 0,28 1,5-4,-22-1,-1 1,1 1,46 10,-35 0,0-3,1-2,84 4,1657-12,-1764 0,-1-1,36-9,-34 7,0 0,26-1,32 4,-57 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18.8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1,'35'-1,"1"2,0 2,57 10,-61-7,0-2,1-1,46-2,-46-2,-1 2,1 1,45 9,-31-3,0-3,0-1,0-3,51-5,11 1,458 3,-547 1,0 1,37 9,-36-6,1-1,27 1,647-3,-338-4,47 2,-382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21.7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61,'27'0,"-1"-2,0 0,39-10,-35 7,0 1,44 0,-44 4,-1-2,52-10,-35 5,0 1,0 3,1 1,54 6,7-1,243-3,-328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24.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31,'623'0,"-603"-2,0 0,37-8,-35 5,-1 1,28-2,630 5,-330 3,1001-2,-1327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2:59:30.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54,'1'-2,"-1"-1,1 1,0 0,-1-1,1 1,0 0,1 0,-1 0,0 0,1 0,-1 0,1 0,-1 0,1 0,0 1,0-1,0 0,0 1,0 0,0 0,0-1,1 1,-1 0,0 1,0-1,1 0,-1 1,5-1,1-1,0 0,1 1,-1 0,0 1,1 0,-1 0,10 2,124 23,-74-13,-41-7,0 0,41 0,2174-4,-1025-3,-1194 2</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08:30.2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1 133,'65'0,"-6"0,-17 0,-3 0,0 0,0 0,-1 0,-3 0,-1 0,-1 0,2 0,-1-2,-1-1,2-2,3-1,3-1,4 0,-1 3,-1 0,0 1,-3-1,-2 1,4-3,2 2,0 0,2-2,1 2,1 0,2-2,-4 2,-1 0,-2 1,-3 3,-1 0,2 0,6 0,1 0,3-3,0 0,-1-1,-2-2,-5 3,-6-1,-1 1,-4 2,-1-2,0 0,-4-1,-1 1,13 3,-9 0,18 0,-11 0,8 0,1 0,-1 0,-2 0,-6 0,-5 0,-4 0,-6 0,-1 0,-1 0,4 0,6 0,9 0,3 0,4 0,3 0,-6 0,-1 0,-8 0,-6 0,-1 0,-3 0,-2 0,-2 0,-2 0,0 0,-1 0,1 0,1 0,2 0,-1 0,0 0,-3 0,0 0,0 0,0 0,2 0,0 0,6 0,1 0,6 0,6 0,4 0,8 0,2 0,3 0,1 0,-3 0,-6 0,-5 0,-4 0,-4 0,-7 0,-7 0,-5 0,-1 0,1 0,5 0,-6 0,3 0,1 0,-3 0,4 0,-1 0,-3 0,3 0,-4 0,14 0,-12 0,12 0,-10 0,-1 0,0 0,0 0,-2 0,4 0,-4 0,1 0,-1 0,1 0,0 0,1 0,-2 0,-1 0,8 4,-2-3,11 3,5-1,8 1,10 0,6 2,6-2,0 3,-4-1,-6-2,-10 2,-8-3,-7 1,-12-1,-2-2,-3 2,3 0,-1-1,3-1,-5-1,3 0,-2 0,1 0,5 0,3 2,3 0,-1 1,-4 0,-2-3,-2 0,-3 3,3-1,-6 1,7 4,-4-4,0 4,1-2,-4 0,6-2,-2-1,-1-2,3 0,-3 0,1 0,1 0,-2 0,0 0,3 0,-4 0,5 0,-4 0,4 0,-3 0,-1 0,3 0,-4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08:38.2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1,'54'0,"-8"0,-14 0,0 0,6 0,3 0,-2 0,-1 0,1 0,-3 0,-1 0,1 0,-4 0,3 0,-4 0,-2 0,-3 0,-5 0,-1 0,-1 0,-1 0,2 0,-1 0,4 0,6 0,4 0,3 0,2 0,1 0,-1 0,1 2,-3 2,-1-1,-4 0,-3-3,-4 0,-3 0,-2 0,5 0,2 0,1 2,1 0,1 1,4 0,7-2,2 0,1-1,0 0,-3 0,-1 0,1 0,-1 0,0 0,-4 0,0 0,-1 0,0 0,4 0,15 0,-13 0,14 0,-17 0,0 0,-2 0,-3 0,-3 0,-2 0,-2 0,-2 0,1 0,0 0,-1 0,1 0,-1 0,0 0,1 0,-2 0,1 0,-3 0,0 0,0 0,-2 0,1 0,-1 0,0 0,-1 0,0 0,3 0,-2 0,1 0,1 0,-1 0,0 0,1 0,-3 0,3 0,0 0,-5 0,5 0,-8 0,6 0,-1 0,0 0,3 0,-9 0,9 0,-5 0,6 0,-1 0,3 0,0 0,-4 0,-1 0,-4 0,3 0,-4 0,8 0,-9 0,8 0,-4 0,4 0,1 0,-4 0,3 0,-1 0,1 0,4 0,-6 0,1 0,-6 0,4 0,0 0,0 0,-1 0,-1 0,1 0,0 0,4 0,-7 0,3 0,1 0,0 0,-1 0,3 0,-4 0,-1 0,4 0,-2 0,0 0,4 0,-9 0,7 0,-3 0,0 0,4 0,-3 0,3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08:30.21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1,'73'0,"-6"0,-20 0,-3 0,0 0,0 0,-1 0,-3 0,-2 0,-1 0,3 0,-2 2,-1 2,3 1,3 2,3 1,5 0,-2-4,0 1,-1-2,-3 2,-2-2,5 4,1-2,1-1,2 3,1-3,1 1,2 2,-4-3,-1 1,-3-2,-2-3,-2 0,2 0,7 0,1 0,4 3,-1 1,-1 0,-1 3,-7-4,-6 2,-2-2,-3-2,-2 3,0-1,-5 2,-1-2,15-3,-10 0,20 0,-12 0,9 0,1 0,-2 0,-1 0,-7 0,-6 0,-5 0,-6 0,-1 0,-2 0,5 0,7 0,10 0,4 0,4 0,3 0,-7 0,0 0,-10 0,-6 0,-2 0,-3 0,-2 0,-2 0,-3 0,0 0,-1 0,2 0,0 0,3 0,-2 0,1 0,-4 0,0 0,0 0,1 0,1 0,1 0,6 0,1 0,7 0,7 0,4 0,10 0,1 0,4 0,2 0,-5 0,-6 0,-5 0,-5 0,-5 0,-7 0,-9 0,-5 0,-1 0,1 0,5 0,-6 0,3 0,2 0,-5 0,6 0,-2 0,-3 0,3 0,-4 0,16 0,-14 0,13 0,-10 0,-2 0,0 0,0 0,-2 0,5 0,-5 0,1 0,-1 0,1 0,0 0,1 0,-2 0,-1 0,8-4,-1 3,12-4,5 2,10-2,11 1,7-3,6 2,1-3,-5 2,-7 1,-11-2,-10 4,-7-2,-13 2,-3 2,-3-2,3-1,-1 2,4 1,-7 1,4 0,-2 0,1 0,6 0,3-2,4-1,-2 0,-4 0,-3 3,-1 0,-4-4,3 2,-7-1,9-5,-5 4,0-4,1 3,-5-1,8 3,-3 0,-1 3,3 0,-3 0,1 0,1 0,-2 0,0 0,3 0,-4 0,5 0,-4 0,5 0,-4 0,-1 0,3 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2T09:19:19.2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1,'421'0,"-403"1,0 1,26 5,35 4,402-12,-464 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08:38.2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1,'17'0,"-3"0,-4 0,0 0,2 0,1 0,-1 0,0 0,0 0,-1 0,0 0,1 0,-2 0,0 0,0 0,-1 0,-1 0,-1 0,-1 0,0 0,0 0,0 0,0 0,1 0,2 0,1 0,2 0,0 0,0 0,0 0,0 10,-1 10,0-4,-1-1,-2-15,0 0,-2 0,0 0,2 0,0 0,0 10,1 0,0 6,1-1,3-10,0 0,1-5,-1 0,-1 0,1 0,-1 0,0 0,0 0,-1 0,0 0,0 0,0 0,0 0,6 0,-5 0,5 0,-5 0,-1 0,0 0,-1 0,-1 0,0 0,-1 0,-1 0,0 0,1 0,-1 0,1 0,-1 0,0 0,0 0,0 0,0 0,0 0,-1 0,0 0,0 0,0 0,-1 0,1 0,-1 0,1 0,0 0,-1 0,1 0,1 0,-1 0,0 0,0 0,-1 0,1 0,1 0,-3 0,3 0,-4 0,3 0,-1 0,0 0,2 0,-4 0,3 0,-1 0,2 0,-1 0,1 0,0 0,-1 0,0 0,-2 0,2 0,-2 0,2 0,-2 0,2 0,-1 0,1 0,1 0,-2 0,1 0,0 0,1 0,0 0,-1 0,0 0,-2 0,1 0,0 0,1 0,-1 0,-1 0,1 0,0 0,2 0,-3 0,1 0,0 0,0 0,0 0,1 0,-1 0,-1 0,2 0,-1 0,0 0,1 0,-2 0,1 0,0 0,0 0,1 0,-1 0,0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20:13.53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7361 38,'-74'0,"2"0,15 0,-2 0,6 0,2 0,7 0,9 0,9 0,3 0,2 0,0 0,-2 0,-1 0,-3 0,-3 0,3 0,-2 0,-1 0,-3 2,-4 1,0 0,1 0,4-3,3 1,0-1,1 0,2 0,2 0,4 0,-1 2,1 1,3 0,1 0,-2-3,5 0,-6 2,7 1,-4-1,-6 1,-1 0,-4 0,1 2,-1 0,-4 1,-3 0,-4 1,-1-1,-3 1,-2 2,-3-1,-3 1,3-3,5 0,3-1,3-2,-1 0,-3 0,1 1,-1-1,3 0,4 0,1 0,6 0,1 2,3-2,5 1,-1-2,4-2,-7 0,3 0,-22 0,14 3,-17-1,15 4,-5-1,0-1,-2 1,-3-1,0 2,2 0,1-2,3-1,1-3,-4 0,0 3,-4 0,1 1,0-1,4-3,1 0,5 0,1 0,1 0,2 0,-2 0,1 0,1 0,0 0,0 0,0 0,0 0,1 0,-1 0,3 0,2 0,2 0,0 0,-3 0,-10 0,4 0,-7 0,6 0,-1 0,-3 0,1 0,-2 0,1 0,0 0,-3 0,2 0,-3 0,4 0,-1 0,2 0,-1 0,1 0,3 0,1 0,3 0,-1 0,0 0,0 0,-2 0,-2 0,-3 0,-3 0,3 0,-7 0,-1 0,-2 0,-5 0,2 0,1 0,-2 0,-4 0,9 0,-4 0,17 0,-1 0,3 0,1 0,0 0,3 0,1 0,-1 0,3 0,-2 0,3 0,-1 0,-2 0,0 0,-1 0,-1 0,-2 0,2 0,-1 0,4 0,-4 0,-3 0,-4 0,-3 0,-1-3,-4 0,-1 0,3-2,1 1,3 1,0 0,3 0,5 0,1 0,5 1,-1-1,-9 0,9 0,-12-1,11 1,-3 0,-1 0,1 2,-1 1,1-2,-1-2,1 1,2 1,0-1,1-1,2 1,-2 0,0 1,3-2,-2 1,1 1,1 0,-3-1,0 0,-1 0,1 3,2-1,3 1,-2-2,2-1,1-1,-2 2,-2-1,-2 0,-3-1,-1-1,-2 2,-4-3,-11-2,6 2,-8-2,12 2,-1 1,6 0,4 1,3 1,1 0,1 3,0-1,0 1,0 0,-3 0,2 0,-2 0,0-1,3 1,-3 0,4 0,3 0,-8-3,10 1,-8-2,4 1,3 0,-11 0,7 1,-3 1,1-4,6 4,-8-3,6 4,-1 0,-3 0,6 0,-5 0,-5-5,4 4,-4-3,6 1,-1 0,-1-1,1 0,0 0,3 1,-4-4,4 6,-4-4,3 5,-1 0,-3 0,4 0,0 0,2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1:20:16.19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3889 79,'-52'0,"0"0,5 0,-1 0,2 0,1 0,-7 0,12 0,-5 0,13 0,3 0,0 0,2 0,2 0,-9 0,2 0,1 0,1 0,4 0,-2 0,-2 0,-2 0,-3 0,-2 0,-1 0,1 0,3 0,3 0,2 0,1 0,0 0,3 0,4-2,2-1,4 0,1-2,0 2,-3-2,-4-1,-2 3,-4 0,0 3,-3 0,-17 0,13 0,-15-3,16 0,-5 0,3 0,0 2,5-1,4-1,2 0,5-1,1 1,4 0,-2-2,3 2,-7 0,6 0,-7 3,3 0,1 0,2 0,1 0,-1 0,-2 0,0 0,2 0,-2 0,0 0,0 0,-6 0,-1 0,-4 0,-6 0,-1 0,-7 0,-4 0,-24 0,16 0,-17 2,25 3,-4 2,2-1,6 0,2-2,7-1,3 0,3-3,5 1,2-1,-1 0,0 0,-2 0,2 0,1 0,4 0,-1 0,1 0,-3 0,3 0,-3 0,3 0,-1 0,-3 0,0 0,-1 0,-2 0,-1 0,-1 0,-1 0,2 0,-3 0,0 0,0 0,-7 0,11 0,-7 0,10 0,-1 0,1 0,2 0,3 0,-4 0,6 0,-8 0,9 0,-8 0,6 0,-5 0,5 0,-3 0,3 0,-6 0,5 0,-1 0,1 0,-1 0,-2 0,-1 0,7 0,-8 0,5 0,0 0,-4 0,8 0,-4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26.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1 106,'941'0,"-923"-1,0-1,26-5,35-4,362 12,-282-22,-137 20,0-1,22-6,8-1,-1 2,-17 1,62-1,-43 7,94-15,-80 9,1 2,78 7,-27 0,441-3,-542 1,0 0,26 7,35 3,222-12,-284 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52:47.3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 0,'899'-120'0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2.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42,'3401'0,"-3242"-21,962 22,-1103-2,0-1,26-5,35-4,-39 11,-23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5.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0 120,'160'-21,"341"22,-402-11,-71 5,45 0,-40 4,0-2,46-8,96-6,-129 11,0 3,1 1,50 5,-38 0,66-6,-66-7,-41 6,0 1,26-1,13 5,-28 0,1-1,0-2,53-9,-50 5,-17 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2:57.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1 121,'98'2,"105"-4,-144-8,-41 6,0 1,26-1,13 5,-27 0,-1-1,1-2,53-9,-62 7,0 1,37 0,-37 3,0-2,37-6,-20 2,1 1,-1 3,1 0,45 6,10-1,-43-4,-1-1,54-11,-51 8,0 1,90 6,-37 1,754-3,-842-1,0-1,26-5,35-4,382 12,-302-22,-119 21,-23 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56:44.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1 106,'941'0,"-923"-1,0-1,26-5,35-4,362 12,-282-22,-137 20,0-1,22-6,8-1,-1 2,-17 1,62-1,-43 7,94-15,-80 9,1 2,78 7,-27 0,441-3,-542 1,0 0,26 7,35 3,222-12,-284 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56:44.3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 0,'899'-120'0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21-05-2026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a:t>
            </a:fld>
            <a:endParaRPr lang="nl-NL"/>
          </a:p>
        </p:txBody>
      </p:sp>
    </p:spTree>
    <p:extLst>
      <p:ext uri="{BB962C8B-B14F-4D97-AF65-F5344CB8AC3E}">
        <p14:creationId xmlns:p14="http://schemas.microsoft.com/office/powerpoint/2010/main" val="284633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2F39-46EC-8463-215F-125330E713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39E615-4889-CE2D-2D4E-B086FB33483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461C02-4930-9B59-874B-DCE4D7308EF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9CFA3EE7-580E-6CA7-0CF9-B881B179D0D1}"/>
              </a:ext>
            </a:extLst>
          </p:cNvPr>
          <p:cNvSpPr>
            <a:spLocks noGrp="1"/>
          </p:cNvSpPr>
          <p:nvPr>
            <p:ph type="sldNum" sz="quarter" idx="5"/>
          </p:nvPr>
        </p:nvSpPr>
        <p:spPr/>
        <p:txBody>
          <a:bodyPr/>
          <a:lstStyle/>
          <a:p>
            <a:fld id="{8E652D38-649F-2742-B8D4-CEFE19811428}" type="slidenum">
              <a:rPr lang="nl-NL" smtClean="0"/>
              <a:t>41</a:t>
            </a:fld>
            <a:endParaRPr lang="nl-NL"/>
          </a:p>
        </p:txBody>
      </p:sp>
    </p:spTree>
    <p:extLst>
      <p:ext uri="{BB962C8B-B14F-4D97-AF65-F5344CB8AC3E}">
        <p14:creationId xmlns:p14="http://schemas.microsoft.com/office/powerpoint/2010/main" val="222171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Alleen plaatje en niet de tekst.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56</a:t>
            </a:fld>
            <a:endParaRPr lang="nl-NL"/>
          </a:p>
        </p:txBody>
      </p:sp>
    </p:spTree>
    <p:extLst>
      <p:ext uri="{BB962C8B-B14F-4D97-AF65-F5344CB8AC3E}">
        <p14:creationId xmlns:p14="http://schemas.microsoft.com/office/powerpoint/2010/main" val="163173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a:t>
            </a:r>
            <a:r>
              <a:rPr lang="nl-NL" baseline="30000" dirty="0"/>
              <a:t>e</a:t>
            </a:r>
            <a:r>
              <a:rPr lang="nl-NL" dirty="0"/>
              <a:t> </a:t>
            </a:r>
            <a:r>
              <a:rPr lang="nl-NL" dirty="0" err="1"/>
              <a:t>prio</a:t>
            </a:r>
            <a:r>
              <a:rPr lang="nl-NL" dirty="0"/>
              <a:t>: links en rechts even groot font – tekst van de opgave dan niet laten verplaatsen bij de overgang/ </a:t>
            </a:r>
          </a:p>
          <a:p>
            <a:r>
              <a:rPr lang="nl-NL" dirty="0"/>
              <a:t>2</a:t>
            </a:r>
            <a:r>
              <a:rPr lang="nl-NL" baseline="30000" dirty="0"/>
              <a:t>e</a:t>
            </a:r>
            <a:r>
              <a:rPr lang="nl-NL" dirty="0"/>
              <a:t> </a:t>
            </a:r>
            <a:r>
              <a:rPr lang="nl-NL" dirty="0" err="1"/>
              <a:t>prio</a:t>
            </a:r>
            <a:r>
              <a:rPr lang="nl-NL" dirty="0"/>
              <a:t>: logo misschien in beeld?</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57</a:t>
            </a:fld>
            <a:endParaRPr lang="nl-NL"/>
          </a:p>
        </p:txBody>
      </p:sp>
    </p:spTree>
    <p:extLst>
      <p:ext uri="{BB962C8B-B14F-4D97-AF65-F5344CB8AC3E}">
        <p14:creationId xmlns:p14="http://schemas.microsoft.com/office/powerpoint/2010/main" val="267813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CAA6-50F7-3E09-0097-E4E43826DB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0EC860-F005-17A9-5339-A16A07AAF5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A1A680-AD20-3C82-5634-BABDA5CA24EE}"/>
              </a:ext>
            </a:extLst>
          </p:cNvPr>
          <p:cNvSpPr>
            <a:spLocks noGrp="1"/>
          </p:cNvSpPr>
          <p:nvPr>
            <p:ph type="body" idx="1"/>
          </p:nvPr>
        </p:nvSpPr>
        <p:spPr/>
        <p:txBody>
          <a:bodyPr/>
          <a:lstStyle/>
          <a:p>
            <a:r>
              <a:rPr lang="nl-NL" dirty="0"/>
              <a:t>1</a:t>
            </a:r>
            <a:r>
              <a:rPr lang="nl-NL" baseline="30000" dirty="0"/>
              <a:t>e</a:t>
            </a:r>
            <a:r>
              <a:rPr lang="nl-NL" dirty="0"/>
              <a:t> </a:t>
            </a:r>
            <a:r>
              <a:rPr lang="nl-NL" dirty="0" err="1"/>
              <a:t>prio</a:t>
            </a:r>
            <a:r>
              <a:rPr lang="nl-NL" dirty="0"/>
              <a:t>: links en rechts even groot font – tekst van de opgave dan niet laten verplaatsen bij de overgang/ </a:t>
            </a:r>
          </a:p>
          <a:p>
            <a:r>
              <a:rPr lang="nl-NL" dirty="0"/>
              <a:t>2</a:t>
            </a:r>
            <a:r>
              <a:rPr lang="nl-NL" baseline="30000" dirty="0"/>
              <a:t>e</a:t>
            </a:r>
            <a:r>
              <a:rPr lang="nl-NL" dirty="0"/>
              <a:t> </a:t>
            </a:r>
            <a:r>
              <a:rPr lang="nl-NL" dirty="0" err="1"/>
              <a:t>prio</a:t>
            </a:r>
            <a:r>
              <a:rPr lang="nl-NL" dirty="0"/>
              <a:t>: logo misschien in beeld?</a:t>
            </a:r>
          </a:p>
        </p:txBody>
      </p:sp>
      <p:sp>
        <p:nvSpPr>
          <p:cNvPr id="4" name="Tijdelijke aanduiding voor dianummer 3">
            <a:extLst>
              <a:ext uri="{FF2B5EF4-FFF2-40B4-BE49-F238E27FC236}">
                <a16:creationId xmlns:a16="http://schemas.microsoft.com/office/drawing/2014/main" id="{D6CE8986-8E19-B9BA-5763-55624EBCAE0A}"/>
              </a:ext>
            </a:extLst>
          </p:cNvPr>
          <p:cNvSpPr>
            <a:spLocks noGrp="1"/>
          </p:cNvSpPr>
          <p:nvPr>
            <p:ph type="sldNum" sz="quarter" idx="5"/>
          </p:nvPr>
        </p:nvSpPr>
        <p:spPr/>
        <p:txBody>
          <a:bodyPr/>
          <a:lstStyle/>
          <a:p>
            <a:fld id="{8E652D38-649F-2742-B8D4-CEFE19811428}" type="slidenum">
              <a:rPr lang="nl-NL" smtClean="0"/>
              <a:t>58</a:t>
            </a:fld>
            <a:endParaRPr lang="nl-NL"/>
          </a:p>
        </p:txBody>
      </p:sp>
    </p:spTree>
    <p:extLst>
      <p:ext uri="{BB962C8B-B14F-4D97-AF65-F5344CB8AC3E}">
        <p14:creationId xmlns:p14="http://schemas.microsoft.com/office/powerpoint/2010/main" val="4282812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Gamma van maken</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59</a:t>
            </a:fld>
            <a:endParaRPr lang="nl-NL"/>
          </a:p>
        </p:txBody>
      </p:sp>
    </p:spTree>
    <p:extLst>
      <p:ext uri="{BB962C8B-B14F-4D97-AF65-F5344CB8AC3E}">
        <p14:creationId xmlns:p14="http://schemas.microsoft.com/office/powerpoint/2010/main" val="2950540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Expliciet zeggen: altijd een heel aantal halveringsdikten.</a:t>
            </a:r>
          </a:p>
          <a:p>
            <a:r>
              <a:rPr lang="nl-NL" dirty="0"/>
              <a:t>Misschien beter om te zeggen er is 93,75% geabsorbeerd. </a:t>
            </a:r>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63</a:t>
            </a:fld>
            <a:endParaRPr lang="nl-NL"/>
          </a:p>
        </p:txBody>
      </p:sp>
    </p:spTree>
    <p:extLst>
      <p:ext uri="{BB962C8B-B14F-4D97-AF65-F5344CB8AC3E}">
        <p14:creationId xmlns:p14="http://schemas.microsoft.com/office/powerpoint/2010/main" val="7787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86</a:t>
            </a:fld>
            <a:endParaRPr lang="nl-NL"/>
          </a:p>
        </p:txBody>
      </p:sp>
    </p:spTree>
    <p:extLst>
      <p:ext uri="{BB962C8B-B14F-4D97-AF65-F5344CB8AC3E}">
        <p14:creationId xmlns:p14="http://schemas.microsoft.com/office/powerpoint/2010/main" val="153272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89</a:t>
            </a:fld>
            <a:endParaRPr lang="nl-NL"/>
          </a:p>
        </p:txBody>
      </p:sp>
    </p:spTree>
    <p:extLst>
      <p:ext uri="{BB962C8B-B14F-4D97-AF65-F5344CB8AC3E}">
        <p14:creationId xmlns:p14="http://schemas.microsoft.com/office/powerpoint/2010/main" val="1395911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90</a:t>
            </a:fld>
            <a:endParaRPr lang="nl-NL"/>
          </a:p>
        </p:txBody>
      </p:sp>
    </p:spTree>
    <p:extLst>
      <p:ext uri="{BB962C8B-B14F-4D97-AF65-F5344CB8AC3E}">
        <p14:creationId xmlns:p14="http://schemas.microsoft.com/office/powerpoint/2010/main" val="2772665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92</a:t>
            </a:fld>
            <a:endParaRPr lang="nl-NL"/>
          </a:p>
        </p:txBody>
      </p:sp>
    </p:spTree>
    <p:extLst>
      <p:ext uri="{BB962C8B-B14F-4D97-AF65-F5344CB8AC3E}">
        <p14:creationId xmlns:p14="http://schemas.microsoft.com/office/powerpoint/2010/main" val="23936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327325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97</a:t>
            </a:fld>
            <a:endParaRPr lang="nl-NL"/>
          </a:p>
        </p:txBody>
      </p:sp>
    </p:spTree>
    <p:extLst>
      <p:ext uri="{BB962C8B-B14F-4D97-AF65-F5344CB8AC3E}">
        <p14:creationId xmlns:p14="http://schemas.microsoft.com/office/powerpoint/2010/main" val="118254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98</a:t>
            </a:fld>
            <a:endParaRPr lang="nl-NL"/>
          </a:p>
        </p:txBody>
      </p:sp>
    </p:spTree>
    <p:extLst>
      <p:ext uri="{BB962C8B-B14F-4D97-AF65-F5344CB8AC3E}">
        <p14:creationId xmlns:p14="http://schemas.microsoft.com/office/powerpoint/2010/main" val="717568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101</a:t>
            </a:fld>
            <a:endParaRPr lang="nl-NL"/>
          </a:p>
        </p:txBody>
      </p:sp>
    </p:spTree>
    <p:extLst>
      <p:ext uri="{BB962C8B-B14F-4D97-AF65-F5344CB8AC3E}">
        <p14:creationId xmlns:p14="http://schemas.microsoft.com/office/powerpoint/2010/main" val="185087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102</a:t>
            </a:fld>
            <a:endParaRPr lang="nl-NL"/>
          </a:p>
        </p:txBody>
      </p:sp>
    </p:spTree>
    <p:extLst>
      <p:ext uri="{BB962C8B-B14F-4D97-AF65-F5344CB8AC3E}">
        <p14:creationId xmlns:p14="http://schemas.microsoft.com/office/powerpoint/2010/main" val="212115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D12F-F709-1AFF-04FA-90CB8FEA2B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5C4F39B-F0A4-A95F-AAD9-870A360673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6381F4-518D-FDA2-21B0-C98F12E9AD4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5410DE2-7B63-C5A1-D846-F5AADE37E40B}"/>
              </a:ext>
            </a:extLst>
          </p:cNvPr>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142751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2564898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DA23-3B97-F6A2-3A2A-43ECEE6F71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13B0E3-C2A6-5900-39DF-36C1B45832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01B6FE5-9DCF-F89E-0B7A-F3BDECB40DD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5E2C80A-AACF-75E1-7B4C-2A8FBDAF92A0}"/>
              </a:ext>
            </a:extLst>
          </p:cNvPr>
          <p:cNvSpPr>
            <a:spLocks noGrp="1"/>
          </p:cNvSpPr>
          <p:nvPr>
            <p:ph type="sldNum" sz="quarter" idx="5"/>
          </p:nvPr>
        </p:nvSpPr>
        <p:spPr/>
        <p:txBody>
          <a:bodyPr/>
          <a:lstStyle/>
          <a:p>
            <a:fld id="{959F58F2-EB05-4AD0-A3CD-84AD5FFF7AAB}" type="slidenum">
              <a:rPr lang="nl-NL" smtClean="0"/>
              <a:t>9</a:t>
            </a:fld>
            <a:endParaRPr lang="nl-NL"/>
          </a:p>
        </p:txBody>
      </p:sp>
    </p:spTree>
    <p:extLst>
      <p:ext uri="{BB962C8B-B14F-4D97-AF65-F5344CB8AC3E}">
        <p14:creationId xmlns:p14="http://schemas.microsoft.com/office/powerpoint/2010/main" val="286566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442595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59F58F2-EB05-4AD0-A3CD-84AD5FFF7AAB}" type="slidenum">
              <a:rPr lang="nl-NL" smtClean="0"/>
              <a:t>22</a:t>
            </a:fld>
            <a:endParaRPr lang="nl-NL"/>
          </a:p>
        </p:txBody>
      </p:sp>
    </p:spTree>
    <p:extLst>
      <p:ext uri="{BB962C8B-B14F-4D97-AF65-F5344CB8AC3E}">
        <p14:creationId xmlns:p14="http://schemas.microsoft.com/office/powerpoint/2010/main" val="3598941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34</a:t>
            </a:fld>
            <a:endParaRPr lang="nl-NL"/>
          </a:p>
        </p:txBody>
      </p:sp>
    </p:spTree>
    <p:extLst>
      <p:ext uri="{BB962C8B-B14F-4D97-AF65-F5344CB8AC3E}">
        <p14:creationId xmlns:p14="http://schemas.microsoft.com/office/powerpoint/2010/main" val="1173295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40</a:t>
            </a:fld>
            <a:endParaRPr lang="nl-NL"/>
          </a:p>
        </p:txBody>
      </p:sp>
    </p:spTree>
    <p:extLst>
      <p:ext uri="{BB962C8B-B14F-4D97-AF65-F5344CB8AC3E}">
        <p14:creationId xmlns:p14="http://schemas.microsoft.com/office/powerpoint/2010/main" val="29183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leen kader cyaan">
    <p:spTree>
      <p:nvGrpSpPr>
        <p:cNvPr id="1" name=""/>
        <p:cNvGrpSpPr/>
        <p:nvPr/>
      </p:nvGrpSpPr>
      <p:grpSpPr>
        <a:xfrm>
          <a:off x="0" y="0"/>
          <a:ext cx="0" cy="0"/>
          <a:chOff x="0" y="0"/>
          <a:chExt cx="0" cy="0"/>
        </a:xfrm>
      </p:grpSpPr>
      <p:pic>
        <p:nvPicPr>
          <p:cNvPr id="7" name="Afbeelding 6" descr="Afbeelding met schermopname, lijn, Kleurrijkheid, Graphics&#10;&#10;Automatisch gegenereerde beschrijving">
            <a:extLst>
              <a:ext uri="{FF2B5EF4-FFF2-40B4-BE49-F238E27FC236}">
                <a16:creationId xmlns:a16="http://schemas.microsoft.com/office/drawing/2014/main" id="{8DC2793F-E06F-885E-AA2D-92A13E31D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16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Inhoud van twee">
    <p:spTree>
      <p:nvGrpSpPr>
        <p:cNvPr id="1" name=""/>
        <p:cNvGrpSpPr/>
        <p:nvPr/>
      </p:nvGrpSpPr>
      <p:grpSpPr>
        <a:xfrm>
          <a:off x="0" y="0"/>
          <a:ext cx="0" cy="0"/>
          <a:chOff x="0" y="0"/>
          <a:chExt cx="0" cy="0"/>
        </a:xfrm>
      </p:grpSpPr>
      <p:pic>
        <p:nvPicPr>
          <p:cNvPr id="9" name="Afbeelding 8" descr="Afbeelding met schermopname, lijn, Kleurrijkheid, Graphics&#10;&#10;Automatisch gegenereerde beschrijving">
            <a:extLst>
              <a:ext uri="{FF2B5EF4-FFF2-40B4-BE49-F238E27FC236}">
                <a16:creationId xmlns:a16="http://schemas.microsoft.com/office/drawing/2014/main" id="{511F1B3F-98FF-D4C5-F9F5-696D8E647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79E65A36-5321-569F-05DA-2029863270C7}"/>
              </a:ext>
            </a:extLst>
          </p:cNvPr>
          <p:cNvSpPr>
            <a:spLocks noGrp="1"/>
          </p:cNvSpPr>
          <p:nvPr>
            <p:ph type="title"/>
          </p:nvPr>
        </p:nvSpPr>
        <p:spPr>
          <a:xfrm>
            <a:off x="838200" y="853031"/>
            <a:ext cx="10728960" cy="760978"/>
          </a:xfrm>
        </p:spPr>
        <p:txBody>
          <a:bodyPr/>
          <a:lstStyle/>
          <a:p>
            <a:r>
              <a:rPr lang="nl-NL" dirty="0"/>
              <a:t>Klik om stijl te bewerken</a:t>
            </a:r>
          </a:p>
        </p:txBody>
      </p:sp>
      <p:sp>
        <p:nvSpPr>
          <p:cNvPr id="6" name="Tijdelijke aanduiding voor inhoud 2">
            <a:extLst>
              <a:ext uri="{FF2B5EF4-FFF2-40B4-BE49-F238E27FC236}">
                <a16:creationId xmlns:a16="http://schemas.microsoft.com/office/drawing/2014/main" id="{DCE172D7-E10F-EA72-601B-32F87044DFAD}"/>
              </a:ext>
            </a:extLst>
          </p:cNvPr>
          <p:cNvSpPr>
            <a:spLocks noGrp="1"/>
          </p:cNvSpPr>
          <p:nvPr>
            <p:ph sz="half" idx="10"/>
          </p:nvPr>
        </p:nvSpPr>
        <p:spPr>
          <a:xfrm>
            <a:off x="838201" y="1719264"/>
            <a:ext cx="5047098" cy="44577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inhoud 2">
            <a:extLst>
              <a:ext uri="{FF2B5EF4-FFF2-40B4-BE49-F238E27FC236}">
                <a16:creationId xmlns:a16="http://schemas.microsoft.com/office/drawing/2014/main" id="{2CE39351-771F-E6A2-FFC6-217E8F8F6BD2}"/>
              </a:ext>
            </a:extLst>
          </p:cNvPr>
          <p:cNvSpPr>
            <a:spLocks noGrp="1"/>
          </p:cNvSpPr>
          <p:nvPr>
            <p:ph sz="half" idx="11"/>
          </p:nvPr>
        </p:nvSpPr>
        <p:spPr>
          <a:xfrm>
            <a:off x="6306703" y="1719264"/>
            <a:ext cx="5260457" cy="44577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79735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Alleen kader cyaan">
    <p:spTree>
      <p:nvGrpSpPr>
        <p:cNvPr id="1" name=""/>
        <p:cNvGrpSpPr/>
        <p:nvPr/>
      </p:nvGrpSpPr>
      <p:grpSpPr>
        <a:xfrm>
          <a:off x="0" y="0"/>
          <a:ext cx="0" cy="0"/>
          <a:chOff x="0" y="0"/>
          <a:chExt cx="0" cy="0"/>
        </a:xfrm>
      </p:grpSpPr>
      <p:pic>
        <p:nvPicPr>
          <p:cNvPr id="7" name="Afbeelding 6" descr="Afbeelding met schermopname, lijn, Kleurrijkheid, Graphics&#10;&#10;Automatisch gegenereerde beschrijving">
            <a:extLst>
              <a:ext uri="{FF2B5EF4-FFF2-40B4-BE49-F238E27FC236}">
                <a16:creationId xmlns:a16="http://schemas.microsoft.com/office/drawing/2014/main" id="{8DC2793F-E06F-885E-AA2D-92A13E31DE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3290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21-05-2026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21-05-2026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jpeg"/><Relationship Id="rId9" Type="http://schemas.openxmlformats.org/officeDocument/2006/relationships/image" Target="../media/image197.emf"/></Relationships>
</file>

<file path=ppt/slides/_rels/slide1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01.png"/><Relationship Id="rId4" Type="http://schemas.openxmlformats.org/officeDocument/2006/relationships/image" Target="../media/image199.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45.png"/><Relationship Id="rId18" Type="http://schemas.openxmlformats.org/officeDocument/2006/relationships/customXml" Target="../ink/ink7.xml"/><Relationship Id="rId3" Type="http://schemas.openxmlformats.org/officeDocument/2006/relationships/image" Target="../media/image40.png"/><Relationship Id="rId21" Type="http://schemas.openxmlformats.org/officeDocument/2006/relationships/image" Target="../media/image49.png"/><Relationship Id="rId7" Type="http://schemas.openxmlformats.org/officeDocument/2006/relationships/image" Target="../media/image42.png"/><Relationship Id="rId12" Type="http://schemas.openxmlformats.org/officeDocument/2006/relationships/customXml" Target="../ink/ink4.xml"/><Relationship Id="rId17" Type="http://schemas.openxmlformats.org/officeDocument/2006/relationships/image" Target="../media/image47.png"/><Relationship Id="rId25" Type="http://schemas.openxmlformats.org/officeDocument/2006/relationships/image" Target="../media/image51.png"/><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4.xml"/><Relationship Id="rId11" Type="http://schemas.openxmlformats.org/officeDocument/2006/relationships/image" Target="../media/image44.png"/><Relationship Id="rId24" Type="http://schemas.openxmlformats.org/officeDocument/2006/relationships/customXml" Target="../ink/ink10.xml"/><Relationship Id="rId15" Type="http://schemas.openxmlformats.org/officeDocument/2006/relationships/image" Target="../media/image46.png"/><Relationship Id="rId23" Type="http://schemas.openxmlformats.org/officeDocument/2006/relationships/image" Target="../media/image50.png"/><Relationship Id="rId10" Type="http://schemas.openxmlformats.org/officeDocument/2006/relationships/customXml" Target="../ink/ink3.xml"/><Relationship Id="rId19" Type="http://schemas.openxmlformats.org/officeDocument/2006/relationships/image" Target="../media/image48.png"/><Relationship Id="rId4" Type="http://schemas.openxmlformats.org/officeDocument/2006/relationships/customXml" Target="../ink/ink1.xml"/><Relationship Id="rId9" Type="http://schemas.openxmlformats.org/officeDocument/2006/relationships/image" Target="../media/image43.png"/><Relationship Id="rId14" Type="http://schemas.openxmlformats.org/officeDocument/2006/relationships/customXml" Target="../ink/ink5.xml"/><Relationship Id="rId22" Type="http://schemas.openxmlformats.org/officeDocument/2006/relationships/customXml" Target="../ink/ink9.xml"/></Relationships>
</file>

<file path=ppt/slides/_rels/slide16.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52.png"/><Relationship Id="rId17" Type="http://schemas.openxmlformats.org/officeDocument/2006/relationships/image" Target="../media/image56.png"/><Relationship Id="rId16" Type="http://schemas.openxmlformats.org/officeDocument/2006/relationships/image" Target="../media/image55.png"/><Relationship Id="rId20" Type="http://schemas.openxmlformats.org/officeDocument/2006/relationships/image" Target="../media/image330.png"/><Relationship Id="rId1" Type="http://schemas.openxmlformats.org/officeDocument/2006/relationships/slideLayout" Target="../slideLayouts/slideLayout4.xml"/><Relationship Id="rId6" Type="http://schemas.openxmlformats.org/officeDocument/2006/relationships/customXml" Target="../ink/ink12.xml"/><Relationship Id="rId5" Type="http://schemas.openxmlformats.org/officeDocument/2006/relationships/image" Target="../media/image41.png"/><Relationship Id="rId15" Type="http://schemas.openxmlformats.org/officeDocument/2006/relationships/image" Target="../media/image54.png"/><Relationship Id="rId19" Type="http://schemas.openxmlformats.org/officeDocument/2006/relationships/customXml" Target="../ink/ink13.xml"/><Relationship Id="rId4" Type="http://schemas.openxmlformats.org/officeDocument/2006/relationships/customXml" Target="../ink/ink11.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customXml" Target="../ink/ink16.xml"/><Relationship Id="rId18" Type="http://schemas.openxmlformats.org/officeDocument/2006/relationships/image" Target="../media/image64.png"/><Relationship Id="rId21" Type="http://schemas.openxmlformats.org/officeDocument/2006/relationships/customXml" Target="../ink/ink20.xml"/><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customXml" Target="../ink/ink18.xml"/><Relationship Id="rId2" Type="http://schemas.openxmlformats.org/officeDocument/2006/relationships/notesSlide" Target="../notesSlides/notesSlide6.xml"/><Relationship Id="rId16" Type="http://schemas.openxmlformats.org/officeDocument/2006/relationships/image" Target="../media/image63.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customXml" Target="../ink/ink15.xml"/><Relationship Id="rId5" Type="http://schemas.openxmlformats.org/officeDocument/2006/relationships/image" Target="../media/image59.png"/><Relationship Id="rId15" Type="http://schemas.openxmlformats.org/officeDocument/2006/relationships/customXml" Target="../ink/ink17.xml"/><Relationship Id="rId10" Type="http://schemas.openxmlformats.org/officeDocument/2006/relationships/image" Target="../media/image60.png"/><Relationship Id="rId19" Type="http://schemas.openxmlformats.org/officeDocument/2006/relationships/customXml" Target="../ink/ink19.xml"/><Relationship Id="rId4" Type="http://schemas.openxmlformats.org/officeDocument/2006/relationships/image" Target="../media/image58.png"/><Relationship Id="rId9" Type="http://schemas.openxmlformats.org/officeDocument/2006/relationships/customXml" Target="../ink/ink14.xml"/><Relationship Id="rId14" Type="http://schemas.openxmlformats.org/officeDocument/2006/relationships/image" Target="../media/image62.png"/><Relationship Id="rId22"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6.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62.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761.png"/><Relationship Id="rId18" Type="http://schemas.openxmlformats.org/officeDocument/2006/relationships/customXml" Target="../ink/ink28.xml"/><Relationship Id="rId3" Type="http://schemas.openxmlformats.org/officeDocument/2006/relationships/image" Target="../media/image14.png"/><Relationship Id="rId21" Type="http://schemas.openxmlformats.org/officeDocument/2006/relationships/image" Target="../media/image801.png"/><Relationship Id="rId7" Type="http://schemas.openxmlformats.org/officeDocument/2006/relationships/image" Target="../media/image731.png"/><Relationship Id="rId12" Type="http://schemas.openxmlformats.org/officeDocument/2006/relationships/customXml" Target="../ink/ink25.xml"/><Relationship Id="rId17" Type="http://schemas.openxmlformats.org/officeDocument/2006/relationships/image" Target="../media/image781.png"/><Relationship Id="rId25" Type="http://schemas.openxmlformats.org/officeDocument/2006/relationships/image" Target="../media/image82.png"/><Relationship Id="rId2" Type="http://schemas.openxmlformats.org/officeDocument/2006/relationships/image" Target="../media/image812.png"/><Relationship Id="rId16" Type="http://schemas.openxmlformats.org/officeDocument/2006/relationships/customXml" Target="../ink/ink27.xml"/><Relationship Id="rId20" Type="http://schemas.openxmlformats.org/officeDocument/2006/relationships/customXml" Target="../ink/ink29.xml"/><Relationship Id="rId1" Type="http://schemas.openxmlformats.org/officeDocument/2006/relationships/slideLayout" Target="../slideLayouts/slideLayout2.xml"/><Relationship Id="rId6" Type="http://schemas.openxmlformats.org/officeDocument/2006/relationships/customXml" Target="../ink/ink22.xml"/><Relationship Id="rId11" Type="http://schemas.openxmlformats.org/officeDocument/2006/relationships/image" Target="../media/image751.png"/><Relationship Id="rId24" Type="http://schemas.openxmlformats.org/officeDocument/2006/relationships/customXml" Target="../ink/ink31.xml"/><Relationship Id="rId5" Type="http://schemas.openxmlformats.org/officeDocument/2006/relationships/image" Target="../media/image720.png"/><Relationship Id="rId15" Type="http://schemas.openxmlformats.org/officeDocument/2006/relationships/image" Target="../media/image771.png"/><Relationship Id="rId23" Type="http://schemas.openxmlformats.org/officeDocument/2006/relationships/image" Target="../media/image811.png"/><Relationship Id="rId10" Type="http://schemas.openxmlformats.org/officeDocument/2006/relationships/customXml" Target="../ink/ink24.xml"/><Relationship Id="rId19" Type="http://schemas.openxmlformats.org/officeDocument/2006/relationships/image" Target="../media/image791.png"/><Relationship Id="rId4" Type="http://schemas.openxmlformats.org/officeDocument/2006/relationships/customXml" Target="../ink/ink21.xml"/><Relationship Id="rId9" Type="http://schemas.openxmlformats.org/officeDocument/2006/relationships/image" Target="../media/image741.png"/><Relationship Id="rId14" Type="http://schemas.openxmlformats.org/officeDocument/2006/relationships/customXml" Target="../ink/ink26.xml"/><Relationship Id="rId22" Type="http://schemas.openxmlformats.org/officeDocument/2006/relationships/customXml" Target="../ink/ink30.xml"/></Relationships>
</file>

<file path=ppt/slides/_rels/slide33.xml.rels><?xml version="1.0" encoding="UTF-8" standalone="yes"?>
<Relationships xmlns="http://schemas.openxmlformats.org/package/2006/relationships"><Relationship Id="rId8" Type="http://schemas.openxmlformats.org/officeDocument/2006/relationships/customXml" Target="../ink/ink34.xml"/><Relationship Id="rId13" Type="http://schemas.openxmlformats.org/officeDocument/2006/relationships/image" Target="../media/image761.png"/><Relationship Id="rId18" Type="http://schemas.openxmlformats.org/officeDocument/2006/relationships/customXml" Target="../ink/ink39.xml"/><Relationship Id="rId3" Type="http://schemas.openxmlformats.org/officeDocument/2006/relationships/customXml" Target="../ink/ink32.xml"/><Relationship Id="rId21" Type="http://schemas.openxmlformats.org/officeDocument/2006/relationships/image" Target="../media/image801.png"/><Relationship Id="rId7" Type="http://schemas.openxmlformats.org/officeDocument/2006/relationships/image" Target="../media/image731.png"/><Relationship Id="rId12" Type="http://schemas.openxmlformats.org/officeDocument/2006/relationships/customXml" Target="../ink/ink36.xml"/><Relationship Id="rId17" Type="http://schemas.openxmlformats.org/officeDocument/2006/relationships/image" Target="../media/image781.png"/><Relationship Id="rId25" Type="http://schemas.openxmlformats.org/officeDocument/2006/relationships/image" Target="../media/image82.png"/><Relationship Id="rId2" Type="http://schemas.openxmlformats.org/officeDocument/2006/relationships/image" Target="../media/image14.png"/><Relationship Id="rId16" Type="http://schemas.openxmlformats.org/officeDocument/2006/relationships/customXml" Target="../ink/ink38.xml"/><Relationship Id="rId20" Type="http://schemas.openxmlformats.org/officeDocument/2006/relationships/customXml" Target="../ink/ink40.xml"/><Relationship Id="rId1" Type="http://schemas.openxmlformats.org/officeDocument/2006/relationships/slideLayout" Target="../slideLayouts/slideLayout2.xml"/><Relationship Id="rId6" Type="http://schemas.openxmlformats.org/officeDocument/2006/relationships/customXml" Target="../ink/ink33.xml"/><Relationship Id="rId11" Type="http://schemas.openxmlformats.org/officeDocument/2006/relationships/image" Target="../media/image751.png"/><Relationship Id="rId24" Type="http://schemas.openxmlformats.org/officeDocument/2006/relationships/customXml" Target="../ink/ink42.xml"/><Relationship Id="rId5" Type="http://schemas.openxmlformats.org/officeDocument/2006/relationships/image" Target="../media/image720.png"/><Relationship Id="rId15" Type="http://schemas.openxmlformats.org/officeDocument/2006/relationships/image" Target="../media/image771.png"/><Relationship Id="rId23" Type="http://schemas.openxmlformats.org/officeDocument/2006/relationships/image" Target="../media/image811.png"/><Relationship Id="rId10" Type="http://schemas.openxmlformats.org/officeDocument/2006/relationships/customXml" Target="../ink/ink35.xml"/><Relationship Id="rId19" Type="http://schemas.openxmlformats.org/officeDocument/2006/relationships/image" Target="../media/image791.png"/><Relationship Id="rId9" Type="http://schemas.openxmlformats.org/officeDocument/2006/relationships/image" Target="../media/image741.png"/><Relationship Id="rId14" Type="http://schemas.openxmlformats.org/officeDocument/2006/relationships/customXml" Target="../ink/ink37.xml"/><Relationship Id="rId22" Type="http://schemas.openxmlformats.org/officeDocument/2006/relationships/customXml" Target="../ink/ink41.xml"/></Relationships>
</file>

<file path=ppt/slides/_rels/slide34.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image" Target="../media/image761.png"/><Relationship Id="rId18" Type="http://schemas.openxmlformats.org/officeDocument/2006/relationships/customXml" Target="../ink/ink50.xml"/><Relationship Id="rId26" Type="http://schemas.openxmlformats.org/officeDocument/2006/relationships/image" Target="../media/image87.png"/><Relationship Id="rId3" Type="http://schemas.openxmlformats.org/officeDocument/2006/relationships/image" Target="../media/image721.png"/><Relationship Id="rId21" Type="http://schemas.openxmlformats.org/officeDocument/2006/relationships/image" Target="../media/image801.png"/><Relationship Id="rId7" Type="http://schemas.openxmlformats.org/officeDocument/2006/relationships/image" Target="../media/image731.png"/><Relationship Id="rId12" Type="http://schemas.openxmlformats.org/officeDocument/2006/relationships/customXml" Target="../ink/ink47.xml"/><Relationship Id="rId17" Type="http://schemas.openxmlformats.org/officeDocument/2006/relationships/image" Target="../media/image781.png"/><Relationship Id="rId25" Type="http://schemas.openxmlformats.org/officeDocument/2006/relationships/image" Target="../media/image83.png"/><Relationship Id="rId2" Type="http://schemas.openxmlformats.org/officeDocument/2006/relationships/notesSlide" Target="../notesSlides/notesSlide8.xml"/><Relationship Id="rId16" Type="http://schemas.openxmlformats.org/officeDocument/2006/relationships/customXml" Target="../ink/ink49.xml"/><Relationship Id="rId20" Type="http://schemas.openxmlformats.org/officeDocument/2006/relationships/customXml" Target="../ink/ink51.xml"/><Relationship Id="rId29" Type="http://schemas.openxmlformats.org/officeDocument/2006/relationships/customXml" Target="../ink/ink53.xml"/><Relationship Id="rId1" Type="http://schemas.openxmlformats.org/officeDocument/2006/relationships/slideLayout" Target="../slideLayouts/slideLayout4.xml"/><Relationship Id="rId6" Type="http://schemas.openxmlformats.org/officeDocument/2006/relationships/customXml" Target="../ink/ink44.xml"/><Relationship Id="rId11" Type="http://schemas.openxmlformats.org/officeDocument/2006/relationships/image" Target="../media/image751.png"/><Relationship Id="rId24" Type="http://schemas.openxmlformats.org/officeDocument/2006/relationships/image" Target="../media/image86.png"/><Relationship Id="rId5" Type="http://schemas.openxmlformats.org/officeDocument/2006/relationships/image" Target="../media/image720.png"/><Relationship Id="rId15" Type="http://schemas.openxmlformats.org/officeDocument/2006/relationships/image" Target="../media/image771.png"/><Relationship Id="rId23" Type="http://schemas.openxmlformats.org/officeDocument/2006/relationships/image" Target="../media/image85.png"/><Relationship Id="rId28" Type="http://schemas.openxmlformats.org/officeDocument/2006/relationships/image" Target="../media/image88.png"/><Relationship Id="rId10" Type="http://schemas.openxmlformats.org/officeDocument/2006/relationships/customXml" Target="../ink/ink46.xml"/><Relationship Id="rId19" Type="http://schemas.openxmlformats.org/officeDocument/2006/relationships/image" Target="../media/image791.png"/><Relationship Id="rId4" Type="http://schemas.openxmlformats.org/officeDocument/2006/relationships/customXml" Target="../ink/ink43.xml"/><Relationship Id="rId9" Type="http://schemas.openxmlformats.org/officeDocument/2006/relationships/image" Target="../media/image741.png"/><Relationship Id="rId14" Type="http://schemas.openxmlformats.org/officeDocument/2006/relationships/customXml" Target="../ink/ink48.xml"/><Relationship Id="rId22" Type="http://schemas.openxmlformats.org/officeDocument/2006/relationships/image" Target="../media/image84.png"/><Relationship Id="rId27" Type="http://schemas.openxmlformats.org/officeDocument/2006/relationships/customXml" Target="../ink/ink52.xml"/><Relationship Id="rId30"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0.png"/><Relationship Id="rId7" Type="http://schemas.openxmlformats.org/officeDocument/2006/relationships/image" Target="../media/image91.png"/><Relationship Id="rId12" Type="http://schemas.openxmlformats.org/officeDocument/2006/relationships/image" Target="../media/image83.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86.png"/><Relationship Id="rId11" Type="http://schemas.openxmlformats.org/officeDocument/2006/relationships/image" Target="../media/image80.png"/><Relationship Id="rId5" Type="http://schemas.openxmlformats.org/officeDocument/2006/relationships/image" Target="../media/image840.png"/><Relationship Id="rId10" Type="http://schemas.openxmlformats.org/officeDocument/2006/relationships/image" Target="../media/image93.png"/><Relationship Id="rId4" Type="http://schemas.openxmlformats.org/officeDocument/2006/relationships/image" Target="../media/image830.png"/><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customXml" Target="../ink/ink57.xml"/><Relationship Id="rId18" Type="http://schemas.openxmlformats.org/officeDocument/2006/relationships/image" Target="../media/image113.png"/><Relationship Id="rId26" Type="http://schemas.openxmlformats.org/officeDocument/2006/relationships/image" Target="../media/image117.png"/><Relationship Id="rId3" Type="http://schemas.openxmlformats.org/officeDocument/2006/relationships/image" Target="../media/image104.png"/><Relationship Id="rId21" Type="http://schemas.openxmlformats.org/officeDocument/2006/relationships/customXml" Target="../ink/ink61.xml"/><Relationship Id="rId7" Type="http://schemas.openxmlformats.org/officeDocument/2006/relationships/customXml" Target="../ink/ink54.xml"/><Relationship Id="rId12" Type="http://schemas.openxmlformats.org/officeDocument/2006/relationships/image" Target="../media/image109.png"/><Relationship Id="rId17" Type="http://schemas.openxmlformats.org/officeDocument/2006/relationships/customXml" Target="../ink/ink59.xml"/><Relationship Id="rId25" Type="http://schemas.openxmlformats.org/officeDocument/2006/relationships/customXml" Target="../ink/ink63.xml"/><Relationship Id="rId2" Type="http://schemas.openxmlformats.org/officeDocument/2006/relationships/notesSlide" Target="../notesSlides/notesSlide9.xml"/><Relationship Id="rId16" Type="http://schemas.openxmlformats.org/officeDocument/2006/relationships/image" Target="../media/image112.png"/><Relationship Id="rId20" Type="http://schemas.openxmlformats.org/officeDocument/2006/relationships/image" Target="../media/image114.png"/><Relationship Id="rId29" Type="http://schemas.openxmlformats.org/officeDocument/2006/relationships/customXml" Target="../ink/ink65.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customXml" Target="../ink/ink56.xml"/><Relationship Id="rId24" Type="http://schemas.openxmlformats.org/officeDocument/2006/relationships/image" Target="../media/image116.png"/><Relationship Id="rId32" Type="http://schemas.openxmlformats.org/officeDocument/2006/relationships/image" Target="../media/image120.png"/><Relationship Id="rId5" Type="http://schemas.openxmlformats.org/officeDocument/2006/relationships/image" Target="../media/image100.png"/><Relationship Id="rId15" Type="http://schemas.openxmlformats.org/officeDocument/2006/relationships/customXml" Target="../ink/ink58.xml"/><Relationship Id="rId23" Type="http://schemas.openxmlformats.org/officeDocument/2006/relationships/customXml" Target="../ink/ink62.xml"/><Relationship Id="rId28" Type="http://schemas.openxmlformats.org/officeDocument/2006/relationships/image" Target="../media/image118.png"/><Relationship Id="rId10" Type="http://schemas.openxmlformats.org/officeDocument/2006/relationships/image" Target="../media/image108.png"/><Relationship Id="rId19" Type="http://schemas.openxmlformats.org/officeDocument/2006/relationships/customXml" Target="../ink/ink60.xml"/><Relationship Id="rId31" Type="http://schemas.openxmlformats.org/officeDocument/2006/relationships/customXml" Target="../ink/ink66.xml"/><Relationship Id="rId4" Type="http://schemas.openxmlformats.org/officeDocument/2006/relationships/image" Target="../media/image105.png"/><Relationship Id="rId9" Type="http://schemas.openxmlformats.org/officeDocument/2006/relationships/customXml" Target="../ink/ink55.xml"/><Relationship Id="rId14" Type="http://schemas.openxmlformats.org/officeDocument/2006/relationships/image" Target="../media/image111.png"/><Relationship Id="rId22" Type="http://schemas.openxmlformats.org/officeDocument/2006/relationships/image" Target="../media/image115.png"/><Relationship Id="rId27" Type="http://schemas.openxmlformats.org/officeDocument/2006/relationships/customXml" Target="../ink/ink64.xml"/><Relationship Id="rId30"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3.gif"/><Relationship Id="rId7" Type="http://schemas.openxmlformats.org/officeDocument/2006/relationships/image" Target="../media/image123.png"/><Relationship Id="rId2" Type="http://schemas.openxmlformats.org/officeDocument/2006/relationships/image" Target="../media/image102.gif"/><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gif"/></Relationships>
</file>

<file path=ppt/slides/_rels/slide44.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580.png"/><Relationship Id="rId1" Type="http://schemas.openxmlformats.org/officeDocument/2006/relationships/slideLayout" Target="../slideLayouts/slideLayout4.xml"/><Relationship Id="rId5" Type="http://schemas.openxmlformats.org/officeDocument/2006/relationships/image" Target="../media/image6000.png"/><Relationship Id="rId4" Type="http://schemas.openxmlformats.org/officeDocument/2006/relationships/image" Target="../media/image590.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33.pn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5.png"/><Relationship Id="rId1" Type="http://schemas.openxmlformats.org/officeDocument/2006/relationships/slideLayout" Target="../slideLayouts/slideLayout4.xml"/><Relationship Id="rId5" Type="http://schemas.openxmlformats.org/officeDocument/2006/relationships/image" Target="../media/image107.jpeg"/><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71.xm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image" Target="../media/image124.png"/><Relationship Id="rId21" Type="http://schemas.openxmlformats.org/officeDocument/2006/relationships/customXml" Target="../ink/ink75.xml"/><Relationship Id="rId7" Type="http://schemas.openxmlformats.org/officeDocument/2006/relationships/customXml" Target="../ink/ink68.xml"/><Relationship Id="rId12" Type="http://schemas.openxmlformats.org/officeDocument/2006/relationships/image" Target="NULL"/><Relationship Id="rId17" Type="http://schemas.openxmlformats.org/officeDocument/2006/relationships/customXml" Target="../ink/ink73.xml"/><Relationship Id="rId25" Type="http://schemas.openxmlformats.org/officeDocument/2006/relationships/customXml" Target="../ink/ink77.xml"/><Relationship Id="rId2" Type="http://schemas.openxmlformats.org/officeDocument/2006/relationships/image" Target="../media/image110.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4.xml"/><Relationship Id="rId6" Type="http://schemas.openxmlformats.org/officeDocument/2006/relationships/image" Target="NULL"/><Relationship Id="rId11" Type="http://schemas.openxmlformats.org/officeDocument/2006/relationships/customXml" Target="../ink/ink70.xml"/><Relationship Id="rId24" Type="http://schemas.openxmlformats.org/officeDocument/2006/relationships/image" Target="NULL"/><Relationship Id="rId5" Type="http://schemas.openxmlformats.org/officeDocument/2006/relationships/customXml" Target="../ink/ink67.xml"/><Relationship Id="rId15" Type="http://schemas.openxmlformats.org/officeDocument/2006/relationships/customXml" Target="../ink/ink72.xml"/><Relationship Id="rId23" Type="http://schemas.openxmlformats.org/officeDocument/2006/relationships/customXml" Target="../ink/ink76.xml"/><Relationship Id="rId10" Type="http://schemas.openxmlformats.org/officeDocument/2006/relationships/image" Target="NULL"/><Relationship Id="rId19" Type="http://schemas.openxmlformats.org/officeDocument/2006/relationships/customXml" Target="../ink/ink74.xml"/><Relationship Id="rId4" Type="http://schemas.openxmlformats.org/officeDocument/2006/relationships/image" Target="../media/image125.png"/><Relationship Id="rId9" Type="http://schemas.openxmlformats.org/officeDocument/2006/relationships/customXml" Target="../ink/ink69.xml"/><Relationship Id="rId14" Type="http://schemas.openxmlformats.org/officeDocument/2006/relationships/image" Target="NULL"/><Relationship Id="rId22" Type="http://schemas.openxmlformats.org/officeDocument/2006/relationships/image" Target="NULL"/></Relationships>
</file>

<file path=ppt/slides/_rels/slide49.xml.rels><?xml version="1.0" encoding="UTF-8" standalone="yes"?>
<Relationships xmlns="http://schemas.openxmlformats.org/package/2006/relationships"><Relationship Id="rId8" Type="http://schemas.openxmlformats.org/officeDocument/2006/relationships/customXml" Target="../ink/ink80.xml"/><Relationship Id="rId13" Type="http://schemas.openxmlformats.org/officeDocument/2006/relationships/image" Target="NULL"/><Relationship Id="rId18" Type="http://schemas.openxmlformats.org/officeDocument/2006/relationships/customXml" Target="../ink/ink85.xml"/><Relationship Id="rId3" Type="http://schemas.openxmlformats.org/officeDocument/2006/relationships/image" Target="../media/image125.png"/><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customXml" Target="../ink/ink82.xml"/><Relationship Id="rId17" Type="http://schemas.openxmlformats.org/officeDocument/2006/relationships/image" Target="NULL"/><Relationship Id="rId2" Type="http://schemas.openxmlformats.org/officeDocument/2006/relationships/image" Target="../media/image124.png"/><Relationship Id="rId16" Type="http://schemas.openxmlformats.org/officeDocument/2006/relationships/customXml" Target="../ink/ink84.xml"/><Relationship Id="rId20" Type="http://schemas.openxmlformats.org/officeDocument/2006/relationships/customXml" Target="../ink/ink86.xml"/><Relationship Id="rId1" Type="http://schemas.openxmlformats.org/officeDocument/2006/relationships/slideLayout" Target="../slideLayouts/slideLayout4.xml"/><Relationship Id="rId6" Type="http://schemas.openxmlformats.org/officeDocument/2006/relationships/customXml" Target="../ink/ink79.xm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23" Type="http://schemas.openxmlformats.org/officeDocument/2006/relationships/image" Target="../media/image126.png"/><Relationship Id="rId10" Type="http://schemas.openxmlformats.org/officeDocument/2006/relationships/customXml" Target="../ink/ink81.xml"/><Relationship Id="rId19" Type="http://schemas.openxmlformats.org/officeDocument/2006/relationships/image" Target="NULL"/><Relationship Id="rId4" Type="http://schemas.openxmlformats.org/officeDocument/2006/relationships/customXml" Target="../ink/ink78.xml"/><Relationship Id="rId9" Type="http://schemas.openxmlformats.org/officeDocument/2006/relationships/image" Target="NULL"/><Relationship Id="rId14" Type="http://schemas.openxmlformats.org/officeDocument/2006/relationships/customXml" Target="../ink/ink83.xml"/><Relationship Id="rId22" Type="http://schemas.openxmlformats.org/officeDocument/2006/relationships/image" Target="../media/image14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5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80.png"/></Relationships>
</file>

<file path=ppt/slides/_rels/slide54.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750.png"/><Relationship Id="rId4" Type="http://schemas.openxmlformats.org/officeDocument/2006/relationships/image" Target="../media/image610.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0.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29.png"/><Relationship Id="rId7" Type="http://schemas.openxmlformats.org/officeDocument/2006/relationships/customXml" Target="../ink/ink8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customXml" Target="../ink/ink87.xml"/><Relationship Id="rId4" Type="http://schemas.openxmlformats.org/officeDocument/2006/relationships/image" Target="../media/image151.png"/></Relationships>
</file>

<file path=ppt/slides/_rels/slide58.xml.rels><?xml version="1.0" encoding="UTF-8" standalone="yes"?>
<Relationships xmlns="http://schemas.openxmlformats.org/package/2006/relationships"><Relationship Id="rId8" Type="http://schemas.openxmlformats.org/officeDocument/2006/relationships/customXml" Target="../ink/ink91.xml"/><Relationship Id="rId3" Type="http://schemas.openxmlformats.org/officeDocument/2006/relationships/image" Target="../media/image129.png"/><Relationship Id="rId7"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customXml" Target="../ink/ink90.xml"/><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customXml" Target="../ink/ink92.xml"/><Relationship Id="rId4" Type="http://schemas.openxmlformats.org/officeDocument/2006/relationships/customXml" Target="../ink/ink89.xml"/><Relationship Id="rId9" Type="http://schemas.openxmlformats.org/officeDocument/2006/relationships/image" Target="../media/image153.png"/></Relationships>
</file>

<file path=ppt/slides/_rels/slide59.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1800.png"/><Relationship Id="rId5" Type="http://schemas.openxmlformats.org/officeDocument/2006/relationships/image" Target="../media/image170.png"/><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780.png"/></Relationships>
</file>

<file path=ppt/slides/_rels/slide62.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1800.png"/><Relationship Id="rId5" Type="http://schemas.openxmlformats.org/officeDocument/2006/relationships/image" Target="../media/image170.png"/><Relationship Id="rId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760.png"/><Relationship Id="rId7" Type="http://schemas.openxmlformats.org/officeDocument/2006/relationships/image" Target="../media/image18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01.png"/></Relationships>
</file>

<file path=ppt/slides/_rels/slide64.xml.rels><?xml version="1.0" encoding="UTF-8" standalone="yes"?>
<Relationships xmlns="http://schemas.openxmlformats.org/package/2006/relationships"><Relationship Id="rId2" Type="http://schemas.openxmlformats.org/officeDocument/2006/relationships/image" Target="../media/image81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870.png"/><Relationship Id="rId18" Type="http://schemas.openxmlformats.org/officeDocument/2006/relationships/customXml" Target="../ink/ink97.xml"/><Relationship Id="rId21" Type="http://schemas.openxmlformats.org/officeDocument/2006/relationships/image" Target="../media/image1450.png"/><Relationship Id="rId12" Type="http://schemas.openxmlformats.org/officeDocument/2006/relationships/customXml" Target="../ink/ink94.xml"/><Relationship Id="rId17" Type="http://schemas.openxmlformats.org/officeDocument/2006/relationships/image" Target="../media/image890.png"/><Relationship Id="rId2" Type="http://schemas.openxmlformats.org/officeDocument/2006/relationships/image" Target="../media/image1420.png"/><Relationship Id="rId16" Type="http://schemas.openxmlformats.org/officeDocument/2006/relationships/customXml" Target="../ink/ink96.xml"/><Relationship Id="rId20" Type="http://schemas.openxmlformats.org/officeDocument/2006/relationships/image" Target="../media/image1440.png"/><Relationship Id="rId1" Type="http://schemas.openxmlformats.org/officeDocument/2006/relationships/slideLayout" Target="../slideLayouts/slideLayout4.xml"/><Relationship Id="rId6" Type="http://schemas.openxmlformats.org/officeDocument/2006/relationships/image" Target="../media/image351.png"/><Relationship Id="rId11" Type="http://schemas.openxmlformats.org/officeDocument/2006/relationships/image" Target="../media/image860.png"/><Relationship Id="rId5" Type="http://schemas.openxmlformats.org/officeDocument/2006/relationships/image" Target="../media/image341.png"/><Relationship Id="rId15" Type="http://schemas.openxmlformats.org/officeDocument/2006/relationships/image" Target="../media/image880.png"/><Relationship Id="rId23" Type="http://schemas.microsoft.com/office/2007/relationships/hdphoto" Target="../media/hdphoto4.wdp"/><Relationship Id="rId10" Type="http://schemas.openxmlformats.org/officeDocument/2006/relationships/customXml" Target="../ink/ink93.xml"/><Relationship Id="rId19" Type="http://schemas.openxmlformats.org/officeDocument/2006/relationships/image" Target="../media/image1430.png"/><Relationship Id="rId9" Type="http://schemas.openxmlformats.org/officeDocument/2006/relationships/image" Target="../media/image3800.png"/><Relationship Id="rId14" Type="http://schemas.openxmlformats.org/officeDocument/2006/relationships/customXml" Target="../ink/ink95.xml"/><Relationship Id="rId22" Type="http://schemas.openxmlformats.org/officeDocument/2006/relationships/image" Target="../media/image130.png"/></Relationships>
</file>

<file path=ppt/slides/_rels/slide67.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customXml" Target="../ink/ink100.xml"/><Relationship Id="rId18" Type="http://schemas.openxmlformats.org/officeDocument/2006/relationships/image" Target="../media/image1430.png"/><Relationship Id="rId3" Type="http://schemas.openxmlformats.org/officeDocument/2006/relationships/image" Target="../media/image341.png"/><Relationship Id="rId7" Type="http://schemas.openxmlformats.org/officeDocument/2006/relationships/image" Target="../media/image3800.png"/><Relationship Id="rId12" Type="http://schemas.openxmlformats.org/officeDocument/2006/relationships/image" Target="../media/image870.png"/><Relationship Id="rId17" Type="http://schemas.openxmlformats.org/officeDocument/2006/relationships/customXml" Target="../ink/ink102.xml"/><Relationship Id="rId2" Type="http://schemas.openxmlformats.org/officeDocument/2006/relationships/image" Target="../media/image1470.png"/><Relationship Id="rId16" Type="http://schemas.openxmlformats.org/officeDocument/2006/relationships/image" Target="../media/image890.png"/><Relationship Id="rId20" Type="http://schemas.openxmlformats.org/officeDocument/2006/relationships/image" Target="../media/image1450.png"/><Relationship Id="rId1" Type="http://schemas.openxmlformats.org/officeDocument/2006/relationships/slideLayout" Target="../slideLayouts/slideLayout4.xml"/><Relationship Id="rId6" Type="http://schemas.openxmlformats.org/officeDocument/2006/relationships/image" Target="../media/image371.png"/><Relationship Id="rId11" Type="http://schemas.openxmlformats.org/officeDocument/2006/relationships/customXml" Target="../ink/ink99.xml"/><Relationship Id="rId15" Type="http://schemas.openxmlformats.org/officeDocument/2006/relationships/customXml" Target="../ink/ink101.xml"/><Relationship Id="rId10" Type="http://schemas.openxmlformats.org/officeDocument/2006/relationships/image" Target="../media/image860.png"/><Relationship Id="rId19" Type="http://schemas.openxmlformats.org/officeDocument/2006/relationships/image" Target="../media/image1440.png"/><Relationship Id="rId4" Type="http://schemas.openxmlformats.org/officeDocument/2006/relationships/image" Target="../media/image351.png"/><Relationship Id="rId9" Type="http://schemas.openxmlformats.org/officeDocument/2006/relationships/customXml" Target="../ink/ink98.xml"/><Relationship Id="rId14" Type="http://schemas.openxmlformats.org/officeDocument/2006/relationships/image" Target="../media/image880.png"/></Relationships>
</file>

<file path=ppt/slides/_rels/slide68.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91.png"/><Relationship Id="rId3" Type="http://schemas.openxmlformats.org/officeDocument/2006/relationships/image" Target="../media/image341.png"/><Relationship Id="rId7" Type="http://schemas.openxmlformats.org/officeDocument/2006/relationships/image" Target="../media/image3800.png"/><Relationship Id="rId2" Type="http://schemas.openxmlformats.org/officeDocument/2006/relationships/image" Target="../media/image1480.png"/><Relationship Id="rId1" Type="http://schemas.openxmlformats.org/officeDocument/2006/relationships/slideLayout" Target="../slideLayouts/slideLayout4.xml"/><Relationship Id="rId6" Type="http://schemas.openxmlformats.org/officeDocument/2006/relationships/image" Target="../media/image371.png"/><Relationship Id="rId5" Type="http://schemas.openxmlformats.org/officeDocument/2006/relationships/image" Target="../media/image451.png"/><Relationship Id="rId15" Type="http://schemas.microsoft.com/office/2007/relationships/hdphoto" Target="../media/hdphoto4.wdp"/><Relationship Id="rId4" Type="http://schemas.openxmlformats.org/officeDocument/2006/relationships/image" Target="../media/image351.png"/><Relationship Id="rId14" Type="http://schemas.openxmlformats.org/officeDocument/2006/relationships/image" Target="../media/image130.png"/></Relationships>
</file>

<file path=ppt/slides/_rels/slide69.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91.png"/><Relationship Id="rId3" Type="http://schemas.openxmlformats.org/officeDocument/2006/relationships/image" Target="../media/image341.png"/><Relationship Id="rId7" Type="http://schemas.openxmlformats.org/officeDocument/2006/relationships/image" Target="../media/image3800.png"/><Relationship Id="rId2" Type="http://schemas.openxmlformats.org/officeDocument/2006/relationships/image" Target="../media/image134.png"/><Relationship Id="rId1" Type="http://schemas.openxmlformats.org/officeDocument/2006/relationships/slideLayout" Target="../slideLayouts/slideLayout4.xml"/><Relationship Id="rId6" Type="http://schemas.openxmlformats.org/officeDocument/2006/relationships/image" Target="../media/image371.png"/><Relationship Id="rId5" Type="http://schemas.openxmlformats.org/officeDocument/2006/relationships/image" Target="../media/image451.png"/><Relationship Id="rId15" Type="http://schemas.microsoft.com/office/2007/relationships/hdphoto" Target="../media/hdphoto4.wdp"/><Relationship Id="rId4" Type="http://schemas.openxmlformats.org/officeDocument/2006/relationships/image" Target="../media/image351.png"/><Relationship Id="rId14" Type="http://schemas.openxmlformats.org/officeDocument/2006/relationships/image" Target="../media/image13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44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36.png"/><Relationship Id="rId1" Type="http://schemas.openxmlformats.org/officeDocument/2006/relationships/slideLayout" Target="../slideLayouts/slideLayout4.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7.png"/><Relationship Id="rId1" Type="http://schemas.openxmlformats.org/officeDocument/2006/relationships/slideLayout" Target="../slideLayouts/slideLayout4.xml"/><Relationship Id="rId6" Type="http://schemas.openxmlformats.org/officeDocument/2006/relationships/image" Target="../media/image163.png"/><Relationship Id="rId5" Type="http://schemas.openxmlformats.org/officeDocument/2006/relationships/image" Target="../media/image166.png"/><Relationship Id="rId4" Type="http://schemas.openxmlformats.org/officeDocument/2006/relationships/image" Target="../media/image1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90.png"/><Relationship Id="rId1" Type="http://schemas.openxmlformats.org/officeDocument/2006/relationships/slideLayout" Target="../slideLayouts/slideLayout4.xml"/><Relationship Id="rId4" Type="http://schemas.openxmlformats.org/officeDocument/2006/relationships/image" Target="../media/image17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45.png"/><Relationship Id="rId4" Type="http://schemas.openxmlformats.org/officeDocument/2006/relationships/image" Target="../media/image14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221.png"/><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8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3.jpeg"/><Relationship Id="rId7"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54.jpe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0.png"/><Relationship Id="rId3" Type="http://schemas.openxmlformats.org/officeDocument/2006/relationships/image" Target="../media/image25.png"/><Relationship Id="rId21" Type="http://schemas.openxmlformats.org/officeDocument/2006/relationships/image" Target="../media/image28.png"/><Relationship Id="rId7" Type="http://schemas.openxmlformats.org/officeDocument/2006/relationships/image" Target="../media/image140.png"/><Relationship Id="rId12" Type="http://schemas.openxmlformats.org/officeDocument/2006/relationships/image" Target="../media/image190.png"/><Relationship Id="rId2" Type="http://schemas.openxmlformats.org/officeDocument/2006/relationships/notesSlide" Target="../notesSlides/notesSlide5.xml"/><Relationship Id="rId20" Type="http://schemas.openxmlformats.org/officeDocument/2006/relationships/image" Target="../media/image270.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181.png"/><Relationship Id="rId24" Type="http://schemas.openxmlformats.org/officeDocument/2006/relationships/image" Target="../media/image30.png"/><Relationship Id="rId5" Type="http://schemas.openxmlformats.org/officeDocument/2006/relationships/image" Target="../media/image26.png"/><Relationship Id="rId23" Type="http://schemas.microsoft.com/office/2007/relationships/hdphoto" Target="../media/hdphoto2.wdp"/><Relationship Id="rId10" Type="http://schemas.openxmlformats.org/officeDocument/2006/relationships/image" Target="../media/image171.png"/><Relationship Id="rId19" Type="http://schemas.openxmlformats.org/officeDocument/2006/relationships/image" Target="../media/image260.png"/><Relationship Id="rId4" Type="http://schemas.microsoft.com/office/2007/relationships/hdphoto" Target="../media/hdphoto1.wdp"/><Relationship Id="rId9" Type="http://schemas.openxmlformats.org/officeDocument/2006/relationships/image" Target="../media/image161.png"/><Relationship Id="rId22" Type="http://schemas.openxmlformats.org/officeDocument/2006/relationships/image" Target="../media/image29.png"/></Relationships>
</file>

<file path=ppt/slides/_rels/slide9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5.png"/><Relationship Id="rId7"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6.png"/><Relationship Id="rId11" Type="http://schemas.openxmlformats.org/officeDocument/2006/relationships/image" Target="../media/image1770.png"/><Relationship Id="rId5" Type="http://schemas.openxmlformats.org/officeDocument/2006/relationships/image" Target="../media/image175.png"/><Relationship Id="rId10" Type="http://schemas.openxmlformats.org/officeDocument/2006/relationships/image" Target="NULL"/><Relationship Id="rId4" Type="http://schemas.openxmlformats.org/officeDocument/2006/relationships/image" Target="../media/image174.png"/><Relationship Id="rId9" Type="http://schemas.openxmlformats.org/officeDocument/2006/relationships/image" Target="NULL"/></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52.png"/></Relationships>
</file>

<file path=ppt/slides/_rels/slide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60.tiff"/><Relationship Id="rId1" Type="http://schemas.openxmlformats.org/officeDocument/2006/relationships/slideLayout" Target="../slideLayouts/slideLayout4.xml"/><Relationship Id="rId4" Type="http://schemas.openxmlformats.org/officeDocument/2006/relationships/image" Target="NULL"/></Relationships>
</file>

<file path=ppt/slides/_rels/slide94.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5.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160.tiff"/><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62.png"/><Relationship Id="rId7" Type="http://schemas.openxmlformats.org/officeDocument/2006/relationships/image" Target="../media/image178.png"/><Relationship Id="rId12" Type="http://schemas.openxmlformats.org/officeDocument/2006/relationships/image" Target="../media/image18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77.png"/><Relationship Id="rId11" Type="http://schemas.openxmlformats.org/officeDocument/2006/relationships/image" Target="../media/image183.png"/><Relationship Id="rId5" Type="http://schemas.openxmlformats.org/officeDocument/2006/relationships/image" Target="../media/image176.png"/><Relationship Id="rId10" Type="http://schemas.openxmlformats.org/officeDocument/2006/relationships/image" Target="../media/image182.png"/><Relationship Id="rId4" Type="http://schemas.openxmlformats.org/officeDocument/2006/relationships/image" Target="../media/image173.png"/><Relationship Id="rId9" Type="http://schemas.openxmlformats.org/officeDocument/2006/relationships/image" Target="../media/image180.png"/></Relationships>
</file>

<file path=ppt/slides/_rels/slide98.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Wat gaan we doen?</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047918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8126A-0904-83EB-DA16-0336A950142A}"/>
              </a:ext>
            </a:extLst>
          </p:cNvPr>
          <p:cNvSpPr>
            <a:spLocks noGrp="1"/>
          </p:cNvSpPr>
          <p:nvPr>
            <p:ph type="title"/>
          </p:nvPr>
        </p:nvSpPr>
        <p:spPr/>
        <p:txBody>
          <a:bodyPr/>
          <a:lstStyle/>
          <a:p>
            <a:r>
              <a:rPr lang="nl-NL" dirty="0"/>
              <a:t>Hoe reken je met soortelijke warmte?</a:t>
            </a:r>
          </a:p>
        </p:txBody>
      </p:sp>
      <p:sp>
        <p:nvSpPr>
          <p:cNvPr id="3" name="Tijdelijke aanduiding voor tekst 2">
            <a:extLst>
              <a:ext uri="{FF2B5EF4-FFF2-40B4-BE49-F238E27FC236}">
                <a16:creationId xmlns:a16="http://schemas.microsoft.com/office/drawing/2014/main" id="{1D1E6BA1-6DFA-B3B4-79E0-D190E9694298}"/>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542661266"/>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866B09C-40EF-7D30-2CB8-65775B440AC2}"/>
              </a:ext>
            </a:extLst>
          </p:cNvPr>
          <p:cNvSpPr>
            <a:spLocks noGrp="1"/>
          </p:cNvSpPr>
          <p:nvPr>
            <p:ph type="title"/>
          </p:nvPr>
        </p:nvSpPr>
        <p:spPr/>
        <p:txBody>
          <a:bodyPr/>
          <a:lstStyle/>
          <a:p>
            <a:r>
              <a:rPr lang="nl-NL" dirty="0"/>
              <a:t>Medische toepassingen platgeslagen</a:t>
            </a:r>
          </a:p>
        </p:txBody>
      </p:sp>
      <p:sp>
        <p:nvSpPr>
          <p:cNvPr id="6" name="Tijdelijke aanduiding voor tekst 5">
            <a:extLst>
              <a:ext uri="{FF2B5EF4-FFF2-40B4-BE49-F238E27FC236}">
                <a16:creationId xmlns:a16="http://schemas.microsoft.com/office/drawing/2014/main" id="{6589B9EF-13CB-2FEB-FDEF-3D41D9F07C96}"/>
              </a:ext>
            </a:extLst>
          </p:cNvPr>
          <p:cNvSpPr>
            <a:spLocks noGrp="1"/>
          </p:cNvSpPr>
          <p:nvPr>
            <p:ph type="body" idx="1"/>
          </p:nvPr>
        </p:nvSpPr>
        <p:spPr/>
        <p:txBody>
          <a:bodyPr/>
          <a:lstStyle/>
          <a:p>
            <a:r>
              <a:rPr lang="nl-NL" dirty="0">
                <a:solidFill>
                  <a:srgbClr val="652EA3"/>
                </a:solidFill>
              </a:rPr>
              <a:t>Kijken</a:t>
            </a:r>
          </a:p>
        </p:txBody>
      </p:sp>
      <p:sp>
        <p:nvSpPr>
          <p:cNvPr id="7" name="Tijdelijke aanduiding voor inhoud 6">
            <a:extLst>
              <a:ext uri="{FF2B5EF4-FFF2-40B4-BE49-F238E27FC236}">
                <a16:creationId xmlns:a16="http://schemas.microsoft.com/office/drawing/2014/main" id="{AA750376-88D6-F76C-F436-EB0A4ECEC9F0}"/>
              </a:ext>
            </a:extLst>
          </p:cNvPr>
          <p:cNvSpPr>
            <a:spLocks noGrp="1"/>
          </p:cNvSpPr>
          <p:nvPr>
            <p:ph sz="half" idx="2"/>
          </p:nvPr>
        </p:nvSpPr>
        <p:spPr/>
        <p:txBody>
          <a:bodyPr>
            <a:normAutofit fontScale="92500" lnSpcReduction="20000"/>
          </a:bodyPr>
          <a:lstStyle/>
          <a:p>
            <a:pPr marL="0" indent="0">
              <a:buNone/>
            </a:pPr>
            <a:r>
              <a:rPr lang="nl-NL" dirty="0"/>
              <a:t>Eisen:</a:t>
            </a:r>
          </a:p>
          <a:p>
            <a:r>
              <a:rPr lang="nl-NL" dirty="0"/>
              <a:t>Hoog doordringend vermogen</a:t>
            </a:r>
          </a:p>
          <a:p>
            <a:r>
              <a:rPr lang="nl-NL" dirty="0"/>
              <a:t>Laag ioniserend vermogen</a:t>
            </a:r>
          </a:p>
        </p:txBody>
      </p:sp>
      <p:sp>
        <p:nvSpPr>
          <p:cNvPr id="8" name="Tijdelijke aanduiding voor tekst 7">
            <a:extLst>
              <a:ext uri="{FF2B5EF4-FFF2-40B4-BE49-F238E27FC236}">
                <a16:creationId xmlns:a16="http://schemas.microsoft.com/office/drawing/2014/main" id="{FE220AA1-1566-EC24-16B3-6B66F8D93AC7}"/>
              </a:ext>
            </a:extLst>
          </p:cNvPr>
          <p:cNvSpPr>
            <a:spLocks noGrp="1"/>
          </p:cNvSpPr>
          <p:nvPr>
            <p:ph type="body" sz="quarter" idx="3"/>
          </p:nvPr>
        </p:nvSpPr>
        <p:spPr/>
        <p:txBody>
          <a:bodyPr/>
          <a:lstStyle/>
          <a:p>
            <a:r>
              <a:rPr lang="nl-NL" dirty="0">
                <a:solidFill>
                  <a:srgbClr val="652EA3"/>
                </a:solidFill>
              </a:rPr>
              <a:t>Slopen</a:t>
            </a:r>
          </a:p>
        </p:txBody>
      </p:sp>
      <p:sp>
        <p:nvSpPr>
          <p:cNvPr id="9" name="Tijdelijke aanduiding voor inhoud 8">
            <a:extLst>
              <a:ext uri="{FF2B5EF4-FFF2-40B4-BE49-F238E27FC236}">
                <a16:creationId xmlns:a16="http://schemas.microsoft.com/office/drawing/2014/main" id="{D6E23BE3-CF4E-371A-4914-F51296B5A85F}"/>
              </a:ext>
            </a:extLst>
          </p:cNvPr>
          <p:cNvSpPr>
            <a:spLocks noGrp="1"/>
          </p:cNvSpPr>
          <p:nvPr>
            <p:ph sz="quarter" idx="4"/>
          </p:nvPr>
        </p:nvSpPr>
        <p:spPr/>
        <p:txBody>
          <a:bodyPr>
            <a:normAutofit fontScale="92500" lnSpcReduction="20000"/>
          </a:bodyPr>
          <a:lstStyle/>
          <a:p>
            <a:pPr marL="0" indent="0">
              <a:buNone/>
            </a:pPr>
            <a:r>
              <a:rPr lang="nl-NL" dirty="0"/>
              <a:t>Eisen inwendige bestraling:</a:t>
            </a:r>
          </a:p>
          <a:p>
            <a:r>
              <a:rPr lang="nl-NL" dirty="0"/>
              <a:t>Laag doordringend vermogen</a:t>
            </a:r>
          </a:p>
          <a:p>
            <a:r>
              <a:rPr lang="nl-NL" dirty="0"/>
              <a:t>Hoog ioniserend vermogen</a:t>
            </a:r>
          </a:p>
          <a:p>
            <a:pPr marL="0" indent="0">
              <a:buNone/>
            </a:pPr>
            <a:endParaRPr lang="nl-NL" dirty="0"/>
          </a:p>
          <a:p>
            <a:pPr marL="0" indent="0">
              <a:buNone/>
            </a:pPr>
            <a:r>
              <a:rPr lang="nl-NL" dirty="0"/>
              <a:t>Eisen uitwendige bestraling:</a:t>
            </a:r>
          </a:p>
          <a:p>
            <a:r>
              <a:rPr lang="nl-NL" dirty="0"/>
              <a:t>Hoog (genoeg)doordringend vermogen</a:t>
            </a:r>
          </a:p>
          <a:p>
            <a:r>
              <a:rPr lang="nl-NL" dirty="0"/>
              <a:t>Zo veel mogelijk ioniserend vermogen.</a:t>
            </a:r>
          </a:p>
        </p:txBody>
      </p:sp>
    </p:spTree>
    <p:extLst>
      <p:ext uri="{BB962C8B-B14F-4D97-AF65-F5344CB8AC3E}">
        <p14:creationId xmlns:p14="http://schemas.microsoft.com/office/powerpoint/2010/main" val="179575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anim calcmode="lin" valueType="num">
                                      <p:cBhvr additive="base">
                                        <p:cTn id="4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 calcmode="lin" valueType="num">
                                      <p:cBhvr additive="base">
                                        <p:cTn id="4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additive="base">
                                        <p:cTn id="5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xEl>
                                              <p:pRg st="5" end="5"/>
                                            </p:txEl>
                                          </p:spTgt>
                                        </p:tgtEl>
                                        <p:attrNameLst>
                                          <p:attrName>style.visibility</p:attrName>
                                        </p:attrNameLst>
                                      </p:cBhvr>
                                      <p:to>
                                        <p:strVal val="visible"/>
                                      </p:to>
                                    </p:set>
                                    <p:anim calcmode="lin" valueType="num">
                                      <p:cBhvr additive="base">
                                        <p:cTn id="6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xEl>
                                              <p:pRg st="6" end="6"/>
                                            </p:txEl>
                                          </p:spTgt>
                                        </p:tgtEl>
                                        <p:attrNameLst>
                                          <p:attrName>style.visibility</p:attrName>
                                        </p:attrNameLst>
                                      </p:cBhvr>
                                      <p:to>
                                        <p:strVal val="visible"/>
                                      </p:to>
                                    </p:set>
                                    <p:anim calcmode="lin" valueType="num">
                                      <p:cBhvr additive="base">
                                        <p:cTn id="6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9B89894-D7CC-EC18-0069-A1EF40DD5F83}"/>
              </a:ext>
            </a:extLst>
          </p:cNvPr>
          <p:cNvSpPr>
            <a:spLocks noGrp="1"/>
          </p:cNvSpPr>
          <p:nvPr>
            <p:ph type="title"/>
          </p:nvPr>
        </p:nvSpPr>
        <p:spPr/>
        <p:txBody>
          <a:bodyPr/>
          <a:lstStyle/>
          <a:p>
            <a:r>
              <a:rPr lang="nl-NL" dirty="0"/>
              <a:t>Kijken (beeldvorming)</a:t>
            </a:r>
          </a:p>
        </p:txBody>
      </p:sp>
      <p:sp>
        <p:nvSpPr>
          <p:cNvPr id="5" name="Tijdelijke aanduiding voor inhoud 4">
            <a:extLst>
              <a:ext uri="{FF2B5EF4-FFF2-40B4-BE49-F238E27FC236}">
                <a16:creationId xmlns:a16="http://schemas.microsoft.com/office/drawing/2014/main" id="{D91D51B2-D8B3-4A61-E9B7-140E73D74E71}"/>
              </a:ext>
            </a:extLst>
          </p:cNvPr>
          <p:cNvSpPr>
            <a:spLocks noGrp="1"/>
          </p:cNvSpPr>
          <p:nvPr>
            <p:ph sz="half" idx="1"/>
          </p:nvPr>
        </p:nvSpPr>
        <p:spPr/>
        <p:txBody>
          <a:bodyPr>
            <a:normAutofit fontScale="92500"/>
          </a:bodyPr>
          <a:lstStyle/>
          <a:p>
            <a:pPr marL="0" indent="0">
              <a:buNone/>
            </a:pPr>
            <a:r>
              <a:rPr lang="nl-NL" dirty="0">
                <a:solidFill>
                  <a:srgbClr val="652EA3"/>
                </a:solidFill>
              </a:rPr>
              <a:t>Botten</a:t>
            </a:r>
            <a:r>
              <a:rPr lang="nl-NL" dirty="0"/>
              <a:t>:</a:t>
            </a:r>
          </a:p>
          <a:p>
            <a:r>
              <a:rPr lang="nl-NL" dirty="0"/>
              <a:t>Röntgenstraling</a:t>
            </a:r>
          </a:p>
          <a:p>
            <a:pPr lvl="1"/>
            <a:r>
              <a:rPr lang="nl-NL" dirty="0"/>
              <a:t>Röntgenfoto</a:t>
            </a:r>
          </a:p>
          <a:p>
            <a:pPr lvl="1"/>
            <a:r>
              <a:rPr lang="nl-NL" dirty="0"/>
              <a:t>Doorlichting met röntgenstraling</a:t>
            </a:r>
          </a:p>
          <a:p>
            <a:pPr lvl="1"/>
            <a:r>
              <a:rPr lang="nl-NL" dirty="0"/>
              <a:t>CT-scan</a:t>
            </a:r>
          </a:p>
          <a:p>
            <a:pPr marL="0" indent="0">
              <a:buNone/>
            </a:pPr>
            <a:r>
              <a:rPr lang="nl-NL" dirty="0">
                <a:solidFill>
                  <a:srgbClr val="652EA3"/>
                </a:solidFill>
              </a:rPr>
              <a:t>Weefsel:</a:t>
            </a:r>
          </a:p>
          <a:p>
            <a:r>
              <a:rPr lang="nl-NL" dirty="0"/>
              <a:t>Gammastraling</a:t>
            </a:r>
          </a:p>
          <a:p>
            <a:pPr lvl="1"/>
            <a:r>
              <a:rPr lang="nl-NL" dirty="0"/>
              <a:t>Gammacamera</a:t>
            </a:r>
          </a:p>
          <a:p>
            <a:r>
              <a:rPr lang="nl-NL" dirty="0"/>
              <a:t>Geluid</a:t>
            </a:r>
          </a:p>
          <a:p>
            <a:pPr lvl="1"/>
            <a:r>
              <a:rPr lang="nl-NL" dirty="0"/>
              <a:t>Echografie</a:t>
            </a:r>
          </a:p>
        </p:txBody>
      </p:sp>
      <p:pic>
        <p:nvPicPr>
          <p:cNvPr id="14" name="Tijdelijke aanduiding voor inhoud 13">
            <a:extLst>
              <a:ext uri="{FF2B5EF4-FFF2-40B4-BE49-F238E27FC236}">
                <a16:creationId xmlns:a16="http://schemas.microsoft.com/office/drawing/2014/main" id="{DDD16E02-75C6-3DB6-3DAC-A0291A10579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58186" y="1139044"/>
            <a:ext cx="5181600" cy="3452715"/>
          </a:xfrm>
          <a:prstGeom prst="rect">
            <a:avLst/>
          </a:prstGeom>
        </p:spPr>
      </p:pic>
      <p:pic>
        <p:nvPicPr>
          <p:cNvPr id="7" name="Afbeelding 6" descr="Wat is een röntgenfoto? | NPO Kennis">
            <a:extLst>
              <a:ext uri="{FF2B5EF4-FFF2-40B4-BE49-F238E27FC236}">
                <a16:creationId xmlns:a16="http://schemas.microsoft.com/office/drawing/2014/main" id="{A3766104-7107-780C-5160-7A151030D379}"/>
              </a:ext>
            </a:extLst>
          </p:cNvPr>
          <p:cNvPicPr>
            <a:picLocks noChangeAspect="1"/>
          </p:cNvPicPr>
          <p:nvPr/>
        </p:nvPicPr>
        <p:blipFill>
          <a:blip r:embed="rId4"/>
          <a:stretch>
            <a:fillRect/>
          </a:stretch>
        </p:blipFill>
        <p:spPr>
          <a:xfrm>
            <a:off x="6345966" y="2374997"/>
            <a:ext cx="5206041" cy="3470030"/>
          </a:xfrm>
          <a:prstGeom prst="rect">
            <a:avLst/>
          </a:prstGeom>
        </p:spPr>
      </p:pic>
      <p:pic>
        <p:nvPicPr>
          <p:cNvPr id="8" name="Afbeelding 7">
            <a:extLst>
              <a:ext uri="{FF2B5EF4-FFF2-40B4-BE49-F238E27FC236}">
                <a16:creationId xmlns:a16="http://schemas.microsoft.com/office/drawing/2014/main" id="{BD54C624-F768-8B1C-43C9-18065B6BFBB2}"/>
              </a:ext>
            </a:extLst>
          </p:cNvPr>
          <p:cNvPicPr>
            <a:picLocks noChangeAspect="1"/>
          </p:cNvPicPr>
          <p:nvPr/>
        </p:nvPicPr>
        <p:blipFill>
          <a:blip r:embed="rId5"/>
          <a:stretch>
            <a:fillRect/>
          </a:stretch>
        </p:blipFill>
        <p:spPr>
          <a:xfrm>
            <a:off x="6987361" y="1852177"/>
            <a:ext cx="3923250" cy="3328331"/>
          </a:xfrm>
          <a:prstGeom prst="rect">
            <a:avLst/>
          </a:prstGeom>
        </p:spPr>
      </p:pic>
      <p:pic>
        <p:nvPicPr>
          <p:cNvPr id="10" name="Afbeelding 9">
            <a:extLst>
              <a:ext uri="{FF2B5EF4-FFF2-40B4-BE49-F238E27FC236}">
                <a16:creationId xmlns:a16="http://schemas.microsoft.com/office/drawing/2014/main" id="{3894AFD2-6390-2DF8-606D-0D15F2AA088C}"/>
              </a:ext>
            </a:extLst>
          </p:cNvPr>
          <p:cNvPicPr>
            <a:picLocks noChangeAspect="1"/>
          </p:cNvPicPr>
          <p:nvPr/>
        </p:nvPicPr>
        <p:blipFill>
          <a:blip r:embed="rId6"/>
          <a:stretch>
            <a:fillRect/>
          </a:stretch>
        </p:blipFill>
        <p:spPr>
          <a:xfrm>
            <a:off x="6358187" y="3590489"/>
            <a:ext cx="5181600" cy="3077004"/>
          </a:xfrm>
          <a:prstGeom prst="rect">
            <a:avLst/>
          </a:prstGeom>
        </p:spPr>
      </p:pic>
      <p:pic>
        <p:nvPicPr>
          <p:cNvPr id="16" name="Afbeelding 15">
            <a:extLst>
              <a:ext uri="{FF2B5EF4-FFF2-40B4-BE49-F238E27FC236}">
                <a16:creationId xmlns:a16="http://schemas.microsoft.com/office/drawing/2014/main" id="{94FC4FBA-4C0C-F8E0-6A66-D09BE7505BB8}"/>
              </a:ext>
            </a:extLst>
          </p:cNvPr>
          <p:cNvPicPr>
            <a:picLocks noChangeAspect="1"/>
          </p:cNvPicPr>
          <p:nvPr/>
        </p:nvPicPr>
        <p:blipFill>
          <a:blip r:embed="rId7"/>
          <a:stretch>
            <a:fillRect/>
          </a:stretch>
        </p:blipFill>
        <p:spPr>
          <a:xfrm>
            <a:off x="7190537" y="1580360"/>
            <a:ext cx="3516898" cy="4841868"/>
          </a:xfrm>
          <a:prstGeom prst="rect">
            <a:avLst/>
          </a:prstGeom>
        </p:spPr>
      </p:pic>
      <p:pic>
        <p:nvPicPr>
          <p:cNvPr id="17" name="Afbeelding 16">
            <a:extLst>
              <a:ext uri="{FF2B5EF4-FFF2-40B4-BE49-F238E27FC236}">
                <a16:creationId xmlns:a16="http://schemas.microsoft.com/office/drawing/2014/main" id="{EBA7B550-BE48-1BA9-1088-A4E3B997717D}"/>
              </a:ext>
            </a:extLst>
          </p:cNvPr>
          <p:cNvPicPr>
            <a:picLocks noChangeAspect="1"/>
          </p:cNvPicPr>
          <p:nvPr/>
        </p:nvPicPr>
        <p:blipFill>
          <a:blip r:embed="rId8"/>
          <a:stretch>
            <a:fillRect/>
          </a:stretch>
        </p:blipFill>
        <p:spPr>
          <a:xfrm>
            <a:off x="6199939" y="2263410"/>
            <a:ext cx="5448222" cy="3328331"/>
          </a:xfrm>
          <a:prstGeom prst="rect">
            <a:avLst/>
          </a:prstGeom>
        </p:spPr>
      </p:pic>
      <p:pic>
        <p:nvPicPr>
          <p:cNvPr id="18" name="Afbeelding 17">
            <a:extLst>
              <a:ext uri="{FF2B5EF4-FFF2-40B4-BE49-F238E27FC236}">
                <a16:creationId xmlns:a16="http://schemas.microsoft.com/office/drawing/2014/main" id="{5284DDEB-D303-0BAA-9759-2C0A1BBFCD38}"/>
              </a:ext>
            </a:extLst>
          </p:cNvPr>
          <p:cNvPicPr>
            <a:picLocks noChangeAspect="1"/>
          </p:cNvPicPr>
          <p:nvPr/>
        </p:nvPicPr>
        <p:blipFill>
          <a:blip r:embed="rId9">
            <a:lum contrast="-20000"/>
          </a:blip>
          <a:stretch>
            <a:fillRect/>
          </a:stretch>
        </p:blipFill>
        <p:spPr>
          <a:xfrm>
            <a:off x="7638907" y="190507"/>
            <a:ext cx="4425430" cy="6589486"/>
          </a:xfrm>
          <a:prstGeom prst="rect">
            <a:avLst/>
          </a:prstGeom>
        </p:spPr>
      </p:pic>
    </p:spTree>
    <p:extLst>
      <p:ext uri="{BB962C8B-B14F-4D97-AF65-F5344CB8AC3E}">
        <p14:creationId xmlns:p14="http://schemas.microsoft.com/office/powerpoint/2010/main" val="32594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additive="base">
                                        <p:cTn id="4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anim calcmode="lin" valueType="num">
                                      <p:cBhvr additive="base">
                                        <p:cTn id="6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65" presetID="10" presetClass="exit" presetSubtype="0" fill="hold"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 calcmode="lin" valueType="num">
                                      <p:cBhvr additive="base">
                                        <p:cTn id="7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 calcmode="lin" valueType="num">
                                      <p:cBhvr additive="base">
                                        <p:cTn id="8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83" presetID="53" presetClass="entr" presetSubtype="16"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500" fill="hold"/>
                                        <p:tgtEl>
                                          <p:spTgt spid="16"/>
                                        </p:tgtEl>
                                        <p:attrNameLst>
                                          <p:attrName>ppt_w</p:attrName>
                                        </p:attrNameLst>
                                      </p:cBhvr>
                                      <p:tavLst>
                                        <p:tav tm="0">
                                          <p:val>
                                            <p:fltVal val="0"/>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5">
                                            <p:txEl>
                                              <p:pRg st="8" end="8"/>
                                            </p:txEl>
                                          </p:spTgt>
                                        </p:tgtEl>
                                        <p:attrNameLst>
                                          <p:attrName>style.visibility</p:attrName>
                                        </p:attrNameLst>
                                      </p:cBhvr>
                                      <p:to>
                                        <p:strVal val="visible"/>
                                      </p:to>
                                    </p:set>
                                    <p:anim calcmode="lin" valueType="num">
                                      <p:cBhvr additive="base">
                                        <p:cTn id="92"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5">
                                            <p:txEl>
                                              <p:pRg st="8" end="8"/>
                                            </p:txEl>
                                          </p:spTgt>
                                        </p:tgtEl>
                                        <p:attrNameLst>
                                          <p:attrName>ppt_y</p:attrName>
                                        </p:attrNameLst>
                                      </p:cBhvr>
                                      <p:tavLst>
                                        <p:tav tm="0">
                                          <p:val>
                                            <p:strVal val="1+#ppt_h/2"/>
                                          </p:val>
                                        </p:tav>
                                        <p:tav tm="100000">
                                          <p:val>
                                            <p:strVal val="#ppt_y"/>
                                          </p:val>
                                        </p:tav>
                                      </p:tavLst>
                                    </p:anim>
                                  </p:childTnLst>
                                </p:cTn>
                              </p:par>
                              <p:par>
                                <p:cTn id="94" presetID="10" presetClass="exit" presetSubtype="0" fill="hold" nodeType="withEffect">
                                  <p:stCondLst>
                                    <p:cond delay="0"/>
                                  </p:stCondLst>
                                  <p:childTnLst>
                                    <p:animEffect transition="out" filter="fade">
                                      <p:cBhvr>
                                        <p:cTn id="95" dur="500"/>
                                        <p:tgtEl>
                                          <p:spTgt spid="16"/>
                                        </p:tgtEl>
                                      </p:cBhvr>
                                    </p:animEffect>
                                    <p:set>
                                      <p:cBhvr>
                                        <p:cTn id="96" dur="1" fill="hold">
                                          <p:stCondLst>
                                            <p:cond delay="499"/>
                                          </p:stCondLst>
                                        </p:cTn>
                                        <p:tgtEl>
                                          <p:spTgt spid="1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
                                            <p:txEl>
                                              <p:pRg st="9" end="9"/>
                                            </p:txEl>
                                          </p:spTgt>
                                        </p:tgtEl>
                                        <p:attrNameLst>
                                          <p:attrName>style.visibility</p:attrName>
                                        </p:attrNameLst>
                                      </p:cBhvr>
                                      <p:to>
                                        <p:strVal val="visible"/>
                                      </p:to>
                                    </p:set>
                                    <p:anim calcmode="lin" valueType="num">
                                      <p:cBhvr additive="base">
                                        <p:cTn id="10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103" presetID="53" presetClass="entr" presetSubtype="16"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p:cTn id="105" dur="500" fill="hold"/>
                                        <p:tgtEl>
                                          <p:spTgt spid="17"/>
                                        </p:tgtEl>
                                        <p:attrNameLst>
                                          <p:attrName>ppt_w</p:attrName>
                                        </p:attrNameLst>
                                      </p:cBhvr>
                                      <p:tavLst>
                                        <p:tav tm="0">
                                          <p:val>
                                            <p:fltVal val="0"/>
                                          </p:val>
                                        </p:tav>
                                        <p:tav tm="100000">
                                          <p:val>
                                            <p:strVal val="#ppt_w"/>
                                          </p:val>
                                        </p:tav>
                                      </p:tavLst>
                                    </p:anim>
                                    <p:anim calcmode="lin" valueType="num">
                                      <p:cBhvr>
                                        <p:cTn id="106" dur="500" fill="hold"/>
                                        <p:tgtEl>
                                          <p:spTgt spid="17"/>
                                        </p:tgtEl>
                                        <p:attrNameLst>
                                          <p:attrName>ppt_h</p:attrName>
                                        </p:attrNameLst>
                                      </p:cBhvr>
                                      <p:tavLst>
                                        <p:tav tm="0">
                                          <p:val>
                                            <p:fltVal val="0"/>
                                          </p:val>
                                        </p:tav>
                                        <p:tav tm="100000">
                                          <p:val>
                                            <p:strVal val="#ppt_h"/>
                                          </p:val>
                                        </p:tav>
                                      </p:tavLst>
                                    </p:anim>
                                    <p:animEffect transition="in" filter="fade">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ppt_x"/>
                                          </p:val>
                                        </p:tav>
                                        <p:tav tm="100000">
                                          <p:val>
                                            <p:strVal val="#ppt_x"/>
                                          </p:val>
                                        </p:tav>
                                      </p:tavLst>
                                    </p:anim>
                                    <p:anim calcmode="lin" valueType="num">
                                      <p:cBhvr additive="base">
                                        <p:cTn id="113" dur="500" fill="hold"/>
                                        <p:tgtEl>
                                          <p:spTgt spid="18"/>
                                        </p:tgtEl>
                                        <p:attrNameLst>
                                          <p:attrName>ppt_y</p:attrName>
                                        </p:attrNameLst>
                                      </p:cBhvr>
                                      <p:tavLst>
                                        <p:tav tm="0">
                                          <p:val>
                                            <p:strVal val="1+#ppt_h/2"/>
                                          </p:val>
                                        </p:tav>
                                        <p:tav tm="100000">
                                          <p:val>
                                            <p:strVal val="#ppt_y"/>
                                          </p:val>
                                        </p:tav>
                                      </p:tavLst>
                                    </p:anim>
                                  </p:childTnLst>
                                </p:cTn>
                              </p:par>
                              <p:par>
                                <p:cTn id="114" presetID="10" presetClass="exit" presetSubtype="0" fill="hold"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D02A6-BDE0-86EF-2926-B69BDF3FAA5B}"/>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10CD615E-DE6C-7C8F-69A0-12EC79252779}"/>
              </a:ext>
            </a:extLst>
          </p:cNvPr>
          <p:cNvSpPr>
            <a:spLocks noGrp="1"/>
          </p:cNvSpPr>
          <p:nvPr>
            <p:ph type="title"/>
          </p:nvPr>
        </p:nvSpPr>
        <p:spPr/>
        <p:txBody>
          <a:bodyPr/>
          <a:lstStyle/>
          <a:p>
            <a:r>
              <a:rPr lang="nl-NL" dirty="0"/>
              <a:t>Slopen (radiotherapie)</a:t>
            </a:r>
          </a:p>
        </p:txBody>
      </p:sp>
      <p:sp>
        <p:nvSpPr>
          <p:cNvPr id="5" name="Tijdelijke aanduiding voor inhoud 4">
            <a:extLst>
              <a:ext uri="{FF2B5EF4-FFF2-40B4-BE49-F238E27FC236}">
                <a16:creationId xmlns:a16="http://schemas.microsoft.com/office/drawing/2014/main" id="{E6955F79-6DAB-D9E6-BCC2-B99BB6F759F9}"/>
              </a:ext>
            </a:extLst>
          </p:cNvPr>
          <p:cNvSpPr>
            <a:spLocks noGrp="1"/>
          </p:cNvSpPr>
          <p:nvPr>
            <p:ph sz="half" idx="1"/>
          </p:nvPr>
        </p:nvSpPr>
        <p:spPr/>
        <p:txBody>
          <a:bodyPr>
            <a:normAutofit lnSpcReduction="10000"/>
          </a:bodyPr>
          <a:lstStyle/>
          <a:p>
            <a:pPr marL="0" indent="0">
              <a:buNone/>
            </a:pPr>
            <a:r>
              <a:rPr lang="nl-NL" dirty="0"/>
              <a:t>Inwendig:</a:t>
            </a:r>
          </a:p>
          <a:p>
            <a:r>
              <a:rPr lang="nl-NL" dirty="0" err="1"/>
              <a:t>Brachytherapie</a:t>
            </a:r>
            <a:r>
              <a:rPr lang="nl-NL" dirty="0"/>
              <a:t>/tracers</a:t>
            </a:r>
          </a:p>
          <a:p>
            <a:pPr lvl="1"/>
            <a:r>
              <a:rPr lang="nl-NL" dirty="0"/>
              <a:t>Alfastraling</a:t>
            </a:r>
          </a:p>
          <a:p>
            <a:pPr lvl="1"/>
            <a:r>
              <a:rPr lang="nl-NL" dirty="0"/>
              <a:t>Bètastraling</a:t>
            </a:r>
          </a:p>
          <a:p>
            <a:pPr marL="0" indent="0">
              <a:buNone/>
            </a:pPr>
            <a:endParaRPr lang="nl-NL" dirty="0"/>
          </a:p>
          <a:p>
            <a:pPr marL="0" indent="0">
              <a:buNone/>
            </a:pPr>
            <a:r>
              <a:rPr lang="nl-NL" dirty="0"/>
              <a:t>Uitwendig:</a:t>
            </a:r>
          </a:p>
          <a:p>
            <a:r>
              <a:rPr lang="nl-NL" dirty="0"/>
              <a:t>Bestralen met:</a:t>
            </a:r>
          </a:p>
          <a:p>
            <a:pPr lvl="1"/>
            <a:r>
              <a:rPr lang="nl-NL" dirty="0"/>
              <a:t>Hoogenergetische röntgenstraling</a:t>
            </a:r>
          </a:p>
          <a:p>
            <a:pPr lvl="1"/>
            <a:r>
              <a:rPr lang="nl-NL" dirty="0"/>
              <a:t>Gammastraling</a:t>
            </a:r>
          </a:p>
        </p:txBody>
      </p:sp>
      <p:sp>
        <p:nvSpPr>
          <p:cNvPr id="3" name="Tijdelijke aanduiding voor inhoud 2">
            <a:extLst>
              <a:ext uri="{FF2B5EF4-FFF2-40B4-BE49-F238E27FC236}">
                <a16:creationId xmlns:a16="http://schemas.microsoft.com/office/drawing/2014/main" id="{289E47EA-6407-444D-C528-54F232E6C8B0}"/>
              </a:ext>
            </a:extLst>
          </p:cNvPr>
          <p:cNvSpPr>
            <a:spLocks noGrp="1"/>
          </p:cNvSpPr>
          <p:nvPr>
            <p:ph sz="half" idx="2"/>
          </p:nvPr>
        </p:nvSpPr>
        <p:spPr/>
        <p:txBody>
          <a:bodyPr>
            <a:normAutofit lnSpcReduction="10000"/>
          </a:bodyPr>
          <a:lstStyle/>
          <a:p>
            <a:endParaRPr lang="nl-NL" dirty="0"/>
          </a:p>
        </p:txBody>
      </p:sp>
      <p:pic>
        <p:nvPicPr>
          <p:cNvPr id="6" name="Afbeelding 5" descr="Radiotherapy for cervical cancer | Irish Cancer Society">
            <a:extLst>
              <a:ext uri="{FF2B5EF4-FFF2-40B4-BE49-F238E27FC236}">
                <a16:creationId xmlns:a16="http://schemas.microsoft.com/office/drawing/2014/main" id="{51002519-F194-B27B-B5B0-CB92CCE66D5D}"/>
              </a:ext>
            </a:extLst>
          </p:cNvPr>
          <p:cNvPicPr>
            <a:picLocks noChangeAspect="1"/>
          </p:cNvPicPr>
          <p:nvPr/>
        </p:nvPicPr>
        <p:blipFill>
          <a:blip r:embed="rId3"/>
          <a:stretch>
            <a:fillRect/>
          </a:stretch>
        </p:blipFill>
        <p:spPr>
          <a:xfrm>
            <a:off x="6393547" y="1253700"/>
            <a:ext cx="4960253" cy="5146200"/>
          </a:xfrm>
          <a:prstGeom prst="rect">
            <a:avLst/>
          </a:prstGeom>
        </p:spPr>
      </p:pic>
      <p:pic>
        <p:nvPicPr>
          <p:cNvPr id="11" name="Afbeelding 10">
            <a:extLst>
              <a:ext uri="{FF2B5EF4-FFF2-40B4-BE49-F238E27FC236}">
                <a16:creationId xmlns:a16="http://schemas.microsoft.com/office/drawing/2014/main" id="{30F14E7E-47A3-BD36-4666-D153FC3BD95B}"/>
              </a:ext>
            </a:extLst>
          </p:cNvPr>
          <p:cNvPicPr>
            <a:picLocks noChangeAspect="1"/>
          </p:cNvPicPr>
          <p:nvPr/>
        </p:nvPicPr>
        <p:blipFill>
          <a:blip r:embed="rId4"/>
          <a:stretch>
            <a:fillRect/>
          </a:stretch>
        </p:blipFill>
        <p:spPr>
          <a:xfrm>
            <a:off x="6393547" y="1983455"/>
            <a:ext cx="4706007" cy="3686689"/>
          </a:xfrm>
          <a:prstGeom prst="rect">
            <a:avLst/>
          </a:prstGeom>
        </p:spPr>
      </p:pic>
      <p:pic>
        <p:nvPicPr>
          <p:cNvPr id="13" name="Afbeelding 12">
            <a:extLst>
              <a:ext uri="{FF2B5EF4-FFF2-40B4-BE49-F238E27FC236}">
                <a16:creationId xmlns:a16="http://schemas.microsoft.com/office/drawing/2014/main" id="{BC07119E-F9CE-E95B-D73B-611F29CB58DE}"/>
              </a:ext>
            </a:extLst>
          </p:cNvPr>
          <p:cNvPicPr>
            <a:picLocks noChangeAspect="1"/>
          </p:cNvPicPr>
          <p:nvPr/>
        </p:nvPicPr>
        <p:blipFill>
          <a:blip r:embed="rId5"/>
          <a:stretch>
            <a:fillRect/>
          </a:stretch>
        </p:blipFill>
        <p:spPr>
          <a:xfrm>
            <a:off x="6038526" y="1983456"/>
            <a:ext cx="5448947" cy="3686688"/>
          </a:xfrm>
          <a:prstGeom prst="rect">
            <a:avLst/>
          </a:prstGeom>
        </p:spPr>
      </p:pic>
    </p:spTree>
    <p:extLst>
      <p:ext uri="{BB962C8B-B14F-4D97-AF65-F5344CB8AC3E}">
        <p14:creationId xmlns:p14="http://schemas.microsoft.com/office/powerpoint/2010/main" val="158107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additive="base">
                                        <p:cTn id="4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par>
                                <p:cTn id="52" presetID="2" presetClass="entr" presetSubtype="4" fill="hold" grpId="0" nodeType="with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 calcmode="lin" valueType="num">
                                      <p:cBhvr additive="base">
                                        <p:cTn id="54"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8126A-0904-83EB-DA16-0336A950142A}"/>
              </a:ext>
            </a:extLst>
          </p:cNvPr>
          <p:cNvSpPr>
            <a:spLocks noGrp="1"/>
          </p:cNvSpPr>
          <p:nvPr>
            <p:ph type="title"/>
          </p:nvPr>
        </p:nvSpPr>
        <p:spPr/>
        <p:txBody>
          <a:bodyPr/>
          <a:lstStyle/>
          <a:p>
            <a:r>
              <a:rPr lang="nl-NL" dirty="0"/>
              <a:t>Warmte en temperatuur</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2CC779B6-9246-8F13-B2E0-8333003670D7}"/>
                  </a:ext>
                </a:extLst>
              </p:cNvPr>
              <p:cNvSpPr>
                <a:spLocks noGrp="1"/>
              </p:cNvSpPr>
              <p:nvPr>
                <p:ph idx="1"/>
              </p:nvPr>
            </p:nvSpPr>
            <p:spPr/>
            <p:txBody>
              <a:bodyPr/>
              <a:lstStyle/>
              <a:p>
                <a:r>
                  <a:rPr lang="nl-NL" dirty="0"/>
                  <a:t>Wanneer je ergens </a:t>
                </a:r>
                <a:r>
                  <a:rPr lang="nl-NL" dirty="0">
                    <a:solidFill>
                      <a:srgbClr val="FF0000"/>
                    </a:solidFill>
                  </a:rPr>
                  <a:t>warmte</a:t>
                </a:r>
                <a:r>
                  <a:rPr lang="nl-NL" dirty="0"/>
                  <a:t> aan toevoegt, stijgt de </a:t>
                </a:r>
                <a:r>
                  <a:rPr lang="nl-NL" dirty="0">
                    <a:solidFill>
                      <a:srgbClr val="945DE8"/>
                    </a:solidFill>
                  </a:rPr>
                  <a:t>temperatuur</a:t>
                </a:r>
              </a:p>
              <a:p>
                <a:r>
                  <a:rPr lang="nl-NL" dirty="0"/>
                  <a:t>Hoeveel de </a:t>
                </a:r>
                <a:r>
                  <a:rPr lang="nl-NL" dirty="0">
                    <a:solidFill>
                      <a:srgbClr val="7030A0"/>
                    </a:solidFill>
                  </a:rPr>
                  <a:t>temperatuur</a:t>
                </a:r>
                <a:r>
                  <a:rPr lang="nl-NL" dirty="0"/>
                  <a:t> stijgt, hangt af van de hoeveelheid </a:t>
                </a:r>
                <a:r>
                  <a:rPr lang="nl-NL" dirty="0">
                    <a:solidFill>
                      <a:srgbClr val="FF0000"/>
                    </a:solidFill>
                  </a:rPr>
                  <a:t>warmte</a:t>
                </a:r>
                <a:r>
                  <a:rPr lang="nl-NL" dirty="0"/>
                  <a:t>,  </a:t>
                </a:r>
                <a:r>
                  <a:rPr lang="nl-NL" dirty="0">
                    <a:solidFill>
                      <a:srgbClr val="FFC000"/>
                    </a:solidFill>
                  </a:rPr>
                  <a:t>soort stof</a:t>
                </a:r>
                <a:r>
                  <a:rPr lang="nl-NL" dirty="0"/>
                  <a:t> en de </a:t>
                </a:r>
                <a:r>
                  <a:rPr lang="nl-NL" dirty="0">
                    <a:solidFill>
                      <a:srgbClr val="00B050"/>
                    </a:solidFill>
                  </a:rPr>
                  <a:t>massa</a:t>
                </a:r>
                <a:r>
                  <a:rPr lang="nl-NL" dirty="0"/>
                  <a:t> van de stof</a:t>
                </a:r>
              </a:p>
              <a:p>
                <a:endParaRPr lang="nl-NL" dirty="0"/>
              </a:p>
              <a:p>
                <a:r>
                  <a:rPr lang="nl-NL" dirty="0"/>
                  <a:t>Er geldt: </a:t>
                </a:r>
                <a14:m>
                  <m:oMath xmlns:m="http://schemas.openxmlformats.org/officeDocument/2006/math">
                    <m:r>
                      <a:rPr lang="nl-NL" b="0" i="1" smtClean="0">
                        <a:solidFill>
                          <a:srgbClr val="FF0000"/>
                        </a:solidFill>
                        <a:latin typeface="Cambria Math" panose="02040503050406030204" pitchFamily="18" charset="0"/>
                      </a:rPr>
                      <m:t>𝑄</m:t>
                    </m:r>
                    <m:r>
                      <a:rPr lang="nl-NL" b="0" i="1" smtClean="0">
                        <a:latin typeface="Cambria Math" panose="02040503050406030204" pitchFamily="18" charset="0"/>
                      </a:rPr>
                      <m:t>=</m:t>
                    </m:r>
                    <m:r>
                      <a:rPr lang="nl-NL" b="0" i="1" smtClean="0">
                        <a:solidFill>
                          <a:srgbClr val="FFC000"/>
                        </a:solidFill>
                        <a:latin typeface="Cambria Math" panose="02040503050406030204" pitchFamily="18" charset="0"/>
                      </a:rPr>
                      <m:t>𝑐</m:t>
                    </m:r>
                    <m:r>
                      <a:rPr lang="nl-NL" b="0" i="1" smtClean="0">
                        <a:latin typeface="Cambria Math" panose="02040503050406030204" pitchFamily="18" charset="0"/>
                        <a:ea typeface="Cambria Math" panose="02040503050406030204" pitchFamily="18" charset="0"/>
                      </a:rPr>
                      <m:t>∙</m:t>
                    </m:r>
                    <m:r>
                      <a:rPr lang="nl-NL" b="0" i="1" smtClean="0">
                        <a:solidFill>
                          <a:srgbClr val="00B050"/>
                        </a:solidFill>
                        <a:latin typeface="Cambria Math" panose="02040503050406030204" pitchFamily="18" charset="0"/>
                        <a:ea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nl-NL" b="0" i="1" smtClean="0">
                        <a:solidFill>
                          <a:srgbClr val="945DE8"/>
                        </a:solidFill>
                        <a:latin typeface="Cambria Math" panose="02040503050406030204" pitchFamily="18" charset="0"/>
                        <a:ea typeface="Cambria Math" panose="02040503050406030204" pitchFamily="18" charset="0"/>
                      </a:rPr>
                      <m:t>𝑇</m:t>
                    </m:r>
                  </m:oMath>
                </a14:m>
                <a:endParaRPr lang="nl-NL" dirty="0"/>
              </a:p>
              <a:p>
                <a:endParaRPr lang="nl-NL" dirty="0"/>
              </a:p>
              <a:p>
                <a:pPr marL="0" indent="0">
                  <a:buNone/>
                </a:pPr>
                <a:endParaRPr lang="nl-NL" dirty="0"/>
              </a:p>
            </p:txBody>
          </p:sp>
        </mc:Choice>
        <mc:Fallback xmlns="">
          <p:sp>
            <p:nvSpPr>
              <p:cNvPr id="4" name="Tijdelijke aanduiding voor inhoud 3">
                <a:extLst>
                  <a:ext uri="{FF2B5EF4-FFF2-40B4-BE49-F238E27FC236}">
                    <a16:creationId xmlns:a16="http://schemas.microsoft.com/office/drawing/2014/main" id="{2CC779B6-9246-8F13-B2E0-8333003670D7}"/>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nl-NL">
                    <a:noFill/>
                  </a:rPr>
                  <a:t> </a:t>
                </a:r>
              </a:p>
            </p:txBody>
          </p:sp>
        </mc:Fallback>
      </mc:AlternateContent>
    </p:spTree>
    <p:extLst>
      <p:ext uri="{BB962C8B-B14F-4D97-AF65-F5344CB8AC3E}">
        <p14:creationId xmlns:p14="http://schemas.microsoft.com/office/powerpoint/2010/main" val="3440753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8126A-0904-83EB-DA16-0336A950142A}"/>
              </a:ext>
            </a:extLst>
          </p:cNvPr>
          <p:cNvSpPr>
            <a:spLocks noGrp="1"/>
          </p:cNvSpPr>
          <p:nvPr>
            <p:ph type="title"/>
          </p:nvPr>
        </p:nvSpPr>
        <p:spPr/>
        <p:txBody>
          <a:bodyPr/>
          <a:lstStyle/>
          <a:p>
            <a:r>
              <a:rPr lang="nl-NL" dirty="0"/>
              <a:t>Warmte en temperatuur</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2CC779B6-9246-8F13-B2E0-8333003670D7}"/>
                  </a:ext>
                </a:extLst>
              </p:cNvPr>
              <p:cNvSpPr>
                <a:spLocks noGrp="1"/>
              </p:cNvSpPr>
              <p:nvPr>
                <p:ph idx="1"/>
              </p:nvPr>
            </p:nvSpPr>
            <p:spPr/>
            <p:txBody>
              <a:bodyPr/>
              <a:lstStyle/>
              <a:p>
                <a:r>
                  <a:rPr lang="nl-NL" dirty="0"/>
                  <a:t>Wanneer je ergens </a:t>
                </a:r>
                <a:r>
                  <a:rPr lang="nl-NL" dirty="0">
                    <a:solidFill>
                      <a:srgbClr val="FF0000"/>
                    </a:solidFill>
                  </a:rPr>
                  <a:t>warmte</a:t>
                </a:r>
                <a:r>
                  <a:rPr lang="nl-NL" dirty="0"/>
                  <a:t> aan toevoegt, stijgt de </a:t>
                </a:r>
                <a:r>
                  <a:rPr lang="nl-NL" dirty="0">
                    <a:solidFill>
                      <a:srgbClr val="945DE8"/>
                    </a:solidFill>
                  </a:rPr>
                  <a:t>temperatuur</a:t>
                </a:r>
              </a:p>
              <a:p>
                <a:r>
                  <a:rPr lang="nl-NL" dirty="0"/>
                  <a:t>Hoeveel de </a:t>
                </a:r>
                <a:r>
                  <a:rPr lang="nl-NL" dirty="0">
                    <a:solidFill>
                      <a:srgbClr val="7030A0"/>
                    </a:solidFill>
                  </a:rPr>
                  <a:t>temperatuur</a:t>
                </a:r>
                <a:r>
                  <a:rPr lang="nl-NL" dirty="0"/>
                  <a:t> stijgt, hangt af van de hoeveelheid </a:t>
                </a:r>
                <a:r>
                  <a:rPr lang="nl-NL" dirty="0">
                    <a:solidFill>
                      <a:srgbClr val="FF0000"/>
                    </a:solidFill>
                  </a:rPr>
                  <a:t>warmte</a:t>
                </a:r>
                <a:r>
                  <a:rPr lang="nl-NL" dirty="0"/>
                  <a:t>,  </a:t>
                </a:r>
                <a:r>
                  <a:rPr lang="nl-NL" dirty="0">
                    <a:solidFill>
                      <a:srgbClr val="FFC000"/>
                    </a:solidFill>
                  </a:rPr>
                  <a:t>soort stof</a:t>
                </a:r>
                <a:r>
                  <a:rPr lang="nl-NL" dirty="0"/>
                  <a:t> en de </a:t>
                </a:r>
                <a:r>
                  <a:rPr lang="nl-NL" dirty="0">
                    <a:solidFill>
                      <a:srgbClr val="00B050"/>
                    </a:solidFill>
                  </a:rPr>
                  <a:t>massa</a:t>
                </a:r>
                <a:r>
                  <a:rPr lang="nl-NL" dirty="0"/>
                  <a:t> van de stof</a:t>
                </a:r>
              </a:p>
              <a:p>
                <a:r>
                  <a:rPr lang="nl-NL" dirty="0"/>
                  <a:t>Er geldt: </a:t>
                </a:r>
                <a14:m>
                  <m:oMath xmlns:m="http://schemas.openxmlformats.org/officeDocument/2006/math">
                    <m:r>
                      <a:rPr lang="nl-NL" b="0" i="1" smtClean="0">
                        <a:solidFill>
                          <a:srgbClr val="FF0000"/>
                        </a:solidFill>
                        <a:latin typeface="Cambria Math" panose="02040503050406030204" pitchFamily="18" charset="0"/>
                      </a:rPr>
                      <m:t>𝑄</m:t>
                    </m:r>
                    <m:r>
                      <a:rPr lang="nl-NL" b="0" i="1" smtClean="0">
                        <a:latin typeface="Cambria Math" panose="02040503050406030204" pitchFamily="18" charset="0"/>
                      </a:rPr>
                      <m:t>=</m:t>
                    </m:r>
                    <m:r>
                      <a:rPr lang="nl-NL" b="0" i="1" smtClean="0">
                        <a:solidFill>
                          <a:srgbClr val="FFC000"/>
                        </a:solidFill>
                        <a:latin typeface="Cambria Math" panose="02040503050406030204" pitchFamily="18" charset="0"/>
                      </a:rPr>
                      <m:t>𝑐</m:t>
                    </m:r>
                    <m:r>
                      <a:rPr lang="nl-NL" b="0" i="1" smtClean="0">
                        <a:latin typeface="Cambria Math" panose="02040503050406030204" pitchFamily="18" charset="0"/>
                        <a:ea typeface="Cambria Math" panose="02040503050406030204" pitchFamily="18" charset="0"/>
                      </a:rPr>
                      <m:t>∙</m:t>
                    </m:r>
                    <m:r>
                      <a:rPr lang="nl-NL" b="0" i="1" smtClean="0">
                        <a:solidFill>
                          <a:srgbClr val="00B050"/>
                        </a:solidFill>
                        <a:latin typeface="Cambria Math" panose="02040503050406030204" pitchFamily="18" charset="0"/>
                        <a:ea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nl-NL" b="0" i="1" smtClean="0">
                        <a:solidFill>
                          <a:srgbClr val="945DE8"/>
                        </a:solidFill>
                        <a:latin typeface="Cambria Math" panose="02040503050406030204" pitchFamily="18" charset="0"/>
                        <a:ea typeface="Cambria Math" panose="02040503050406030204" pitchFamily="18" charset="0"/>
                      </a:rPr>
                      <m:t>𝑇</m:t>
                    </m:r>
                  </m:oMath>
                </a14:m>
                <a:endParaRPr lang="nl-NL" dirty="0"/>
              </a:p>
              <a:p>
                <a:pPr marL="0" indent="0">
                  <a:buNone/>
                </a:pPr>
                <a:endParaRPr lang="nl-NL" dirty="0"/>
              </a:p>
              <a:p>
                <a:pPr marL="0" indent="0">
                  <a:buNone/>
                </a:pPr>
                <a:r>
                  <a:rPr lang="nl-NL" dirty="0"/>
                  <a:t>Aan 2,0 kg water (</a:t>
                </a:r>
                <a14:m>
                  <m:oMath xmlns:m="http://schemas.openxmlformats.org/officeDocument/2006/math">
                    <m:r>
                      <a:rPr lang="nl-NL" b="0" i="1" smtClean="0">
                        <a:latin typeface="Cambria Math" panose="02040503050406030204" pitchFamily="18" charset="0"/>
                      </a:rPr>
                      <m:t>𝑐</m:t>
                    </m:r>
                    <m:r>
                      <a:rPr lang="nl-NL" b="0" i="1" smtClean="0">
                        <a:latin typeface="Cambria Math" panose="02040503050406030204" pitchFamily="18" charset="0"/>
                      </a:rPr>
                      <m:t>=4,18∙</m:t>
                    </m:r>
                    <m:sSup>
                      <m:sSupPr>
                        <m:ctrlPr>
                          <a:rPr lang="nl-NL" b="0" i="1" smtClean="0">
                            <a:latin typeface="Cambria Math" panose="02040503050406030204" pitchFamily="18" charset="0"/>
                          </a:rPr>
                        </m:ctrlPr>
                      </m:sSupPr>
                      <m:e>
                        <m:r>
                          <a:rPr lang="nl-NL" b="0" i="1" smtClean="0">
                            <a:latin typeface="Cambria Math" panose="02040503050406030204" pitchFamily="18" charset="0"/>
                          </a:rPr>
                          <m:t>10</m:t>
                        </m:r>
                      </m:e>
                      <m:sup>
                        <m:r>
                          <a:rPr lang="nl-NL" b="0" i="1" smtClean="0">
                            <a:latin typeface="Cambria Math" panose="02040503050406030204" pitchFamily="18" charset="0"/>
                          </a:rPr>
                          <m:t>3</m:t>
                        </m:r>
                      </m:sup>
                    </m:sSup>
                    <m:r>
                      <a:rPr lang="nl-NL" b="0" i="1" smtClean="0">
                        <a:latin typeface="Cambria Math" panose="02040503050406030204" pitchFamily="18" charset="0"/>
                      </a:rPr>
                      <m:t> </m:t>
                    </m:r>
                    <m:r>
                      <m:rPr>
                        <m:sty m:val="p"/>
                      </m:rPr>
                      <a:rPr lang="nl-NL" b="0" i="0" smtClean="0">
                        <a:latin typeface="Cambria Math" panose="02040503050406030204" pitchFamily="18" charset="0"/>
                      </a:rPr>
                      <m:t>J</m:t>
                    </m:r>
                    <m:r>
                      <a:rPr lang="nl-NL" b="0" i="0" smtClean="0">
                        <a:latin typeface="Cambria Math" panose="02040503050406030204" pitchFamily="18" charset="0"/>
                      </a:rPr>
                      <m:t> </m:t>
                    </m:r>
                    <m:sSup>
                      <m:sSupPr>
                        <m:ctrlPr>
                          <a:rPr lang="nl-NL" b="0" i="1" smtClean="0">
                            <a:latin typeface="Cambria Math" panose="02040503050406030204" pitchFamily="18" charset="0"/>
                          </a:rPr>
                        </m:ctrlPr>
                      </m:sSupPr>
                      <m:e>
                        <m:r>
                          <m:rPr>
                            <m:sty m:val="p"/>
                          </m:rPr>
                          <a:rPr lang="nl-NL" b="0" i="0" smtClean="0">
                            <a:latin typeface="Cambria Math" panose="02040503050406030204" pitchFamily="18" charset="0"/>
                          </a:rPr>
                          <m:t>kg</m:t>
                        </m:r>
                      </m:e>
                      <m:sup>
                        <m:r>
                          <a:rPr lang="nl-NL" b="0" i="0" smtClean="0">
                            <a:latin typeface="Cambria Math" panose="02040503050406030204" pitchFamily="18" charset="0"/>
                          </a:rPr>
                          <m:t>−1</m:t>
                        </m:r>
                      </m:sup>
                    </m:sSup>
                    <m:r>
                      <a:rPr lang="nl-NL" b="0" i="1" smtClean="0">
                        <a:latin typeface="Cambria Math" panose="02040503050406030204" pitchFamily="18" charset="0"/>
                      </a:rPr>
                      <m:t> </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m:rPr>
                            <m:sty m:val="p"/>
                          </m:rPr>
                          <a:rPr lang="nl-NL" b="0" i="0" smtClean="0">
                            <a:latin typeface="Cambria Math" panose="02040503050406030204" pitchFamily="18" charset="0"/>
                            <a:ea typeface="Cambria Math" panose="02040503050406030204" pitchFamily="18" charset="0"/>
                          </a:rPr>
                          <m:t>C</m:t>
                        </m:r>
                      </m:e>
                      <m:sup>
                        <m:r>
                          <a:rPr lang="nl-NL" b="0" i="0" smtClean="0">
                            <a:latin typeface="Cambria Math" panose="02040503050406030204" pitchFamily="18" charset="0"/>
                            <a:ea typeface="Cambria Math" panose="02040503050406030204" pitchFamily="18" charset="0"/>
                          </a:rPr>
                          <m:t>−1</m:t>
                        </m:r>
                      </m:sup>
                    </m:sSup>
                  </m:oMath>
                </a14:m>
                <a:r>
                  <a:rPr lang="nl-NL" dirty="0"/>
                  <a:t>) wordt </a:t>
                </a:r>
                <a14:m>
                  <m:oMath xmlns:m="http://schemas.openxmlformats.org/officeDocument/2006/math">
                    <m:r>
                      <a:rPr lang="nl-NL" b="0" i="1" smtClean="0">
                        <a:latin typeface="Cambria Math" panose="02040503050406030204" pitchFamily="18" charset="0"/>
                      </a:rPr>
                      <m:t>5,0 </m:t>
                    </m:r>
                    <m:r>
                      <m:rPr>
                        <m:sty m:val="p"/>
                      </m:rPr>
                      <a:rPr lang="nl-NL" b="0" i="0" smtClean="0">
                        <a:latin typeface="Cambria Math" panose="02040503050406030204" pitchFamily="18" charset="0"/>
                      </a:rPr>
                      <m:t>kJ</m:t>
                    </m:r>
                  </m:oMath>
                </a14:m>
                <a:r>
                  <a:rPr lang="nl-NL" dirty="0"/>
                  <a:t> warmte toegevoegd. Bereken de temperatuurverandering.</a:t>
                </a:r>
              </a:p>
              <a:p>
                <a:pPr marL="0" indent="0">
                  <a:buNone/>
                </a:pPr>
                <a:endParaRPr lang="nl-NL" dirty="0"/>
              </a:p>
              <a:p>
                <a:endParaRPr lang="nl-NL" dirty="0"/>
              </a:p>
              <a:p>
                <a:pPr marL="0" indent="0">
                  <a:buNone/>
                </a:pPr>
                <a:endParaRPr lang="nl-NL" dirty="0"/>
              </a:p>
            </p:txBody>
          </p:sp>
        </mc:Choice>
        <mc:Fallback xmlns="">
          <p:sp>
            <p:nvSpPr>
              <p:cNvPr id="4" name="Tijdelijke aanduiding voor inhoud 3">
                <a:extLst>
                  <a:ext uri="{FF2B5EF4-FFF2-40B4-BE49-F238E27FC236}">
                    <a16:creationId xmlns:a16="http://schemas.microsoft.com/office/drawing/2014/main" id="{2CC779B6-9246-8F13-B2E0-8333003670D7}"/>
                  </a:ext>
                </a:extLst>
              </p:cNvPr>
              <p:cNvSpPr>
                <a:spLocks noGrp="1" noRot="1" noChangeAspect="1" noMove="1" noResize="1" noEditPoints="1" noAdjustHandles="1" noChangeArrowheads="1" noChangeShapeType="1" noTextEdit="1"/>
              </p:cNvSpPr>
              <p:nvPr>
                <p:ph idx="1"/>
              </p:nvPr>
            </p:nvSpPr>
            <p:spPr>
              <a:blipFill>
                <a:blip r:embed="rId2"/>
                <a:stretch>
                  <a:fillRect l="-1217" t="-2241" r="-290"/>
                </a:stretch>
              </a:blipFill>
            </p:spPr>
            <p:txBody>
              <a:bodyPr/>
              <a:lstStyle/>
              <a:p>
                <a:r>
                  <a:rPr lang="nl-NL">
                    <a:noFill/>
                  </a:rPr>
                  <a:t> </a:t>
                </a:r>
              </a:p>
            </p:txBody>
          </p:sp>
        </mc:Fallback>
      </mc:AlternateContent>
    </p:spTree>
    <p:extLst>
      <p:ext uri="{BB962C8B-B14F-4D97-AF65-F5344CB8AC3E}">
        <p14:creationId xmlns:p14="http://schemas.microsoft.com/office/powerpoint/2010/main" val="421458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D8126A-0904-83EB-DA16-0336A950142A}"/>
              </a:ext>
            </a:extLst>
          </p:cNvPr>
          <p:cNvSpPr>
            <a:spLocks noGrp="1"/>
          </p:cNvSpPr>
          <p:nvPr>
            <p:ph type="title"/>
          </p:nvPr>
        </p:nvSpPr>
        <p:spPr/>
        <p:txBody>
          <a:bodyPr/>
          <a:lstStyle/>
          <a:p>
            <a:r>
              <a:rPr lang="nl-NL" dirty="0"/>
              <a:t>Warmte en temperatuur</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2CC779B6-9246-8F13-B2E0-8333003670D7}"/>
                  </a:ext>
                </a:extLst>
              </p:cNvPr>
              <p:cNvSpPr>
                <a:spLocks noGrp="1"/>
              </p:cNvSpPr>
              <p:nvPr>
                <p:ph idx="1"/>
              </p:nvPr>
            </p:nvSpPr>
            <p:spPr/>
            <p:txBody>
              <a:bodyPr/>
              <a:lstStyle/>
              <a:p>
                <a:r>
                  <a:rPr lang="nl-NL" dirty="0"/>
                  <a:t>Wanneer je ergens </a:t>
                </a:r>
                <a:r>
                  <a:rPr lang="nl-NL" dirty="0">
                    <a:solidFill>
                      <a:srgbClr val="FF0000"/>
                    </a:solidFill>
                  </a:rPr>
                  <a:t>warmte</a:t>
                </a:r>
                <a:r>
                  <a:rPr lang="nl-NL" dirty="0"/>
                  <a:t> aan toevoegt, stijgt de </a:t>
                </a:r>
                <a:r>
                  <a:rPr lang="nl-NL" dirty="0">
                    <a:solidFill>
                      <a:srgbClr val="945DE8"/>
                    </a:solidFill>
                  </a:rPr>
                  <a:t>temperatuur</a:t>
                </a:r>
              </a:p>
              <a:p>
                <a:r>
                  <a:rPr lang="nl-NL" dirty="0"/>
                  <a:t>Hoeveel de </a:t>
                </a:r>
                <a:r>
                  <a:rPr lang="nl-NL" dirty="0">
                    <a:solidFill>
                      <a:srgbClr val="7030A0"/>
                    </a:solidFill>
                  </a:rPr>
                  <a:t>temperatuur</a:t>
                </a:r>
                <a:r>
                  <a:rPr lang="nl-NL" dirty="0"/>
                  <a:t> stijgt, hangt af van de hoeveelheid </a:t>
                </a:r>
                <a:r>
                  <a:rPr lang="nl-NL" dirty="0">
                    <a:solidFill>
                      <a:srgbClr val="FF0000"/>
                    </a:solidFill>
                  </a:rPr>
                  <a:t>warmte</a:t>
                </a:r>
                <a:r>
                  <a:rPr lang="nl-NL" dirty="0"/>
                  <a:t>,  </a:t>
                </a:r>
                <a:r>
                  <a:rPr lang="nl-NL" dirty="0">
                    <a:solidFill>
                      <a:srgbClr val="FFC000"/>
                    </a:solidFill>
                  </a:rPr>
                  <a:t>soort stof</a:t>
                </a:r>
                <a:r>
                  <a:rPr lang="nl-NL" dirty="0"/>
                  <a:t> en de </a:t>
                </a:r>
                <a:r>
                  <a:rPr lang="nl-NL" dirty="0">
                    <a:solidFill>
                      <a:srgbClr val="00B050"/>
                    </a:solidFill>
                  </a:rPr>
                  <a:t>massa</a:t>
                </a:r>
                <a:r>
                  <a:rPr lang="nl-NL" dirty="0"/>
                  <a:t> van de stof</a:t>
                </a:r>
              </a:p>
              <a:p>
                <a:r>
                  <a:rPr lang="nl-NL" dirty="0"/>
                  <a:t>Er geldt: </a:t>
                </a:r>
                <a14:m>
                  <m:oMath xmlns:m="http://schemas.openxmlformats.org/officeDocument/2006/math">
                    <m:r>
                      <a:rPr lang="nl-NL" i="1">
                        <a:solidFill>
                          <a:srgbClr val="FF0000"/>
                        </a:solidFill>
                        <a:latin typeface="Cambria Math" panose="02040503050406030204" pitchFamily="18" charset="0"/>
                      </a:rPr>
                      <m:t>𝑄</m:t>
                    </m:r>
                    <m:r>
                      <a:rPr lang="nl-NL" i="1">
                        <a:latin typeface="Cambria Math" panose="02040503050406030204" pitchFamily="18" charset="0"/>
                      </a:rPr>
                      <m:t>=</m:t>
                    </m:r>
                    <m:r>
                      <a:rPr lang="nl-NL" i="1">
                        <a:solidFill>
                          <a:srgbClr val="FFC000"/>
                        </a:solidFill>
                        <a:latin typeface="Cambria Math" panose="02040503050406030204" pitchFamily="18" charset="0"/>
                      </a:rPr>
                      <m:t>𝑐</m:t>
                    </m:r>
                    <m:r>
                      <a:rPr lang="nl-NL" i="1">
                        <a:latin typeface="Cambria Math" panose="02040503050406030204" pitchFamily="18" charset="0"/>
                        <a:ea typeface="Cambria Math" panose="02040503050406030204" pitchFamily="18" charset="0"/>
                      </a:rPr>
                      <m:t>∙</m:t>
                    </m:r>
                    <m:r>
                      <a:rPr lang="nl-NL" i="1">
                        <a:solidFill>
                          <a:srgbClr val="00B050"/>
                        </a:solidFill>
                        <a:latin typeface="Cambria Math" panose="02040503050406030204" pitchFamily="18" charset="0"/>
                        <a:ea typeface="Cambria Math" panose="02040503050406030204" pitchFamily="18" charset="0"/>
                      </a:rPr>
                      <m:t>𝑚</m:t>
                    </m:r>
                    <m:r>
                      <a:rPr lang="nl-NL"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m:t>
                    </m:r>
                    <m:r>
                      <a:rPr lang="nl-NL" i="1">
                        <a:solidFill>
                          <a:srgbClr val="945DE8"/>
                        </a:solidFill>
                        <a:latin typeface="Cambria Math" panose="02040503050406030204" pitchFamily="18" charset="0"/>
                        <a:ea typeface="Cambria Math" panose="02040503050406030204" pitchFamily="18" charset="0"/>
                      </a:rPr>
                      <m:t>𝑇</m:t>
                    </m:r>
                  </m:oMath>
                </a14:m>
                <a:endParaRPr lang="nl-NL" dirty="0"/>
              </a:p>
              <a:p>
                <a:pPr marL="0" indent="0">
                  <a:buNone/>
                </a:pPr>
                <a:endParaRPr lang="nl-NL" dirty="0"/>
              </a:p>
              <a:p>
                <a:pPr marL="0" indent="0">
                  <a:buNone/>
                </a:pPr>
                <a:r>
                  <a:rPr lang="nl-NL" dirty="0"/>
                  <a:t>Aan </a:t>
                </a:r>
                <a:r>
                  <a:rPr lang="nl-NL" dirty="0">
                    <a:solidFill>
                      <a:srgbClr val="00B050"/>
                    </a:solidFill>
                  </a:rPr>
                  <a:t>2,0 kg </a:t>
                </a:r>
                <a:r>
                  <a:rPr lang="nl-NL" dirty="0"/>
                  <a:t>water (</a:t>
                </a:r>
                <a14:m>
                  <m:oMath xmlns:m="http://schemas.openxmlformats.org/officeDocument/2006/math">
                    <m:r>
                      <a:rPr lang="nl-NL" b="0" i="1" smtClean="0">
                        <a:solidFill>
                          <a:srgbClr val="FFC000"/>
                        </a:solidFill>
                        <a:latin typeface="Cambria Math" panose="02040503050406030204" pitchFamily="18" charset="0"/>
                      </a:rPr>
                      <m:t>𝑐</m:t>
                    </m:r>
                    <m:r>
                      <a:rPr lang="nl-NL" b="0" i="1" smtClean="0">
                        <a:solidFill>
                          <a:srgbClr val="FFC000"/>
                        </a:solidFill>
                        <a:latin typeface="Cambria Math" panose="02040503050406030204" pitchFamily="18" charset="0"/>
                      </a:rPr>
                      <m:t>=4,18∙</m:t>
                    </m:r>
                    <m:sSup>
                      <m:sSupPr>
                        <m:ctrlPr>
                          <a:rPr lang="nl-NL" b="0" i="1" smtClean="0">
                            <a:solidFill>
                              <a:srgbClr val="FFC000"/>
                            </a:solidFill>
                            <a:latin typeface="Cambria Math" panose="02040503050406030204" pitchFamily="18" charset="0"/>
                            <a:ea typeface="Cambria Math" panose="02040503050406030204" pitchFamily="18" charset="0"/>
                          </a:rPr>
                        </m:ctrlPr>
                      </m:sSupPr>
                      <m:e>
                        <m:r>
                          <a:rPr lang="nl-NL" b="0" i="1" smtClean="0">
                            <a:solidFill>
                              <a:srgbClr val="FFC000"/>
                            </a:solidFill>
                            <a:latin typeface="Cambria Math" panose="02040503050406030204" pitchFamily="18" charset="0"/>
                            <a:ea typeface="Cambria Math" panose="02040503050406030204" pitchFamily="18" charset="0"/>
                          </a:rPr>
                          <m:t>10</m:t>
                        </m:r>
                      </m:e>
                      <m:sup>
                        <m:r>
                          <a:rPr lang="nl-NL" b="0" i="1" smtClean="0">
                            <a:solidFill>
                              <a:srgbClr val="FFC000"/>
                            </a:solidFill>
                            <a:latin typeface="Cambria Math" panose="02040503050406030204" pitchFamily="18" charset="0"/>
                            <a:ea typeface="Cambria Math" panose="02040503050406030204" pitchFamily="18" charset="0"/>
                          </a:rPr>
                          <m:t>3</m:t>
                        </m:r>
                      </m:sup>
                    </m:sSup>
                    <m:r>
                      <a:rPr lang="nl-NL" b="0" i="1" smtClean="0">
                        <a:solidFill>
                          <a:srgbClr val="FFC000"/>
                        </a:solidFill>
                        <a:latin typeface="Cambria Math" panose="02040503050406030204" pitchFamily="18" charset="0"/>
                      </a:rPr>
                      <m:t> </m:t>
                    </m:r>
                    <m:r>
                      <m:rPr>
                        <m:sty m:val="p"/>
                      </m:rPr>
                      <a:rPr lang="nl-NL" b="0" i="0" smtClean="0">
                        <a:solidFill>
                          <a:srgbClr val="FFC000"/>
                        </a:solidFill>
                        <a:latin typeface="Cambria Math" panose="02040503050406030204" pitchFamily="18" charset="0"/>
                      </a:rPr>
                      <m:t>J</m:t>
                    </m:r>
                    <m:r>
                      <a:rPr lang="nl-NL" b="0" i="0" smtClean="0">
                        <a:solidFill>
                          <a:srgbClr val="FFC000"/>
                        </a:solidFill>
                        <a:latin typeface="Cambria Math" panose="02040503050406030204" pitchFamily="18" charset="0"/>
                      </a:rPr>
                      <m:t> </m:t>
                    </m:r>
                    <m:sSup>
                      <m:sSupPr>
                        <m:ctrlPr>
                          <a:rPr lang="nl-NL" b="0" i="1" smtClean="0">
                            <a:solidFill>
                              <a:srgbClr val="FFC000"/>
                            </a:solidFill>
                            <a:latin typeface="Cambria Math" panose="02040503050406030204" pitchFamily="18" charset="0"/>
                          </a:rPr>
                        </m:ctrlPr>
                      </m:sSupPr>
                      <m:e>
                        <m:r>
                          <m:rPr>
                            <m:sty m:val="p"/>
                          </m:rPr>
                          <a:rPr lang="nl-NL" b="0" i="0" smtClean="0">
                            <a:solidFill>
                              <a:srgbClr val="FFC000"/>
                            </a:solidFill>
                            <a:latin typeface="Cambria Math" panose="02040503050406030204" pitchFamily="18" charset="0"/>
                          </a:rPr>
                          <m:t>kg</m:t>
                        </m:r>
                      </m:e>
                      <m:sup>
                        <m:r>
                          <a:rPr lang="nl-NL" b="0" i="0" smtClean="0">
                            <a:solidFill>
                              <a:srgbClr val="FFC000"/>
                            </a:solidFill>
                            <a:latin typeface="Cambria Math" panose="02040503050406030204" pitchFamily="18" charset="0"/>
                          </a:rPr>
                          <m:t>−1</m:t>
                        </m:r>
                      </m:sup>
                    </m:sSup>
                    <m:r>
                      <a:rPr lang="nl-NL" b="0" i="1" smtClean="0">
                        <a:solidFill>
                          <a:srgbClr val="FFC000"/>
                        </a:solidFill>
                        <a:latin typeface="Cambria Math" panose="02040503050406030204" pitchFamily="18" charset="0"/>
                      </a:rPr>
                      <m:t> </m:t>
                    </m:r>
                    <m:r>
                      <a:rPr lang="nl-NL" b="0" i="1" smtClean="0">
                        <a:solidFill>
                          <a:srgbClr val="FFC000"/>
                        </a:solidFill>
                        <a:latin typeface="Cambria Math" panose="02040503050406030204" pitchFamily="18" charset="0"/>
                        <a:ea typeface="Cambria Math" panose="02040503050406030204" pitchFamily="18" charset="0"/>
                      </a:rPr>
                      <m:t>°</m:t>
                    </m:r>
                    <m:sSup>
                      <m:sSupPr>
                        <m:ctrlPr>
                          <a:rPr lang="nl-NL" b="0" i="1" smtClean="0">
                            <a:solidFill>
                              <a:srgbClr val="FFC000"/>
                            </a:solidFill>
                            <a:latin typeface="Cambria Math" panose="02040503050406030204" pitchFamily="18" charset="0"/>
                            <a:ea typeface="Cambria Math" panose="02040503050406030204" pitchFamily="18" charset="0"/>
                          </a:rPr>
                        </m:ctrlPr>
                      </m:sSupPr>
                      <m:e>
                        <m:r>
                          <m:rPr>
                            <m:sty m:val="p"/>
                          </m:rPr>
                          <a:rPr lang="nl-NL" b="0" i="0" smtClean="0">
                            <a:solidFill>
                              <a:srgbClr val="FFC000"/>
                            </a:solidFill>
                            <a:latin typeface="Cambria Math" panose="02040503050406030204" pitchFamily="18" charset="0"/>
                            <a:ea typeface="Cambria Math" panose="02040503050406030204" pitchFamily="18" charset="0"/>
                          </a:rPr>
                          <m:t>C</m:t>
                        </m:r>
                      </m:e>
                      <m:sup>
                        <m:r>
                          <a:rPr lang="nl-NL" b="0" i="0" smtClean="0">
                            <a:solidFill>
                              <a:srgbClr val="FFC000"/>
                            </a:solidFill>
                            <a:latin typeface="Cambria Math" panose="02040503050406030204" pitchFamily="18" charset="0"/>
                            <a:ea typeface="Cambria Math" panose="02040503050406030204" pitchFamily="18" charset="0"/>
                          </a:rPr>
                          <m:t>−1</m:t>
                        </m:r>
                      </m:sup>
                    </m:sSup>
                  </m:oMath>
                </a14:m>
                <a:r>
                  <a:rPr lang="nl-NL" dirty="0"/>
                  <a:t>) wordt </a:t>
                </a:r>
                <a14:m>
                  <m:oMath xmlns:m="http://schemas.openxmlformats.org/officeDocument/2006/math">
                    <m:r>
                      <a:rPr lang="nl-NL" b="0" i="1" smtClean="0">
                        <a:solidFill>
                          <a:srgbClr val="FF0000"/>
                        </a:solidFill>
                        <a:latin typeface="Cambria Math" panose="02040503050406030204" pitchFamily="18" charset="0"/>
                      </a:rPr>
                      <m:t>5,0 </m:t>
                    </m:r>
                    <m:r>
                      <m:rPr>
                        <m:sty m:val="p"/>
                      </m:rPr>
                      <a:rPr lang="nl-NL" b="0" i="0" smtClean="0">
                        <a:solidFill>
                          <a:srgbClr val="FF0000"/>
                        </a:solidFill>
                        <a:latin typeface="Cambria Math" panose="02040503050406030204" pitchFamily="18" charset="0"/>
                      </a:rPr>
                      <m:t>kJ</m:t>
                    </m:r>
                  </m:oMath>
                </a14:m>
                <a:r>
                  <a:rPr lang="nl-NL" dirty="0">
                    <a:solidFill>
                      <a:srgbClr val="FF0000"/>
                    </a:solidFill>
                  </a:rPr>
                  <a:t> </a:t>
                </a:r>
                <a:r>
                  <a:rPr lang="nl-NL" dirty="0"/>
                  <a:t>warmte toegevoegd. Bereken de </a:t>
                </a:r>
                <a:r>
                  <a:rPr lang="nl-NL" dirty="0">
                    <a:solidFill>
                      <a:srgbClr val="945DE8"/>
                    </a:solidFill>
                  </a:rPr>
                  <a:t>temperatuur</a:t>
                </a:r>
                <a:r>
                  <a:rPr lang="nl-NL" dirty="0"/>
                  <a:t>verandering.</a:t>
                </a:r>
              </a:p>
              <a:p>
                <a14:m>
                  <m:oMath xmlns:m="http://schemas.openxmlformats.org/officeDocument/2006/math">
                    <m:r>
                      <a:rPr lang="nl-NL" b="0" i="1" smtClean="0">
                        <a:latin typeface="Cambria Math" panose="02040503050406030204" pitchFamily="18" charset="0"/>
                      </a:rPr>
                      <m:t>𝑄</m:t>
                    </m:r>
                    <m:r>
                      <a:rPr lang="nl-NL" b="0" i="1" smtClean="0">
                        <a:latin typeface="Cambria Math" panose="02040503050406030204" pitchFamily="18" charset="0"/>
                      </a:rPr>
                      <m:t>=</m:t>
                    </m:r>
                    <m:r>
                      <a:rPr lang="nl-NL" b="0" i="1" smtClean="0">
                        <a:solidFill>
                          <a:srgbClr val="FFC000"/>
                        </a:solidFill>
                        <a:latin typeface="Cambria Math" panose="02040503050406030204" pitchFamily="18" charset="0"/>
                      </a:rPr>
                      <m:t>𝑐</m:t>
                    </m:r>
                    <m:r>
                      <a:rPr lang="nl-NL" b="0" i="1" smtClean="0">
                        <a:latin typeface="Cambria Math" panose="02040503050406030204" pitchFamily="18" charset="0"/>
                        <a:ea typeface="Cambria Math" panose="02040503050406030204" pitchFamily="18" charset="0"/>
                      </a:rPr>
                      <m:t>∙</m:t>
                    </m:r>
                    <m:r>
                      <a:rPr lang="nl-NL" b="0" i="1" smtClean="0">
                        <a:solidFill>
                          <a:srgbClr val="00B050"/>
                        </a:solidFill>
                        <a:latin typeface="Cambria Math" panose="02040503050406030204" pitchFamily="18" charset="0"/>
                        <a:ea typeface="Cambria Math" panose="02040503050406030204" pitchFamily="18" charset="0"/>
                      </a:rPr>
                      <m:t>𝑚</m:t>
                    </m:r>
                    <m:r>
                      <a:rPr lang="nl-NL"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nl-NL" b="0" i="1" smtClean="0">
                        <a:solidFill>
                          <a:srgbClr val="945DE8"/>
                        </a:solidFill>
                        <a:latin typeface="Cambria Math" panose="02040503050406030204" pitchFamily="18" charset="0"/>
                        <a:ea typeface="Cambria Math" panose="02040503050406030204" pitchFamily="18" charset="0"/>
                      </a:rPr>
                      <m:t>𝑇</m:t>
                    </m:r>
                    <m:r>
                      <a:rPr lang="nl-NL" b="0" i="1"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nl-NL" b="0" i="1" smtClean="0">
                        <a:latin typeface="Cambria Math" panose="02040503050406030204" pitchFamily="18" charset="0"/>
                        <a:ea typeface="Cambria Math" panose="02040503050406030204" pitchFamily="18" charset="0"/>
                      </a:rPr>
                      <m:t>𝑇</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𝑄</m:t>
                        </m:r>
                      </m:num>
                      <m:den>
                        <m:r>
                          <a:rPr lang="nl-NL" b="0" i="1" smtClean="0">
                            <a:latin typeface="Cambria Math" panose="02040503050406030204" pitchFamily="18" charset="0"/>
                            <a:ea typeface="Cambria Math" panose="02040503050406030204" pitchFamily="18" charset="0"/>
                          </a:rPr>
                          <m:t>𝑐</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𝑚</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solidFill>
                              <a:srgbClr val="FF0000"/>
                            </a:solidFill>
                            <a:latin typeface="Cambria Math" panose="02040503050406030204" pitchFamily="18" charset="0"/>
                            <a:ea typeface="Cambria Math" panose="02040503050406030204" pitchFamily="18" charset="0"/>
                          </a:rPr>
                          <m:t>5000</m:t>
                        </m:r>
                      </m:num>
                      <m:den>
                        <m:r>
                          <a:rPr lang="nl-NL" b="0" i="1" smtClean="0">
                            <a:solidFill>
                              <a:srgbClr val="FFC000"/>
                            </a:solidFill>
                            <a:latin typeface="Cambria Math" panose="02040503050406030204" pitchFamily="18" charset="0"/>
                            <a:ea typeface="Cambria Math" panose="02040503050406030204" pitchFamily="18" charset="0"/>
                          </a:rPr>
                          <m:t>4,18∙</m:t>
                        </m:r>
                        <m:sSup>
                          <m:sSupPr>
                            <m:ctrlPr>
                              <a:rPr lang="nl-NL" b="0" i="1" smtClean="0">
                                <a:solidFill>
                                  <a:srgbClr val="FFC000"/>
                                </a:solidFill>
                                <a:latin typeface="Cambria Math" panose="02040503050406030204" pitchFamily="18" charset="0"/>
                                <a:ea typeface="Cambria Math" panose="02040503050406030204" pitchFamily="18" charset="0"/>
                              </a:rPr>
                            </m:ctrlPr>
                          </m:sSupPr>
                          <m:e>
                            <m:r>
                              <a:rPr lang="nl-NL" b="0" i="1" smtClean="0">
                                <a:solidFill>
                                  <a:srgbClr val="FFC000"/>
                                </a:solidFill>
                                <a:latin typeface="Cambria Math" panose="02040503050406030204" pitchFamily="18" charset="0"/>
                                <a:ea typeface="Cambria Math" panose="02040503050406030204" pitchFamily="18" charset="0"/>
                              </a:rPr>
                              <m:t>10</m:t>
                            </m:r>
                          </m:e>
                          <m:sup>
                            <m:r>
                              <a:rPr lang="nl-NL" b="0" i="1" smtClean="0">
                                <a:solidFill>
                                  <a:srgbClr val="FFC000"/>
                                </a:solidFill>
                                <a:latin typeface="Cambria Math" panose="02040503050406030204" pitchFamily="18" charset="0"/>
                                <a:ea typeface="Cambria Math" panose="02040503050406030204" pitchFamily="18" charset="0"/>
                              </a:rPr>
                              <m:t>3</m:t>
                            </m:r>
                          </m:sup>
                        </m:sSup>
                        <m:r>
                          <a:rPr lang="nl-NL" b="0" i="1" smtClean="0">
                            <a:latin typeface="Cambria Math" panose="02040503050406030204" pitchFamily="18" charset="0"/>
                            <a:ea typeface="Cambria Math" panose="02040503050406030204" pitchFamily="18" charset="0"/>
                          </a:rPr>
                          <m:t>∙</m:t>
                        </m:r>
                        <m:r>
                          <a:rPr lang="nl-NL" b="0" i="1" smtClean="0">
                            <a:solidFill>
                              <a:srgbClr val="00B050"/>
                            </a:solidFill>
                            <a:latin typeface="Cambria Math" panose="02040503050406030204" pitchFamily="18" charset="0"/>
                            <a:ea typeface="Cambria Math" panose="02040503050406030204" pitchFamily="18" charset="0"/>
                          </a:rPr>
                          <m:t>2,0</m:t>
                        </m:r>
                      </m:den>
                    </m:f>
                    <m:r>
                      <a:rPr lang="nl-NL" b="0" i="1" smtClean="0">
                        <a:latin typeface="Cambria Math" panose="02040503050406030204" pitchFamily="18" charset="0"/>
                        <a:ea typeface="Cambria Math" panose="02040503050406030204" pitchFamily="18" charset="0"/>
                      </a:rPr>
                      <m:t>=0,60 </m:t>
                    </m:r>
                    <m:r>
                      <a:rPr lang="nl-NL" i="1" smtClean="0">
                        <a:solidFill>
                          <a:schemeClr val="tx1"/>
                        </a:solidFill>
                        <a:latin typeface="Cambria Math" panose="02040503050406030204" pitchFamily="18" charset="0"/>
                        <a:ea typeface="Cambria Math" panose="02040503050406030204" pitchFamily="18" charset="0"/>
                      </a:rPr>
                      <m:t>°</m:t>
                    </m:r>
                    <m:r>
                      <m:rPr>
                        <m:sty m:val="p"/>
                      </m:rPr>
                      <a:rPr lang="nl-NL" b="0" i="0" smtClean="0">
                        <a:solidFill>
                          <a:schemeClr val="tx1"/>
                        </a:solidFill>
                        <a:latin typeface="Cambria Math" panose="02040503050406030204" pitchFamily="18" charset="0"/>
                        <a:ea typeface="Cambria Math" panose="02040503050406030204" pitchFamily="18" charset="0"/>
                      </a:rPr>
                      <m:t>C</m:t>
                    </m:r>
                  </m:oMath>
                </a14:m>
                <a:endParaRPr lang="nl-NL" dirty="0"/>
              </a:p>
              <a:p>
                <a:pPr marL="0" indent="0">
                  <a:buNone/>
                </a:pPr>
                <a:endParaRPr lang="nl-NL" dirty="0"/>
              </a:p>
              <a:p>
                <a:endParaRPr lang="nl-NL" dirty="0"/>
              </a:p>
              <a:p>
                <a:pPr marL="0" indent="0">
                  <a:buNone/>
                </a:pPr>
                <a:endParaRPr lang="nl-NL" dirty="0"/>
              </a:p>
            </p:txBody>
          </p:sp>
        </mc:Choice>
        <mc:Fallback xmlns="">
          <p:sp>
            <p:nvSpPr>
              <p:cNvPr id="4" name="Tijdelijke aanduiding voor inhoud 3">
                <a:extLst>
                  <a:ext uri="{FF2B5EF4-FFF2-40B4-BE49-F238E27FC236}">
                    <a16:creationId xmlns:a16="http://schemas.microsoft.com/office/drawing/2014/main" id="{2CC779B6-9246-8F13-B2E0-8333003670D7}"/>
                  </a:ext>
                </a:extLst>
              </p:cNvPr>
              <p:cNvSpPr>
                <a:spLocks noGrp="1" noRot="1" noChangeAspect="1" noMove="1" noResize="1" noEditPoints="1" noAdjustHandles="1" noChangeArrowheads="1" noChangeShapeType="1" noTextEdit="1"/>
              </p:cNvSpPr>
              <p:nvPr>
                <p:ph idx="1"/>
              </p:nvPr>
            </p:nvSpPr>
            <p:spPr>
              <a:blipFill>
                <a:blip r:embed="rId2"/>
                <a:stretch>
                  <a:fillRect l="-1217" t="-2241" r="-290"/>
                </a:stretch>
              </a:blipFill>
            </p:spPr>
            <p:txBody>
              <a:bodyPr/>
              <a:lstStyle/>
              <a:p>
                <a:r>
                  <a:rPr lang="nl-NL">
                    <a:noFill/>
                  </a:rPr>
                  <a:t> </a:t>
                </a:r>
              </a:p>
            </p:txBody>
          </p:sp>
        </mc:Fallback>
      </mc:AlternateContent>
    </p:spTree>
    <p:extLst>
      <p:ext uri="{BB962C8B-B14F-4D97-AF65-F5344CB8AC3E}">
        <p14:creationId xmlns:p14="http://schemas.microsoft.com/office/powerpoint/2010/main" val="4006253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wipe(left)">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0F93F4-C9D3-2D8D-E7C2-4BA743ECD7DE}"/>
              </a:ext>
            </a:extLst>
          </p:cNvPr>
          <p:cNvSpPr>
            <a:spLocks noGrp="1"/>
          </p:cNvSpPr>
          <p:nvPr>
            <p:ph sz="half" idx="1"/>
          </p:nvPr>
        </p:nvSpPr>
        <p:spPr>
          <a:xfrm>
            <a:off x="325524" y="832024"/>
            <a:ext cx="5513675" cy="4733575"/>
          </a:xfrm>
        </p:spPr>
        <p:txBody>
          <a:bodyPr>
            <a:noAutofit/>
          </a:bodyPr>
          <a:lstStyle/>
          <a:p>
            <a:pPr marL="0" indent="0">
              <a:buNone/>
            </a:pPr>
            <a:r>
              <a:rPr lang="nl-NL" sz="2000" dirty="0"/>
              <a:t>Er is een systeem ontwikkeld om met een constante snelheid af te dalen aan een staalkabel.</a:t>
            </a:r>
          </a:p>
          <a:p>
            <a:pPr marL="0" indent="0">
              <a:buNone/>
            </a:pPr>
            <a:r>
              <a:rPr lang="nl-NL" sz="2000" dirty="0"/>
              <a:t>Om deze snelheid constant te houden, wordt er continu geremd door een remsysteem met een remschijf. Dit remsysteem is boven in de windmolen bevestigd. Zie figuur 4.</a:t>
            </a:r>
          </a:p>
          <a:p>
            <a:pPr marL="0" indent="0">
              <a:buNone/>
            </a:pPr>
            <a:r>
              <a:rPr lang="nl-NL" sz="2000" dirty="0"/>
              <a:t>Aan het remsysteem is een aantal ontwerpeisen gesteld:</a:t>
            </a:r>
          </a:p>
          <a:p>
            <a:pPr marL="457200" indent="-457200">
              <a:buFont typeface="+mj-lt"/>
              <a:buAutoNum type="arabicPeriod"/>
            </a:pPr>
            <a:r>
              <a:rPr lang="nl-NL" sz="2000" dirty="0"/>
              <a:t>Er moet 280 kg (twee monteurs met uitrusting samen) aan één kabel kunnen afdalen.</a:t>
            </a:r>
          </a:p>
          <a:p>
            <a:pPr marL="457200" indent="-457200">
              <a:buFont typeface="+mj-lt"/>
              <a:buAutoNum type="arabicPeriod"/>
            </a:pPr>
            <a:r>
              <a:rPr lang="nl-NL" sz="2000" dirty="0"/>
              <a:t>Tijdens gebruik mag de temperatuur van de remschijf door wrijvingswarmte maximaal </a:t>
            </a:r>
            <a:br>
              <a:rPr lang="nl-NL" sz="2000" dirty="0"/>
            </a:br>
            <a:r>
              <a:rPr lang="nl-NL" sz="2000" dirty="0"/>
              <a:t>600 °C worden bij een omgevingstemperatuur van 50 °C.</a:t>
            </a:r>
          </a:p>
          <a:p>
            <a:pPr marL="457200" indent="-457200">
              <a:buFont typeface="+mj-lt"/>
              <a:buAutoNum type="arabicPeriod"/>
            </a:pPr>
            <a:r>
              <a:rPr lang="nl-NL" sz="2000" dirty="0"/>
              <a:t>Het systeem kan gebruikt worden tot 150 m hoogte.</a:t>
            </a:r>
          </a:p>
        </p:txBody>
      </p:sp>
      <p:sp>
        <p:nvSpPr>
          <p:cNvPr id="9" name="Tijdelijke aanduiding voor inhoud 8">
            <a:extLst>
              <a:ext uri="{FF2B5EF4-FFF2-40B4-BE49-F238E27FC236}">
                <a16:creationId xmlns:a16="http://schemas.microsoft.com/office/drawing/2014/main" id="{E5E77902-A610-FD91-9A4F-A426B9C3F870}"/>
              </a:ext>
            </a:extLst>
          </p:cNvPr>
          <p:cNvSpPr>
            <a:spLocks noGrp="1"/>
          </p:cNvSpPr>
          <p:nvPr>
            <p:ph sz="half" idx="2"/>
          </p:nvPr>
        </p:nvSpPr>
        <p:spPr>
          <a:xfrm>
            <a:off x="5975840" y="3389930"/>
            <a:ext cx="5659360" cy="4351338"/>
          </a:xfrm>
        </p:spPr>
        <p:txBody>
          <a:bodyPr>
            <a:normAutofit/>
          </a:bodyPr>
          <a:lstStyle/>
          <a:p>
            <a:pPr marL="0" indent="0">
              <a:buNone/>
            </a:pPr>
            <a:r>
              <a:rPr lang="nl-NL" sz="2000" dirty="0"/>
              <a:t>Het systeem gebruikt een remschijf die tijdens de afdaling wrijving ondervindt en opwarmt. De remschijf mag tijdens gebruik niet oververhit raken, want dan verliest hij zijn werking. De remschijf is gemaakt van ijzer. Tijdens de afdaling wordt 85% van de wrijvingswarmte opgenomen door de remschijf.</a:t>
            </a:r>
          </a:p>
          <a:p>
            <a:pPr marL="0" indent="0">
              <a:buNone/>
            </a:pPr>
            <a:r>
              <a:rPr lang="nl-NL" sz="2000" dirty="0"/>
              <a:t>Bereken de minimale massa van de remschijf. Noteer je antwoord in het juiste aantal significante cijfers</a:t>
            </a:r>
          </a:p>
          <a:p>
            <a:endParaRPr lang="nl-NL" sz="2000" dirty="0"/>
          </a:p>
        </p:txBody>
      </p:sp>
      <p:pic>
        <p:nvPicPr>
          <p:cNvPr id="10" name="Tijdelijke aanduiding voor inhoud 5">
            <a:extLst>
              <a:ext uri="{FF2B5EF4-FFF2-40B4-BE49-F238E27FC236}">
                <a16:creationId xmlns:a16="http://schemas.microsoft.com/office/drawing/2014/main" id="{56B9F607-7D43-60C3-67D5-72D4A49698E8}"/>
              </a:ext>
            </a:extLst>
          </p:cNvPr>
          <p:cNvPicPr>
            <a:picLocks noChangeAspect="1"/>
          </p:cNvPicPr>
          <p:nvPr/>
        </p:nvPicPr>
        <p:blipFill>
          <a:blip r:embed="rId2"/>
          <a:stretch>
            <a:fillRect/>
          </a:stretch>
        </p:blipFill>
        <p:spPr>
          <a:xfrm>
            <a:off x="6096000" y="475199"/>
            <a:ext cx="3272350" cy="2828643"/>
          </a:xfrm>
          <a:prstGeom prst="rect">
            <a:avLst/>
          </a:prstGeom>
        </p:spPr>
      </p:pic>
      <p:sp>
        <p:nvSpPr>
          <p:cNvPr id="2" name="Tekstvak 1">
            <a:extLst>
              <a:ext uri="{FF2B5EF4-FFF2-40B4-BE49-F238E27FC236}">
                <a16:creationId xmlns:a16="http://schemas.microsoft.com/office/drawing/2014/main" id="{49BC1495-CDE9-95F8-8D57-AF622F523287}"/>
              </a:ext>
            </a:extLst>
          </p:cNvPr>
          <p:cNvSpPr txBox="1"/>
          <p:nvPr/>
        </p:nvSpPr>
        <p:spPr>
          <a:xfrm>
            <a:off x="151200" y="6494400"/>
            <a:ext cx="2750400" cy="276999"/>
          </a:xfrm>
          <a:prstGeom prst="rect">
            <a:avLst/>
          </a:prstGeom>
          <a:noFill/>
        </p:spPr>
        <p:txBody>
          <a:bodyPr wrap="square" rtlCol="0">
            <a:spAutoFit/>
          </a:bodyPr>
          <a:lstStyle/>
          <a:p>
            <a:r>
              <a:rPr lang="nl-NL" sz="1200" i="1" dirty="0">
                <a:solidFill>
                  <a:srgbClr val="945DE8"/>
                </a:solidFill>
              </a:rPr>
              <a:t>Uit: Examen 2025 TV2</a:t>
            </a:r>
          </a:p>
        </p:txBody>
      </p:sp>
    </p:spTree>
    <p:extLst>
      <p:ext uri="{BB962C8B-B14F-4D97-AF65-F5344CB8AC3E}">
        <p14:creationId xmlns:p14="http://schemas.microsoft.com/office/powerpoint/2010/main" val="2928002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left)">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wipe(left)">
                                      <p:cBhvr>
                                        <p:cTn id="3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B09F5-1981-5982-CD30-CCC8EB1B9F19}"/>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AB5F9B6-4C01-4B89-B8D0-271458083F54}"/>
              </a:ext>
            </a:extLst>
          </p:cNvPr>
          <p:cNvSpPr>
            <a:spLocks noGrp="1"/>
          </p:cNvSpPr>
          <p:nvPr>
            <p:ph sz="half" idx="1"/>
          </p:nvPr>
        </p:nvSpPr>
        <p:spPr>
          <a:xfrm>
            <a:off x="325524" y="832024"/>
            <a:ext cx="5513675" cy="4733575"/>
          </a:xfrm>
        </p:spPr>
        <p:txBody>
          <a:bodyPr>
            <a:noAutofit/>
          </a:bodyPr>
          <a:lstStyle/>
          <a:p>
            <a:pPr marL="0" indent="0">
              <a:buNone/>
            </a:pPr>
            <a:r>
              <a:rPr lang="nl-NL" sz="2000" dirty="0"/>
              <a:t>Er is een systeem ontwikkeld om met een constante snelheid af te dalen aan een staalkabel.</a:t>
            </a:r>
          </a:p>
          <a:p>
            <a:pPr marL="0" indent="0">
              <a:buNone/>
            </a:pPr>
            <a:r>
              <a:rPr lang="nl-NL" sz="2000" dirty="0"/>
              <a:t>Om deze snelheid constant te houden, wordt er continu geremd door een remsysteem met een remschijf. Dit remsysteem is boven in de windmolen bevestigd. Zie figuur 4.</a:t>
            </a:r>
          </a:p>
          <a:p>
            <a:pPr marL="0" indent="0">
              <a:buNone/>
            </a:pPr>
            <a:r>
              <a:rPr lang="nl-NL" sz="2000" dirty="0"/>
              <a:t>Aan het remsysteem is een aantal ontwerpeisen gesteld:</a:t>
            </a:r>
          </a:p>
          <a:p>
            <a:pPr marL="457200" indent="-457200">
              <a:buFont typeface="+mj-lt"/>
              <a:buAutoNum type="arabicPeriod"/>
            </a:pPr>
            <a:r>
              <a:rPr lang="nl-NL" sz="2000" dirty="0"/>
              <a:t>Er moet 280 kg (twee monteurs met uitrusting samen) aan één kabel kunnen afdalen.</a:t>
            </a:r>
          </a:p>
          <a:p>
            <a:pPr marL="457200" indent="-457200">
              <a:buFont typeface="+mj-lt"/>
              <a:buAutoNum type="arabicPeriod"/>
            </a:pPr>
            <a:r>
              <a:rPr lang="nl-NL" sz="2000" dirty="0"/>
              <a:t>Tijdens gebruik mag de temperatuur van de remschijf door wrijvingswarmte maximaal </a:t>
            </a:r>
            <a:br>
              <a:rPr lang="nl-NL" sz="2000" dirty="0"/>
            </a:br>
            <a:r>
              <a:rPr lang="nl-NL" sz="2000" dirty="0"/>
              <a:t>600 °C worden bij een omgevingstemperatuur van 50 °C.</a:t>
            </a:r>
          </a:p>
          <a:p>
            <a:pPr marL="457200" indent="-457200">
              <a:buFont typeface="+mj-lt"/>
              <a:buAutoNum type="arabicPeriod"/>
            </a:pPr>
            <a:r>
              <a:rPr lang="nl-NL" sz="2000" dirty="0"/>
              <a:t>Het systeem kan gebruikt worden tot 150 m hoogte.</a:t>
            </a:r>
          </a:p>
        </p:txBody>
      </p:sp>
      <p:sp>
        <p:nvSpPr>
          <p:cNvPr id="9" name="Tijdelijke aanduiding voor inhoud 8">
            <a:extLst>
              <a:ext uri="{FF2B5EF4-FFF2-40B4-BE49-F238E27FC236}">
                <a16:creationId xmlns:a16="http://schemas.microsoft.com/office/drawing/2014/main" id="{102CDF36-47D8-48ED-E0CF-65CF03FB0885}"/>
              </a:ext>
            </a:extLst>
          </p:cNvPr>
          <p:cNvSpPr>
            <a:spLocks noGrp="1"/>
          </p:cNvSpPr>
          <p:nvPr>
            <p:ph sz="half" idx="2"/>
          </p:nvPr>
        </p:nvSpPr>
        <p:spPr>
          <a:xfrm>
            <a:off x="5975840" y="956330"/>
            <a:ext cx="5659360" cy="2643670"/>
          </a:xfrm>
        </p:spPr>
        <p:txBody>
          <a:bodyPr>
            <a:normAutofit fontScale="92500"/>
          </a:bodyPr>
          <a:lstStyle/>
          <a:p>
            <a:pPr marL="0" indent="0">
              <a:buNone/>
            </a:pPr>
            <a:r>
              <a:rPr lang="nl-NL" sz="2000" dirty="0"/>
              <a:t>Het systeem gebruikt een remschijf die tijdens de afdaling wrijving ondervindt en opwarmt. De remschijf mag tijdens gebruik niet oververhit raken, want dan verliest hij zijn werking. De remschijf is gemaakt van ijzer. Tijdens de afdaling wordt 85% van de wrijvingswarmte opgenomen door de remschijf.</a:t>
            </a:r>
          </a:p>
          <a:p>
            <a:pPr marL="0" indent="0">
              <a:buNone/>
            </a:pPr>
            <a:r>
              <a:rPr lang="nl-NL" sz="2000" dirty="0"/>
              <a:t>Bereken de minimale massa van de remschijf. Noteer je antwoord in het juiste aantal significante cijfers</a:t>
            </a:r>
          </a:p>
          <a:p>
            <a:endParaRPr lang="nl-NL" sz="2000" dirty="0"/>
          </a:p>
        </p:txBody>
      </p:sp>
      <mc:AlternateContent xmlns:mc="http://schemas.openxmlformats.org/markup-compatibility/2006" xmlns:a14="http://schemas.microsoft.com/office/drawing/2010/main">
        <mc:Choice Requires="a14">
          <p:sp>
            <p:nvSpPr>
              <p:cNvPr id="2" name="Tijdelijke aanduiding voor inhoud 8">
                <a:extLst>
                  <a:ext uri="{FF2B5EF4-FFF2-40B4-BE49-F238E27FC236}">
                    <a16:creationId xmlns:a16="http://schemas.microsoft.com/office/drawing/2014/main" id="{6E1054B2-6249-DC66-4898-77ED4609FCD8}"/>
                  </a:ext>
                </a:extLst>
              </p:cNvPr>
              <p:cNvSpPr txBox="1">
                <a:spLocks/>
              </p:cNvSpPr>
              <p:nvPr/>
            </p:nvSpPr>
            <p:spPr>
              <a:xfrm>
                <a:off x="5975840" y="3429000"/>
                <a:ext cx="5659360" cy="307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=280 </m:t>
                    </m:r>
                    <m:r>
                      <m:rPr>
                        <m:sty m:val="p"/>
                      </m:rPr>
                      <a:rPr lang="nl-NL" sz="2000" b="0" i="0" smtClean="0">
                        <a:latin typeface="Cambria Math" panose="02040503050406030204" pitchFamily="18" charset="0"/>
                      </a:rPr>
                      <m:t>kg</m:t>
                    </m:r>
                    <m:r>
                      <a:rPr lang="nl-NL" sz="2000" b="0" i="0" smtClean="0">
                        <a:latin typeface="Cambria Math" panose="02040503050406030204" pitchFamily="18" charset="0"/>
                      </a:rPr>
                      <m:t>.</m:t>
                    </m:r>
                  </m:oMath>
                </a14:m>
                <a:endParaRPr lang="nl-NL" sz="2000" b="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𝑇</m:t>
                    </m:r>
                    <m:r>
                      <a:rPr lang="nl-NL" sz="2000" b="0" i="1" smtClean="0">
                        <a:latin typeface="Cambria Math" panose="02040503050406030204" pitchFamily="18" charset="0"/>
                      </a:rPr>
                      <m:t>=600−50=550 ℃</m:t>
                    </m:r>
                  </m:oMath>
                </a14:m>
                <a:endParaRPr lang="nl-NL" sz="2000" b="0" dirty="0">
                  <a:ea typeface="Cambria Math" panose="02040503050406030204" pitchFamily="18" charset="0"/>
                </a:endParaRPr>
              </a:p>
              <a:p>
                <a14:m>
                  <m:oMath xmlns:m="http://schemas.openxmlformats.org/officeDocument/2006/math">
                    <m:r>
                      <a:rPr lang="nl-NL" sz="2000" i="1">
                        <a:latin typeface="Cambria Math" panose="02040503050406030204" pitchFamily="18" charset="0"/>
                      </a:rPr>
                      <m:t>h</m:t>
                    </m:r>
                    <m:r>
                      <a:rPr lang="nl-NL" sz="2000" i="1">
                        <a:latin typeface="Cambria Math" panose="02040503050406030204" pitchFamily="18" charset="0"/>
                      </a:rPr>
                      <m:t>=150 </m:t>
                    </m:r>
                    <m:r>
                      <m:rPr>
                        <m:sty m:val="p"/>
                      </m:rPr>
                      <a:rPr lang="nl-NL" sz="2000">
                        <a:latin typeface="Cambria Math" panose="02040503050406030204" pitchFamily="18" charset="0"/>
                      </a:rPr>
                      <m:t>m</m:t>
                    </m:r>
                  </m:oMath>
                </a14:m>
                <a:endParaRPr lang="nl-NL" sz="2000" dirty="0"/>
              </a:p>
              <a:p>
                <a14:m>
                  <m:oMath xmlns:m="http://schemas.openxmlformats.org/officeDocument/2006/math">
                    <m:r>
                      <a:rPr lang="nl-NL" sz="2000" b="0" i="1" smtClean="0">
                        <a:latin typeface="Cambria Math" panose="02040503050406030204" pitchFamily="18" charset="0"/>
                        <a:ea typeface="Cambria Math" panose="02040503050406030204" pitchFamily="18" charset="0"/>
                      </a:rPr>
                      <m:t>𝑐</m:t>
                    </m:r>
                    <m:r>
                      <a:rPr lang="nl-NL" sz="2000" b="0" i="1" smtClean="0">
                        <a:latin typeface="Cambria Math" panose="02040503050406030204" pitchFamily="18" charset="0"/>
                        <a:ea typeface="Cambria Math" panose="02040503050406030204" pitchFamily="18" charset="0"/>
                      </a:rPr>
                      <m:t>=0,46∙</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10</m:t>
                        </m:r>
                      </m:e>
                      <m:sup>
                        <m:r>
                          <a:rPr lang="nl-NL" sz="2000" b="0" i="1" smtClean="0">
                            <a:latin typeface="Cambria Math" panose="02040503050406030204" pitchFamily="18" charset="0"/>
                            <a:ea typeface="Cambria Math" panose="02040503050406030204" pitchFamily="18" charset="0"/>
                          </a:rPr>
                          <m:t>3</m:t>
                        </m:r>
                      </m:sup>
                    </m:sSup>
                    <m:r>
                      <a:rPr lang="nl-NL" sz="2000" b="0" i="1" smtClean="0">
                        <a:latin typeface="Cambria Math" panose="02040503050406030204" pitchFamily="18" charset="0"/>
                        <a:ea typeface="Cambria Math" panose="02040503050406030204" pitchFamily="18" charset="0"/>
                      </a:rPr>
                      <m:t> </m:t>
                    </m:r>
                    <m:r>
                      <m:rPr>
                        <m:sty m:val="p"/>
                      </m:rPr>
                      <a:rPr lang="nl-NL" sz="2000" b="0" i="0" smtClean="0">
                        <a:latin typeface="Cambria Math" panose="02040503050406030204" pitchFamily="18" charset="0"/>
                        <a:ea typeface="Cambria Math" panose="02040503050406030204" pitchFamily="18" charset="0"/>
                      </a:rPr>
                      <m:t>J</m:t>
                    </m:r>
                    <m:r>
                      <a:rPr lang="nl-NL" sz="2000" b="0" i="0"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kg</m:t>
                    </m:r>
                    <m:r>
                      <a:rPr lang="nl-NL" sz="2000" b="0" i="1"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m:t>
                    </m:r>
                    <m:r>
                      <a:rPr lang="nl-NL" sz="2000" b="0" i="0" smtClean="0">
                        <a:latin typeface="Cambria Math" panose="02040503050406030204" pitchFamily="18" charset="0"/>
                        <a:ea typeface="Cambria Math" panose="02040503050406030204" pitchFamily="18" charset="0"/>
                      </a:rPr>
                      <m:t>)</m:t>
                    </m:r>
                  </m:oMath>
                </a14:m>
                <a:r>
                  <a:rPr lang="nl-NL" sz="2000" b="0" dirty="0">
                    <a:ea typeface="Cambria Math" panose="02040503050406030204" pitchFamily="18" charset="0"/>
                  </a:rPr>
                  <a:t> (BINAS tabel 8)</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𝑄</m:t>
                        </m:r>
                      </m:e>
                      <m:sub>
                        <m:r>
                          <m:rPr>
                            <m:sty m:val="p"/>
                          </m:rPr>
                          <a:rPr lang="nl-NL" sz="2000" b="0" i="0" smtClean="0">
                            <a:latin typeface="Cambria Math" panose="02040503050406030204" pitchFamily="18" charset="0"/>
                          </a:rPr>
                          <m:t>remschijf</m:t>
                        </m:r>
                      </m:sub>
                    </m:sSub>
                  </m:oMath>
                </a14:m>
                <a:r>
                  <a:rPr lang="nl-NL" sz="2000" dirty="0"/>
                  <a:t> is </a:t>
                </a:r>
                <a14:m>
                  <m:oMath xmlns:m="http://schemas.openxmlformats.org/officeDocument/2006/math">
                    <m:r>
                      <a:rPr lang="nl-NL" sz="2000" i="1">
                        <a:latin typeface="Cambria Math" panose="02040503050406030204" pitchFamily="18" charset="0"/>
                      </a:rPr>
                      <m:t>85%</m:t>
                    </m:r>
                  </m:oMath>
                </a14:m>
                <a:r>
                  <a:rPr lang="nl-NL" sz="2000" dirty="0"/>
                  <a:t> van </a:t>
                </a:r>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𝑄</m:t>
                        </m:r>
                      </m:e>
                      <m:sub>
                        <m:r>
                          <m:rPr>
                            <m:sty m:val="p"/>
                          </m:rPr>
                          <a:rPr lang="nl-NL" sz="2000">
                            <a:latin typeface="Cambria Math" panose="02040503050406030204" pitchFamily="18" charset="0"/>
                          </a:rPr>
                          <m:t>totaal</m:t>
                        </m:r>
                      </m:sub>
                    </m:sSub>
                  </m:oMath>
                </a14:m>
                <a:endParaRPr lang="nl-NL" sz="2000" dirty="0"/>
              </a:p>
            </p:txBody>
          </p:sp>
        </mc:Choice>
        <mc:Fallback xmlns="">
          <p:sp>
            <p:nvSpPr>
              <p:cNvPr id="2" name="Tijdelijke aanduiding voor inhoud 8">
                <a:extLst>
                  <a:ext uri="{FF2B5EF4-FFF2-40B4-BE49-F238E27FC236}">
                    <a16:creationId xmlns:a16="http://schemas.microsoft.com/office/drawing/2014/main" id="{6E1054B2-6249-DC66-4898-77ED4609FCD8}"/>
                  </a:ext>
                </a:extLst>
              </p:cNvPr>
              <p:cNvSpPr txBox="1">
                <a:spLocks noRot="1" noChangeAspect="1" noMove="1" noResize="1" noEditPoints="1" noAdjustHandles="1" noChangeArrowheads="1" noChangeShapeType="1" noTextEdit="1"/>
              </p:cNvSpPr>
              <p:nvPr/>
            </p:nvSpPr>
            <p:spPr>
              <a:xfrm>
                <a:off x="5975840" y="3429000"/>
                <a:ext cx="5659360" cy="3074400"/>
              </a:xfrm>
              <a:prstGeom prst="rect">
                <a:avLst/>
              </a:prstGeom>
              <a:blipFill>
                <a:blip r:embed="rId3"/>
                <a:stretch>
                  <a:fillRect l="-1076" t="-2183"/>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3" name="Inkt 12">
                <a:extLst>
                  <a:ext uri="{FF2B5EF4-FFF2-40B4-BE49-F238E27FC236}">
                    <a16:creationId xmlns:a16="http://schemas.microsoft.com/office/drawing/2014/main" id="{79C04A7D-DBF7-AE1F-36B8-78155118D288}"/>
                  </a:ext>
                </a:extLst>
              </p14:cNvPr>
              <p14:cNvContentPartPr/>
              <p14:nvPr/>
            </p14:nvContentPartPr>
            <p14:xfrm>
              <a:off x="1778400" y="3599280"/>
              <a:ext cx="669240" cy="8640"/>
            </p14:xfrm>
          </p:contentPart>
        </mc:Choice>
        <mc:Fallback xmlns="">
          <p:pic>
            <p:nvPicPr>
              <p:cNvPr id="13" name="Inkt 12">
                <a:extLst>
                  <a:ext uri="{FF2B5EF4-FFF2-40B4-BE49-F238E27FC236}">
                    <a16:creationId xmlns:a16="http://schemas.microsoft.com/office/drawing/2014/main" id="{79C04A7D-DBF7-AE1F-36B8-78155118D288}"/>
                  </a:ext>
                </a:extLst>
              </p:cNvPr>
              <p:cNvPicPr/>
              <p:nvPr/>
            </p:nvPicPr>
            <p:blipFill>
              <a:blip r:embed="rId7"/>
              <a:stretch>
                <a:fillRect/>
              </a:stretch>
            </p:blipFill>
            <p:spPr>
              <a:xfrm>
                <a:off x="1724400" y="3491640"/>
                <a:ext cx="77688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t 13">
                <a:extLst>
                  <a:ext uri="{FF2B5EF4-FFF2-40B4-BE49-F238E27FC236}">
                    <a16:creationId xmlns:a16="http://schemas.microsoft.com/office/drawing/2014/main" id="{9124817B-14F0-8672-A834-F8C6B86AA36D}"/>
                  </a:ext>
                </a:extLst>
              </p14:cNvPr>
              <p14:cNvContentPartPr/>
              <p14:nvPr/>
            </p14:nvContentPartPr>
            <p14:xfrm>
              <a:off x="3369240" y="4226040"/>
              <a:ext cx="1288080" cy="29520"/>
            </p14:xfrm>
          </p:contentPart>
        </mc:Choice>
        <mc:Fallback xmlns="">
          <p:pic>
            <p:nvPicPr>
              <p:cNvPr id="14" name="Inkt 13">
                <a:extLst>
                  <a:ext uri="{FF2B5EF4-FFF2-40B4-BE49-F238E27FC236}">
                    <a16:creationId xmlns:a16="http://schemas.microsoft.com/office/drawing/2014/main" id="{9124817B-14F0-8672-A834-F8C6B86AA36D}"/>
                  </a:ext>
                </a:extLst>
              </p:cNvPr>
              <p:cNvPicPr/>
              <p:nvPr/>
            </p:nvPicPr>
            <p:blipFill>
              <a:blip r:embed="rId9"/>
              <a:stretch>
                <a:fillRect/>
              </a:stretch>
            </p:blipFill>
            <p:spPr>
              <a:xfrm>
                <a:off x="3315600" y="4118040"/>
                <a:ext cx="13957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t 14">
                <a:extLst>
                  <a:ext uri="{FF2B5EF4-FFF2-40B4-BE49-F238E27FC236}">
                    <a16:creationId xmlns:a16="http://schemas.microsoft.com/office/drawing/2014/main" id="{4A00331B-C655-710F-856D-8B7F404FC4C8}"/>
                  </a:ext>
                </a:extLst>
              </p14:cNvPr>
              <p14:cNvContentPartPr/>
              <p14:nvPr/>
            </p14:nvContentPartPr>
            <p14:xfrm>
              <a:off x="928800" y="4792680"/>
              <a:ext cx="626040" cy="31320"/>
            </p14:xfrm>
          </p:contentPart>
        </mc:Choice>
        <mc:Fallback xmlns="">
          <p:pic>
            <p:nvPicPr>
              <p:cNvPr id="15" name="Inkt 14">
                <a:extLst>
                  <a:ext uri="{FF2B5EF4-FFF2-40B4-BE49-F238E27FC236}">
                    <a16:creationId xmlns:a16="http://schemas.microsoft.com/office/drawing/2014/main" id="{4A00331B-C655-710F-856D-8B7F404FC4C8}"/>
                  </a:ext>
                </a:extLst>
              </p:cNvPr>
              <p:cNvPicPr/>
              <p:nvPr/>
            </p:nvPicPr>
            <p:blipFill>
              <a:blip r:embed="rId11"/>
              <a:stretch>
                <a:fillRect/>
              </a:stretch>
            </p:blipFill>
            <p:spPr>
              <a:xfrm>
                <a:off x="874800" y="4685040"/>
                <a:ext cx="7336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t 16">
                <a:extLst>
                  <a:ext uri="{FF2B5EF4-FFF2-40B4-BE49-F238E27FC236}">
                    <a16:creationId xmlns:a16="http://schemas.microsoft.com/office/drawing/2014/main" id="{F88FB205-5B13-C297-8BB5-5E15578DC40E}"/>
                  </a:ext>
                </a:extLst>
              </p14:cNvPr>
              <p14:cNvContentPartPr/>
              <p14:nvPr/>
            </p14:nvContentPartPr>
            <p14:xfrm>
              <a:off x="3254400" y="4817880"/>
              <a:ext cx="2355120" cy="36720"/>
            </p14:xfrm>
          </p:contentPart>
        </mc:Choice>
        <mc:Fallback xmlns="">
          <p:pic>
            <p:nvPicPr>
              <p:cNvPr id="17" name="Inkt 16">
                <a:extLst>
                  <a:ext uri="{FF2B5EF4-FFF2-40B4-BE49-F238E27FC236}">
                    <a16:creationId xmlns:a16="http://schemas.microsoft.com/office/drawing/2014/main" id="{F88FB205-5B13-C297-8BB5-5E15578DC40E}"/>
                  </a:ext>
                </a:extLst>
              </p:cNvPr>
              <p:cNvPicPr/>
              <p:nvPr/>
            </p:nvPicPr>
            <p:blipFill>
              <a:blip r:embed="rId13"/>
              <a:stretch>
                <a:fillRect/>
              </a:stretch>
            </p:blipFill>
            <p:spPr>
              <a:xfrm>
                <a:off x="3200400" y="4710240"/>
                <a:ext cx="246276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t 17">
                <a:extLst>
                  <a:ext uri="{FF2B5EF4-FFF2-40B4-BE49-F238E27FC236}">
                    <a16:creationId xmlns:a16="http://schemas.microsoft.com/office/drawing/2014/main" id="{AF94C219-D069-A8A0-0348-7E19DFB7AD64}"/>
                  </a:ext>
                </a:extLst>
              </p14:cNvPr>
              <p14:cNvContentPartPr/>
              <p14:nvPr/>
            </p14:nvContentPartPr>
            <p14:xfrm>
              <a:off x="1360440" y="5090040"/>
              <a:ext cx="518040" cy="7920"/>
            </p14:xfrm>
          </p:contentPart>
        </mc:Choice>
        <mc:Fallback xmlns="">
          <p:pic>
            <p:nvPicPr>
              <p:cNvPr id="18" name="Inkt 17">
                <a:extLst>
                  <a:ext uri="{FF2B5EF4-FFF2-40B4-BE49-F238E27FC236}">
                    <a16:creationId xmlns:a16="http://schemas.microsoft.com/office/drawing/2014/main" id="{AF94C219-D069-A8A0-0348-7E19DFB7AD64}"/>
                  </a:ext>
                </a:extLst>
              </p:cNvPr>
              <p:cNvPicPr/>
              <p:nvPr/>
            </p:nvPicPr>
            <p:blipFill>
              <a:blip r:embed="rId15"/>
              <a:stretch>
                <a:fillRect/>
              </a:stretch>
            </p:blipFill>
            <p:spPr>
              <a:xfrm>
                <a:off x="1306800" y="4982040"/>
                <a:ext cx="625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t 18">
                <a:extLst>
                  <a:ext uri="{FF2B5EF4-FFF2-40B4-BE49-F238E27FC236}">
                    <a16:creationId xmlns:a16="http://schemas.microsoft.com/office/drawing/2014/main" id="{4FA9EB7D-CCC0-94BF-845E-F9AE494A3C48}"/>
                  </a:ext>
                </a:extLst>
              </p14:cNvPr>
              <p14:cNvContentPartPr/>
              <p14:nvPr/>
            </p14:nvContentPartPr>
            <p14:xfrm>
              <a:off x="4816440" y="5493240"/>
              <a:ext cx="604440" cy="7560"/>
            </p14:xfrm>
          </p:contentPart>
        </mc:Choice>
        <mc:Fallback xmlns="">
          <p:pic>
            <p:nvPicPr>
              <p:cNvPr id="19" name="Inkt 18">
                <a:extLst>
                  <a:ext uri="{FF2B5EF4-FFF2-40B4-BE49-F238E27FC236}">
                    <a16:creationId xmlns:a16="http://schemas.microsoft.com/office/drawing/2014/main" id="{4FA9EB7D-CCC0-94BF-845E-F9AE494A3C48}"/>
                  </a:ext>
                </a:extLst>
              </p:cNvPr>
              <p:cNvPicPr/>
              <p:nvPr/>
            </p:nvPicPr>
            <p:blipFill>
              <a:blip r:embed="rId17"/>
              <a:stretch>
                <a:fillRect/>
              </a:stretch>
            </p:blipFill>
            <p:spPr>
              <a:xfrm>
                <a:off x="4762800" y="5385240"/>
                <a:ext cx="7120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21599920-01BE-5F91-3498-87D9333B1CDE}"/>
                  </a:ext>
                </a:extLst>
              </p14:cNvPr>
              <p14:cNvContentPartPr/>
              <p14:nvPr/>
            </p14:nvContentPartPr>
            <p14:xfrm>
              <a:off x="928800" y="5766120"/>
              <a:ext cx="709560" cy="31680"/>
            </p14:xfrm>
          </p:contentPart>
        </mc:Choice>
        <mc:Fallback xmlns="">
          <p:pic>
            <p:nvPicPr>
              <p:cNvPr id="20" name="Inkt 19">
                <a:extLst>
                  <a:ext uri="{FF2B5EF4-FFF2-40B4-BE49-F238E27FC236}">
                    <a16:creationId xmlns:a16="http://schemas.microsoft.com/office/drawing/2014/main" id="{21599920-01BE-5F91-3498-87D9333B1CDE}"/>
                  </a:ext>
                </a:extLst>
              </p:cNvPr>
              <p:cNvPicPr/>
              <p:nvPr/>
            </p:nvPicPr>
            <p:blipFill>
              <a:blip r:embed="rId19"/>
              <a:stretch>
                <a:fillRect/>
              </a:stretch>
            </p:blipFill>
            <p:spPr>
              <a:xfrm>
                <a:off x="874800" y="5658480"/>
                <a:ext cx="81720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3" name="Inkt 22">
                <a:extLst>
                  <a:ext uri="{FF2B5EF4-FFF2-40B4-BE49-F238E27FC236}">
                    <a16:creationId xmlns:a16="http://schemas.microsoft.com/office/drawing/2014/main" id="{40D794F2-DA8C-68C9-FA12-AFEA1AA20DE4}"/>
                  </a:ext>
                </a:extLst>
              </p14:cNvPr>
              <p14:cNvContentPartPr/>
              <p14:nvPr/>
            </p14:nvContentPartPr>
            <p14:xfrm>
              <a:off x="7444440" y="2227320"/>
              <a:ext cx="427320" cy="4680"/>
            </p14:xfrm>
          </p:contentPart>
        </mc:Choice>
        <mc:Fallback xmlns="">
          <p:pic>
            <p:nvPicPr>
              <p:cNvPr id="23" name="Inkt 22">
                <a:extLst>
                  <a:ext uri="{FF2B5EF4-FFF2-40B4-BE49-F238E27FC236}">
                    <a16:creationId xmlns:a16="http://schemas.microsoft.com/office/drawing/2014/main" id="{40D794F2-DA8C-68C9-FA12-AFEA1AA20DE4}"/>
                  </a:ext>
                </a:extLst>
              </p:cNvPr>
              <p:cNvPicPr/>
              <p:nvPr/>
            </p:nvPicPr>
            <p:blipFill>
              <a:blip r:embed="rId21"/>
              <a:stretch>
                <a:fillRect/>
              </a:stretch>
            </p:blipFill>
            <p:spPr>
              <a:xfrm>
                <a:off x="7390800" y="2119680"/>
                <a:ext cx="5349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t 23">
                <a:extLst>
                  <a:ext uri="{FF2B5EF4-FFF2-40B4-BE49-F238E27FC236}">
                    <a16:creationId xmlns:a16="http://schemas.microsoft.com/office/drawing/2014/main" id="{4745FA65-5400-461D-0CF9-A07F1AB8BC47}"/>
                  </a:ext>
                </a:extLst>
              </p14:cNvPr>
              <p14:cNvContentPartPr/>
              <p14:nvPr/>
            </p14:nvContentPartPr>
            <p14:xfrm>
              <a:off x="10662840" y="2246040"/>
              <a:ext cx="388440" cy="7920"/>
            </p14:xfrm>
          </p:contentPart>
        </mc:Choice>
        <mc:Fallback xmlns="">
          <p:pic>
            <p:nvPicPr>
              <p:cNvPr id="24" name="Inkt 23">
                <a:extLst>
                  <a:ext uri="{FF2B5EF4-FFF2-40B4-BE49-F238E27FC236}">
                    <a16:creationId xmlns:a16="http://schemas.microsoft.com/office/drawing/2014/main" id="{4745FA65-5400-461D-0CF9-A07F1AB8BC47}"/>
                  </a:ext>
                </a:extLst>
              </p:cNvPr>
              <p:cNvPicPr/>
              <p:nvPr/>
            </p:nvPicPr>
            <p:blipFill>
              <a:blip r:embed="rId23"/>
              <a:stretch>
                <a:fillRect/>
              </a:stretch>
            </p:blipFill>
            <p:spPr>
              <a:xfrm>
                <a:off x="10609200" y="2138400"/>
                <a:ext cx="4960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t 24">
                <a:extLst>
                  <a:ext uri="{FF2B5EF4-FFF2-40B4-BE49-F238E27FC236}">
                    <a16:creationId xmlns:a16="http://schemas.microsoft.com/office/drawing/2014/main" id="{0329465E-BC1A-74DB-F58D-45C1719238BE}"/>
                  </a:ext>
                </a:extLst>
              </p14:cNvPr>
              <p14:cNvContentPartPr/>
              <p14:nvPr/>
            </p14:nvContentPartPr>
            <p14:xfrm>
              <a:off x="6465240" y="2468880"/>
              <a:ext cx="4794840" cy="65520"/>
            </p14:xfrm>
          </p:contentPart>
        </mc:Choice>
        <mc:Fallback xmlns="">
          <p:pic>
            <p:nvPicPr>
              <p:cNvPr id="25" name="Inkt 24">
                <a:extLst>
                  <a:ext uri="{FF2B5EF4-FFF2-40B4-BE49-F238E27FC236}">
                    <a16:creationId xmlns:a16="http://schemas.microsoft.com/office/drawing/2014/main" id="{0329465E-BC1A-74DB-F58D-45C1719238BE}"/>
                  </a:ext>
                </a:extLst>
              </p:cNvPr>
              <p:cNvPicPr/>
              <p:nvPr/>
            </p:nvPicPr>
            <p:blipFill>
              <a:blip r:embed="rId25"/>
              <a:stretch>
                <a:fillRect/>
              </a:stretch>
            </p:blipFill>
            <p:spPr>
              <a:xfrm>
                <a:off x="6411600" y="2360880"/>
                <a:ext cx="4902480" cy="281160"/>
              </a:xfrm>
              <a:prstGeom prst="rect">
                <a:avLst/>
              </a:prstGeom>
            </p:spPr>
          </p:pic>
        </mc:Fallback>
      </mc:AlternateContent>
    </p:spTree>
    <p:extLst>
      <p:ext uri="{BB962C8B-B14F-4D97-AF65-F5344CB8AC3E}">
        <p14:creationId xmlns:p14="http://schemas.microsoft.com/office/powerpoint/2010/main" val="77024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2000"/>
                            </p:stCondLst>
                            <p:childTnLst>
                              <p:par>
                                <p:cTn id="37" presetID="2" presetClass="entr" presetSubtype="4" fill="hold" grpId="0" nodeType="after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 calcmode="lin" valueType="num">
                                      <p:cBhvr additive="base">
                                        <p:cTn id="3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par>
                          <p:cTn id="50" fill="hold">
                            <p:stCondLst>
                              <p:cond delay="1000"/>
                            </p:stCondLst>
                            <p:childTnLst>
                              <p:par>
                                <p:cTn id="51" presetID="2" presetClass="entr" presetSubtype="4" fill="hold" grpId="0" nodeType="after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additive="base">
                                        <p:cTn id="5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anim calcmode="lin" valueType="num">
                                      <p:cBhvr additive="base">
                                        <p:cTn id="6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par>
                          <p:cTn id="74" fill="hold">
                            <p:stCondLst>
                              <p:cond delay="1000"/>
                            </p:stCondLst>
                            <p:childTnLst>
                              <p:par>
                                <p:cTn id="75" presetID="2" presetClass="entr" presetSubtype="4" fill="hold" grpId="0" nodeType="afterEffect">
                                  <p:stCondLst>
                                    <p:cond delay="0"/>
                                  </p:stCondLst>
                                  <p:childTnLst>
                                    <p:set>
                                      <p:cBhvr>
                                        <p:cTn id="76" dur="1" fill="hold">
                                          <p:stCondLst>
                                            <p:cond delay="0"/>
                                          </p:stCondLst>
                                        </p:cTn>
                                        <p:tgtEl>
                                          <p:spTgt spid="2">
                                            <p:txEl>
                                              <p:pRg st="5" end="5"/>
                                            </p:txEl>
                                          </p:spTgt>
                                        </p:tgtEl>
                                        <p:attrNameLst>
                                          <p:attrName>style.visibility</p:attrName>
                                        </p:attrNameLst>
                                      </p:cBhvr>
                                      <p:to>
                                        <p:strVal val="visible"/>
                                      </p:to>
                                    </p:set>
                                    <p:anim calcmode="lin" valueType="num">
                                      <p:cBhvr additive="base">
                                        <p:cTn id="7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C948-02D1-7981-3EC2-089E20F5C6F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BE5B6EC-C4F8-0095-F1EC-FFD2A90D803C}"/>
              </a:ext>
            </a:extLst>
          </p:cNvPr>
          <p:cNvSpPr>
            <a:spLocks noGrp="1"/>
          </p:cNvSpPr>
          <p:nvPr>
            <p:ph sz="half" idx="1"/>
          </p:nvPr>
        </p:nvSpPr>
        <p:spPr>
          <a:xfrm>
            <a:off x="325524" y="832024"/>
            <a:ext cx="5513675" cy="4733575"/>
          </a:xfrm>
        </p:spPr>
        <p:txBody>
          <a:bodyPr>
            <a:noAutofit/>
          </a:bodyPr>
          <a:lstStyle/>
          <a:p>
            <a:pPr marL="0" indent="0">
              <a:buNone/>
            </a:pPr>
            <a:r>
              <a:rPr lang="nl-NL" sz="2000" dirty="0"/>
              <a:t>Er is een systeem ontwikkeld om met een constante snelheid af te dalen aan een staalkabel.</a:t>
            </a:r>
          </a:p>
          <a:p>
            <a:pPr marL="0" indent="0">
              <a:buNone/>
            </a:pPr>
            <a:r>
              <a:rPr lang="nl-NL" sz="2000" dirty="0"/>
              <a:t>Om deze snelheid constant te houden, wordt er continu geremd door een remsysteem met een remschijf. Dit remsysteem is boven in de windmolen bevestigd. Zie figuur 4.</a:t>
            </a:r>
          </a:p>
        </p:txBody>
      </p:sp>
      <p:sp>
        <p:nvSpPr>
          <p:cNvPr id="9" name="Tijdelijke aanduiding voor inhoud 8">
            <a:extLst>
              <a:ext uri="{FF2B5EF4-FFF2-40B4-BE49-F238E27FC236}">
                <a16:creationId xmlns:a16="http://schemas.microsoft.com/office/drawing/2014/main" id="{ADFB285C-3172-2804-77D8-54952DF8DE31}"/>
              </a:ext>
            </a:extLst>
          </p:cNvPr>
          <p:cNvSpPr>
            <a:spLocks noGrp="1"/>
          </p:cNvSpPr>
          <p:nvPr>
            <p:ph sz="half" idx="2"/>
          </p:nvPr>
        </p:nvSpPr>
        <p:spPr>
          <a:xfrm>
            <a:off x="5975840" y="956330"/>
            <a:ext cx="5659360" cy="2643670"/>
          </a:xfrm>
        </p:spPr>
        <p:txBody>
          <a:bodyPr>
            <a:normAutofit fontScale="92500"/>
          </a:bodyPr>
          <a:lstStyle/>
          <a:p>
            <a:pPr marL="0" indent="0">
              <a:buNone/>
            </a:pPr>
            <a:r>
              <a:rPr lang="nl-NL" sz="2000" dirty="0"/>
              <a:t>Het systeem gebruikt een remschijf die tijdens de afdaling wrijving ondervindt en opwarmt. De remschijf mag tijdens gebruik niet oververhit raken, want dan verliest hij zijn werking. De remschijf is gemaakt van ijzer. Tijdens de afdaling wordt 85% van de wrijvingswarmte opgenomen door de remschijf.</a:t>
            </a:r>
          </a:p>
          <a:p>
            <a:pPr marL="0" indent="0">
              <a:buNone/>
            </a:pPr>
            <a:r>
              <a:rPr lang="nl-NL" sz="2000" dirty="0"/>
              <a:t>Bereken de minimale massa van de remschijf. Noteer je antwoord in het juiste aantal significante cijfers</a:t>
            </a:r>
          </a:p>
          <a:p>
            <a:endParaRPr lang="nl-NL" sz="2000" dirty="0"/>
          </a:p>
        </p:txBody>
      </p:sp>
      <mc:AlternateContent xmlns:mc="http://schemas.openxmlformats.org/markup-compatibility/2006" xmlns:a14="http://schemas.microsoft.com/office/drawing/2010/main">
        <mc:Choice Requires="a14">
          <p:sp>
            <p:nvSpPr>
              <p:cNvPr id="2" name="Tijdelijke aanduiding voor inhoud 8">
                <a:extLst>
                  <a:ext uri="{FF2B5EF4-FFF2-40B4-BE49-F238E27FC236}">
                    <a16:creationId xmlns:a16="http://schemas.microsoft.com/office/drawing/2014/main" id="{B4DB525C-F8DB-DF3B-1DB6-F3C81D950BB1}"/>
                  </a:ext>
                </a:extLst>
              </p:cNvPr>
              <p:cNvSpPr txBox="1">
                <a:spLocks/>
              </p:cNvSpPr>
              <p:nvPr/>
            </p:nvSpPr>
            <p:spPr>
              <a:xfrm>
                <a:off x="5975840" y="3429000"/>
                <a:ext cx="5659360" cy="307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=280 </m:t>
                    </m:r>
                    <m:r>
                      <m:rPr>
                        <m:sty m:val="p"/>
                      </m:rPr>
                      <a:rPr lang="nl-NL" sz="2000" b="0" i="0" smtClean="0">
                        <a:latin typeface="Cambria Math" panose="02040503050406030204" pitchFamily="18" charset="0"/>
                      </a:rPr>
                      <m:t>kg</m:t>
                    </m:r>
                    <m:r>
                      <a:rPr lang="nl-NL" sz="2000" b="0" i="0" smtClean="0">
                        <a:latin typeface="Cambria Math" panose="02040503050406030204" pitchFamily="18" charset="0"/>
                      </a:rPr>
                      <m:t>.</m:t>
                    </m:r>
                  </m:oMath>
                </a14:m>
                <a:endParaRPr lang="nl-NL" sz="2000" b="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𝑇</m:t>
                    </m:r>
                    <m:r>
                      <a:rPr lang="nl-NL" sz="2000" b="0" i="1" smtClean="0">
                        <a:latin typeface="Cambria Math" panose="02040503050406030204" pitchFamily="18" charset="0"/>
                      </a:rPr>
                      <m:t>=600−50=550 ℃</m:t>
                    </m:r>
                  </m:oMath>
                </a14:m>
                <a:endParaRPr lang="nl-NL" sz="2000" b="0" dirty="0">
                  <a:ea typeface="Cambria Math" panose="02040503050406030204" pitchFamily="18" charset="0"/>
                </a:endParaRPr>
              </a:p>
              <a:p>
                <a14:m>
                  <m:oMath xmlns:m="http://schemas.openxmlformats.org/officeDocument/2006/math">
                    <m:r>
                      <a:rPr lang="nl-NL" sz="2000" i="1">
                        <a:latin typeface="Cambria Math" panose="02040503050406030204" pitchFamily="18" charset="0"/>
                      </a:rPr>
                      <m:t>h</m:t>
                    </m:r>
                    <m:r>
                      <a:rPr lang="nl-NL" sz="2000" i="1">
                        <a:latin typeface="Cambria Math" panose="02040503050406030204" pitchFamily="18" charset="0"/>
                      </a:rPr>
                      <m:t>=150 </m:t>
                    </m:r>
                    <m:r>
                      <m:rPr>
                        <m:sty m:val="p"/>
                      </m:rPr>
                      <a:rPr lang="nl-NL" sz="2000">
                        <a:latin typeface="Cambria Math" panose="02040503050406030204" pitchFamily="18" charset="0"/>
                      </a:rPr>
                      <m:t>m</m:t>
                    </m:r>
                  </m:oMath>
                </a14:m>
                <a:endParaRPr lang="nl-NL" sz="2000" dirty="0"/>
              </a:p>
              <a:p>
                <a14:m>
                  <m:oMath xmlns:m="http://schemas.openxmlformats.org/officeDocument/2006/math">
                    <m:r>
                      <a:rPr lang="nl-NL" sz="2000" b="0" i="1" smtClean="0">
                        <a:latin typeface="Cambria Math" panose="02040503050406030204" pitchFamily="18" charset="0"/>
                        <a:ea typeface="Cambria Math" panose="02040503050406030204" pitchFamily="18" charset="0"/>
                      </a:rPr>
                      <m:t>𝑐</m:t>
                    </m:r>
                    <m:r>
                      <a:rPr lang="nl-NL" sz="2000" b="0" i="1" smtClean="0">
                        <a:latin typeface="Cambria Math" panose="02040503050406030204" pitchFamily="18" charset="0"/>
                        <a:ea typeface="Cambria Math" panose="02040503050406030204" pitchFamily="18" charset="0"/>
                      </a:rPr>
                      <m:t>=0,46∙</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10</m:t>
                        </m:r>
                      </m:e>
                      <m:sup>
                        <m:r>
                          <a:rPr lang="nl-NL" sz="2000" b="0" i="1" smtClean="0">
                            <a:latin typeface="Cambria Math" panose="02040503050406030204" pitchFamily="18" charset="0"/>
                            <a:ea typeface="Cambria Math" panose="02040503050406030204" pitchFamily="18" charset="0"/>
                          </a:rPr>
                          <m:t>3</m:t>
                        </m:r>
                      </m:sup>
                    </m:sSup>
                    <m:r>
                      <a:rPr lang="nl-NL" sz="2000" b="0" i="1" smtClean="0">
                        <a:latin typeface="Cambria Math" panose="02040503050406030204" pitchFamily="18" charset="0"/>
                        <a:ea typeface="Cambria Math" panose="02040503050406030204" pitchFamily="18" charset="0"/>
                      </a:rPr>
                      <m:t> </m:t>
                    </m:r>
                    <m:r>
                      <m:rPr>
                        <m:sty m:val="p"/>
                      </m:rPr>
                      <a:rPr lang="nl-NL" sz="2000" b="0" i="0" smtClean="0">
                        <a:latin typeface="Cambria Math" panose="02040503050406030204" pitchFamily="18" charset="0"/>
                        <a:ea typeface="Cambria Math" panose="02040503050406030204" pitchFamily="18" charset="0"/>
                      </a:rPr>
                      <m:t>J</m:t>
                    </m:r>
                    <m:r>
                      <a:rPr lang="nl-NL" sz="2000" b="0" i="0"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kg</m:t>
                    </m:r>
                    <m:r>
                      <a:rPr lang="nl-NL" sz="2000" b="0" i="1"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m:t>
                    </m:r>
                    <m:r>
                      <a:rPr lang="nl-NL" sz="2000" b="0" i="0" smtClean="0">
                        <a:latin typeface="Cambria Math" panose="02040503050406030204" pitchFamily="18" charset="0"/>
                        <a:ea typeface="Cambria Math" panose="02040503050406030204" pitchFamily="18" charset="0"/>
                      </a:rPr>
                      <m:t>)</m:t>
                    </m:r>
                  </m:oMath>
                </a14:m>
                <a:r>
                  <a:rPr lang="nl-NL" sz="2000" b="0" dirty="0">
                    <a:ea typeface="Cambria Math" panose="02040503050406030204" pitchFamily="18" charset="0"/>
                  </a:rPr>
                  <a:t> (BINAS tabel 8)</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𝑄</m:t>
                        </m:r>
                      </m:e>
                      <m:sub>
                        <m:r>
                          <m:rPr>
                            <m:sty m:val="p"/>
                          </m:rPr>
                          <a:rPr lang="nl-NL" sz="2000" b="0" i="0" smtClean="0">
                            <a:latin typeface="Cambria Math" panose="02040503050406030204" pitchFamily="18" charset="0"/>
                          </a:rPr>
                          <m:t>remschijf</m:t>
                        </m:r>
                      </m:sub>
                    </m:sSub>
                  </m:oMath>
                </a14:m>
                <a:r>
                  <a:rPr lang="nl-NL" sz="2000" dirty="0"/>
                  <a:t> is </a:t>
                </a:r>
                <a14:m>
                  <m:oMath xmlns:m="http://schemas.openxmlformats.org/officeDocument/2006/math">
                    <m:r>
                      <a:rPr lang="nl-NL" sz="2000" i="1">
                        <a:latin typeface="Cambria Math" panose="02040503050406030204" pitchFamily="18" charset="0"/>
                      </a:rPr>
                      <m:t>85%</m:t>
                    </m:r>
                  </m:oMath>
                </a14:m>
                <a:r>
                  <a:rPr lang="nl-NL" sz="2000" dirty="0"/>
                  <a:t> van </a:t>
                </a:r>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𝑄</m:t>
                        </m:r>
                      </m:e>
                      <m:sub>
                        <m:r>
                          <m:rPr>
                            <m:sty m:val="p"/>
                          </m:rPr>
                          <a:rPr lang="nl-NL" sz="2000">
                            <a:latin typeface="Cambria Math" panose="02040503050406030204" pitchFamily="18" charset="0"/>
                          </a:rPr>
                          <m:t>totaal</m:t>
                        </m:r>
                      </m:sub>
                    </m:sSub>
                  </m:oMath>
                </a14:m>
                <a:endParaRPr lang="nl-NL" sz="2000" dirty="0"/>
              </a:p>
              <a:p>
                <a:pPr marL="0" indent="0">
                  <a:buNone/>
                </a:pPr>
                <a:r>
                  <a:rPr lang="nl-NL" sz="2000" dirty="0"/>
                  <a:t>Gevraagd:</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remschijf</m:t>
                        </m:r>
                      </m:sub>
                    </m:sSub>
                    <m:r>
                      <a:rPr lang="nl-NL" sz="2000" b="0" i="0" smtClean="0">
                        <a:latin typeface="Cambria Math" panose="02040503050406030204" pitchFamily="18" charset="0"/>
                      </a:rPr>
                      <m:t> ?</m:t>
                    </m:r>
                  </m:oMath>
                </a14:m>
                <a:endParaRPr lang="nl-NL" sz="2000" dirty="0"/>
              </a:p>
            </p:txBody>
          </p:sp>
        </mc:Choice>
        <mc:Fallback xmlns="">
          <p:sp>
            <p:nvSpPr>
              <p:cNvPr id="2" name="Tijdelijke aanduiding voor inhoud 8">
                <a:extLst>
                  <a:ext uri="{FF2B5EF4-FFF2-40B4-BE49-F238E27FC236}">
                    <a16:creationId xmlns:a16="http://schemas.microsoft.com/office/drawing/2014/main" id="{B4DB525C-F8DB-DF3B-1DB6-F3C81D950BB1}"/>
                  </a:ext>
                </a:extLst>
              </p:cNvPr>
              <p:cNvSpPr txBox="1">
                <a:spLocks noRot="1" noChangeAspect="1" noMove="1" noResize="1" noEditPoints="1" noAdjustHandles="1" noChangeArrowheads="1" noChangeShapeType="1" noTextEdit="1"/>
              </p:cNvSpPr>
              <p:nvPr/>
            </p:nvSpPr>
            <p:spPr>
              <a:xfrm>
                <a:off x="5975840" y="3429000"/>
                <a:ext cx="5659360" cy="3074400"/>
              </a:xfrm>
              <a:prstGeom prst="rect">
                <a:avLst/>
              </a:prstGeom>
              <a:blipFill>
                <a:blip r:embed="rId3"/>
                <a:stretch>
                  <a:fillRect l="-1076" t="-2183" b="-7143"/>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2" name="Inkt 11">
                <a:extLst>
                  <a:ext uri="{FF2B5EF4-FFF2-40B4-BE49-F238E27FC236}">
                    <a16:creationId xmlns:a16="http://schemas.microsoft.com/office/drawing/2014/main" id="{1EC27A88-5A30-36C2-6146-7B25796E05FE}"/>
                  </a:ext>
                </a:extLst>
              </p14:cNvPr>
              <p14:cNvContentPartPr/>
              <p14:nvPr/>
            </p14:nvContentPartPr>
            <p14:xfrm>
              <a:off x="475200" y="1317240"/>
              <a:ext cx="1857240" cy="16560"/>
            </p14:xfrm>
          </p:contentPart>
        </mc:Choice>
        <mc:Fallback xmlns="">
          <p:pic>
            <p:nvPicPr>
              <p:cNvPr id="12" name="Inkt 11">
                <a:extLst>
                  <a:ext uri="{FF2B5EF4-FFF2-40B4-BE49-F238E27FC236}">
                    <a16:creationId xmlns:a16="http://schemas.microsoft.com/office/drawing/2014/main" id="{1EC27A88-5A30-36C2-6146-7B25796E05FE}"/>
                  </a:ext>
                </a:extLst>
              </p:cNvPr>
              <p:cNvPicPr/>
              <p:nvPr/>
            </p:nvPicPr>
            <p:blipFill>
              <a:blip r:embed="rId5"/>
              <a:stretch>
                <a:fillRect/>
              </a:stretch>
            </p:blipFill>
            <p:spPr>
              <a:xfrm>
                <a:off x="421200" y="1209240"/>
                <a:ext cx="19648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t 27">
                <a:extLst>
                  <a:ext uri="{FF2B5EF4-FFF2-40B4-BE49-F238E27FC236}">
                    <a16:creationId xmlns:a16="http://schemas.microsoft.com/office/drawing/2014/main" id="{FDE15B88-05FB-6BB2-6AE7-0A947FD7DA8A}"/>
                  </a:ext>
                </a:extLst>
              </p14:cNvPr>
              <p14:cNvContentPartPr/>
              <p14:nvPr/>
            </p14:nvContentPartPr>
            <p14:xfrm>
              <a:off x="8042040" y="3166920"/>
              <a:ext cx="3081240" cy="23400"/>
            </p14:xfrm>
          </p:contentPart>
        </mc:Choice>
        <mc:Fallback xmlns="">
          <p:pic>
            <p:nvPicPr>
              <p:cNvPr id="28" name="Inkt 27">
                <a:extLst>
                  <a:ext uri="{FF2B5EF4-FFF2-40B4-BE49-F238E27FC236}">
                    <a16:creationId xmlns:a16="http://schemas.microsoft.com/office/drawing/2014/main" id="{FDE15B88-05FB-6BB2-6AE7-0A947FD7DA8A}"/>
                  </a:ext>
                </a:extLst>
              </p:cNvPr>
              <p:cNvPicPr/>
              <p:nvPr/>
            </p:nvPicPr>
            <p:blipFill>
              <a:blip r:embed="rId15"/>
              <a:stretch>
                <a:fillRect/>
              </a:stretch>
            </p:blipFill>
            <p:spPr>
              <a:xfrm>
                <a:off x="7988400" y="3059280"/>
                <a:ext cx="3188880" cy="239040"/>
              </a:xfrm>
              <a:prstGeom prst="rect">
                <a:avLst/>
              </a:prstGeom>
            </p:spPr>
          </p:pic>
        </mc:Fallback>
      </mc:AlternateContent>
      <p:sp>
        <p:nvSpPr>
          <p:cNvPr id="4" name="Punthaak 27">
            <a:extLst>
              <a:ext uri="{FF2B5EF4-FFF2-40B4-BE49-F238E27FC236}">
                <a16:creationId xmlns:a16="http://schemas.microsoft.com/office/drawing/2014/main" id="{E1BEFBF4-5CC0-F9FF-31ED-E97238D7C600}"/>
              </a:ext>
            </a:extLst>
          </p:cNvPr>
          <p:cNvSpPr/>
          <p:nvPr/>
        </p:nvSpPr>
        <p:spPr>
          <a:xfrm>
            <a:off x="475200" y="5215578"/>
            <a:ext cx="2509680" cy="1260000"/>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sz="1600" dirty="0">
              <a:solidFill>
                <a:schemeClr val="tx1"/>
              </a:solidFill>
            </a:endParaRPr>
          </a:p>
        </p:txBody>
      </p:sp>
      <mc:AlternateContent xmlns:mc="http://schemas.openxmlformats.org/markup-compatibility/2006" xmlns:a14="http://schemas.microsoft.com/office/drawing/2010/main">
        <mc:Choice Requires="a14">
          <p:sp>
            <p:nvSpPr>
              <p:cNvPr id="5" name="Punthaak 28">
                <a:extLst>
                  <a:ext uri="{FF2B5EF4-FFF2-40B4-BE49-F238E27FC236}">
                    <a16:creationId xmlns:a16="http://schemas.microsoft.com/office/drawing/2014/main" id="{D519015C-403C-F1C2-89C9-AF8449E29823}"/>
                  </a:ext>
                </a:extLst>
              </p:cNvPr>
              <p:cNvSpPr/>
              <p:nvPr/>
            </p:nvSpPr>
            <p:spPr>
              <a:xfrm>
                <a:off x="3174688" y="5399565"/>
                <a:ext cx="2239712" cy="1072326"/>
              </a:xfrm>
              <a:prstGeom prst="chevron">
                <a:avLst>
                  <a:gd name="adj" fmla="val 26000"/>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14:m>
                  <m:oMathPara xmlns:m="http://schemas.openxmlformats.org/officeDocument/2006/math">
                    <m:oMathParaPr>
                      <m:jc m:val="right"/>
                    </m:oMathParaPr>
                    <m:oMath xmlns:m="http://schemas.openxmlformats.org/officeDocument/2006/math">
                      <m:sSub>
                        <m:sSubPr>
                          <m:ctrlPr>
                            <a:rPr lang="nl-NL" sz="2000" i="1" smtClean="0">
                              <a:solidFill>
                                <a:schemeClr val="tx1"/>
                              </a:solidFill>
                              <a:latin typeface="Cambria Math" panose="02040503050406030204" pitchFamily="18" charset="0"/>
                            </a:rPr>
                          </m:ctrlPr>
                        </m:sSubPr>
                        <m:e>
                          <m:r>
                            <a:rPr lang="nl-NL" sz="2000" i="1">
                              <a:solidFill>
                                <a:schemeClr val="tx1"/>
                              </a:solidFill>
                              <a:latin typeface="Cambria Math" panose="02040503050406030204" pitchFamily="18" charset="0"/>
                            </a:rPr>
                            <m:t>𝑄</m:t>
                          </m:r>
                        </m:e>
                        <m:sub>
                          <m:r>
                            <m:rPr>
                              <m:sty m:val="p"/>
                            </m:rPr>
                            <a:rPr lang="nl-NL" sz="2000">
                              <a:solidFill>
                                <a:schemeClr val="tx1"/>
                              </a:solidFill>
                              <a:latin typeface="Cambria Math" panose="02040503050406030204" pitchFamily="18" charset="0"/>
                            </a:rPr>
                            <m:t>remschijf</m:t>
                          </m:r>
                        </m:sub>
                      </m:sSub>
                    </m:oMath>
                  </m:oMathPara>
                </a14:m>
                <a:endParaRPr lang="nl-NL" sz="2000" i="1" dirty="0">
                  <a:solidFill>
                    <a:schemeClr val="tx1"/>
                  </a:solidFill>
                  <a:latin typeface="Cambria Math" panose="02040503050406030204" pitchFamily="18" charset="0"/>
                </a:endParaRPr>
              </a:p>
              <a:p>
                <a:pPr algn="r"/>
                <a14:m>
                  <m:oMathPara xmlns:m="http://schemas.openxmlformats.org/officeDocument/2006/math">
                    <m:oMathParaPr>
                      <m:jc m:val="center"/>
                    </m:oMathParaPr>
                    <m:oMath xmlns:m="http://schemas.openxmlformats.org/officeDocument/2006/math">
                      <m:r>
                        <a:rPr lang="nl-NL" sz="2000" b="0" i="1" smtClean="0">
                          <a:solidFill>
                            <a:schemeClr val="tx1"/>
                          </a:solidFill>
                          <a:latin typeface="Cambria Math" panose="02040503050406030204" pitchFamily="18" charset="0"/>
                        </a:rPr>
                        <m:t>           </m:t>
                      </m:r>
                      <m:r>
                        <a:rPr lang="nl-NL" sz="2000" i="1">
                          <a:solidFill>
                            <a:schemeClr val="tx1"/>
                          </a:solidFill>
                          <a:latin typeface="Cambria Math" panose="02040503050406030204" pitchFamily="18" charset="0"/>
                        </a:rPr>
                        <m:t>85%</m:t>
                      </m:r>
                    </m:oMath>
                  </m:oMathPara>
                </a14:m>
                <a:endParaRPr lang="nl-NL" sz="2000" dirty="0">
                  <a:solidFill>
                    <a:schemeClr val="tx1"/>
                  </a:solidFill>
                </a:endParaRPr>
              </a:p>
              <a:p>
                <a:pPr algn="r"/>
                <a:endParaRPr lang="nl-NL" sz="2000" dirty="0">
                  <a:solidFill>
                    <a:schemeClr val="tx1"/>
                  </a:solidFill>
                </a:endParaRPr>
              </a:p>
            </p:txBody>
          </p:sp>
        </mc:Choice>
        <mc:Fallback xmlns="">
          <p:sp>
            <p:nvSpPr>
              <p:cNvPr id="5" name="Punthaak 28">
                <a:extLst>
                  <a:ext uri="{FF2B5EF4-FFF2-40B4-BE49-F238E27FC236}">
                    <a16:creationId xmlns:a16="http://schemas.microsoft.com/office/drawing/2014/main" id="{D519015C-403C-F1C2-89C9-AF8449E29823}"/>
                  </a:ext>
                </a:extLst>
              </p:cNvPr>
              <p:cNvSpPr>
                <a:spLocks noRot="1" noChangeAspect="1" noMove="1" noResize="1" noEditPoints="1" noAdjustHandles="1" noChangeArrowheads="1" noChangeShapeType="1" noTextEdit="1"/>
              </p:cNvSpPr>
              <p:nvPr/>
            </p:nvSpPr>
            <p:spPr>
              <a:xfrm>
                <a:off x="3174688" y="5399565"/>
                <a:ext cx="2239712" cy="1072326"/>
              </a:xfrm>
              <a:prstGeom prst="chevron">
                <a:avLst>
                  <a:gd name="adj" fmla="val 26000"/>
                </a:avLst>
              </a:prstGeom>
              <a:blipFill>
                <a:blip r:embed="rId16"/>
                <a:stretch>
                  <a:fillRect/>
                </a:stretch>
              </a:blipFill>
              <a:ln w="28575">
                <a:solidFill>
                  <a:schemeClr val="bg1"/>
                </a:solidFill>
              </a:ln>
              <a:effectLst>
                <a:glow rad="50800">
                  <a:srgbClr val="FF00FF"/>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6EFDF1F-EF9E-A477-9B9E-326E7F152F3E}"/>
                  </a:ext>
                </a:extLst>
              </p:cNvPr>
              <p:cNvSpPr txBox="1"/>
              <p:nvPr/>
            </p:nvSpPr>
            <p:spPr>
              <a:xfrm>
                <a:off x="3931807" y="4561039"/>
                <a:ext cx="1468800" cy="6724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𝑄</m:t>
                          </m:r>
                        </m:e>
                        <m:sub>
                          <m:r>
                            <m:rPr>
                              <m:sty m:val="p"/>
                            </m:rPr>
                            <a:rPr lang="nl-NL" b="0" i="0" smtClean="0">
                              <a:latin typeface="Cambria Math" panose="02040503050406030204" pitchFamily="18" charset="0"/>
                            </a:rPr>
                            <m:t>omgeving</m:t>
                          </m:r>
                        </m:sub>
                      </m:sSub>
                    </m:oMath>
                  </m:oMathPara>
                </a14:m>
                <a:endParaRPr lang="nl-NL"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oMath>
                  </m:oMathPara>
                </a14:m>
                <a:endParaRPr lang="nl-NL" dirty="0"/>
              </a:p>
            </p:txBody>
          </p:sp>
        </mc:Choice>
        <mc:Fallback xmlns="">
          <p:sp>
            <p:nvSpPr>
              <p:cNvPr id="6" name="Tekstvak 5">
                <a:extLst>
                  <a:ext uri="{FF2B5EF4-FFF2-40B4-BE49-F238E27FC236}">
                    <a16:creationId xmlns:a16="http://schemas.microsoft.com/office/drawing/2014/main" id="{36EFDF1F-EF9E-A477-9B9E-326E7F152F3E}"/>
                  </a:ext>
                </a:extLst>
              </p:cNvPr>
              <p:cNvSpPr txBox="1">
                <a:spLocks noRot="1" noChangeAspect="1" noMove="1" noResize="1" noEditPoints="1" noAdjustHandles="1" noChangeArrowheads="1" noChangeShapeType="1" noTextEdit="1"/>
              </p:cNvSpPr>
              <p:nvPr/>
            </p:nvSpPr>
            <p:spPr>
              <a:xfrm>
                <a:off x="3931807" y="4561039"/>
                <a:ext cx="1468800" cy="672492"/>
              </a:xfrm>
              <a:prstGeom prst="rect">
                <a:avLst/>
              </a:prstGeom>
              <a:blipFill>
                <a:blip r:embed="rId17"/>
                <a:stretch>
                  <a:fillRect/>
                </a:stretch>
              </a:blipFill>
            </p:spPr>
            <p:txBody>
              <a:bodyPr/>
              <a:lstStyle/>
              <a:p>
                <a:r>
                  <a:rPr lang="nl-NL">
                    <a:noFill/>
                  </a:rPr>
                  <a:t> </a:t>
                </a:r>
              </a:p>
            </p:txBody>
          </p:sp>
        </mc:Fallback>
      </mc:AlternateContent>
      <p:sp>
        <p:nvSpPr>
          <p:cNvPr id="8" name="Punthaak 30">
            <a:extLst>
              <a:ext uri="{FF2B5EF4-FFF2-40B4-BE49-F238E27FC236}">
                <a16:creationId xmlns:a16="http://schemas.microsoft.com/office/drawing/2014/main" id="{EF2593D8-5A68-BF6C-8382-58C00FDDC3F6}"/>
              </a:ext>
            </a:extLst>
          </p:cNvPr>
          <p:cNvSpPr/>
          <p:nvPr/>
        </p:nvSpPr>
        <p:spPr>
          <a:xfrm>
            <a:off x="2858175" y="5219565"/>
            <a:ext cx="2397825" cy="180000"/>
          </a:xfrm>
          <a:prstGeom prst="chevron">
            <a:avLst>
              <a:gd name="adj" fmla="val 88656"/>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nl-NL" sz="1600" dirty="0">
              <a:solidFill>
                <a:schemeClr val="tx1"/>
              </a:solidFill>
            </a:endParaRPr>
          </a:p>
        </p:txBody>
      </p:sp>
      <p:sp>
        <p:nvSpPr>
          <p:cNvPr id="10" name="Rechthoek 9">
            <a:extLst>
              <a:ext uri="{FF2B5EF4-FFF2-40B4-BE49-F238E27FC236}">
                <a16:creationId xmlns:a16="http://schemas.microsoft.com/office/drawing/2014/main" id="{FD29AFA8-9882-1A4D-5F83-49F06FD43DA3}"/>
              </a:ext>
            </a:extLst>
          </p:cNvPr>
          <p:cNvSpPr/>
          <p:nvPr/>
        </p:nvSpPr>
        <p:spPr>
          <a:xfrm>
            <a:off x="2156527" y="5121159"/>
            <a:ext cx="1846513"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Afdalen met constante snelheid</a:t>
            </a:r>
          </a:p>
        </p:txBody>
      </p:sp>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6F7401CB-635A-E7F0-1DE9-71A436D0AA14}"/>
                  </a:ext>
                </a:extLst>
              </p:cNvPr>
              <p:cNvSpPr txBox="1"/>
              <p:nvPr/>
            </p:nvSpPr>
            <p:spPr>
              <a:xfrm>
                <a:off x="745167" y="5489113"/>
                <a:ext cx="1468800"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zwaarte</m:t>
                          </m:r>
                        </m:sub>
                      </m:sSub>
                    </m:oMath>
                  </m:oMathPara>
                </a14:m>
                <a:br>
                  <a:rPr lang="nl-NL" b="0" i="1" dirty="0">
                    <a:latin typeface="Cambria Math" panose="02040503050406030204" pitchFamily="18" charset="0"/>
                  </a:rPr>
                </a:br>
                <a:endParaRPr lang="nl-NL"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100%</m:t>
                      </m:r>
                    </m:oMath>
                  </m:oMathPara>
                </a14:m>
                <a:endParaRPr lang="nl-NL" dirty="0"/>
              </a:p>
            </p:txBody>
          </p:sp>
        </mc:Choice>
        <mc:Fallback xmlns="">
          <p:sp>
            <p:nvSpPr>
              <p:cNvPr id="11" name="Tekstvak 10">
                <a:extLst>
                  <a:ext uri="{FF2B5EF4-FFF2-40B4-BE49-F238E27FC236}">
                    <a16:creationId xmlns:a16="http://schemas.microsoft.com/office/drawing/2014/main" id="{6F7401CB-635A-E7F0-1DE9-71A436D0AA14}"/>
                  </a:ext>
                </a:extLst>
              </p:cNvPr>
              <p:cNvSpPr txBox="1">
                <a:spLocks noRot="1" noChangeAspect="1" noMove="1" noResize="1" noEditPoints="1" noAdjustHandles="1" noChangeArrowheads="1" noChangeShapeType="1" noTextEdit="1"/>
              </p:cNvSpPr>
              <p:nvPr/>
            </p:nvSpPr>
            <p:spPr>
              <a:xfrm>
                <a:off x="745167" y="5489113"/>
                <a:ext cx="1468800" cy="646331"/>
              </a:xfrm>
              <a:prstGeom prst="rect">
                <a:avLst/>
              </a:prstGeom>
              <a:blipFill>
                <a:blip r:embed="rId18"/>
                <a:stretch>
                  <a:fillRect/>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19">
            <p14:nvContentPartPr>
              <p14:cNvPr id="7" name="Inkt 6">
                <a:extLst>
                  <a:ext uri="{FF2B5EF4-FFF2-40B4-BE49-F238E27FC236}">
                    <a16:creationId xmlns:a16="http://schemas.microsoft.com/office/drawing/2014/main" id="{9CAE804C-FDF5-E659-2006-3980E8331C3D}"/>
                  </a:ext>
                </a:extLst>
              </p14:cNvPr>
              <p14:cNvContentPartPr/>
              <p14:nvPr/>
            </p14:nvContentPartPr>
            <p14:xfrm>
              <a:off x="8303187" y="2878855"/>
              <a:ext cx="2417040" cy="73800"/>
            </p14:xfrm>
          </p:contentPart>
        </mc:Choice>
        <mc:Fallback xmlns="">
          <p:pic>
            <p:nvPicPr>
              <p:cNvPr id="7" name="Inkt 6">
                <a:extLst>
                  <a:ext uri="{FF2B5EF4-FFF2-40B4-BE49-F238E27FC236}">
                    <a16:creationId xmlns:a16="http://schemas.microsoft.com/office/drawing/2014/main" id="{9CAE804C-FDF5-E659-2006-3980E8331C3D}"/>
                  </a:ext>
                </a:extLst>
              </p:cNvPr>
              <p:cNvPicPr/>
              <p:nvPr/>
            </p:nvPicPr>
            <p:blipFill>
              <a:blip r:embed="rId20"/>
              <a:stretch>
                <a:fillRect/>
              </a:stretch>
            </p:blipFill>
            <p:spPr>
              <a:xfrm>
                <a:off x="8249187" y="2770855"/>
                <a:ext cx="2524680" cy="289440"/>
              </a:xfrm>
              <a:prstGeom prst="rect">
                <a:avLst/>
              </a:prstGeom>
            </p:spPr>
          </p:pic>
        </mc:Fallback>
      </mc:AlternateContent>
    </p:spTree>
    <p:extLst>
      <p:ext uri="{BB962C8B-B14F-4D97-AF65-F5344CB8AC3E}">
        <p14:creationId xmlns:p14="http://schemas.microsoft.com/office/powerpoint/2010/main" val="1155876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3"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drawProgress</p:attrName>
                                        </p:attrNameLst>
                                      </p:cBhvr>
                                      <p:tavLst>
                                        <p:tav tm="0">
                                          <p:val>
                                            <p:fltVal val="0"/>
                                          </p:val>
                                        </p:tav>
                                        <p:tav tm="100000">
                                          <p:val>
                                            <p:fltVal val="1"/>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 calcmode="lin" valueType="num">
                                      <p:cBhvr additive="base">
                                        <p:cTn id="2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800" decel="100000"/>
                                        <p:tgtEl>
                                          <p:spTgt spid="10"/>
                                        </p:tgtEl>
                                      </p:cBhvr>
                                    </p:animEffect>
                                    <p:anim calcmode="lin" valueType="num">
                                      <p:cBhvr>
                                        <p:cTn id="28" dur="800" decel="100000" fill="hold"/>
                                        <p:tgtEl>
                                          <p:spTgt spid="10"/>
                                        </p:tgtEl>
                                        <p:attrNameLst>
                                          <p:attrName>style.rotation</p:attrName>
                                        </p:attrNameLst>
                                      </p:cBhvr>
                                      <p:tavLst>
                                        <p:tav tm="0">
                                          <p:val>
                                            <p:fltVal val="-90"/>
                                          </p:val>
                                        </p:tav>
                                        <p:tav tm="100000">
                                          <p:val>
                                            <p:fltVal val="0"/>
                                          </p:val>
                                        </p:tav>
                                      </p:tavLst>
                                    </p:anim>
                                    <p:anim calcmode="lin" valueType="num">
                                      <p:cBhvr>
                                        <p:cTn id="29" dur="800" decel="100000" fill="hold"/>
                                        <p:tgtEl>
                                          <p:spTgt spid="10"/>
                                        </p:tgtEl>
                                        <p:attrNameLst>
                                          <p:attrName>ppt_x</p:attrName>
                                        </p:attrNameLst>
                                      </p:cBhvr>
                                      <p:tavLst>
                                        <p:tav tm="0">
                                          <p:val>
                                            <p:strVal val="#ppt_x+0.4"/>
                                          </p:val>
                                        </p:tav>
                                        <p:tav tm="100000">
                                          <p:val>
                                            <p:strVal val="#ppt_x-0.05"/>
                                          </p:val>
                                        </p:tav>
                                      </p:tavLst>
                                    </p:anim>
                                    <p:anim calcmode="lin" valueType="num">
                                      <p:cBhvr>
                                        <p:cTn id="30" dur="800" decel="100000" fill="hold"/>
                                        <p:tgtEl>
                                          <p:spTgt spid="1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2" presetClass="emph" presetSubtype="0" fill="hold" nodeType="clickEffect">
                                  <p:stCondLst>
                                    <p:cond delay="0"/>
                                  </p:stCondLst>
                                  <p:childTnLst>
                                    <p:animRot by="120000">
                                      <p:cBhvr>
                                        <p:cTn id="61" dur="100" fill="hold">
                                          <p:stCondLst>
                                            <p:cond delay="0"/>
                                          </p:stCondLst>
                                        </p:cTn>
                                        <p:tgtEl>
                                          <p:spTgt spid="2">
                                            <p:txEl>
                                              <p:pRg st="3" end="3"/>
                                            </p:txEl>
                                          </p:spTgt>
                                        </p:tgtEl>
                                        <p:attrNameLst>
                                          <p:attrName>r</p:attrName>
                                        </p:attrNameLst>
                                      </p:cBhvr>
                                    </p:animRot>
                                    <p:animRot by="-240000">
                                      <p:cBhvr>
                                        <p:cTn id="62" dur="200" fill="hold">
                                          <p:stCondLst>
                                            <p:cond delay="200"/>
                                          </p:stCondLst>
                                        </p:cTn>
                                        <p:tgtEl>
                                          <p:spTgt spid="2">
                                            <p:txEl>
                                              <p:pRg st="3" end="3"/>
                                            </p:txEl>
                                          </p:spTgt>
                                        </p:tgtEl>
                                        <p:attrNameLst>
                                          <p:attrName>r</p:attrName>
                                        </p:attrNameLst>
                                      </p:cBhvr>
                                    </p:animRot>
                                    <p:animRot by="240000">
                                      <p:cBhvr>
                                        <p:cTn id="63" dur="200" fill="hold">
                                          <p:stCondLst>
                                            <p:cond delay="400"/>
                                          </p:stCondLst>
                                        </p:cTn>
                                        <p:tgtEl>
                                          <p:spTgt spid="2">
                                            <p:txEl>
                                              <p:pRg st="3" end="3"/>
                                            </p:txEl>
                                          </p:spTgt>
                                        </p:tgtEl>
                                        <p:attrNameLst>
                                          <p:attrName>r</p:attrName>
                                        </p:attrNameLst>
                                      </p:cBhvr>
                                    </p:animRot>
                                    <p:animRot by="-240000">
                                      <p:cBhvr>
                                        <p:cTn id="64" dur="200" fill="hold">
                                          <p:stCondLst>
                                            <p:cond delay="600"/>
                                          </p:stCondLst>
                                        </p:cTn>
                                        <p:tgtEl>
                                          <p:spTgt spid="2">
                                            <p:txEl>
                                              <p:pRg st="3" end="3"/>
                                            </p:txEl>
                                          </p:spTgt>
                                        </p:tgtEl>
                                        <p:attrNameLst>
                                          <p:attrName>r</p:attrName>
                                        </p:attrNameLst>
                                      </p:cBhvr>
                                    </p:animRot>
                                    <p:animRot by="120000">
                                      <p:cBhvr>
                                        <p:cTn id="65" dur="200" fill="hold">
                                          <p:stCondLst>
                                            <p:cond delay="800"/>
                                          </p:stCondLst>
                                        </p:cTn>
                                        <p:tgtEl>
                                          <p:spTgt spid="2">
                                            <p:txEl>
                                              <p:pRg st="3" end="3"/>
                                            </p:txEl>
                                          </p:spTgt>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4" grpId="0" animBg="1"/>
      <p:bldP spid="5" grpId="0" animBg="1"/>
      <p:bldP spid="6" grpId="0"/>
      <p:bldP spid="8" grpId="0" animBg="1"/>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Tijdelijke aanduiding voor inhoud 8">
                <a:extLst>
                  <a:ext uri="{FF2B5EF4-FFF2-40B4-BE49-F238E27FC236}">
                    <a16:creationId xmlns:a16="http://schemas.microsoft.com/office/drawing/2014/main" id="{7A3E886E-9B5C-16BF-CCCB-0BAAEFA4C8EB}"/>
                  </a:ext>
                </a:extLst>
              </p:cNvPr>
              <p:cNvSpPr txBox="1">
                <a:spLocks/>
              </p:cNvSpPr>
              <p:nvPr/>
            </p:nvSpPr>
            <p:spPr>
              <a:xfrm>
                <a:off x="423685" y="795986"/>
                <a:ext cx="5659360" cy="40794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=280 </m:t>
                    </m:r>
                    <m:r>
                      <m:rPr>
                        <m:sty m:val="p"/>
                      </m:rPr>
                      <a:rPr lang="nl-NL" sz="2000" b="0" i="0" smtClean="0">
                        <a:latin typeface="Cambria Math" panose="02040503050406030204" pitchFamily="18" charset="0"/>
                      </a:rPr>
                      <m:t>kg</m:t>
                    </m:r>
                    <m:r>
                      <a:rPr lang="nl-NL" sz="2000" b="0" i="0" smtClean="0">
                        <a:latin typeface="Cambria Math" panose="02040503050406030204" pitchFamily="18" charset="0"/>
                      </a:rPr>
                      <m:t>.</m:t>
                    </m:r>
                  </m:oMath>
                </a14:m>
                <a:endParaRPr lang="nl-NL" sz="2000" b="0" dirty="0"/>
              </a:p>
              <a:p>
                <a14:m>
                  <m:oMath xmlns:m="http://schemas.openxmlformats.org/officeDocument/2006/math">
                    <m:r>
                      <a:rPr lang="nl-NL" sz="2000" i="1">
                        <a:latin typeface="Cambria Math" panose="02040503050406030204" pitchFamily="18" charset="0"/>
                      </a:rPr>
                      <m:t>h</m:t>
                    </m:r>
                    <m:r>
                      <a:rPr lang="nl-NL" sz="2000" i="1">
                        <a:latin typeface="Cambria Math" panose="02040503050406030204" pitchFamily="18" charset="0"/>
                      </a:rPr>
                      <m:t>=150 </m:t>
                    </m:r>
                    <m:r>
                      <m:rPr>
                        <m:sty m:val="p"/>
                      </m:rPr>
                      <a:rPr lang="nl-NL" sz="2000">
                        <a:latin typeface="Cambria Math" panose="02040503050406030204" pitchFamily="18" charset="0"/>
                      </a:rPr>
                      <m:t>m</m:t>
                    </m:r>
                  </m:oMath>
                </a14:m>
                <a:endParaRPr lang="nl-NL" sz="2000" dirty="0"/>
              </a:p>
              <a:p>
                <a:pPr marL="0" indent="0">
                  <a:buNone/>
                </a:pPr>
                <a:endParaRPr lang="nl-NL" sz="200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𝑇</m:t>
                    </m:r>
                    <m:r>
                      <a:rPr lang="nl-NL" sz="2000" b="0" i="1" smtClean="0">
                        <a:latin typeface="Cambria Math" panose="02040503050406030204" pitchFamily="18" charset="0"/>
                      </a:rPr>
                      <m:t>=600−50=550 ℃</m:t>
                    </m:r>
                  </m:oMath>
                </a14:m>
                <a:endParaRPr lang="nl-NL" sz="2000" b="0" dirty="0">
                  <a:ea typeface="Cambria Math" panose="02040503050406030204" pitchFamily="18" charset="0"/>
                </a:endParaRPr>
              </a:p>
              <a:p>
                <a14:m>
                  <m:oMath xmlns:m="http://schemas.openxmlformats.org/officeDocument/2006/math">
                    <m:r>
                      <a:rPr lang="nl-NL" sz="2000" b="0" i="1" smtClean="0">
                        <a:latin typeface="Cambria Math" panose="02040503050406030204" pitchFamily="18" charset="0"/>
                        <a:ea typeface="Cambria Math" panose="02040503050406030204" pitchFamily="18" charset="0"/>
                      </a:rPr>
                      <m:t>𝑐</m:t>
                    </m:r>
                    <m:r>
                      <a:rPr lang="nl-NL" sz="2000" b="0" i="1" smtClean="0">
                        <a:latin typeface="Cambria Math" panose="02040503050406030204" pitchFamily="18" charset="0"/>
                        <a:ea typeface="Cambria Math" panose="02040503050406030204" pitchFamily="18" charset="0"/>
                      </a:rPr>
                      <m:t>=0,46∙</m:t>
                    </m:r>
                    <m:sSup>
                      <m:sSupPr>
                        <m:ctrlPr>
                          <a:rPr lang="nl-NL" sz="2000" b="0" i="1" smtClean="0">
                            <a:latin typeface="Cambria Math" panose="02040503050406030204" pitchFamily="18" charset="0"/>
                            <a:ea typeface="Cambria Math" panose="02040503050406030204" pitchFamily="18" charset="0"/>
                          </a:rPr>
                        </m:ctrlPr>
                      </m:sSupPr>
                      <m:e>
                        <m:r>
                          <a:rPr lang="nl-NL" sz="2000" b="0" i="1" smtClean="0">
                            <a:latin typeface="Cambria Math" panose="02040503050406030204" pitchFamily="18" charset="0"/>
                            <a:ea typeface="Cambria Math" panose="02040503050406030204" pitchFamily="18" charset="0"/>
                          </a:rPr>
                          <m:t>10</m:t>
                        </m:r>
                      </m:e>
                      <m:sup>
                        <m:r>
                          <a:rPr lang="nl-NL" sz="2000" b="0" i="1" smtClean="0">
                            <a:latin typeface="Cambria Math" panose="02040503050406030204" pitchFamily="18" charset="0"/>
                            <a:ea typeface="Cambria Math" panose="02040503050406030204" pitchFamily="18" charset="0"/>
                          </a:rPr>
                          <m:t>3</m:t>
                        </m:r>
                      </m:sup>
                    </m:sSup>
                    <m:r>
                      <a:rPr lang="nl-NL" sz="2000" b="0" i="1" smtClean="0">
                        <a:latin typeface="Cambria Math" panose="02040503050406030204" pitchFamily="18" charset="0"/>
                        <a:ea typeface="Cambria Math" panose="02040503050406030204" pitchFamily="18" charset="0"/>
                      </a:rPr>
                      <m:t> </m:t>
                    </m:r>
                    <m:r>
                      <m:rPr>
                        <m:sty m:val="p"/>
                      </m:rPr>
                      <a:rPr lang="nl-NL" sz="2000" b="0" i="0" smtClean="0">
                        <a:latin typeface="Cambria Math" panose="02040503050406030204" pitchFamily="18" charset="0"/>
                        <a:ea typeface="Cambria Math" panose="02040503050406030204" pitchFamily="18" charset="0"/>
                      </a:rPr>
                      <m:t>J</m:t>
                    </m:r>
                    <m:r>
                      <a:rPr lang="nl-NL" sz="2000" b="0" i="0"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kg</m:t>
                    </m:r>
                    <m:r>
                      <a:rPr lang="nl-NL" sz="2000" b="0" i="1" smtClean="0">
                        <a:latin typeface="Cambria Math" panose="02040503050406030204" pitchFamily="18" charset="0"/>
                        <a:ea typeface="Cambria Math" panose="02040503050406030204" pitchFamily="18" charset="0"/>
                      </a:rPr>
                      <m:t>∙</m:t>
                    </m:r>
                    <m:r>
                      <m:rPr>
                        <m:sty m:val="p"/>
                      </m:rPr>
                      <a:rPr lang="nl-NL" sz="2000" b="0" i="0" smtClean="0">
                        <a:latin typeface="Cambria Math" panose="02040503050406030204" pitchFamily="18" charset="0"/>
                        <a:ea typeface="Cambria Math" panose="02040503050406030204" pitchFamily="18" charset="0"/>
                      </a:rPr>
                      <m:t>K</m:t>
                    </m:r>
                    <m:r>
                      <a:rPr lang="nl-NL" sz="2000" b="0" i="0" smtClean="0">
                        <a:latin typeface="Cambria Math" panose="02040503050406030204" pitchFamily="18" charset="0"/>
                        <a:ea typeface="Cambria Math" panose="02040503050406030204" pitchFamily="18" charset="0"/>
                      </a:rPr>
                      <m:t>)</m:t>
                    </m:r>
                  </m:oMath>
                </a14:m>
                <a:r>
                  <a:rPr lang="nl-NL" sz="2000" b="0" dirty="0">
                    <a:ea typeface="Cambria Math" panose="02040503050406030204" pitchFamily="18" charset="0"/>
                  </a:rPr>
                  <a:t> (BINAS tabel 8)</a:t>
                </a:r>
              </a:p>
              <a:p>
                <a:pPr marL="0" indent="0">
                  <a:buNone/>
                </a:pPr>
                <a:endParaRPr lang="nl-NL" sz="2000" b="0" dirty="0">
                  <a:ea typeface="Cambria Math" panose="02040503050406030204" pitchFamily="18" charset="0"/>
                </a:endParaRP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𝑄</m:t>
                        </m:r>
                      </m:e>
                      <m:sub>
                        <m:r>
                          <m:rPr>
                            <m:sty m:val="p"/>
                          </m:rPr>
                          <a:rPr lang="nl-NL" sz="2000" b="0" i="0" smtClean="0">
                            <a:latin typeface="Cambria Math" panose="02040503050406030204" pitchFamily="18" charset="0"/>
                          </a:rPr>
                          <m:t>remschijf</m:t>
                        </m:r>
                      </m:sub>
                    </m:sSub>
                  </m:oMath>
                </a14:m>
                <a:r>
                  <a:rPr lang="nl-NL" sz="2000" dirty="0"/>
                  <a:t> is </a:t>
                </a:r>
                <a14:m>
                  <m:oMath xmlns:m="http://schemas.openxmlformats.org/officeDocument/2006/math">
                    <m:r>
                      <a:rPr lang="nl-NL" sz="2000" i="1">
                        <a:latin typeface="Cambria Math" panose="02040503050406030204" pitchFamily="18" charset="0"/>
                      </a:rPr>
                      <m:t>85%</m:t>
                    </m:r>
                  </m:oMath>
                </a14:m>
                <a:r>
                  <a:rPr lang="nl-NL" sz="2000" dirty="0"/>
                  <a:t> van </a:t>
                </a:r>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𝑄</m:t>
                        </m:r>
                      </m:e>
                      <m:sub>
                        <m:r>
                          <m:rPr>
                            <m:sty m:val="p"/>
                          </m:rPr>
                          <a:rPr lang="nl-NL" sz="2000">
                            <a:latin typeface="Cambria Math" panose="02040503050406030204" pitchFamily="18" charset="0"/>
                          </a:rPr>
                          <m:t>totaal</m:t>
                        </m:r>
                      </m:sub>
                    </m:sSub>
                  </m:oMath>
                </a14:m>
                <a:endParaRPr lang="nl-NL" sz="2000" dirty="0"/>
              </a:p>
              <a:p>
                <a:pPr marL="0" indent="0">
                  <a:buNone/>
                </a:pPr>
                <a:r>
                  <a:rPr lang="nl-NL" sz="2000" dirty="0"/>
                  <a:t>Gevraagd:</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𝑚</m:t>
                        </m:r>
                      </m:e>
                      <m:sub>
                        <m:r>
                          <m:rPr>
                            <m:sty m:val="p"/>
                          </m:rPr>
                          <a:rPr lang="nl-NL" sz="2000" b="0" i="0" smtClean="0">
                            <a:latin typeface="Cambria Math" panose="02040503050406030204" pitchFamily="18" charset="0"/>
                          </a:rPr>
                          <m:t>remschijf</m:t>
                        </m:r>
                      </m:sub>
                    </m:sSub>
                    <m:r>
                      <a:rPr lang="nl-NL" sz="2000" b="0" i="0" smtClean="0">
                        <a:latin typeface="Cambria Math" panose="02040503050406030204" pitchFamily="18" charset="0"/>
                      </a:rPr>
                      <m:t> ?</m:t>
                    </m:r>
                  </m:oMath>
                </a14:m>
                <a:endParaRPr lang="nl-NL" sz="2000" dirty="0"/>
              </a:p>
            </p:txBody>
          </p:sp>
        </mc:Choice>
        <mc:Fallback xmlns="">
          <p:sp>
            <p:nvSpPr>
              <p:cNvPr id="12" name="Tijdelijke aanduiding voor inhoud 8">
                <a:extLst>
                  <a:ext uri="{FF2B5EF4-FFF2-40B4-BE49-F238E27FC236}">
                    <a16:creationId xmlns:a16="http://schemas.microsoft.com/office/drawing/2014/main" id="{7A3E886E-9B5C-16BF-CCCB-0BAAEFA4C8EB}"/>
                  </a:ext>
                </a:extLst>
              </p:cNvPr>
              <p:cNvSpPr txBox="1">
                <a:spLocks noRot="1" noChangeAspect="1" noMove="1" noResize="1" noEditPoints="1" noAdjustHandles="1" noChangeArrowheads="1" noChangeShapeType="1" noTextEdit="1"/>
              </p:cNvSpPr>
              <p:nvPr/>
            </p:nvSpPr>
            <p:spPr>
              <a:xfrm>
                <a:off x="423685" y="795986"/>
                <a:ext cx="5659360" cy="4079457"/>
              </a:xfrm>
              <a:prstGeom prst="rect">
                <a:avLst/>
              </a:prstGeom>
              <a:blipFill>
                <a:blip r:embed="rId4"/>
                <a:stretch>
                  <a:fillRect l="-1185" t="-1644" b="-44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ijdelijke aanduiding voor inhoud 8">
                <a:extLst>
                  <a:ext uri="{FF2B5EF4-FFF2-40B4-BE49-F238E27FC236}">
                    <a16:creationId xmlns:a16="http://schemas.microsoft.com/office/drawing/2014/main" id="{5A2D565E-1D40-683B-4A50-5CE7AF3B8BB2}"/>
                  </a:ext>
                </a:extLst>
              </p:cNvPr>
              <p:cNvSpPr txBox="1">
                <a:spLocks/>
              </p:cNvSpPr>
              <p:nvPr/>
            </p:nvSpPr>
            <p:spPr>
              <a:xfrm>
                <a:off x="6167424" y="795986"/>
                <a:ext cx="5659360" cy="307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b="0" dirty="0"/>
                  <a:t>Berekening:</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m:t>
                    </m:r>
                    <m:r>
                      <a:rPr lang="nl-NL" sz="2000" b="0" i="1" smtClean="0">
                        <a:latin typeface="Cambria Math" panose="02040503050406030204" pitchFamily="18" charset="0"/>
                      </a:rPr>
                      <m:t>𝑚</m:t>
                    </m:r>
                    <m:r>
                      <a:rPr lang="nl-NL" sz="2000" b="0" i="1" smtClean="0">
                        <a:latin typeface="Cambria Math" panose="02040503050406030204" pitchFamily="18" charset="0"/>
                      </a:rPr>
                      <m:t>∙</m:t>
                    </m:r>
                    <m:r>
                      <a:rPr lang="nl-NL" sz="2000" b="0" i="1" smtClean="0">
                        <a:latin typeface="Cambria Math" panose="02040503050406030204" pitchFamily="18" charset="0"/>
                      </a:rPr>
                      <m:t>𝑔</m:t>
                    </m:r>
                    <m:r>
                      <a:rPr lang="nl-NL" sz="2000" b="0" i="1" smtClean="0">
                        <a:latin typeface="Cambria Math" panose="02040503050406030204" pitchFamily="18" charset="0"/>
                      </a:rPr>
                      <m:t>∙</m:t>
                    </m:r>
                    <m:r>
                      <a:rPr lang="nl-NL" sz="2000" b="0" i="1" smtClean="0">
                        <a:latin typeface="Cambria Math" panose="02040503050406030204" pitchFamily="18" charset="0"/>
                      </a:rPr>
                      <m:t>h</m:t>
                    </m:r>
                  </m:oMath>
                </a14:m>
                <a:endParaRPr lang="nl-NL" sz="2000" b="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𝑄</m:t>
                    </m:r>
                    <m:r>
                      <a:rPr lang="nl-NL" sz="2000" b="0" i="1" smtClean="0">
                        <a:latin typeface="Cambria Math" panose="02040503050406030204" pitchFamily="18" charset="0"/>
                      </a:rPr>
                      <m:t>=</m:t>
                    </m:r>
                    <m:r>
                      <a:rPr lang="nl-NL" sz="2000" b="0" i="1" smtClean="0">
                        <a:latin typeface="Cambria Math" panose="02040503050406030204" pitchFamily="18" charset="0"/>
                      </a:rPr>
                      <m:t>𝑐</m:t>
                    </m:r>
                    <m:r>
                      <a:rPr lang="nl-NL" sz="2000" b="0" i="1" smtClean="0">
                        <a:latin typeface="Cambria Math" panose="02040503050406030204" pitchFamily="18" charset="0"/>
                      </a:rPr>
                      <m:t>∙</m:t>
                    </m:r>
                    <m:r>
                      <a:rPr lang="nl-NL" sz="2000" b="0" i="1" smtClean="0">
                        <a:latin typeface="Cambria Math" panose="02040503050406030204" pitchFamily="18" charset="0"/>
                      </a:rPr>
                      <m:t>𝑚</m:t>
                    </m:r>
                    <m:r>
                      <a:rPr lang="nl-NL" sz="2000" b="0" i="1" smtClean="0">
                        <a:latin typeface="Cambria Math" panose="02040503050406030204" pitchFamily="18" charset="0"/>
                      </a:rPr>
                      <m:t>∙∆</m:t>
                    </m:r>
                    <m:r>
                      <a:rPr lang="nl-NL" sz="2000" b="0" i="1" smtClean="0">
                        <a:latin typeface="Cambria Math" panose="02040503050406030204" pitchFamily="18" charset="0"/>
                      </a:rPr>
                      <m:t>𝑇</m:t>
                    </m:r>
                  </m:oMath>
                </a14:m>
                <a:endParaRPr lang="nl-NL" sz="2000" b="0" dirty="0"/>
              </a:p>
              <a:p>
                <a:endParaRPr lang="nl-NL" sz="2000" dirty="0"/>
              </a:p>
              <a:p>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𝐸</m:t>
                        </m:r>
                      </m:e>
                      <m:sub>
                        <m:r>
                          <m:rPr>
                            <m:sty m:val="p"/>
                          </m:rPr>
                          <a:rPr lang="nl-NL" sz="2000">
                            <a:latin typeface="Cambria Math" panose="02040503050406030204" pitchFamily="18" charset="0"/>
                          </a:rPr>
                          <m:t>z</m:t>
                        </m:r>
                      </m:sub>
                    </m:sSub>
                    <m:r>
                      <a:rPr lang="nl-NL" sz="2000" i="1">
                        <a:latin typeface="Cambria Math" panose="02040503050406030204" pitchFamily="18" charset="0"/>
                      </a:rPr>
                      <m:t>=</m:t>
                    </m:r>
                    <m:r>
                      <a:rPr lang="nl-NL" sz="2000" b="0" i="1" smtClean="0">
                        <a:latin typeface="Cambria Math" panose="02040503050406030204" pitchFamily="18" charset="0"/>
                      </a:rPr>
                      <m:t>280×9,81×150=412020 </m:t>
                    </m:r>
                    <m:r>
                      <m:rPr>
                        <m:sty m:val="p"/>
                      </m:rPr>
                      <a:rPr lang="nl-NL" sz="2000" b="0" i="0" smtClean="0">
                        <a:latin typeface="Cambria Math" panose="02040503050406030204" pitchFamily="18" charset="0"/>
                      </a:rPr>
                      <m:t>J</m:t>
                    </m:r>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𝑄</m:t>
                        </m:r>
                      </m:e>
                      <m:sub>
                        <m:r>
                          <m:rPr>
                            <m:sty m:val="p"/>
                          </m:rPr>
                          <a:rPr lang="nl-NL" sz="2000" b="0" i="0" smtClean="0">
                            <a:latin typeface="Cambria Math" panose="02040503050406030204" pitchFamily="18" charset="0"/>
                          </a:rPr>
                          <m:t>remschijf</m:t>
                        </m:r>
                      </m:sub>
                    </m:sSub>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412020</m:t>
                        </m:r>
                      </m:num>
                      <m:den>
                        <m:r>
                          <a:rPr lang="nl-NL" sz="2000" b="0" i="1" smtClean="0">
                            <a:latin typeface="Cambria Math" panose="02040503050406030204" pitchFamily="18" charset="0"/>
                          </a:rPr>
                          <m:t>100</m:t>
                        </m:r>
                      </m:den>
                    </m:f>
                    <m:r>
                      <a:rPr lang="nl-NL" sz="2000" b="0" i="1" smtClean="0">
                        <a:latin typeface="Cambria Math" panose="02040503050406030204" pitchFamily="18" charset="0"/>
                      </a:rPr>
                      <m:t>×85=350217 </m:t>
                    </m:r>
                    <m:r>
                      <m:rPr>
                        <m:sty m:val="p"/>
                      </m:rPr>
                      <a:rPr lang="nl-NL" sz="2000" b="0" i="0" smtClean="0">
                        <a:latin typeface="Cambria Math" panose="02040503050406030204" pitchFamily="18" charset="0"/>
                      </a:rPr>
                      <m:t>J</m:t>
                    </m:r>
                  </m:oMath>
                </a14:m>
                <a:endParaRPr lang="nl-NL" sz="2000" b="0" dirty="0"/>
              </a:p>
              <a:p>
                <a:pPr marL="0" indent="0">
                  <a:buNone/>
                </a:pPr>
                <a:endParaRPr lang="nl-NL" sz="2000" b="0" dirty="0"/>
              </a:p>
              <a:p>
                <a14:m>
                  <m:oMath xmlns:m="http://schemas.openxmlformats.org/officeDocument/2006/math">
                    <m:r>
                      <a:rPr lang="nl-NL" sz="2000" i="1">
                        <a:latin typeface="Cambria Math" panose="02040503050406030204" pitchFamily="18" charset="0"/>
                      </a:rPr>
                      <m:t>350217</m:t>
                    </m:r>
                    <m:r>
                      <a:rPr lang="nl-NL" sz="2000" b="0" i="1" smtClean="0">
                        <a:latin typeface="Cambria Math" panose="02040503050406030204" pitchFamily="18" charset="0"/>
                      </a:rPr>
                      <m:t>=0,46∙</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3</m:t>
                        </m:r>
                      </m:sup>
                    </m:sSup>
                    <m:r>
                      <a:rPr lang="nl-NL" sz="2000" b="0" i="1" smtClean="0">
                        <a:latin typeface="Cambria Math" panose="02040503050406030204" pitchFamily="18" charset="0"/>
                      </a:rPr>
                      <m:t>×</m:t>
                    </m:r>
                    <m:r>
                      <a:rPr lang="nl-NL" sz="2000" b="0" i="1" smtClean="0">
                        <a:latin typeface="Cambria Math" panose="02040503050406030204" pitchFamily="18" charset="0"/>
                      </a:rPr>
                      <m:t>𝑚</m:t>
                    </m:r>
                    <m:r>
                      <a:rPr lang="nl-NL" sz="2000" b="0" i="1" smtClean="0">
                        <a:latin typeface="Cambria Math" panose="02040503050406030204" pitchFamily="18" charset="0"/>
                      </a:rPr>
                      <m:t>×550</m:t>
                    </m:r>
                  </m:oMath>
                </a14:m>
                <a:endParaRPr lang="nl-NL" sz="2000" b="0" dirty="0"/>
              </a:p>
              <a:p>
                <a14:m>
                  <m:oMath xmlns:m="http://schemas.openxmlformats.org/officeDocument/2006/math">
                    <m:r>
                      <a:rPr lang="nl-NL" sz="2000" i="1">
                        <a:latin typeface="Cambria Math" panose="02040503050406030204" pitchFamily="18" charset="0"/>
                      </a:rPr>
                      <m:t>350217=</m:t>
                    </m:r>
                    <m:r>
                      <a:rPr lang="nl-NL" sz="2000" b="0" i="1" smtClean="0">
                        <a:latin typeface="Cambria Math" panose="02040503050406030204" pitchFamily="18" charset="0"/>
                      </a:rPr>
                      <m:t>253000</m:t>
                    </m:r>
                    <m:r>
                      <a:rPr lang="nl-NL" sz="2000" i="1">
                        <a:latin typeface="Cambria Math" panose="02040503050406030204" pitchFamily="18" charset="0"/>
                      </a:rPr>
                      <m:t>×</m:t>
                    </m:r>
                    <m:r>
                      <a:rPr lang="nl-NL" sz="2000" i="1">
                        <a:latin typeface="Cambria Math" panose="02040503050406030204" pitchFamily="18" charset="0"/>
                      </a:rPr>
                      <m:t>𝑚</m:t>
                    </m:r>
                  </m:oMath>
                </a14:m>
                <a:endParaRPr lang="nl-NL" sz="2000" dirty="0"/>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=1,384</m:t>
                    </m:r>
                  </m:oMath>
                </a14:m>
                <a:endParaRPr lang="nl-NL" sz="2000" dirty="0"/>
              </a:p>
              <a:p>
                <a:pPr marL="0" indent="0">
                  <a:buNone/>
                </a:pPr>
                <a:endParaRPr lang="nl-NL" sz="2000" dirty="0"/>
              </a:p>
              <a:p>
                <a:pPr marL="0" indent="0">
                  <a:buNone/>
                </a:pPr>
                <a:r>
                  <a:rPr lang="nl-NL" sz="2000" dirty="0"/>
                  <a:t>Antwoord in juiste significantie:</a:t>
                </a:r>
              </a:p>
              <a:p>
                <a14:m>
                  <m:oMath xmlns:m="http://schemas.openxmlformats.org/officeDocument/2006/math">
                    <m:r>
                      <a:rPr lang="nl-NL" sz="2000" i="1">
                        <a:latin typeface="Cambria Math" panose="02040503050406030204" pitchFamily="18" charset="0"/>
                      </a:rPr>
                      <m:t>𝑚</m:t>
                    </m:r>
                    <m:r>
                      <a:rPr lang="nl-NL" sz="2000" i="1">
                        <a:latin typeface="Cambria Math" panose="02040503050406030204" pitchFamily="18" charset="0"/>
                      </a:rPr>
                      <m:t>=1,4 </m:t>
                    </m:r>
                    <m:r>
                      <m:rPr>
                        <m:sty m:val="p"/>
                      </m:rPr>
                      <a:rPr lang="nl-NL" sz="2000" b="0" i="0" smtClean="0">
                        <a:latin typeface="Cambria Math" panose="02040503050406030204" pitchFamily="18" charset="0"/>
                      </a:rPr>
                      <m:t>kg</m:t>
                    </m:r>
                  </m:oMath>
                </a14:m>
                <a:endParaRPr lang="nl-NL" sz="2000" dirty="0"/>
              </a:p>
              <a:p>
                <a:pPr marL="0" indent="0">
                  <a:buNone/>
                </a:pPr>
                <a:endParaRPr lang="nl-NL" sz="2000" dirty="0"/>
              </a:p>
            </p:txBody>
          </p:sp>
        </mc:Choice>
        <mc:Fallback xmlns="">
          <p:sp>
            <p:nvSpPr>
              <p:cNvPr id="13" name="Tijdelijke aanduiding voor inhoud 8">
                <a:extLst>
                  <a:ext uri="{FF2B5EF4-FFF2-40B4-BE49-F238E27FC236}">
                    <a16:creationId xmlns:a16="http://schemas.microsoft.com/office/drawing/2014/main" id="{5A2D565E-1D40-683B-4A50-5CE7AF3B8BB2}"/>
                  </a:ext>
                </a:extLst>
              </p:cNvPr>
              <p:cNvSpPr txBox="1">
                <a:spLocks noRot="1" noChangeAspect="1" noMove="1" noResize="1" noEditPoints="1" noAdjustHandles="1" noChangeArrowheads="1" noChangeShapeType="1" noTextEdit="1"/>
              </p:cNvSpPr>
              <p:nvPr/>
            </p:nvSpPr>
            <p:spPr>
              <a:xfrm>
                <a:off x="6167424" y="795986"/>
                <a:ext cx="5659360" cy="3074400"/>
              </a:xfrm>
              <a:prstGeom prst="rect">
                <a:avLst/>
              </a:prstGeom>
              <a:blipFill>
                <a:blip r:embed="rId5"/>
                <a:stretch>
                  <a:fillRect l="-1185" t="-2183" b="-75198"/>
                </a:stretch>
              </a:blipFill>
            </p:spPr>
            <p:txBody>
              <a:bodyPr/>
              <a:lstStyle/>
              <a:p>
                <a:r>
                  <a:rPr lang="nl-NL">
                    <a:noFill/>
                  </a:rPr>
                  <a:t> </a:t>
                </a:r>
              </a:p>
            </p:txBody>
          </p:sp>
        </mc:Fallback>
      </mc:AlternateContent>
      <p:sp>
        <p:nvSpPr>
          <p:cNvPr id="18" name="Punthaak 27">
            <a:extLst>
              <a:ext uri="{FF2B5EF4-FFF2-40B4-BE49-F238E27FC236}">
                <a16:creationId xmlns:a16="http://schemas.microsoft.com/office/drawing/2014/main" id="{25A6A743-C995-3AE4-2F66-62173D547181}"/>
              </a:ext>
            </a:extLst>
          </p:cNvPr>
          <p:cNvSpPr/>
          <p:nvPr/>
        </p:nvSpPr>
        <p:spPr>
          <a:xfrm>
            <a:off x="475200" y="5215578"/>
            <a:ext cx="2509680" cy="1260000"/>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sz="1600" dirty="0">
              <a:solidFill>
                <a:schemeClr val="tx1"/>
              </a:solidFill>
            </a:endParaRPr>
          </a:p>
        </p:txBody>
      </p:sp>
      <mc:AlternateContent xmlns:mc="http://schemas.openxmlformats.org/markup-compatibility/2006" xmlns:a14="http://schemas.microsoft.com/office/drawing/2010/main">
        <mc:Choice Requires="a14">
          <p:sp>
            <p:nvSpPr>
              <p:cNvPr id="19" name="Punthaak 28">
                <a:extLst>
                  <a:ext uri="{FF2B5EF4-FFF2-40B4-BE49-F238E27FC236}">
                    <a16:creationId xmlns:a16="http://schemas.microsoft.com/office/drawing/2014/main" id="{21807972-1F93-017F-A45D-7BE580246A88}"/>
                  </a:ext>
                </a:extLst>
              </p:cNvPr>
              <p:cNvSpPr/>
              <p:nvPr/>
            </p:nvSpPr>
            <p:spPr>
              <a:xfrm>
                <a:off x="3174688" y="5399565"/>
                <a:ext cx="2239712" cy="1072326"/>
              </a:xfrm>
              <a:prstGeom prst="chevron">
                <a:avLst>
                  <a:gd name="adj" fmla="val 26000"/>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r"/>
                <a14:m>
                  <m:oMathPara xmlns:m="http://schemas.openxmlformats.org/officeDocument/2006/math">
                    <m:oMathParaPr>
                      <m:jc m:val="right"/>
                    </m:oMathParaPr>
                    <m:oMath xmlns:m="http://schemas.openxmlformats.org/officeDocument/2006/math">
                      <m:sSub>
                        <m:sSubPr>
                          <m:ctrlPr>
                            <a:rPr lang="nl-NL" sz="2000" i="1" smtClean="0">
                              <a:solidFill>
                                <a:schemeClr val="tx1"/>
                              </a:solidFill>
                              <a:latin typeface="Cambria Math" panose="02040503050406030204" pitchFamily="18" charset="0"/>
                            </a:rPr>
                          </m:ctrlPr>
                        </m:sSubPr>
                        <m:e>
                          <m:r>
                            <a:rPr lang="nl-NL" sz="2000" i="1">
                              <a:solidFill>
                                <a:schemeClr val="tx1"/>
                              </a:solidFill>
                              <a:latin typeface="Cambria Math" panose="02040503050406030204" pitchFamily="18" charset="0"/>
                            </a:rPr>
                            <m:t>𝑄</m:t>
                          </m:r>
                        </m:e>
                        <m:sub>
                          <m:r>
                            <m:rPr>
                              <m:sty m:val="p"/>
                            </m:rPr>
                            <a:rPr lang="nl-NL" sz="2000">
                              <a:solidFill>
                                <a:schemeClr val="tx1"/>
                              </a:solidFill>
                              <a:latin typeface="Cambria Math" panose="02040503050406030204" pitchFamily="18" charset="0"/>
                            </a:rPr>
                            <m:t>remschijf</m:t>
                          </m:r>
                        </m:sub>
                      </m:sSub>
                    </m:oMath>
                  </m:oMathPara>
                </a14:m>
                <a:endParaRPr lang="nl-NL" sz="2000" i="1" dirty="0">
                  <a:solidFill>
                    <a:schemeClr val="tx1"/>
                  </a:solidFill>
                  <a:latin typeface="Cambria Math" panose="02040503050406030204" pitchFamily="18" charset="0"/>
                </a:endParaRPr>
              </a:p>
              <a:p>
                <a:pPr algn="r"/>
                <a14:m>
                  <m:oMathPara xmlns:m="http://schemas.openxmlformats.org/officeDocument/2006/math">
                    <m:oMathParaPr>
                      <m:jc m:val="center"/>
                    </m:oMathParaPr>
                    <m:oMath xmlns:m="http://schemas.openxmlformats.org/officeDocument/2006/math">
                      <m:r>
                        <a:rPr lang="nl-NL" sz="2000" b="0" i="1" smtClean="0">
                          <a:solidFill>
                            <a:schemeClr val="tx1"/>
                          </a:solidFill>
                          <a:latin typeface="Cambria Math" panose="02040503050406030204" pitchFamily="18" charset="0"/>
                        </a:rPr>
                        <m:t>           </m:t>
                      </m:r>
                      <m:r>
                        <a:rPr lang="nl-NL" sz="2000" i="1">
                          <a:solidFill>
                            <a:schemeClr val="tx1"/>
                          </a:solidFill>
                          <a:latin typeface="Cambria Math" panose="02040503050406030204" pitchFamily="18" charset="0"/>
                        </a:rPr>
                        <m:t>85%</m:t>
                      </m:r>
                    </m:oMath>
                  </m:oMathPara>
                </a14:m>
                <a:endParaRPr lang="nl-NL" sz="2000" dirty="0">
                  <a:solidFill>
                    <a:schemeClr val="tx1"/>
                  </a:solidFill>
                </a:endParaRPr>
              </a:p>
              <a:p>
                <a:pPr algn="r"/>
                <a:endParaRPr lang="nl-NL" sz="2000" dirty="0">
                  <a:solidFill>
                    <a:schemeClr val="tx1"/>
                  </a:solidFill>
                </a:endParaRPr>
              </a:p>
            </p:txBody>
          </p:sp>
        </mc:Choice>
        <mc:Fallback xmlns="">
          <p:sp>
            <p:nvSpPr>
              <p:cNvPr id="19" name="Punthaak 28">
                <a:extLst>
                  <a:ext uri="{FF2B5EF4-FFF2-40B4-BE49-F238E27FC236}">
                    <a16:creationId xmlns:a16="http://schemas.microsoft.com/office/drawing/2014/main" id="{21807972-1F93-017F-A45D-7BE580246A88}"/>
                  </a:ext>
                </a:extLst>
              </p:cNvPr>
              <p:cNvSpPr>
                <a:spLocks noRot="1" noChangeAspect="1" noMove="1" noResize="1" noEditPoints="1" noAdjustHandles="1" noChangeArrowheads="1" noChangeShapeType="1" noTextEdit="1"/>
              </p:cNvSpPr>
              <p:nvPr/>
            </p:nvSpPr>
            <p:spPr>
              <a:xfrm>
                <a:off x="3174688" y="5399565"/>
                <a:ext cx="2239712" cy="1072326"/>
              </a:xfrm>
              <a:prstGeom prst="chevron">
                <a:avLst>
                  <a:gd name="adj" fmla="val 26000"/>
                </a:avLst>
              </a:prstGeom>
              <a:blipFill>
                <a:blip r:embed="rId6"/>
                <a:stretch>
                  <a:fillRect/>
                </a:stretch>
              </a:blipFill>
              <a:ln w="28575">
                <a:solidFill>
                  <a:schemeClr val="bg1"/>
                </a:solidFill>
              </a:ln>
              <a:effectLst>
                <a:glow rad="50800">
                  <a:srgbClr val="FF00FF"/>
                </a:glow>
              </a:effectLst>
            </p:spPr>
            <p:txBody>
              <a:bodyPr/>
              <a:lstStyle/>
              <a:p>
                <a:r>
                  <a:rPr lang="nl-NL">
                    <a:noFill/>
                  </a:rPr>
                  <a:t> </a:t>
                </a:r>
              </a:p>
            </p:txBody>
          </p:sp>
        </mc:Fallback>
      </mc:AlternateContent>
      <p:sp>
        <p:nvSpPr>
          <p:cNvPr id="20" name="Punthaak 30">
            <a:extLst>
              <a:ext uri="{FF2B5EF4-FFF2-40B4-BE49-F238E27FC236}">
                <a16:creationId xmlns:a16="http://schemas.microsoft.com/office/drawing/2014/main" id="{A2D1E2DF-03A2-2BBD-F7EF-BEFBB5AD15D9}"/>
              </a:ext>
            </a:extLst>
          </p:cNvPr>
          <p:cNvSpPr/>
          <p:nvPr/>
        </p:nvSpPr>
        <p:spPr>
          <a:xfrm>
            <a:off x="2858175" y="5219565"/>
            <a:ext cx="2397825" cy="180000"/>
          </a:xfrm>
          <a:prstGeom prst="chevron">
            <a:avLst>
              <a:gd name="adj" fmla="val 88656"/>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nl-NL" sz="1600" dirty="0">
              <a:solidFill>
                <a:schemeClr val="tx1"/>
              </a:solidFill>
            </a:endParaRPr>
          </a:p>
        </p:txBody>
      </p:sp>
      <p:sp>
        <p:nvSpPr>
          <p:cNvPr id="21" name="Rechthoek 20">
            <a:extLst>
              <a:ext uri="{FF2B5EF4-FFF2-40B4-BE49-F238E27FC236}">
                <a16:creationId xmlns:a16="http://schemas.microsoft.com/office/drawing/2014/main" id="{D01A9917-9EAC-F9F1-2A88-5B4A46DD091D}"/>
              </a:ext>
            </a:extLst>
          </p:cNvPr>
          <p:cNvSpPr/>
          <p:nvPr/>
        </p:nvSpPr>
        <p:spPr>
          <a:xfrm>
            <a:off x="2156527" y="5121159"/>
            <a:ext cx="1846513"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Afdalen met constante snelheid</a:t>
            </a:r>
          </a:p>
        </p:txBody>
      </p:sp>
      <mc:AlternateContent xmlns:mc="http://schemas.openxmlformats.org/markup-compatibility/2006" xmlns:a14="http://schemas.microsoft.com/office/drawing/2010/main">
        <mc:Choice Requires="a14">
          <p:sp>
            <p:nvSpPr>
              <p:cNvPr id="22" name="Tekstvak 21">
                <a:extLst>
                  <a:ext uri="{FF2B5EF4-FFF2-40B4-BE49-F238E27FC236}">
                    <a16:creationId xmlns:a16="http://schemas.microsoft.com/office/drawing/2014/main" id="{3F4AE295-34A6-56E9-B947-6E6BA624CEA2}"/>
                  </a:ext>
                </a:extLst>
              </p:cNvPr>
              <p:cNvSpPr txBox="1"/>
              <p:nvPr/>
            </p:nvSpPr>
            <p:spPr>
              <a:xfrm>
                <a:off x="745167" y="5489113"/>
                <a:ext cx="1468800" cy="6463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zwaarte</m:t>
                          </m:r>
                        </m:sub>
                      </m:sSub>
                    </m:oMath>
                  </m:oMathPara>
                </a14:m>
                <a:br>
                  <a:rPr lang="nl-NL" b="0" i="1" dirty="0">
                    <a:latin typeface="Cambria Math" panose="02040503050406030204" pitchFamily="18" charset="0"/>
                  </a:rPr>
                </a:br>
                <a:endParaRPr lang="nl-NL"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100%</m:t>
                      </m:r>
                    </m:oMath>
                  </m:oMathPara>
                </a14:m>
                <a:endParaRPr lang="nl-NL" dirty="0"/>
              </a:p>
            </p:txBody>
          </p:sp>
        </mc:Choice>
        <mc:Fallback xmlns="">
          <p:sp>
            <p:nvSpPr>
              <p:cNvPr id="22" name="Tekstvak 21">
                <a:extLst>
                  <a:ext uri="{FF2B5EF4-FFF2-40B4-BE49-F238E27FC236}">
                    <a16:creationId xmlns:a16="http://schemas.microsoft.com/office/drawing/2014/main" id="{3F4AE295-34A6-56E9-B947-6E6BA624CEA2}"/>
                  </a:ext>
                </a:extLst>
              </p:cNvPr>
              <p:cNvSpPr txBox="1">
                <a:spLocks noRot="1" noChangeAspect="1" noMove="1" noResize="1" noEditPoints="1" noAdjustHandles="1" noChangeArrowheads="1" noChangeShapeType="1" noTextEdit="1"/>
              </p:cNvSpPr>
              <p:nvPr/>
            </p:nvSpPr>
            <p:spPr>
              <a:xfrm>
                <a:off x="745167" y="5489113"/>
                <a:ext cx="1468800" cy="646331"/>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BE5ADA13-6CF2-5B77-2529-B05B9642B812}"/>
                  </a:ext>
                </a:extLst>
              </p:cNvPr>
              <p:cNvSpPr txBox="1"/>
              <p:nvPr/>
            </p:nvSpPr>
            <p:spPr>
              <a:xfrm>
                <a:off x="3931807" y="4561039"/>
                <a:ext cx="1468800" cy="6724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𝑄</m:t>
                          </m:r>
                        </m:e>
                        <m:sub>
                          <m:r>
                            <m:rPr>
                              <m:sty m:val="p"/>
                            </m:rPr>
                            <a:rPr lang="nl-NL" b="0" i="0" smtClean="0">
                              <a:latin typeface="Cambria Math" panose="02040503050406030204" pitchFamily="18" charset="0"/>
                            </a:rPr>
                            <m:t>omgeving</m:t>
                          </m:r>
                        </m:sub>
                      </m:sSub>
                    </m:oMath>
                  </m:oMathPara>
                </a14:m>
                <a:endParaRPr lang="nl-NL" b="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oMath>
                  </m:oMathPara>
                </a14:m>
                <a:endParaRPr lang="nl-NL" dirty="0"/>
              </a:p>
            </p:txBody>
          </p:sp>
        </mc:Choice>
        <mc:Fallback xmlns="">
          <p:sp>
            <p:nvSpPr>
              <p:cNvPr id="23" name="Tekstvak 22">
                <a:extLst>
                  <a:ext uri="{FF2B5EF4-FFF2-40B4-BE49-F238E27FC236}">
                    <a16:creationId xmlns:a16="http://schemas.microsoft.com/office/drawing/2014/main" id="{BE5ADA13-6CF2-5B77-2529-B05B9642B812}"/>
                  </a:ext>
                </a:extLst>
              </p:cNvPr>
              <p:cNvSpPr txBox="1">
                <a:spLocks noRot="1" noChangeAspect="1" noMove="1" noResize="1" noEditPoints="1" noAdjustHandles="1" noChangeArrowheads="1" noChangeShapeType="1" noTextEdit="1"/>
              </p:cNvSpPr>
              <p:nvPr/>
            </p:nvSpPr>
            <p:spPr>
              <a:xfrm>
                <a:off x="3931807" y="4561039"/>
                <a:ext cx="1468800" cy="672492"/>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24" name="Inkt 23">
                <a:extLst>
                  <a:ext uri="{FF2B5EF4-FFF2-40B4-BE49-F238E27FC236}">
                    <a16:creationId xmlns:a16="http://schemas.microsoft.com/office/drawing/2014/main" id="{D35CCCFF-8E19-3FB2-87D9-157366A5D188}"/>
                  </a:ext>
                </a:extLst>
              </p14:cNvPr>
              <p14:cNvContentPartPr/>
              <p14:nvPr/>
            </p14:nvContentPartPr>
            <p14:xfrm>
              <a:off x="1216440" y="5673240"/>
              <a:ext cx="770040" cy="7920"/>
            </p14:xfrm>
          </p:contentPart>
        </mc:Choice>
        <mc:Fallback xmlns="">
          <p:pic>
            <p:nvPicPr>
              <p:cNvPr id="24" name="Inkt 23">
                <a:extLst>
                  <a:ext uri="{FF2B5EF4-FFF2-40B4-BE49-F238E27FC236}">
                    <a16:creationId xmlns:a16="http://schemas.microsoft.com/office/drawing/2014/main" id="{D35CCCFF-8E19-3FB2-87D9-157366A5D188}"/>
                  </a:ext>
                </a:extLst>
              </p:cNvPr>
              <p:cNvPicPr/>
              <p:nvPr/>
            </p:nvPicPr>
            <p:blipFill>
              <a:blip r:embed="rId10"/>
              <a:stretch>
                <a:fillRect/>
              </a:stretch>
            </p:blipFill>
            <p:spPr>
              <a:xfrm>
                <a:off x="1162800" y="5565600"/>
                <a:ext cx="877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t 24">
                <a:extLst>
                  <a:ext uri="{FF2B5EF4-FFF2-40B4-BE49-F238E27FC236}">
                    <a16:creationId xmlns:a16="http://schemas.microsoft.com/office/drawing/2014/main" id="{C7C0257F-9239-C7EB-3446-0AC748DE1214}"/>
                  </a:ext>
                </a:extLst>
              </p14:cNvPr>
              <p14:cNvContentPartPr/>
              <p14:nvPr/>
            </p14:nvContentPartPr>
            <p14:xfrm>
              <a:off x="777240" y="1365480"/>
              <a:ext cx="892440" cy="16920"/>
            </p14:xfrm>
          </p:contentPart>
        </mc:Choice>
        <mc:Fallback xmlns="">
          <p:pic>
            <p:nvPicPr>
              <p:cNvPr id="25" name="Inkt 24">
                <a:extLst>
                  <a:ext uri="{FF2B5EF4-FFF2-40B4-BE49-F238E27FC236}">
                    <a16:creationId xmlns:a16="http://schemas.microsoft.com/office/drawing/2014/main" id="{C7C0257F-9239-C7EB-3446-0AC748DE1214}"/>
                  </a:ext>
                </a:extLst>
              </p:cNvPr>
              <p:cNvPicPr/>
              <p:nvPr/>
            </p:nvPicPr>
            <p:blipFill>
              <a:blip r:embed="rId12"/>
              <a:stretch>
                <a:fillRect/>
              </a:stretch>
            </p:blipFill>
            <p:spPr>
              <a:xfrm>
                <a:off x="723600" y="1257840"/>
                <a:ext cx="100008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Inkt 25">
                <a:extLst>
                  <a:ext uri="{FF2B5EF4-FFF2-40B4-BE49-F238E27FC236}">
                    <a16:creationId xmlns:a16="http://schemas.microsoft.com/office/drawing/2014/main" id="{841ADF8B-95BA-23A6-99FF-F484A71DD6CD}"/>
                  </a:ext>
                </a:extLst>
              </p14:cNvPr>
              <p14:cNvContentPartPr/>
              <p14:nvPr/>
            </p14:nvContentPartPr>
            <p14:xfrm>
              <a:off x="748800" y="1733400"/>
              <a:ext cx="863640" cy="16560"/>
            </p14:xfrm>
          </p:contentPart>
        </mc:Choice>
        <mc:Fallback xmlns="">
          <p:pic>
            <p:nvPicPr>
              <p:cNvPr id="26" name="Inkt 25">
                <a:extLst>
                  <a:ext uri="{FF2B5EF4-FFF2-40B4-BE49-F238E27FC236}">
                    <a16:creationId xmlns:a16="http://schemas.microsoft.com/office/drawing/2014/main" id="{841ADF8B-95BA-23A6-99FF-F484A71DD6CD}"/>
                  </a:ext>
                </a:extLst>
              </p:cNvPr>
              <p:cNvPicPr/>
              <p:nvPr/>
            </p:nvPicPr>
            <p:blipFill>
              <a:blip r:embed="rId14"/>
              <a:stretch>
                <a:fillRect/>
              </a:stretch>
            </p:blipFill>
            <p:spPr>
              <a:xfrm>
                <a:off x="694800" y="1625400"/>
                <a:ext cx="97128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0" name="Inkt 29">
                <a:extLst>
                  <a:ext uri="{FF2B5EF4-FFF2-40B4-BE49-F238E27FC236}">
                    <a16:creationId xmlns:a16="http://schemas.microsoft.com/office/drawing/2014/main" id="{4D03C729-8DA9-F264-43F0-E4A0F1DA55C7}"/>
                  </a:ext>
                </a:extLst>
              </p14:cNvPr>
              <p14:cNvContentPartPr/>
              <p14:nvPr/>
            </p14:nvContentPartPr>
            <p14:xfrm>
              <a:off x="4096800" y="5672520"/>
              <a:ext cx="968760" cy="37440"/>
            </p14:xfrm>
          </p:contentPart>
        </mc:Choice>
        <mc:Fallback xmlns="">
          <p:pic>
            <p:nvPicPr>
              <p:cNvPr id="30" name="Inkt 29">
                <a:extLst>
                  <a:ext uri="{FF2B5EF4-FFF2-40B4-BE49-F238E27FC236}">
                    <a16:creationId xmlns:a16="http://schemas.microsoft.com/office/drawing/2014/main" id="{4D03C729-8DA9-F264-43F0-E4A0F1DA55C7}"/>
                  </a:ext>
                </a:extLst>
              </p:cNvPr>
              <p:cNvPicPr/>
              <p:nvPr/>
            </p:nvPicPr>
            <p:blipFill>
              <a:blip r:embed="rId16"/>
              <a:stretch>
                <a:fillRect/>
              </a:stretch>
            </p:blipFill>
            <p:spPr>
              <a:xfrm>
                <a:off x="4042800" y="5564880"/>
                <a:ext cx="107640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1" name="Inkt 30">
                <a:extLst>
                  <a:ext uri="{FF2B5EF4-FFF2-40B4-BE49-F238E27FC236}">
                    <a16:creationId xmlns:a16="http://schemas.microsoft.com/office/drawing/2014/main" id="{C37D54C5-B8D3-2A12-F989-82196B0A52A3}"/>
                  </a:ext>
                </a:extLst>
              </p14:cNvPr>
              <p14:cNvContentPartPr/>
              <p14:nvPr/>
            </p14:nvContentPartPr>
            <p14:xfrm>
              <a:off x="791640" y="2569320"/>
              <a:ext cx="2614680" cy="30240"/>
            </p14:xfrm>
          </p:contentPart>
        </mc:Choice>
        <mc:Fallback xmlns="">
          <p:pic>
            <p:nvPicPr>
              <p:cNvPr id="31" name="Inkt 30">
                <a:extLst>
                  <a:ext uri="{FF2B5EF4-FFF2-40B4-BE49-F238E27FC236}">
                    <a16:creationId xmlns:a16="http://schemas.microsoft.com/office/drawing/2014/main" id="{C37D54C5-B8D3-2A12-F989-82196B0A52A3}"/>
                  </a:ext>
                </a:extLst>
              </p:cNvPr>
              <p:cNvPicPr/>
              <p:nvPr/>
            </p:nvPicPr>
            <p:blipFill>
              <a:blip r:embed="rId18"/>
              <a:stretch>
                <a:fillRect/>
              </a:stretch>
            </p:blipFill>
            <p:spPr>
              <a:xfrm>
                <a:off x="738000" y="2461680"/>
                <a:ext cx="272232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2" name="Inkt 31">
                <a:extLst>
                  <a:ext uri="{FF2B5EF4-FFF2-40B4-BE49-F238E27FC236}">
                    <a16:creationId xmlns:a16="http://schemas.microsoft.com/office/drawing/2014/main" id="{36F64957-059A-7278-DD34-ED3EF5DBB786}"/>
                  </a:ext>
                </a:extLst>
              </p14:cNvPr>
              <p14:cNvContentPartPr/>
              <p14:nvPr/>
            </p14:nvContentPartPr>
            <p14:xfrm>
              <a:off x="813600" y="2957400"/>
              <a:ext cx="2476440" cy="52560"/>
            </p14:xfrm>
          </p:contentPart>
        </mc:Choice>
        <mc:Fallback xmlns="">
          <p:pic>
            <p:nvPicPr>
              <p:cNvPr id="32" name="Inkt 31">
                <a:extLst>
                  <a:ext uri="{FF2B5EF4-FFF2-40B4-BE49-F238E27FC236}">
                    <a16:creationId xmlns:a16="http://schemas.microsoft.com/office/drawing/2014/main" id="{36F64957-059A-7278-DD34-ED3EF5DBB786}"/>
                  </a:ext>
                </a:extLst>
              </p:cNvPr>
              <p:cNvPicPr/>
              <p:nvPr/>
            </p:nvPicPr>
            <p:blipFill>
              <a:blip r:embed="rId20"/>
              <a:stretch>
                <a:fillRect/>
              </a:stretch>
            </p:blipFill>
            <p:spPr>
              <a:xfrm>
                <a:off x="759600" y="2849760"/>
                <a:ext cx="258408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3" name="Inkt 32">
                <a:extLst>
                  <a:ext uri="{FF2B5EF4-FFF2-40B4-BE49-F238E27FC236}">
                    <a16:creationId xmlns:a16="http://schemas.microsoft.com/office/drawing/2014/main" id="{F8349857-A256-158B-EB4B-E732962DEF1A}"/>
                  </a:ext>
                </a:extLst>
              </p14:cNvPr>
              <p14:cNvContentPartPr/>
              <p14:nvPr/>
            </p14:nvContentPartPr>
            <p14:xfrm>
              <a:off x="770040" y="4629600"/>
              <a:ext cx="1187640" cy="7560"/>
            </p14:xfrm>
          </p:contentPart>
        </mc:Choice>
        <mc:Fallback xmlns="">
          <p:pic>
            <p:nvPicPr>
              <p:cNvPr id="33" name="Inkt 32">
                <a:extLst>
                  <a:ext uri="{FF2B5EF4-FFF2-40B4-BE49-F238E27FC236}">
                    <a16:creationId xmlns:a16="http://schemas.microsoft.com/office/drawing/2014/main" id="{F8349857-A256-158B-EB4B-E732962DEF1A}"/>
                  </a:ext>
                </a:extLst>
              </p:cNvPr>
              <p:cNvPicPr/>
              <p:nvPr/>
            </p:nvPicPr>
            <p:blipFill>
              <a:blip r:embed="rId22"/>
              <a:stretch>
                <a:fillRect/>
              </a:stretch>
            </p:blipFill>
            <p:spPr>
              <a:xfrm>
                <a:off x="716400" y="4521600"/>
                <a:ext cx="1295280" cy="223200"/>
              </a:xfrm>
              <a:prstGeom prst="rect">
                <a:avLst/>
              </a:prstGeom>
            </p:spPr>
          </p:pic>
        </mc:Fallback>
      </mc:AlternateContent>
    </p:spTree>
    <p:extLst>
      <p:ext uri="{BB962C8B-B14F-4D97-AF65-F5344CB8AC3E}">
        <p14:creationId xmlns:p14="http://schemas.microsoft.com/office/powerpoint/2010/main" val="2576347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 calcmode="lin" valueType="num">
                                      <p:cBhvr additive="base">
                                        <p:cTn id="1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 calcmode="lin" valueType="num">
                                      <p:cBhvr additive="base">
                                        <p:cTn id="3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3">
                                            <p:txEl>
                                              <p:pRg st="4" end="4"/>
                                            </p:txEl>
                                          </p:spTgt>
                                        </p:tgtEl>
                                        <p:attrNameLst>
                                          <p:attrName>style.visibility</p:attrName>
                                        </p:attrNameLst>
                                      </p:cBhvr>
                                      <p:to>
                                        <p:strVal val="visible"/>
                                      </p:to>
                                    </p:set>
                                    <p:anim calcmode="lin" valueType="num">
                                      <p:cBhvr additive="base">
                                        <p:cTn id="60"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3">
                                            <p:txEl>
                                              <p:pRg st="5" end="5"/>
                                            </p:txEl>
                                          </p:spTgt>
                                        </p:tgtEl>
                                        <p:attrNameLst>
                                          <p:attrName>style.visibility</p:attrName>
                                        </p:attrNameLst>
                                      </p:cBhvr>
                                      <p:to>
                                        <p:strVal val="visible"/>
                                      </p:to>
                                    </p:set>
                                    <p:anim calcmode="lin" valueType="num">
                                      <p:cBhvr additive="base">
                                        <p:cTn id="66"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3">
                                            <p:txEl>
                                              <p:pRg st="7" end="7"/>
                                            </p:txEl>
                                          </p:spTgt>
                                        </p:tgtEl>
                                        <p:attrNameLst>
                                          <p:attrName>style.visibility</p:attrName>
                                        </p:attrNameLst>
                                      </p:cBhvr>
                                      <p:to>
                                        <p:strVal val="visible"/>
                                      </p:to>
                                    </p:set>
                                    <p:anim calcmode="lin" valueType="num">
                                      <p:cBhvr additive="base">
                                        <p:cTn id="72"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3">
                                            <p:txEl>
                                              <p:pRg st="8" end="8"/>
                                            </p:txEl>
                                          </p:spTgt>
                                        </p:tgtEl>
                                        <p:attrNameLst>
                                          <p:attrName>style.visibility</p:attrName>
                                        </p:attrNameLst>
                                      </p:cBhvr>
                                      <p:to>
                                        <p:strVal val="visible"/>
                                      </p:to>
                                    </p:set>
                                    <p:anim calcmode="lin" valueType="num">
                                      <p:cBhvr additive="base">
                                        <p:cTn id="78"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3">
                                            <p:txEl>
                                              <p:pRg st="9" end="9"/>
                                            </p:txEl>
                                          </p:spTgt>
                                        </p:tgtEl>
                                        <p:attrNameLst>
                                          <p:attrName>style.visibility</p:attrName>
                                        </p:attrNameLst>
                                      </p:cBhvr>
                                      <p:to>
                                        <p:strVal val="visible"/>
                                      </p:to>
                                    </p:set>
                                    <p:anim calcmode="lin" valueType="num">
                                      <p:cBhvr additive="base">
                                        <p:cTn id="84"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1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13">
                                            <p:txEl>
                                              <p:pRg st="11" end="11"/>
                                            </p:txEl>
                                          </p:spTgt>
                                        </p:tgtEl>
                                        <p:attrNameLst>
                                          <p:attrName>style.visibility</p:attrName>
                                        </p:attrNameLst>
                                      </p:cBhvr>
                                      <p:to>
                                        <p:strVal val="visible"/>
                                      </p:to>
                                    </p:set>
                                    <p:anim calcmode="lin" valueType="num">
                                      <p:cBhvr additive="base">
                                        <p:cTn id="90"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1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13">
                                            <p:txEl>
                                              <p:pRg st="12" end="12"/>
                                            </p:txEl>
                                          </p:spTgt>
                                        </p:tgtEl>
                                        <p:attrNameLst>
                                          <p:attrName>style.visibility</p:attrName>
                                        </p:attrNameLst>
                                      </p:cBhvr>
                                      <p:to>
                                        <p:strVal val="visible"/>
                                      </p:to>
                                    </p:set>
                                    <p:anim calcmode="lin" valueType="num">
                                      <p:cBhvr additive="base">
                                        <p:cTn id="96" dur="500" fill="hold"/>
                                        <p:tgtEl>
                                          <p:spTgt spid="13">
                                            <p:txEl>
                                              <p:pRg st="12" end="12"/>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1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278A4-A4D8-ABE3-C4F2-C2C9D8E3D93A}"/>
              </a:ext>
            </a:extLst>
          </p:cNvPr>
          <p:cNvSpPr>
            <a:spLocks noGrp="1"/>
          </p:cNvSpPr>
          <p:nvPr>
            <p:ph type="title"/>
          </p:nvPr>
        </p:nvSpPr>
        <p:spPr/>
        <p:txBody>
          <a:bodyPr/>
          <a:lstStyle/>
          <a:p>
            <a:r>
              <a:rPr lang="nl-NL" dirty="0"/>
              <a:t>Hoe werkt de wet van Wien?</a:t>
            </a:r>
          </a:p>
        </p:txBody>
      </p:sp>
      <p:sp>
        <p:nvSpPr>
          <p:cNvPr id="3" name="Tijdelijke aanduiding voor tekst 2">
            <a:extLst>
              <a:ext uri="{FF2B5EF4-FFF2-40B4-BE49-F238E27FC236}">
                <a16:creationId xmlns:a16="http://schemas.microsoft.com/office/drawing/2014/main" id="{CF98AC2F-F01A-FA2C-380C-AC30F247782E}"/>
              </a:ext>
            </a:extLst>
          </p:cNvPr>
          <p:cNvSpPr>
            <a:spLocks noGrp="1"/>
          </p:cNvSpPr>
          <p:nvPr>
            <p:ph type="body" idx="1"/>
          </p:nvPr>
        </p:nvSpPr>
        <p:spPr/>
        <p:txBody>
          <a:bodyPr/>
          <a:lstStyle/>
          <a:p>
            <a:r>
              <a:rPr lang="nl-NL" dirty="0"/>
              <a:t>Van Wie(n)?</a:t>
            </a:r>
          </a:p>
        </p:txBody>
      </p:sp>
    </p:spTree>
    <p:extLst>
      <p:ext uri="{BB962C8B-B14F-4D97-AF65-F5344CB8AC3E}">
        <p14:creationId xmlns:p14="http://schemas.microsoft.com/office/powerpoint/2010/main" val="395025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336C1C-172C-7B1A-6641-AD7B030D91F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18A7D6A-9197-E1EA-7366-E02A01B01083}"/>
              </a:ext>
            </a:extLst>
          </p:cNvPr>
          <p:cNvSpPr>
            <a:spLocks noGrp="1"/>
          </p:cNvSpPr>
          <p:nvPr>
            <p:ph idx="1"/>
          </p:nvPr>
        </p:nvSpPr>
        <p:spPr/>
        <p:txBody>
          <a:bodyPr/>
          <a:lstStyle/>
          <a:p>
            <a:endParaRPr lang="nl-NL"/>
          </a:p>
        </p:txBody>
      </p:sp>
      <p:pic>
        <p:nvPicPr>
          <p:cNvPr id="4" name="Picture 4" descr="smoke, spark, vehicle, metal, welding, blue, laser, welder">
            <a:extLst>
              <a:ext uri="{FF2B5EF4-FFF2-40B4-BE49-F238E27FC236}">
                <a16:creationId xmlns:a16="http://schemas.microsoft.com/office/drawing/2014/main" id="{9DE4671B-6218-D494-1043-F2D2DD00F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990" y="2552585"/>
            <a:ext cx="3996348" cy="2872004"/>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22979949-70D4-340B-FF87-B656289E8B60}"/>
              </a:ext>
            </a:extLst>
          </p:cNvPr>
          <p:cNvSpPr txBox="1"/>
          <p:nvPr/>
        </p:nvSpPr>
        <p:spPr>
          <a:xfrm>
            <a:off x="106414" y="6547880"/>
            <a:ext cx="2774950" cy="184666"/>
          </a:xfrm>
          <a:prstGeom prst="rect">
            <a:avLst/>
          </a:prstGeom>
          <a:noFill/>
        </p:spPr>
        <p:txBody>
          <a:bodyPr wrap="square">
            <a:spAutoFit/>
          </a:bodyPr>
          <a:lstStyle/>
          <a:p>
            <a:r>
              <a:rPr lang="nl-NL" sz="600" dirty="0">
                <a:solidFill>
                  <a:srgbClr val="7030A0"/>
                </a:solidFill>
              </a:rPr>
              <a:t>Afbeeldingen: </a:t>
            </a:r>
            <a:r>
              <a:rPr lang="es-ES" sz="600" dirty="0">
                <a:solidFill>
                  <a:srgbClr val="7030A0"/>
                </a:solidFill>
              </a:rPr>
              <a:t>pxhere.com  / Creative commons zero</a:t>
            </a:r>
            <a:endParaRPr lang="nl-NL" sz="600" dirty="0">
              <a:solidFill>
                <a:srgbClr val="7030A0"/>
              </a:solidFill>
            </a:endParaRPr>
          </a:p>
        </p:txBody>
      </p:sp>
      <p:pic>
        <p:nvPicPr>
          <p:cNvPr id="6" name="Afbeelding 5">
            <a:extLst>
              <a:ext uri="{FF2B5EF4-FFF2-40B4-BE49-F238E27FC236}">
                <a16:creationId xmlns:a16="http://schemas.microsoft.com/office/drawing/2014/main" id="{E2E934D7-2647-6D43-9A62-C9E8A5B07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253" y="2075810"/>
            <a:ext cx="3996349" cy="2872004"/>
          </a:xfrm>
          <a:prstGeom prst="rect">
            <a:avLst/>
          </a:prstGeom>
        </p:spPr>
      </p:pic>
      <mc:AlternateContent xmlns:mc="http://schemas.openxmlformats.org/markup-compatibility/2006" xmlns:a14="http://schemas.microsoft.com/office/drawing/2010/main">
        <mc:Choice Requires="a14">
          <p:sp>
            <p:nvSpPr>
              <p:cNvPr id="7" name="Tekstvak 6">
                <a:extLst>
                  <a:ext uri="{FF2B5EF4-FFF2-40B4-BE49-F238E27FC236}">
                    <a16:creationId xmlns:a16="http://schemas.microsoft.com/office/drawing/2014/main" id="{3BCB9AF7-2404-E205-C50E-844DB9179933}"/>
                  </a:ext>
                </a:extLst>
              </p:cNvPr>
              <p:cNvSpPr txBox="1"/>
              <p:nvPr/>
            </p:nvSpPr>
            <p:spPr>
              <a:xfrm>
                <a:off x="5241614" y="4947814"/>
                <a:ext cx="1900238"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tx1"/>
                          </a:solidFill>
                          <a:latin typeface="Cambria Math" panose="02040503050406030204" pitchFamily="18" charset="0"/>
                        </a:rPr>
                        <m:t>𝑇</m:t>
                      </m:r>
                      <m:r>
                        <a:rPr lang="nl-NL" b="0" i="0" dirty="0" smtClean="0">
                          <a:solidFill>
                            <a:schemeClr val="tx1"/>
                          </a:solidFill>
                          <a:latin typeface="Cambria Math" panose="02040503050406030204" pitchFamily="18" charset="0"/>
                        </a:rPr>
                        <m:t>=2000 </m:t>
                      </m:r>
                      <m:r>
                        <m:rPr>
                          <m:sty m:val="p"/>
                        </m:rPr>
                        <a:rPr lang="nl-NL" b="0" i="0" dirty="0" smtClean="0">
                          <a:solidFill>
                            <a:schemeClr val="tx1"/>
                          </a:solidFill>
                          <a:latin typeface="Cambria Math" panose="02040503050406030204" pitchFamily="18" charset="0"/>
                        </a:rPr>
                        <m:t>K</m:t>
                      </m:r>
                    </m:oMath>
                  </m:oMathPara>
                </a14:m>
                <a:endParaRPr lang="nl-NL" dirty="0">
                  <a:solidFill>
                    <a:schemeClr val="tx1"/>
                  </a:solidFill>
                </a:endParaRPr>
              </a:p>
            </p:txBody>
          </p:sp>
        </mc:Choice>
        <mc:Fallback xmlns="">
          <p:sp>
            <p:nvSpPr>
              <p:cNvPr id="7" name="Tekstvak 6">
                <a:extLst>
                  <a:ext uri="{FF2B5EF4-FFF2-40B4-BE49-F238E27FC236}">
                    <a16:creationId xmlns:a16="http://schemas.microsoft.com/office/drawing/2014/main" id="{3BCB9AF7-2404-E205-C50E-844DB9179933}"/>
                  </a:ext>
                </a:extLst>
              </p:cNvPr>
              <p:cNvSpPr txBox="1">
                <a:spLocks noRot="1" noChangeAspect="1" noMove="1" noResize="1" noEditPoints="1" noAdjustHandles="1" noChangeArrowheads="1" noChangeShapeType="1" noTextEdit="1"/>
              </p:cNvSpPr>
              <p:nvPr/>
            </p:nvSpPr>
            <p:spPr>
              <a:xfrm>
                <a:off x="5241614" y="4947814"/>
                <a:ext cx="1900238" cy="369332"/>
              </a:xfrm>
              <a:prstGeom prst="rect">
                <a:avLst/>
              </a:prstGeom>
              <a:blipFill>
                <a:blip r:embed="rId4"/>
                <a:stretch>
                  <a:fillRect b="-166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51E8FF4B-D922-A485-1A3A-6EC05A4D6A6B}"/>
                  </a:ext>
                </a:extLst>
              </p:cNvPr>
              <p:cNvSpPr txBox="1"/>
              <p:nvPr/>
            </p:nvSpPr>
            <p:spPr>
              <a:xfrm>
                <a:off x="1733827" y="4135282"/>
                <a:ext cx="1900238"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tx1"/>
                          </a:solidFill>
                          <a:latin typeface="Cambria Math" panose="02040503050406030204" pitchFamily="18" charset="0"/>
                        </a:rPr>
                        <m:t>𝑇</m:t>
                      </m:r>
                      <m:r>
                        <a:rPr lang="nl-NL" b="0" i="0" dirty="0" smtClean="0">
                          <a:solidFill>
                            <a:schemeClr val="tx1"/>
                          </a:solidFill>
                          <a:latin typeface="Cambria Math" panose="02040503050406030204" pitchFamily="18" charset="0"/>
                        </a:rPr>
                        <m:t>=1000 </m:t>
                      </m:r>
                      <m:r>
                        <m:rPr>
                          <m:sty m:val="p"/>
                        </m:rPr>
                        <a:rPr lang="nl-NL" b="0" i="0" dirty="0" smtClean="0">
                          <a:solidFill>
                            <a:schemeClr val="tx1"/>
                          </a:solidFill>
                          <a:latin typeface="Cambria Math" panose="02040503050406030204" pitchFamily="18" charset="0"/>
                        </a:rPr>
                        <m:t>K</m:t>
                      </m:r>
                    </m:oMath>
                  </m:oMathPara>
                </a14:m>
                <a:endParaRPr lang="nl-NL" dirty="0">
                  <a:solidFill>
                    <a:schemeClr val="tx1"/>
                  </a:solidFill>
                </a:endParaRPr>
              </a:p>
            </p:txBody>
          </p:sp>
        </mc:Choice>
        <mc:Fallback xmlns="">
          <p:sp>
            <p:nvSpPr>
              <p:cNvPr id="8" name="Tekstvak 7">
                <a:extLst>
                  <a:ext uri="{FF2B5EF4-FFF2-40B4-BE49-F238E27FC236}">
                    <a16:creationId xmlns:a16="http://schemas.microsoft.com/office/drawing/2014/main" id="{51E8FF4B-D922-A485-1A3A-6EC05A4D6A6B}"/>
                  </a:ext>
                </a:extLst>
              </p:cNvPr>
              <p:cNvSpPr txBox="1">
                <a:spLocks noRot="1" noChangeAspect="1" noMove="1" noResize="1" noEditPoints="1" noAdjustHandles="1" noChangeArrowheads="1" noChangeShapeType="1" noTextEdit="1"/>
              </p:cNvSpPr>
              <p:nvPr/>
            </p:nvSpPr>
            <p:spPr>
              <a:xfrm>
                <a:off x="1733827" y="4135282"/>
                <a:ext cx="1900238" cy="369332"/>
              </a:xfrm>
              <a:prstGeom prst="rect">
                <a:avLst/>
              </a:prstGeom>
              <a:blipFill>
                <a:blip r:embed="rId5"/>
                <a:stretch>
                  <a:fillRect b="-166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82433DA6-156E-A778-BB60-48CE4183B7D8}"/>
                  </a:ext>
                </a:extLst>
              </p:cNvPr>
              <p:cNvSpPr txBox="1"/>
              <p:nvPr/>
            </p:nvSpPr>
            <p:spPr>
              <a:xfrm>
                <a:off x="8646045" y="5424589"/>
                <a:ext cx="1900238"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nl-NL" b="0" i="1" dirty="0" smtClean="0">
                          <a:solidFill>
                            <a:schemeClr val="tx1"/>
                          </a:solidFill>
                          <a:latin typeface="Cambria Math" panose="02040503050406030204" pitchFamily="18" charset="0"/>
                        </a:rPr>
                        <m:t>𝑇</m:t>
                      </m:r>
                      <m:r>
                        <a:rPr lang="nl-NL" b="0" i="1" dirty="0" smtClean="0">
                          <a:solidFill>
                            <a:schemeClr val="tx1"/>
                          </a:solidFill>
                          <a:latin typeface="Cambria Math" panose="02040503050406030204" pitchFamily="18" charset="0"/>
                        </a:rPr>
                        <m:t>=</m:t>
                      </m:r>
                      <m:r>
                        <a:rPr lang="nl-NL" b="0" i="0" dirty="0" smtClean="0">
                          <a:solidFill>
                            <a:schemeClr val="tx1"/>
                          </a:solidFill>
                          <a:latin typeface="Cambria Math" panose="02040503050406030204" pitchFamily="18" charset="0"/>
                        </a:rPr>
                        <m:t>10 000 </m:t>
                      </m:r>
                      <m:r>
                        <m:rPr>
                          <m:sty m:val="p"/>
                        </m:rPr>
                        <a:rPr lang="nl-NL" b="0" i="0" dirty="0" smtClean="0">
                          <a:solidFill>
                            <a:schemeClr val="tx1"/>
                          </a:solidFill>
                          <a:latin typeface="Cambria Math" panose="02040503050406030204" pitchFamily="18" charset="0"/>
                        </a:rPr>
                        <m:t>K</m:t>
                      </m:r>
                    </m:oMath>
                  </m:oMathPara>
                </a14:m>
                <a:endParaRPr lang="nl-NL" dirty="0">
                  <a:solidFill>
                    <a:schemeClr val="tx1"/>
                  </a:solidFill>
                </a:endParaRPr>
              </a:p>
            </p:txBody>
          </p:sp>
        </mc:Choice>
        <mc:Fallback xmlns="">
          <p:sp>
            <p:nvSpPr>
              <p:cNvPr id="9" name="Tekstvak 8">
                <a:extLst>
                  <a:ext uri="{FF2B5EF4-FFF2-40B4-BE49-F238E27FC236}">
                    <a16:creationId xmlns:a16="http://schemas.microsoft.com/office/drawing/2014/main" id="{82433DA6-156E-A778-BB60-48CE4183B7D8}"/>
                  </a:ext>
                </a:extLst>
              </p:cNvPr>
              <p:cNvSpPr txBox="1">
                <a:spLocks noRot="1" noChangeAspect="1" noMove="1" noResize="1" noEditPoints="1" noAdjustHandles="1" noChangeArrowheads="1" noChangeShapeType="1" noTextEdit="1"/>
              </p:cNvSpPr>
              <p:nvPr/>
            </p:nvSpPr>
            <p:spPr>
              <a:xfrm>
                <a:off x="8646045" y="5424589"/>
                <a:ext cx="1900238" cy="369332"/>
              </a:xfrm>
              <a:prstGeom prst="rect">
                <a:avLst/>
              </a:prstGeom>
              <a:blipFill>
                <a:blip r:embed="rId6"/>
                <a:stretch>
                  <a:fillRect b="-13333"/>
                </a:stretch>
              </a:blipFill>
            </p:spPr>
            <p:txBody>
              <a:bodyPr/>
              <a:lstStyle/>
              <a:p>
                <a:r>
                  <a:rPr lang="nl-NL">
                    <a:noFill/>
                  </a:rPr>
                  <a:t> </a:t>
                </a:r>
              </a:p>
            </p:txBody>
          </p:sp>
        </mc:Fallback>
      </mc:AlternateContent>
      <p:pic>
        <p:nvPicPr>
          <p:cNvPr id="10" name="Tijdelijke aanduiding voor inhoud 12">
            <a:extLst>
              <a:ext uri="{FF2B5EF4-FFF2-40B4-BE49-F238E27FC236}">
                <a16:creationId xmlns:a16="http://schemas.microsoft.com/office/drawing/2014/main" id="{FE8A3BB6-A794-33B9-9CCA-EA6B4AE0F73B}"/>
              </a:ext>
            </a:extLst>
          </p:cNvPr>
          <p:cNvPicPr>
            <a:picLocks noChangeAspect="1"/>
          </p:cNvPicPr>
          <p:nvPr/>
        </p:nvPicPr>
        <p:blipFill>
          <a:blip r:embed="rId7">
            <a:extLst>
              <a:ext uri="{28A0092B-C50C-407E-A947-70E740481C1C}">
                <a14:useLocalDpi xmlns:a14="http://schemas.microsoft.com/office/drawing/2010/main" val="0"/>
              </a:ext>
            </a:extLst>
          </a:blip>
          <a:srcRect l="-1" r="21578" b="15971"/>
          <a:stretch>
            <a:fillRect/>
          </a:stretch>
        </p:blipFill>
        <p:spPr>
          <a:xfrm>
            <a:off x="0" y="1330325"/>
            <a:ext cx="3927475" cy="2805113"/>
          </a:xfrm>
          <a:prstGeom prst="rect">
            <a:avLst/>
          </a:prstGeom>
        </p:spPr>
      </p:pic>
    </p:spTree>
    <p:extLst>
      <p:ext uri="{BB962C8B-B14F-4D97-AF65-F5344CB8AC3E}">
        <p14:creationId xmlns:p14="http://schemas.microsoft.com/office/powerpoint/2010/main" val="7870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Effra" panose="02000506080000020004" pitchFamily="2" charset="77"/>
              </a:rPr>
              <a:t>Vragenuur</a:t>
            </a:r>
            <a:r>
              <a:rPr lang="en-US" sz="5400" dirty="0">
                <a:latin typeface="Effra" panose="02000506080000020004" pitchFamily="2" charset="77"/>
              </a:rPr>
              <a:t> 2026</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a:latin typeface="Effra" panose="02000506080000020004" pitchFamily="2" charset="77"/>
              </a:rPr>
              <a:t>De matrix</a:t>
            </a:r>
          </a:p>
          <a:p>
            <a:endParaRPr lang="en-US" sz="1700" dirty="0">
              <a:latin typeface="+mn-lt"/>
            </a:endParaRPr>
          </a:p>
        </p:txBody>
      </p:sp>
      <p:pic>
        <p:nvPicPr>
          <p:cNvPr id="1026" name="Picture 2" descr="Afbeelding met Menselijk gezicht, persoon, boom, person&#10;&#10;Automatisch gegenereerde beschrijving">
            <a:extLst>
              <a:ext uri="{FF2B5EF4-FFF2-40B4-BE49-F238E27FC236}">
                <a16:creationId xmlns:a16="http://schemas.microsoft.com/office/drawing/2014/main" id="{4C34D584-08DA-4DEC-0BCE-9C3EC75EC49E}"/>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D732C-32B3-221C-B9DF-AC3CF18E8D5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6953B4E-11F8-5148-A30A-722FB82E847F}"/>
              </a:ext>
            </a:extLst>
          </p:cNvPr>
          <p:cNvSpPr>
            <a:spLocks noGrp="1"/>
          </p:cNvSpPr>
          <p:nvPr>
            <p:ph idx="1"/>
          </p:nvPr>
        </p:nvSpPr>
        <p:spPr/>
        <p:txBody>
          <a:bodyPr/>
          <a:lstStyle/>
          <a:p>
            <a:endParaRPr lang="nl-NL" dirty="0"/>
          </a:p>
        </p:txBody>
      </p:sp>
      <p:pic>
        <p:nvPicPr>
          <p:cNvPr id="4" name="Picture 4">
            <a:extLst>
              <a:ext uri="{FF2B5EF4-FFF2-40B4-BE49-F238E27FC236}">
                <a16:creationId xmlns:a16="http://schemas.microsoft.com/office/drawing/2014/main" id="{84453F85-F943-0686-A821-D91467F6E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1802" y="3462789"/>
            <a:ext cx="3407092" cy="340709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BB009BCC-4BAA-75C2-57F8-7CDCCA86F2DE}"/>
              </a:ext>
            </a:extLst>
          </p:cNvPr>
          <p:cNvSpPr txBox="1">
            <a:spLocks/>
          </p:cNvSpPr>
          <p:nvPr/>
        </p:nvSpPr>
        <p:spPr>
          <a:xfrm>
            <a:off x="838200" y="853031"/>
            <a:ext cx="10728960" cy="7609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r>
              <a:rPr lang="nl-NL"/>
              <a:t>Stralingskromme van Planck: De samenvatting</a:t>
            </a:r>
            <a:endParaRPr lang="nl-NL" dirty="0"/>
          </a:p>
        </p:txBody>
      </p:sp>
      <p:pic>
        <p:nvPicPr>
          <p:cNvPr id="6" name="Tijdelijke aanduiding voor inhoud 4">
            <a:extLst>
              <a:ext uri="{FF2B5EF4-FFF2-40B4-BE49-F238E27FC236}">
                <a16:creationId xmlns:a16="http://schemas.microsoft.com/office/drawing/2014/main" id="{7FA25D2D-92E9-00FC-DD4B-C8B3424B3DEE}"/>
              </a:ext>
            </a:extLst>
          </p:cNvPr>
          <p:cNvPicPr>
            <a:picLocks noChangeAspect="1"/>
          </p:cNvPicPr>
          <p:nvPr/>
        </p:nvPicPr>
        <p:blipFill>
          <a:blip r:embed="rId3"/>
          <a:stretch>
            <a:fillRect/>
          </a:stretch>
        </p:blipFill>
        <p:spPr>
          <a:xfrm>
            <a:off x="838200" y="2428882"/>
            <a:ext cx="5046663" cy="3038461"/>
          </a:xfrm>
          <a:prstGeom prst="rect">
            <a:avLst/>
          </a:prstGeom>
        </p:spPr>
      </p:pic>
      <p:sp>
        <p:nvSpPr>
          <p:cNvPr id="8" name="Tekstballon: rechthoek met afgeronde hoeken 8">
            <a:extLst>
              <a:ext uri="{FF2B5EF4-FFF2-40B4-BE49-F238E27FC236}">
                <a16:creationId xmlns:a16="http://schemas.microsoft.com/office/drawing/2014/main" id="{4CDC6F86-9D3D-FC95-EDEC-174801A4997A}"/>
              </a:ext>
            </a:extLst>
          </p:cNvPr>
          <p:cNvSpPr/>
          <p:nvPr/>
        </p:nvSpPr>
        <p:spPr>
          <a:xfrm>
            <a:off x="6969193" y="2639335"/>
            <a:ext cx="2544128" cy="1251144"/>
          </a:xfrm>
          <a:prstGeom prst="wedgeRoundRectCallout">
            <a:avLst>
              <a:gd name="adj1" fmla="val 59877"/>
              <a:gd name="adj2" fmla="val 112673"/>
              <a:gd name="adj3" fmla="val 16667"/>
            </a:avLst>
          </a:prstGeom>
          <a:solidFill>
            <a:schemeClr val="bg1"/>
          </a:solid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Check BINAS tabel 22 voor de </a:t>
            </a:r>
            <a:br>
              <a:rPr lang="nl-NL" dirty="0">
                <a:solidFill>
                  <a:schemeClr val="tx1"/>
                </a:solidFill>
              </a:rPr>
            </a:br>
            <a:r>
              <a:rPr lang="nl-NL" dirty="0">
                <a:solidFill>
                  <a:schemeClr val="tx1"/>
                </a:solidFill>
              </a:rPr>
              <a:t>Planck-krommen!</a:t>
            </a:r>
          </a:p>
        </p:txBody>
      </p:sp>
    </p:spTree>
    <p:extLst>
      <p:ext uri="{BB962C8B-B14F-4D97-AF65-F5344CB8AC3E}">
        <p14:creationId xmlns:p14="http://schemas.microsoft.com/office/powerpoint/2010/main" val="40283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4F943B5-F955-3DED-1E46-F5AB566D6ACC}"/>
              </a:ext>
            </a:extLst>
          </p:cNvPr>
          <p:cNvSpPr txBox="1">
            <a:spLocks/>
          </p:cNvSpPr>
          <p:nvPr/>
        </p:nvSpPr>
        <p:spPr>
          <a:xfrm>
            <a:off x="838200" y="853031"/>
            <a:ext cx="10728960" cy="7609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Effra" panose="02000506080000020004" pitchFamily="2" charset="0"/>
                <a:ea typeface="+mj-ea"/>
                <a:cs typeface="+mj-cs"/>
              </a:defRPr>
            </a:lvl1pPr>
          </a:lstStyle>
          <a:p>
            <a:r>
              <a:rPr lang="nl-NL"/>
              <a:t>Stralingskromme van Planck: De samenvatting</a:t>
            </a:r>
            <a:endParaRPr lang="nl-NL" dirty="0"/>
          </a:p>
        </p:txBody>
      </p:sp>
      <mc:AlternateContent xmlns:mc="http://schemas.openxmlformats.org/markup-compatibility/2006" xmlns:a14="http://schemas.microsoft.com/office/drawing/2010/main">
        <mc:Choice Requires="a14">
          <p:sp>
            <p:nvSpPr>
              <p:cNvPr id="5" name="Tijdelijke aanduiding voor inhoud 6">
                <a:extLst>
                  <a:ext uri="{FF2B5EF4-FFF2-40B4-BE49-F238E27FC236}">
                    <a16:creationId xmlns:a16="http://schemas.microsoft.com/office/drawing/2014/main" id="{E9057EE1-1BF1-F18D-BD40-EB0127515312}"/>
                  </a:ext>
                </a:extLst>
              </p:cNvPr>
              <p:cNvSpPr txBox="1">
                <a:spLocks/>
              </p:cNvSpPr>
              <p:nvPr/>
            </p:nvSpPr>
            <p:spPr>
              <a:xfrm>
                <a:off x="838201" y="1719264"/>
                <a:ext cx="5047098" cy="4457700"/>
              </a:xfrm>
              <a:prstGeom prst="rect">
                <a:avLst/>
              </a:prstGeom>
            </p:spPr>
            <p:txBody>
              <a:bodyPr vert="horz" lIns="91440" tIns="45720" rIns="91440" bIns="45720" rtlCol="0" anchor="ctr">
                <a:normAutofit/>
              </a:bodyPr>
              <a:lstStyle>
                <a:defPPr>
                  <a:defRPr lang="nl-N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2000" dirty="0">
                    <a:solidFill>
                      <a:schemeClr val="tx1"/>
                    </a:solidFill>
                  </a:rPr>
                  <a:t>Alle materie zendt straling uit als gevolg van diens temperatuur: warmtestraling.</a:t>
                </a:r>
              </a:p>
              <a:p>
                <a:r>
                  <a:rPr lang="nl-NL" sz="2000" dirty="0">
                    <a:solidFill>
                      <a:schemeClr val="tx1"/>
                    </a:solidFill>
                  </a:rPr>
                  <a:t>Bij stijgende temperatuur:</a:t>
                </a:r>
              </a:p>
              <a:p>
                <a:pPr marL="342900" indent="-342900">
                  <a:buFont typeface="Arial" panose="020B0604020202020204" pitchFamily="34" charset="0"/>
                  <a:buChar char="•"/>
                </a:pPr>
                <a:r>
                  <a:rPr lang="nl-NL" sz="2000" dirty="0">
                    <a:solidFill>
                      <a:schemeClr val="tx1"/>
                    </a:solidFill>
                  </a:rPr>
                  <a:t>Oppervlakte onder grafiek groter </a:t>
                </a:r>
                <a14:m>
                  <m:oMath xmlns:m="http://schemas.openxmlformats.org/officeDocument/2006/math">
                    <m:r>
                      <a:rPr lang="nl-NL" sz="2000" i="1" smtClean="0">
                        <a:solidFill>
                          <a:schemeClr val="tx1"/>
                        </a:solidFill>
                        <a:latin typeface="Cambria Math" panose="02040503050406030204" pitchFamily="18" charset="0"/>
                      </a:rPr>
                      <m:t>→</m:t>
                    </m:r>
                  </m:oMath>
                </a14:m>
                <a:br>
                  <a:rPr lang="nl-NL" sz="2000" dirty="0">
                    <a:solidFill>
                      <a:schemeClr val="tx1"/>
                    </a:solidFill>
                  </a:rPr>
                </a:br>
                <a:r>
                  <a:rPr lang="nl-NL" sz="2000" dirty="0">
                    <a:solidFill>
                      <a:schemeClr val="tx1"/>
                    </a:solidFill>
                  </a:rPr>
                  <a:t>Totale intensiteit neemt toe.</a:t>
                </a:r>
              </a:p>
              <a:p>
                <a:pPr marL="342900" indent="-342900">
                  <a:buFont typeface="Arial" panose="020B0604020202020204" pitchFamily="34" charset="0"/>
                  <a:buChar char="•"/>
                </a:pPr>
                <a:r>
                  <a:rPr lang="nl-NL" sz="2000" dirty="0">
                    <a:solidFill>
                      <a:schemeClr val="tx1"/>
                    </a:solidFill>
                  </a:rPr>
                  <a:t>Top naar links </a:t>
                </a:r>
                <a14:m>
                  <m:oMath xmlns:m="http://schemas.openxmlformats.org/officeDocument/2006/math">
                    <m:r>
                      <a:rPr lang="nl-NL" sz="2000" i="1" smtClean="0">
                        <a:solidFill>
                          <a:schemeClr val="tx1"/>
                        </a:solidFill>
                        <a:latin typeface="Cambria Math" panose="02040503050406030204" pitchFamily="18" charset="0"/>
                      </a:rPr>
                      <m:t>→</m:t>
                    </m:r>
                  </m:oMath>
                </a14:m>
                <a:br>
                  <a:rPr lang="nl-NL" sz="2000" dirty="0">
                    <a:solidFill>
                      <a:schemeClr val="tx1"/>
                    </a:solidFill>
                  </a:rPr>
                </a:br>
                <a:r>
                  <a:rPr lang="nl-NL" sz="2000" dirty="0">
                    <a:solidFill>
                      <a:schemeClr val="tx1"/>
                    </a:solidFill>
                  </a:rPr>
                  <a:t>Golflengte van de meest uitgezonden straling wordt kleiner.</a:t>
                </a:r>
              </a:p>
              <a:p>
                <a:pPr marL="342900" indent="-342900">
                  <a:buFont typeface="Arial" panose="020B0604020202020204" pitchFamily="34" charset="0"/>
                  <a:buChar char="•"/>
                </a:pPr>
                <a14:m>
                  <m:oMath xmlns:m="http://schemas.openxmlformats.org/officeDocument/2006/math">
                    <m:sSub>
                      <m:sSubPr>
                        <m:ctrlPr>
                          <a:rPr lang="nl-NL" sz="2000" i="1" smtClean="0">
                            <a:solidFill>
                              <a:schemeClr val="tx1"/>
                            </a:solidFill>
                            <a:latin typeface="Cambria Math" panose="02040503050406030204" pitchFamily="18" charset="0"/>
                          </a:rPr>
                        </m:ctrlPr>
                      </m:sSubPr>
                      <m:e>
                        <m:r>
                          <a:rPr lang="nl-NL" sz="2000" i="1" smtClean="0">
                            <a:solidFill>
                              <a:schemeClr val="tx1"/>
                            </a:solidFill>
                            <a:latin typeface="Cambria Math" panose="02040503050406030204" pitchFamily="18" charset="0"/>
                          </a:rPr>
                          <m:t>𝐸</m:t>
                        </m:r>
                      </m:e>
                      <m:sub>
                        <m:r>
                          <m:rPr>
                            <m:sty m:val="p"/>
                          </m:rPr>
                          <a:rPr lang="nl-NL" sz="2000" smtClean="0">
                            <a:solidFill>
                              <a:schemeClr val="tx1"/>
                            </a:solidFill>
                            <a:latin typeface="Cambria Math" panose="02040503050406030204" pitchFamily="18" charset="0"/>
                          </a:rPr>
                          <m:t>foton</m:t>
                        </m:r>
                      </m:sub>
                    </m:sSub>
                    <m:r>
                      <a:rPr lang="nl-NL" sz="2000" i="1" smtClean="0">
                        <a:solidFill>
                          <a:schemeClr val="tx1"/>
                        </a:solidFill>
                        <a:latin typeface="Cambria Math" panose="02040503050406030204" pitchFamily="18" charset="0"/>
                      </a:rPr>
                      <m:t>=</m:t>
                    </m:r>
                    <m:f>
                      <m:fPr>
                        <m:ctrlPr>
                          <a:rPr lang="nl-NL" sz="2000" i="1" smtClean="0">
                            <a:solidFill>
                              <a:schemeClr val="tx1"/>
                            </a:solidFill>
                            <a:latin typeface="Cambria Math" panose="02040503050406030204" pitchFamily="18" charset="0"/>
                          </a:rPr>
                        </m:ctrlPr>
                      </m:fPr>
                      <m:num>
                        <m:r>
                          <a:rPr lang="nl-NL" sz="2000" i="1" smtClean="0">
                            <a:solidFill>
                              <a:schemeClr val="tx1"/>
                            </a:solidFill>
                            <a:latin typeface="Cambria Math" panose="02040503050406030204" pitchFamily="18" charset="0"/>
                          </a:rPr>
                          <m:t>h</m:t>
                        </m:r>
                        <m:r>
                          <a:rPr lang="nl-NL" sz="2000" i="1" smtClean="0">
                            <a:solidFill>
                              <a:schemeClr val="tx1"/>
                            </a:solidFill>
                            <a:latin typeface="Cambria Math" panose="02040503050406030204" pitchFamily="18" charset="0"/>
                          </a:rPr>
                          <m:t>∙</m:t>
                        </m:r>
                        <m:r>
                          <a:rPr lang="nl-NL" sz="2000" i="1" smtClean="0">
                            <a:solidFill>
                              <a:schemeClr val="tx1"/>
                            </a:solidFill>
                            <a:latin typeface="Cambria Math" panose="02040503050406030204" pitchFamily="18" charset="0"/>
                          </a:rPr>
                          <m:t>𝑐</m:t>
                        </m:r>
                      </m:num>
                      <m:den>
                        <m:r>
                          <a:rPr lang="nl-NL" sz="2000" i="1" smtClean="0">
                            <a:solidFill>
                              <a:schemeClr val="tx1"/>
                            </a:solidFill>
                            <a:latin typeface="Cambria Math" panose="02040503050406030204" pitchFamily="18" charset="0"/>
                          </a:rPr>
                          <m:t>𝜆</m:t>
                        </m:r>
                      </m:den>
                    </m:f>
                    <m:r>
                      <a:rPr lang="nl-NL" sz="2000" i="1" smtClean="0">
                        <a:solidFill>
                          <a:schemeClr val="tx1"/>
                        </a:solidFill>
                        <a:latin typeface="Cambria Math" panose="02040503050406030204" pitchFamily="18" charset="0"/>
                      </a:rPr>
                      <m:t>→</m:t>
                    </m:r>
                  </m:oMath>
                </a14:m>
                <a:br>
                  <a:rPr lang="nl-NL" sz="2000" dirty="0">
                    <a:solidFill>
                      <a:schemeClr val="tx1"/>
                    </a:solidFill>
                  </a:rPr>
                </a:br>
                <a:r>
                  <a:rPr lang="nl-NL" sz="2000" dirty="0">
                    <a:solidFill>
                      <a:schemeClr val="tx1"/>
                    </a:solidFill>
                  </a:rPr>
                  <a:t>De fotonenergie van de meest uitgezonden straling neemt toe.</a:t>
                </a:r>
              </a:p>
              <a:p>
                <a:endParaRPr lang="nl-NL" sz="2000" dirty="0">
                  <a:solidFill>
                    <a:schemeClr val="tx1"/>
                  </a:solidFill>
                </a:endParaRPr>
              </a:p>
              <a:p>
                <a:endParaRPr lang="nl-NL" sz="2000" dirty="0">
                  <a:solidFill>
                    <a:schemeClr val="tx1"/>
                  </a:solidFill>
                </a:endParaRPr>
              </a:p>
            </p:txBody>
          </p:sp>
        </mc:Choice>
        <mc:Fallback xmlns="">
          <p:sp>
            <p:nvSpPr>
              <p:cNvPr id="5" name="Tijdelijke aanduiding voor inhoud 6">
                <a:extLst>
                  <a:ext uri="{FF2B5EF4-FFF2-40B4-BE49-F238E27FC236}">
                    <a16:creationId xmlns:a16="http://schemas.microsoft.com/office/drawing/2014/main" id="{E9057EE1-1BF1-F18D-BD40-EB0127515312}"/>
                  </a:ext>
                </a:extLst>
              </p:cNvPr>
              <p:cNvSpPr txBox="1">
                <a:spLocks noRot="1" noChangeAspect="1" noMove="1" noResize="1" noEditPoints="1" noAdjustHandles="1" noChangeArrowheads="1" noChangeShapeType="1" noTextEdit="1"/>
              </p:cNvSpPr>
              <p:nvPr/>
            </p:nvSpPr>
            <p:spPr>
              <a:xfrm>
                <a:off x="838201" y="1719264"/>
                <a:ext cx="5047098" cy="4457700"/>
              </a:xfrm>
              <a:prstGeom prst="rect">
                <a:avLst/>
              </a:prstGeom>
              <a:blipFill>
                <a:blip r:embed="rId3"/>
                <a:stretch>
                  <a:fillRect l="-1330" r="-846"/>
                </a:stretch>
              </a:blipFill>
            </p:spPr>
            <p:txBody>
              <a:bodyPr/>
              <a:lstStyle/>
              <a:p>
                <a:r>
                  <a:rPr lang="nl-NL">
                    <a:noFill/>
                  </a:rPr>
                  <a:t> </a:t>
                </a:r>
              </a:p>
            </p:txBody>
          </p:sp>
        </mc:Fallback>
      </mc:AlternateContent>
      <p:pic>
        <p:nvPicPr>
          <p:cNvPr id="6" name="Tijdelijke aanduiding voor inhoud 4">
            <a:extLst>
              <a:ext uri="{FF2B5EF4-FFF2-40B4-BE49-F238E27FC236}">
                <a16:creationId xmlns:a16="http://schemas.microsoft.com/office/drawing/2014/main" id="{1E8F6D3B-6AF7-157C-0529-49D13AF29E01}"/>
              </a:ext>
            </a:extLst>
          </p:cNvPr>
          <p:cNvPicPr>
            <a:picLocks noChangeAspect="1"/>
          </p:cNvPicPr>
          <p:nvPr/>
        </p:nvPicPr>
        <p:blipFill>
          <a:blip r:embed="rId4"/>
          <a:stretch>
            <a:fillRect/>
          </a:stretch>
        </p:blipFill>
        <p:spPr>
          <a:xfrm>
            <a:off x="5909468" y="2124814"/>
            <a:ext cx="5657057" cy="3407091"/>
          </a:xfrm>
          <a:prstGeom prst="rect">
            <a:avLst/>
          </a:prstGeom>
        </p:spPr>
      </p:pic>
      <p:sp>
        <p:nvSpPr>
          <p:cNvPr id="7" name="Tekstvak 6">
            <a:extLst>
              <a:ext uri="{FF2B5EF4-FFF2-40B4-BE49-F238E27FC236}">
                <a16:creationId xmlns:a16="http://schemas.microsoft.com/office/drawing/2014/main" id="{4A7CAF29-2E45-19A2-C3D5-44EA04D17AC7}"/>
              </a:ext>
            </a:extLst>
          </p:cNvPr>
          <p:cNvSpPr txBox="1"/>
          <p:nvPr/>
        </p:nvSpPr>
        <p:spPr>
          <a:xfrm>
            <a:off x="1332191" y="6351937"/>
            <a:ext cx="2425422" cy="215444"/>
          </a:xfrm>
          <a:prstGeom prst="rect">
            <a:avLst/>
          </a:prstGeom>
          <a:noFill/>
        </p:spPr>
        <p:txBody>
          <a:bodyPr wrap="square">
            <a:spAutoFit/>
          </a:bodyPr>
          <a:lstStyle/>
          <a:p>
            <a:r>
              <a:rPr lang="nl-NL" sz="800" dirty="0">
                <a:solidFill>
                  <a:schemeClr val="bg1"/>
                </a:solidFill>
              </a:rPr>
              <a:t>Beeld: Overal Natuurkunde, Noordhoff</a:t>
            </a:r>
          </a:p>
        </p:txBody>
      </p:sp>
      <p:sp>
        <p:nvSpPr>
          <p:cNvPr id="8" name="Vrije vorm: vorm 14">
            <a:extLst>
              <a:ext uri="{FF2B5EF4-FFF2-40B4-BE49-F238E27FC236}">
                <a16:creationId xmlns:a16="http://schemas.microsoft.com/office/drawing/2014/main" id="{7195F2DF-6C80-8E3E-16CD-B5DEB92A103B}"/>
              </a:ext>
            </a:extLst>
          </p:cNvPr>
          <p:cNvSpPr/>
          <p:nvPr/>
        </p:nvSpPr>
        <p:spPr>
          <a:xfrm>
            <a:off x="7631906" y="4331494"/>
            <a:ext cx="3612357" cy="614362"/>
          </a:xfrm>
          <a:custGeom>
            <a:avLst/>
            <a:gdLst>
              <a:gd name="csX0" fmla="*/ 0 w 3612357"/>
              <a:gd name="csY0" fmla="*/ 590550 h 614362"/>
              <a:gd name="csX1" fmla="*/ 0 w 3612357"/>
              <a:gd name="csY1" fmla="*/ 590550 h 614362"/>
              <a:gd name="csX2" fmla="*/ 28575 w 3612357"/>
              <a:gd name="csY2" fmla="*/ 576262 h 614362"/>
              <a:gd name="csX3" fmla="*/ 52388 w 3612357"/>
              <a:gd name="csY3" fmla="*/ 569119 h 614362"/>
              <a:gd name="csX4" fmla="*/ 59532 w 3612357"/>
              <a:gd name="csY4" fmla="*/ 566737 h 614362"/>
              <a:gd name="csX5" fmla="*/ 66675 w 3612357"/>
              <a:gd name="csY5" fmla="*/ 561975 h 614362"/>
              <a:gd name="csX6" fmla="*/ 76200 w 3612357"/>
              <a:gd name="csY6" fmla="*/ 557212 h 614362"/>
              <a:gd name="csX7" fmla="*/ 95250 w 3612357"/>
              <a:gd name="csY7" fmla="*/ 545306 h 614362"/>
              <a:gd name="csX8" fmla="*/ 114300 w 3612357"/>
              <a:gd name="csY8" fmla="*/ 540544 h 614362"/>
              <a:gd name="csX9" fmla="*/ 133350 w 3612357"/>
              <a:gd name="csY9" fmla="*/ 533400 h 614362"/>
              <a:gd name="csX10" fmla="*/ 140494 w 3612357"/>
              <a:gd name="csY10" fmla="*/ 531019 h 614362"/>
              <a:gd name="csX11" fmla="*/ 154782 w 3612357"/>
              <a:gd name="csY11" fmla="*/ 521494 h 614362"/>
              <a:gd name="csX12" fmla="*/ 173832 w 3612357"/>
              <a:gd name="csY12" fmla="*/ 514350 h 614362"/>
              <a:gd name="csX13" fmla="*/ 180975 w 3612357"/>
              <a:gd name="csY13" fmla="*/ 509587 h 614362"/>
              <a:gd name="csX14" fmla="*/ 190500 w 3612357"/>
              <a:gd name="csY14" fmla="*/ 504825 h 614362"/>
              <a:gd name="csX15" fmla="*/ 202407 w 3612357"/>
              <a:gd name="csY15" fmla="*/ 497681 h 614362"/>
              <a:gd name="csX16" fmla="*/ 216694 w 3612357"/>
              <a:gd name="csY16" fmla="*/ 490537 h 614362"/>
              <a:gd name="csX17" fmla="*/ 238125 w 3612357"/>
              <a:gd name="csY17" fmla="*/ 476250 h 614362"/>
              <a:gd name="csX18" fmla="*/ 245269 w 3612357"/>
              <a:gd name="csY18" fmla="*/ 471487 h 614362"/>
              <a:gd name="csX19" fmla="*/ 257175 w 3612357"/>
              <a:gd name="csY19" fmla="*/ 464344 h 614362"/>
              <a:gd name="csX20" fmla="*/ 261938 w 3612357"/>
              <a:gd name="csY20" fmla="*/ 457200 h 614362"/>
              <a:gd name="csX21" fmla="*/ 278607 w 3612357"/>
              <a:gd name="csY21" fmla="*/ 445294 h 614362"/>
              <a:gd name="csX22" fmla="*/ 302419 w 3612357"/>
              <a:gd name="csY22" fmla="*/ 423862 h 614362"/>
              <a:gd name="csX23" fmla="*/ 311944 w 3612357"/>
              <a:gd name="csY23" fmla="*/ 414337 h 614362"/>
              <a:gd name="csX24" fmla="*/ 319088 w 3612357"/>
              <a:gd name="csY24" fmla="*/ 411956 h 614362"/>
              <a:gd name="csX25" fmla="*/ 333375 w 3612357"/>
              <a:gd name="csY25" fmla="*/ 402431 h 614362"/>
              <a:gd name="csX26" fmla="*/ 345282 w 3612357"/>
              <a:gd name="csY26" fmla="*/ 395287 h 614362"/>
              <a:gd name="csX27" fmla="*/ 359569 w 3612357"/>
              <a:gd name="csY27" fmla="*/ 385762 h 614362"/>
              <a:gd name="csX28" fmla="*/ 371475 w 3612357"/>
              <a:gd name="csY28" fmla="*/ 378619 h 614362"/>
              <a:gd name="csX29" fmla="*/ 383382 w 3612357"/>
              <a:gd name="csY29" fmla="*/ 369094 h 614362"/>
              <a:gd name="csX30" fmla="*/ 390525 w 3612357"/>
              <a:gd name="csY30" fmla="*/ 366712 h 614362"/>
              <a:gd name="csX31" fmla="*/ 402432 w 3612357"/>
              <a:gd name="csY31" fmla="*/ 361950 h 614362"/>
              <a:gd name="csX32" fmla="*/ 423863 w 3612357"/>
              <a:gd name="csY32" fmla="*/ 350044 h 614362"/>
              <a:gd name="csX33" fmla="*/ 431007 w 3612357"/>
              <a:gd name="csY33" fmla="*/ 345281 h 614362"/>
              <a:gd name="csX34" fmla="*/ 445294 w 3612357"/>
              <a:gd name="csY34" fmla="*/ 333375 h 614362"/>
              <a:gd name="csX35" fmla="*/ 452438 w 3612357"/>
              <a:gd name="csY35" fmla="*/ 330994 h 614362"/>
              <a:gd name="csX36" fmla="*/ 466725 w 3612357"/>
              <a:gd name="csY36" fmla="*/ 316706 h 614362"/>
              <a:gd name="csX37" fmla="*/ 488157 w 3612357"/>
              <a:gd name="csY37" fmla="*/ 297656 h 614362"/>
              <a:gd name="csX38" fmla="*/ 495300 w 3612357"/>
              <a:gd name="csY38" fmla="*/ 288131 h 614362"/>
              <a:gd name="csX39" fmla="*/ 511969 w 3612357"/>
              <a:gd name="csY39" fmla="*/ 271462 h 614362"/>
              <a:gd name="csX40" fmla="*/ 519113 w 3612357"/>
              <a:gd name="csY40" fmla="*/ 264319 h 614362"/>
              <a:gd name="csX41" fmla="*/ 523875 w 3612357"/>
              <a:gd name="csY41" fmla="*/ 257175 h 614362"/>
              <a:gd name="csX42" fmla="*/ 533400 w 3612357"/>
              <a:gd name="csY42" fmla="*/ 252412 h 614362"/>
              <a:gd name="csX43" fmla="*/ 547688 w 3612357"/>
              <a:gd name="csY43" fmla="*/ 238125 h 614362"/>
              <a:gd name="csX44" fmla="*/ 554832 w 3612357"/>
              <a:gd name="csY44" fmla="*/ 230981 h 614362"/>
              <a:gd name="csX45" fmla="*/ 569119 w 3612357"/>
              <a:gd name="csY45" fmla="*/ 221456 h 614362"/>
              <a:gd name="csX46" fmla="*/ 578644 w 3612357"/>
              <a:gd name="csY46" fmla="*/ 214312 h 614362"/>
              <a:gd name="csX47" fmla="*/ 590550 w 3612357"/>
              <a:gd name="csY47" fmla="*/ 207169 h 614362"/>
              <a:gd name="csX48" fmla="*/ 600075 w 3612357"/>
              <a:gd name="csY48" fmla="*/ 200025 h 614362"/>
              <a:gd name="csX49" fmla="*/ 614363 w 3612357"/>
              <a:gd name="csY49" fmla="*/ 190500 h 614362"/>
              <a:gd name="csX50" fmla="*/ 623888 w 3612357"/>
              <a:gd name="csY50" fmla="*/ 183356 h 614362"/>
              <a:gd name="csX51" fmla="*/ 635794 w 3612357"/>
              <a:gd name="csY51" fmla="*/ 176212 h 614362"/>
              <a:gd name="csX52" fmla="*/ 647700 w 3612357"/>
              <a:gd name="csY52" fmla="*/ 166687 h 614362"/>
              <a:gd name="csX53" fmla="*/ 666750 w 3612357"/>
              <a:gd name="csY53" fmla="*/ 157162 h 614362"/>
              <a:gd name="csX54" fmla="*/ 683419 w 3612357"/>
              <a:gd name="csY54" fmla="*/ 147637 h 614362"/>
              <a:gd name="csX55" fmla="*/ 697707 w 3612357"/>
              <a:gd name="csY55" fmla="*/ 140494 h 614362"/>
              <a:gd name="csX56" fmla="*/ 709613 w 3612357"/>
              <a:gd name="csY56" fmla="*/ 130969 h 614362"/>
              <a:gd name="csX57" fmla="*/ 719138 w 3612357"/>
              <a:gd name="csY57" fmla="*/ 126206 h 614362"/>
              <a:gd name="csX58" fmla="*/ 726282 w 3612357"/>
              <a:gd name="csY58" fmla="*/ 119062 h 614362"/>
              <a:gd name="csX59" fmla="*/ 738188 w 3612357"/>
              <a:gd name="csY59" fmla="*/ 114300 h 614362"/>
              <a:gd name="csX60" fmla="*/ 747713 w 3612357"/>
              <a:gd name="csY60" fmla="*/ 104775 h 614362"/>
              <a:gd name="csX61" fmla="*/ 759619 w 3612357"/>
              <a:gd name="csY61" fmla="*/ 100012 h 614362"/>
              <a:gd name="csX62" fmla="*/ 771525 w 3612357"/>
              <a:gd name="csY62" fmla="*/ 92869 h 614362"/>
              <a:gd name="csX63" fmla="*/ 792957 w 3612357"/>
              <a:gd name="csY63" fmla="*/ 80962 h 614362"/>
              <a:gd name="csX64" fmla="*/ 802482 w 3612357"/>
              <a:gd name="csY64" fmla="*/ 73819 h 614362"/>
              <a:gd name="csX65" fmla="*/ 812007 w 3612357"/>
              <a:gd name="csY65" fmla="*/ 71437 h 614362"/>
              <a:gd name="csX66" fmla="*/ 835819 w 3612357"/>
              <a:gd name="csY66" fmla="*/ 61912 h 614362"/>
              <a:gd name="csX67" fmla="*/ 878682 w 3612357"/>
              <a:gd name="csY67" fmla="*/ 52387 h 614362"/>
              <a:gd name="csX68" fmla="*/ 904875 w 3612357"/>
              <a:gd name="csY68" fmla="*/ 45244 h 614362"/>
              <a:gd name="csX69" fmla="*/ 916782 w 3612357"/>
              <a:gd name="csY69" fmla="*/ 42862 h 614362"/>
              <a:gd name="csX70" fmla="*/ 947738 w 3612357"/>
              <a:gd name="csY70" fmla="*/ 33337 h 614362"/>
              <a:gd name="csX71" fmla="*/ 966788 w 3612357"/>
              <a:gd name="csY71" fmla="*/ 28575 h 614362"/>
              <a:gd name="csX72" fmla="*/ 1007269 w 3612357"/>
              <a:gd name="csY72" fmla="*/ 21431 h 614362"/>
              <a:gd name="csX73" fmla="*/ 1023938 w 3612357"/>
              <a:gd name="csY73" fmla="*/ 19050 h 614362"/>
              <a:gd name="csX74" fmla="*/ 1038225 w 3612357"/>
              <a:gd name="csY74" fmla="*/ 16669 h 614362"/>
              <a:gd name="csX75" fmla="*/ 1078707 w 3612357"/>
              <a:gd name="csY75" fmla="*/ 14287 h 614362"/>
              <a:gd name="csX76" fmla="*/ 1092994 w 3612357"/>
              <a:gd name="csY76" fmla="*/ 11906 h 614362"/>
              <a:gd name="csX77" fmla="*/ 1102519 w 3612357"/>
              <a:gd name="csY77" fmla="*/ 9525 h 614362"/>
              <a:gd name="csX78" fmla="*/ 1131094 w 3612357"/>
              <a:gd name="csY78" fmla="*/ 7144 h 614362"/>
              <a:gd name="csX79" fmla="*/ 1140619 w 3612357"/>
              <a:gd name="csY79" fmla="*/ 4762 h 614362"/>
              <a:gd name="csX80" fmla="*/ 1197769 w 3612357"/>
              <a:gd name="csY80" fmla="*/ 0 h 614362"/>
              <a:gd name="csX81" fmla="*/ 1307307 w 3612357"/>
              <a:gd name="csY81" fmla="*/ 2381 h 614362"/>
              <a:gd name="csX82" fmla="*/ 1373982 w 3612357"/>
              <a:gd name="csY82" fmla="*/ 7144 h 614362"/>
              <a:gd name="csX83" fmla="*/ 1393032 w 3612357"/>
              <a:gd name="csY83" fmla="*/ 9525 h 614362"/>
              <a:gd name="csX84" fmla="*/ 1435894 w 3612357"/>
              <a:gd name="csY84" fmla="*/ 11906 h 614362"/>
              <a:gd name="csX85" fmla="*/ 1495425 w 3612357"/>
              <a:gd name="csY85" fmla="*/ 16669 h 614362"/>
              <a:gd name="csX86" fmla="*/ 1509713 w 3612357"/>
              <a:gd name="csY86" fmla="*/ 19050 h 614362"/>
              <a:gd name="csX87" fmla="*/ 1533525 w 3612357"/>
              <a:gd name="csY87" fmla="*/ 21431 h 614362"/>
              <a:gd name="csX88" fmla="*/ 1545432 w 3612357"/>
              <a:gd name="csY88" fmla="*/ 23812 h 614362"/>
              <a:gd name="csX89" fmla="*/ 1569244 w 3612357"/>
              <a:gd name="csY89" fmla="*/ 26194 h 614362"/>
              <a:gd name="csX90" fmla="*/ 1590675 w 3612357"/>
              <a:gd name="csY90" fmla="*/ 30956 h 614362"/>
              <a:gd name="csX91" fmla="*/ 1604963 w 3612357"/>
              <a:gd name="csY91" fmla="*/ 33337 h 614362"/>
              <a:gd name="csX92" fmla="*/ 1638300 w 3612357"/>
              <a:gd name="csY92" fmla="*/ 35719 h 614362"/>
              <a:gd name="csX93" fmla="*/ 1671638 w 3612357"/>
              <a:gd name="csY93" fmla="*/ 42862 h 614362"/>
              <a:gd name="csX94" fmla="*/ 1688307 w 3612357"/>
              <a:gd name="csY94" fmla="*/ 47625 h 614362"/>
              <a:gd name="csX95" fmla="*/ 1726407 w 3612357"/>
              <a:gd name="csY95" fmla="*/ 54769 h 614362"/>
              <a:gd name="csX96" fmla="*/ 1743075 w 3612357"/>
              <a:gd name="csY96" fmla="*/ 57150 h 614362"/>
              <a:gd name="csX97" fmla="*/ 1757363 w 3612357"/>
              <a:gd name="csY97" fmla="*/ 59531 h 614362"/>
              <a:gd name="csX98" fmla="*/ 1788319 w 3612357"/>
              <a:gd name="csY98" fmla="*/ 61912 h 614362"/>
              <a:gd name="csX99" fmla="*/ 1814513 w 3612357"/>
              <a:gd name="csY99" fmla="*/ 69056 h 614362"/>
              <a:gd name="csX100" fmla="*/ 1845469 w 3612357"/>
              <a:gd name="csY100" fmla="*/ 76200 h 614362"/>
              <a:gd name="csX101" fmla="*/ 1869282 w 3612357"/>
              <a:gd name="csY101" fmla="*/ 85725 h 614362"/>
              <a:gd name="csX102" fmla="*/ 1881188 w 3612357"/>
              <a:gd name="csY102" fmla="*/ 88106 h 614362"/>
              <a:gd name="csX103" fmla="*/ 1895475 w 3612357"/>
              <a:gd name="csY103" fmla="*/ 92869 h 614362"/>
              <a:gd name="csX104" fmla="*/ 1914525 w 3612357"/>
              <a:gd name="csY104" fmla="*/ 95250 h 614362"/>
              <a:gd name="csX105" fmla="*/ 1935957 w 3612357"/>
              <a:gd name="csY105" fmla="*/ 100012 h 614362"/>
              <a:gd name="csX106" fmla="*/ 1955007 w 3612357"/>
              <a:gd name="csY106" fmla="*/ 104775 h 614362"/>
              <a:gd name="csX107" fmla="*/ 1974057 w 3612357"/>
              <a:gd name="csY107" fmla="*/ 107156 h 614362"/>
              <a:gd name="csX108" fmla="*/ 1988344 w 3612357"/>
              <a:gd name="csY108" fmla="*/ 111919 h 614362"/>
              <a:gd name="csX109" fmla="*/ 2002632 w 3612357"/>
              <a:gd name="csY109" fmla="*/ 114300 h 614362"/>
              <a:gd name="csX110" fmla="*/ 2019300 w 3612357"/>
              <a:gd name="csY110" fmla="*/ 121444 h 614362"/>
              <a:gd name="csX111" fmla="*/ 2038350 w 3612357"/>
              <a:gd name="csY111" fmla="*/ 126206 h 614362"/>
              <a:gd name="csX112" fmla="*/ 2059782 w 3612357"/>
              <a:gd name="csY112" fmla="*/ 133350 h 614362"/>
              <a:gd name="csX113" fmla="*/ 2078832 w 3612357"/>
              <a:gd name="csY113" fmla="*/ 135731 h 614362"/>
              <a:gd name="csX114" fmla="*/ 2090738 w 3612357"/>
              <a:gd name="csY114" fmla="*/ 138112 h 614362"/>
              <a:gd name="csX115" fmla="*/ 2121694 w 3612357"/>
              <a:gd name="csY115" fmla="*/ 142875 h 614362"/>
              <a:gd name="csX116" fmla="*/ 2157413 w 3612357"/>
              <a:gd name="csY116" fmla="*/ 152400 h 614362"/>
              <a:gd name="csX117" fmla="*/ 2193132 w 3612357"/>
              <a:gd name="csY117" fmla="*/ 157162 h 614362"/>
              <a:gd name="csX118" fmla="*/ 2209800 w 3612357"/>
              <a:gd name="csY118" fmla="*/ 161925 h 614362"/>
              <a:gd name="csX119" fmla="*/ 2269332 w 3612357"/>
              <a:gd name="csY119" fmla="*/ 171450 h 614362"/>
              <a:gd name="csX120" fmla="*/ 2278857 w 3612357"/>
              <a:gd name="csY120" fmla="*/ 173831 h 614362"/>
              <a:gd name="csX121" fmla="*/ 2290763 w 3612357"/>
              <a:gd name="csY121" fmla="*/ 176212 h 614362"/>
              <a:gd name="csX122" fmla="*/ 2309813 w 3612357"/>
              <a:gd name="csY122" fmla="*/ 180975 h 614362"/>
              <a:gd name="csX123" fmla="*/ 2324100 w 3612357"/>
              <a:gd name="csY123" fmla="*/ 183356 h 614362"/>
              <a:gd name="csX124" fmla="*/ 2336007 w 3612357"/>
              <a:gd name="csY124" fmla="*/ 185737 h 614362"/>
              <a:gd name="csX125" fmla="*/ 2355057 w 3612357"/>
              <a:gd name="csY125" fmla="*/ 192881 h 614362"/>
              <a:gd name="csX126" fmla="*/ 2371725 w 3612357"/>
              <a:gd name="csY126" fmla="*/ 195262 h 614362"/>
              <a:gd name="csX127" fmla="*/ 2383632 w 3612357"/>
              <a:gd name="csY127" fmla="*/ 197644 h 614362"/>
              <a:gd name="csX128" fmla="*/ 2400300 w 3612357"/>
              <a:gd name="csY128" fmla="*/ 200025 h 614362"/>
              <a:gd name="csX129" fmla="*/ 2412207 w 3612357"/>
              <a:gd name="csY129" fmla="*/ 202406 h 614362"/>
              <a:gd name="csX130" fmla="*/ 2433638 w 3612357"/>
              <a:gd name="csY130" fmla="*/ 204787 h 614362"/>
              <a:gd name="csX131" fmla="*/ 2474119 w 3612357"/>
              <a:gd name="csY131" fmla="*/ 211931 h 614362"/>
              <a:gd name="csX132" fmla="*/ 2493169 w 3612357"/>
              <a:gd name="csY132" fmla="*/ 216694 h 614362"/>
              <a:gd name="csX133" fmla="*/ 2507457 w 3612357"/>
              <a:gd name="csY133" fmla="*/ 221456 h 614362"/>
              <a:gd name="csX134" fmla="*/ 2547938 w 3612357"/>
              <a:gd name="csY134" fmla="*/ 230981 h 614362"/>
              <a:gd name="csX135" fmla="*/ 2581275 w 3612357"/>
              <a:gd name="csY135" fmla="*/ 242887 h 614362"/>
              <a:gd name="csX136" fmla="*/ 2619375 w 3612357"/>
              <a:gd name="csY136" fmla="*/ 250031 h 614362"/>
              <a:gd name="csX137" fmla="*/ 2636044 w 3612357"/>
              <a:gd name="csY137" fmla="*/ 254794 h 614362"/>
              <a:gd name="csX138" fmla="*/ 2655094 w 3612357"/>
              <a:gd name="csY138" fmla="*/ 257175 h 614362"/>
              <a:gd name="csX139" fmla="*/ 2671763 w 3612357"/>
              <a:gd name="csY139" fmla="*/ 259556 h 614362"/>
              <a:gd name="csX140" fmla="*/ 2707482 w 3612357"/>
              <a:gd name="csY140" fmla="*/ 269081 h 614362"/>
              <a:gd name="csX141" fmla="*/ 2719388 w 3612357"/>
              <a:gd name="csY141" fmla="*/ 271462 h 614362"/>
              <a:gd name="csX142" fmla="*/ 2728913 w 3612357"/>
              <a:gd name="csY142" fmla="*/ 273844 h 614362"/>
              <a:gd name="csX143" fmla="*/ 2740819 w 3612357"/>
              <a:gd name="csY143" fmla="*/ 276225 h 614362"/>
              <a:gd name="csX144" fmla="*/ 2750344 w 3612357"/>
              <a:gd name="csY144" fmla="*/ 278606 h 614362"/>
              <a:gd name="csX145" fmla="*/ 2764632 w 3612357"/>
              <a:gd name="csY145" fmla="*/ 280987 h 614362"/>
              <a:gd name="csX146" fmla="*/ 2783682 w 3612357"/>
              <a:gd name="csY146" fmla="*/ 285750 h 614362"/>
              <a:gd name="csX147" fmla="*/ 2800350 w 3612357"/>
              <a:gd name="csY147" fmla="*/ 290512 h 614362"/>
              <a:gd name="csX148" fmla="*/ 2838450 w 3612357"/>
              <a:gd name="csY148" fmla="*/ 295275 h 614362"/>
              <a:gd name="csX149" fmla="*/ 2859882 w 3612357"/>
              <a:gd name="csY149" fmla="*/ 300037 h 614362"/>
              <a:gd name="csX150" fmla="*/ 2871788 w 3612357"/>
              <a:gd name="csY150" fmla="*/ 302419 h 614362"/>
              <a:gd name="csX151" fmla="*/ 2890838 w 3612357"/>
              <a:gd name="csY151" fmla="*/ 307181 h 614362"/>
              <a:gd name="csX152" fmla="*/ 2914650 w 3612357"/>
              <a:gd name="csY152" fmla="*/ 316706 h 614362"/>
              <a:gd name="csX153" fmla="*/ 2926557 w 3612357"/>
              <a:gd name="csY153" fmla="*/ 321469 h 614362"/>
              <a:gd name="csX154" fmla="*/ 2943225 w 3612357"/>
              <a:gd name="csY154" fmla="*/ 323850 h 614362"/>
              <a:gd name="csX155" fmla="*/ 2959894 w 3612357"/>
              <a:gd name="csY155" fmla="*/ 330994 h 614362"/>
              <a:gd name="csX156" fmla="*/ 2976563 w 3612357"/>
              <a:gd name="csY156" fmla="*/ 333375 h 614362"/>
              <a:gd name="csX157" fmla="*/ 3000375 w 3612357"/>
              <a:gd name="csY157" fmla="*/ 338137 h 614362"/>
              <a:gd name="csX158" fmla="*/ 3040857 w 3612357"/>
              <a:gd name="csY158" fmla="*/ 342900 h 614362"/>
              <a:gd name="csX159" fmla="*/ 3052763 w 3612357"/>
              <a:gd name="csY159" fmla="*/ 345281 h 614362"/>
              <a:gd name="csX160" fmla="*/ 3064669 w 3612357"/>
              <a:gd name="csY160" fmla="*/ 350044 h 614362"/>
              <a:gd name="csX161" fmla="*/ 3086100 w 3612357"/>
              <a:gd name="csY161" fmla="*/ 352425 h 614362"/>
              <a:gd name="csX162" fmla="*/ 3128963 w 3612357"/>
              <a:gd name="csY162" fmla="*/ 359569 h 614362"/>
              <a:gd name="csX163" fmla="*/ 3178969 w 3612357"/>
              <a:gd name="csY163" fmla="*/ 366712 h 614362"/>
              <a:gd name="csX164" fmla="*/ 3233738 w 3612357"/>
              <a:gd name="csY164" fmla="*/ 376237 h 614362"/>
              <a:gd name="csX165" fmla="*/ 3295650 w 3612357"/>
              <a:gd name="csY165" fmla="*/ 381000 h 614362"/>
              <a:gd name="csX166" fmla="*/ 3369469 w 3612357"/>
              <a:gd name="csY166" fmla="*/ 388144 h 614362"/>
              <a:gd name="csX167" fmla="*/ 3386138 w 3612357"/>
              <a:gd name="csY167" fmla="*/ 390525 h 614362"/>
              <a:gd name="csX168" fmla="*/ 3426619 w 3612357"/>
              <a:gd name="csY168" fmla="*/ 392906 h 614362"/>
              <a:gd name="csX169" fmla="*/ 3459957 w 3612357"/>
              <a:gd name="csY169" fmla="*/ 395287 h 614362"/>
              <a:gd name="csX170" fmla="*/ 3476625 w 3612357"/>
              <a:gd name="csY170" fmla="*/ 397669 h 614362"/>
              <a:gd name="csX171" fmla="*/ 3502819 w 3612357"/>
              <a:gd name="csY171" fmla="*/ 400050 h 614362"/>
              <a:gd name="csX172" fmla="*/ 3514725 w 3612357"/>
              <a:gd name="csY172" fmla="*/ 402431 h 614362"/>
              <a:gd name="csX173" fmla="*/ 3557588 w 3612357"/>
              <a:gd name="csY173" fmla="*/ 407194 h 614362"/>
              <a:gd name="csX174" fmla="*/ 3569494 w 3612357"/>
              <a:gd name="csY174" fmla="*/ 409575 h 614362"/>
              <a:gd name="csX175" fmla="*/ 3605213 w 3612357"/>
              <a:gd name="csY175" fmla="*/ 409575 h 614362"/>
              <a:gd name="csX176" fmla="*/ 3612357 w 3612357"/>
              <a:gd name="csY176" fmla="*/ 614362 h 614362"/>
              <a:gd name="csX177" fmla="*/ 0 w 3612357"/>
              <a:gd name="csY177" fmla="*/ 590550 h 6143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Lst>
            <a:rect l="l" t="t" r="r" b="b"/>
            <a:pathLst>
              <a:path w="3612357" h="614362">
                <a:moveTo>
                  <a:pt x="0" y="590550"/>
                </a:moveTo>
                <a:lnTo>
                  <a:pt x="0" y="590550"/>
                </a:lnTo>
                <a:cubicBezTo>
                  <a:pt x="15047" y="582191"/>
                  <a:pt x="16314" y="579766"/>
                  <a:pt x="28575" y="576262"/>
                </a:cubicBezTo>
                <a:cubicBezTo>
                  <a:pt x="53786" y="569058"/>
                  <a:pt x="18404" y="580447"/>
                  <a:pt x="52388" y="569119"/>
                </a:cubicBezTo>
                <a:cubicBezTo>
                  <a:pt x="54769" y="568325"/>
                  <a:pt x="57443" y="568129"/>
                  <a:pt x="59532" y="566737"/>
                </a:cubicBezTo>
                <a:cubicBezTo>
                  <a:pt x="61913" y="565150"/>
                  <a:pt x="64190" y="563395"/>
                  <a:pt x="66675" y="561975"/>
                </a:cubicBezTo>
                <a:cubicBezTo>
                  <a:pt x="69757" y="560214"/>
                  <a:pt x="73190" y="559093"/>
                  <a:pt x="76200" y="557212"/>
                </a:cubicBezTo>
                <a:cubicBezTo>
                  <a:pt x="85506" y="551396"/>
                  <a:pt x="84911" y="548752"/>
                  <a:pt x="95250" y="545306"/>
                </a:cubicBezTo>
                <a:cubicBezTo>
                  <a:pt x="101460" y="543236"/>
                  <a:pt x="108091" y="542614"/>
                  <a:pt x="114300" y="540544"/>
                </a:cubicBezTo>
                <a:cubicBezTo>
                  <a:pt x="130533" y="535132"/>
                  <a:pt x="110542" y="541952"/>
                  <a:pt x="133350" y="533400"/>
                </a:cubicBezTo>
                <a:cubicBezTo>
                  <a:pt x="135700" y="532519"/>
                  <a:pt x="138113" y="531813"/>
                  <a:pt x="140494" y="531019"/>
                </a:cubicBezTo>
                <a:cubicBezTo>
                  <a:pt x="145257" y="527844"/>
                  <a:pt x="149229" y="522883"/>
                  <a:pt x="154782" y="521494"/>
                </a:cubicBezTo>
                <a:cubicBezTo>
                  <a:pt x="165196" y="518890"/>
                  <a:pt x="164150" y="519883"/>
                  <a:pt x="173832" y="514350"/>
                </a:cubicBezTo>
                <a:cubicBezTo>
                  <a:pt x="176317" y="512930"/>
                  <a:pt x="178490" y="511007"/>
                  <a:pt x="180975" y="509587"/>
                </a:cubicBezTo>
                <a:cubicBezTo>
                  <a:pt x="184057" y="507826"/>
                  <a:pt x="187397" y="506549"/>
                  <a:pt x="190500" y="504825"/>
                </a:cubicBezTo>
                <a:cubicBezTo>
                  <a:pt x="194546" y="502577"/>
                  <a:pt x="198344" y="499897"/>
                  <a:pt x="202407" y="497681"/>
                </a:cubicBezTo>
                <a:cubicBezTo>
                  <a:pt x="207081" y="495131"/>
                  <a:pt x="212128" y="493276"/>
                  <a:pt x="216694" y="490537"/>
                </a:cubicBezTo>
                <a:cubicBezTo>
                  <a:pt x="224056" y="486120"/>
                  <a:pt x="230981" y="481012"/>
                  <a:pt x="238125" y="476250"/>
                </a:cubicBezTo>
                <a:cubicBezTo>
                  <a:pt x="240506" y="474662"/>
                  <a:pt x="242815" y="472959"/>
                  <a:pt x="245269" y="471487"/>
                </a:cubicBezTo>
                <a:lnTo>
                  <a:pt x="257175" y="464344"/>
                </a:lnTo>
                <a:cubicBezTo>
                  <a:pt x="258763" y="461963"/>
                  <a:pt x="259914" y="459224"/>
                  <a:pt x="261938" y="457200"/>
                </a:cubicBezTo>
                <a:cubicBezTo>
                  <a:pt x="264895" y="454243"/>
                  <a:pt x="274548" y="448000"/>
                  <a:pt x="278607" y="445294"/>
                </a:cubicBezTo>
                <a:cubicBezTo>
                  <a:pt x="291616" y="425777"/>
                  <a:pt x="270415" y="455866"/>
                  <a:pt x="302419" y="423862"/>
                </a:cubicBezTo>
                <a:cubicBezTo>
                  <a:pt x="305594" y="420687"/>
                  <a:pt x="308290" y="416947"/>
                  <a:pt x="311944" y="414337"/>
                </a:cubicBezTo>
                <a:cubicBezTo>
                  <a:pt x="313987" y="412878"/>
                  <a:pt x="316894" y="413175"/>
                  <a:pt x="319088" y="411956"/>
                </a:cubicBezTo>
                <a:cubicBezTo>
                  <a:pt x="324091" y="409176"/>
                  <a:pt x="328467" y="405376"/>
                  <a:pt x="333375" y="402431"/>
                </a:cubicBezTo>
                <a:cubicBezTo>
                  <a:pt x="337344" y="400050"/>
                  <a:pt x="341377" y="397772"/>
                  <a:pt x="345282" y="395287"/>
                </a:cubicBezTo>
                <a:cubicBezTo>
                  <a:pt x="350111" y="392214"/>
                  <a:pt x="354661" y="388707"/>
                  <a:pt x="359569" y="385762"/>
                </a:cubicBezTo>
                <a:cubicBezTo>
                  <a:pt x="363538" y="383381"/>
                  <a:pt x="367683" y="381273"/>
                  <a:pt x="371475" y="378619"/>
                </a:cubicBezTo>
                <a:cubicBezTo>
                  <a:pt x="375639" y="375704"/>
                  <a:pt x="379072" y="371788"/>
                  <a:pt x="383382" y="369094"/>
                </a:cubicBezTo>
                <a:cubicBezTo>
                  <a:pt x="385510" y="367764"/>
                  <a:pt x="388175" y="367593"/>
                  <a:pt x="390525" y="366712"/>
                </a:cubicBezTo>
                <a:cubicBezTo>
                  <a:pt x="394527" y="365211"/>
                  <a:pt x="398679" y="363997"/>
                  <a:pt x="402432" y="361950"/>
                </a:cubicBezTo>
                <a:cubicBezTo>
                  <a:pt x="428168" y="347913"/>
                  <a:pt x="407184" y="355603"/>
                  <a:pt x="423863" y="350044"/>
                </a:cubicBezTo>
                <a:cubicBezTo>
                  <a:pt x="426244" y="348456"/>
                  <a:pt x="428808" y="347113"/>
                  <a:pt x="431007" y="345281"/>
                </a:cubicBezTo>
                <a:cubicBezTo>
                  <a:pt x="438908" y="338696"/>
                  <a:pt x="436423" y="337810"/>
                  <a:pt x="445294" y="333375"/>
                </a:cubicBezTo>
                <a:cubicBezTo>
                  <a:pt x="447539" y="332253"/>
                  <a:pt x="450057" y="331788"/>
                  <a:pt x="452438" y="330994"/>
                </a:cubicBezTo>
                <a:cubicBezTo>
                  <a:pt x="457200" y="326231"/>
                  <a:pt x="461337" y="320747"/>
                  <a:pt x="466725" y="316706"/>
                </a:cubicBezTo>
                <a:cubicBezTo>
                  <a:pt x="477270" y="308797"/>
                  <a:pt x="478351" y="308687"/>
                  <a:pt x="488157" y="297656"/>
                </a:cubicBezTo>
                <a:cubicBezTo>
                  <a:pt x="490794" y="294690"/>
                  <a:pt x="492630" y="291068"/>
                  <a:pt x="495300" y="288131"/>
                </a:cubicBezTo>
                <a:cubicBezTo>
                  <a:pt x="500586" y="282317"/>
                  <a:pt x="506413" y="277018"/>
                  <a:pt x="511969" y="271462"/>
                </a:cubicBezTo>
                <a:cubicBezTo>
                  <a:pt x="514350" y="269081"/>
                  <a:pt x="517245" y="267121"/>
                  <a:pt x="519113" y="264319"/>
                </a:cubicBezTo>
                <a:cubicBezTo>
                  <a:pt x="520700" y="261938"/>
                  <a:pt x="521677" y="259007"/>
                  <a:pt x="523875" y="257175"/>
                </a:cubicBezTo>
                <a:cubicBezTo>
                  <a:pt x="526602" y="254902"/>
                  <a:pt x="530628" y="254630"/>
                  <a:pt x="533400" y="252412"/>
                </a:cubicBezTo>
                <a:cubicBezTo>
                  <a:pt x="538659" y="248205"/>
                  <a:pt x="542925" y="242887"/>
                  <a:pt x="547688" y="238125"/>
                </a:cubicBezTo>
                <a:cubicBezTo>
                  <a:pt x="550069" y="235744"/>
                  <a:pt x="552030" y="232849"/>
                  <a:pt x="554832" y="230981"/>
                </a:cubicBezTo>
                <a:cubicBezTo>
                  <a:pt x="559594" y="227806"/>
                  <a:pt x="564430" y="224738"/>
                  <a:pt x="569119" y="221456"/>
                </a:cubicBezTo>
                <a:cubicBezTo>
                  <a:pt x="572370" y="219180"/>
                  <a:pt x="575342" y="216513"/>
                  <a:pt x="578644" y="214312"/>
                </a:cubicBezTo>
                <a:cubicBezTo>
                  <a:pt x="582495" y="211745"/>
                  <a:pt x="586699" y="209736"/>
                  <a:pt x="590550" y="207169"/>
                </a:cubicBezTo>
                <a:cubicBezTo>
                  <a:pt x="593852" y="204968"/>
                  <a:pt x="596824" y="202301"/>
                  <a:pt x="600075" y="200025"/>
                </a:cubicBezTo>
                <a:cubicBezTo>
                  <a:pt x="604764" y="196743"/>
                  <a:pt x="609784" y="193934"/>
                  <a:pt x="614363" y="190500"/>
                </a:cubicBezTo>
                <a:cubicBezTo>
                  <a:pt x="617538" y="188119"/>
                  <a:pt x="620586" y="185558"/>
                  <a:pt x="623888" y="183356"/>
                </a:cubicBezTo>
                <a:cubicBezTo>
                  <a:pt x="627739" y="180789"/>
                  <a:pt x="632002" y="178866"/>
                  <a:pt x="635794" y="176212"/>
                </a:cubicBezTo>
                <a:cubicBezTo>
                  <a:pt x="639958" y="173297"/>
                  <a:pt x="643372" y="169351"/>
                  <a:pt x="647700" y="166687"/>
                </a:cubicBezTo>
                <a:cubicBezTo>
                  <a:pt x="653746" y="162966"/>
                  <a:pt x="660486" y="160503"/>
                  <a:pt x="666750" y="157162"/>
                </a:cubicBezTo>
                <a:cubicBezTo>
                  <a:pt x="672397" y="154150"/>
                  <a:pt x="677784" y="150671"/>
                  <a:pt x="683419" y="147637"/>
                </a:cubicBezTo>
                <a:cubicBezTo>
                  <a:pt x="688107" y="145113"/>
                  <a:pt x="693215" y="143353"/>
                  <a:pt x="697707" y="140494"/>
                </a:cubicBezTo>
                <a:cubicBezTo>
                  <a:pt x="701995" y="137765"/>
                  <a:pt x="705384" y="133788"/>
                  <a:pt x="709613" y="130969"/>
                </a:cubicBezTo>
                <a:cubicBezTo>
                  <a:pt x="712567" y="129000"/>
                  <a:pt x="716249" y="128269"/>
                  <a:pt x="719138" y="126206"/>
                </a:cubicBezTo>
                <a:cubicBezTo>
                  <a:pt x="721878" y="124248"/>
                  <a:pt x="723426" y="120847"/>
                  <a:pt x="726282" y="119062"/>
                </a:cubicBezTo>
                <a:cubicBezTo>
                  <a:pt x="729907" y="116797"/>
                  <a:pt x="734219" y="115887"/>
                  <a:pt x="738188" y="114300"/>
                </a:cubicBezTo>
                <a:cubicBezTo>
                  <a:pt x="741363" y="111125"/>
                  <a:pt x="743977" y="107266"/>
                  <a:pt x="747713" y="104775"/>
                </a:cubicBezTo>
                <a:cubicBezTo>
                  <a:pt x="751270" y="102404"/>
                  <a:pt x="755796" y="101924"/>
                  <a:pt x="759619" y="100012"/>
                </a:cubicBezTo>
                <a:cubicBezTo>
                  <a:pt x="763759" y="97942"/>
                  <a:pt x="767674" y="95436"/>
                  <a:pt x="771525" y="92869"/>
                </a:cubicBezTo>
                <a:cubicBezTo>
                  <a:pt x="814439" y="64260"/>
                  <a:pt x="745085" y="107556"/>
                  <a:pt x="792957" y="80962"/>
                </a:cubicBezTo>
                <a:cubicBezTo>
                  <a:pt x="796426" y="79035"/>
                  <a:pt x="798932" y="75594"/>
                  <a:pt x="802482" y="73819"/>
                </a:cubicBezTo>
                <a:cubicBezTo>
                  <a:pt x="805409" y="72355"/>
                  <a:pt x="808925" y="72538"/>
                  <a:pt x="812007" y="71437"/>
                </a:cubicBezTo>
                <a:cubicBezTo>
                  <a:pt x="820058" y="68562"/>
                  <a:pt x="827474" y="63766"/>
                  <a:pt x="835819" y="61912"/>
                </a:cubicBezTo>
                <a:cubicBezTo>
                  <a:pt x="850107" y="58737"/>
                  <a:pt x="864609" y="56408"/>
                  <a:pt x="878682" y="52387"/>
                </a:cubicBezTo>
                <a:cubicBezTo>
                  <a:pt x="886821" y="50062"/>
                  <a:pt x="896357" y="47137"/>
                  <a:pt x="904875" y="45244"/>
                </a:cubicBezTo>
                <a:cubicBezTo>
                  <a:pt x="908826" y="44366"/>
                  <a:pt x="912855" y="43844"/>
                  <a:pt x="916782" y="42862"/>
                </a:cubicBezTo>
                <a:cubicBezTo>
                  <a:pt x="947158" y="35268"/>
                  <a:pt x="920253" y="41190"/>
                  <a:pt x="947738" y="33337"/>
                </a:cubicBezTo>
                <a:cubicBezTo>
                  <a:pt x="954032" y="31539"/>
                  <a:pt x="960370" y="29859"/>
                  <a:pt x="966788" y="28575"/>
                </a:cubicBezTo>
                <a:cubicBezTo>
                  <a:pt x="982467" y="25439"/>
                  <a:pt x="988291" y="24142"/>
                  <a:pt x="1007269" y="21431"/>
                </a:cubicBezTo>
                <a:lnTo>
                  <a:pt x="1023938" y="19050"/>
                </a:lnTo>
                <a:cubicBezTo>
                  <a:pt x="1028710" y="18316"/>
                  <a:pt x="1033415" y="17087"/>
                  <a:pt x="1038225" y="16669"/>
                </a:cubicBezTo>
                <a:cubicBezTo>
                  <a:pt x="1051692" y="15498"/>
                  <a:pt x="1065213" y="15081"/>
                  <a:pt x="1078707" y="14287"/>
                </a:cubicBezTo>
                <a:cubicBezTo>
                  <a:pt x="1083469" y="13493"/>
                  <a:pt x="1088260" y="12853"/>
                  <a:pt x="1092994" y="11906"/>
                </a:cubicBezTo>
                <a:cubicBezTo>
                  <a:pt x="1096203" y="11264"/>
                  <a:pt x="1099272" y="9931"/>
                  <a:pt x="1102519" y="9525"/>
                </a:cubicBezTo>
                <a:cubicBezTo>
                  <a:pt x="1112003" y="8340"/>
                  <a:pt x="1121569" y="7938"/>
                  <a:pt x="1131094" y="7144"/>
                </a:cubicBezTo>
                <a:cubicBezTo>
                  <a:pt x="1134269" y="6350"/>
                  <a:pt x="1137365" y="5111"/>
                  <a:pt x="1140619" y="4762"/>
                </a:cubicBezTo>
                <a:cubicBezTo>
                  <a:pt x="1159626" y="2725"/>
                  <a:pt x="1197769" y="0"/>
                  <a:pt x="1197769" y="0"/>
                </a:cubicBezTo>
                <a:lnTo>
                  <a:pt x="1307307" y="2381"/>
                </a:lnTo>
                <a:cubicBezTo>
                  <a:pt x="1329570" y="3284"/>
                  <a:pt x="1351872" y="4381"/>
                  <a:pt x="1373982" y="7144"/>
                </a:cubicBezTo>
                <a:cubicBezTo>
                  <a:pt x="1380332" y="7938"/>
                  <a:pt x="1386651" y="9034"/>
                  <a:pt x="1393032" y="9525"/>
                </a:cubicBezTo>
                <a:cubicBezTo>
                  <a:pt x="1407299" y="10622"/>
                  <a:pt x="1421612" y="11013"/>
                  <a:pt x="1435894" y="11906"/>
                </a:cubicBezTo>
                <a:cubicBezTo>
                  <a:pt x="1448216" y="12676"/>
                  <a:pt x="1481556" y="15037"/>
                  <a:pt x="1495425" y="16669"/>
                </a:cubicBezTo>
                <a:cubicBezTo>
                  <a:pt x="1500220" y="17233"/>
                  <a:pt x="1504922" y="18451"/>
                  <a:pt x="1509713" y="19050"/>
                </a:cubicBezTo>
                <a:cubicBezTo>
                  <a:pt x="1517628" y="20039"/>
                  <a:pt x="1525618" y="20377"/>
                  <a:pt x="1533525" y="21431"/>
                </a:cubicBezTo>
                <a:cubicBezTo>
                  <a:pt x="1537537" y="21966"/>
                  <a:pt x="1541420" y="23277"/>
                  <a:pt x="1545432" y="23812"/>
                </a:cubicBezTo>
                <a:cubicBezTo>
                  <a:pt x="1553339" y="24866"/>
                  <a:pt x="1561337" y="25140"/>
                  <a:pt x="1569244" y="26194"/>
                </a:cubicBezTo>
                <a:cubicBezTo>
                  <a:pt x="1581726" y="27858"/>
                  <a:pt x="1579353" y="28692"/>
                  <a:pt x="1590675" y="30956"/>
                </a:cubicBezTo>
                <a:cubicBezTo>
                  <a:pt x="1595410" y="31903"/>
                  <a:pt x="1600159" y="32857"/>
                  <a:pt x="1604963" y="33337"/>
                </a:cubicBezTo>
                <a:cubicBezTo>
                  <a:pt x="1616048" y="34446"/>
                  <a:pt x="1627188" y="34925"/>
                  <a:pt x="1638300" y="35719"/>
                </a:cubicBezTo>
                <a:cubicBezTo>
                  <a:pt x="1647397" y="37538"/>
                  <a:pt x="1661507" y="39967"/>
                  <a:pt x="1671638" y="42862"/>
                </a:cubicBezTo>
                <a:cubicBezTo>
                  <a:pt x="1684141" y="46435"/>
                  <a:pt x="1673407" y="44432"/>
                  <a:pt x="1688307" y="47625"/>
                </a:cubicBezTo>
                <a:cubicBezTo>
                  <a:pt x="1702160" y="50593"/>
                  <a:pt x="1712899" y="52691"/>
                  <a:pt x="1726407" y="54769"/>
                </a:cubicBezTo>
                <a:cubicBezTo>
                  <a:pt x="1731954" y="55623"/>
                  <a:pt x="1737528" y="56297"/>
                  <a:pt x="1743075" y="57150"/>
                </a:cubicBezTo>
                <a:cubicBezTo>
                  <a:pt x="1747847" y="57884"/>
                  <a:pt x="1752561" y="59026"/>
                  <a:pt x="1757363" y="59531"/>
                </a:cubicBezTo>
                <a:cubicBezTo>
                  <a:pt x="1767655" y="60614"/>
                  <a:pt x="1778000" y="61118"/>
                  <a:pt x="1788319" y="61912"/>
                </a:cubicBezTo>
                <a:cubicBezTo>
                  <a:pt x="1831511" y="69113"/>
                  <a:pt x="1776269" y="58857"/>
                  <a:pt x="1814513" y="69056"/>
                </a:cubicBezTo>
                <a:cubicBezTo>
                  <a:pt x="1834836" y="74476"/>
                  <a:pt x="1832491" y="71209"/>
                  <a:pt x="1845469" y="76200"/>
                </a:cubicBezTo>
                <a:cubicBezTo>
                  <a:pt x="1853448" y="79269"/>
                  <a:pt x="1860899" y="84049"/>
                  <a:pt x="1869282" y="85725"/>
                </a:cubicBezTo>
                <a:cubicBezTo>
                  <a:pt x="1873251" y="86519"/>
                  <a:pt x="1877283" y="87041"/>
                  <a:pt x="1881188" y="88106"/>
                </a:cubicBezTo>
                <a:cubicBezTo>
                  <a:pt x="1886031" y="89427"/>
                  <a:pt x="1890566" y="91817"/>
                  <a:pt x="1895475" y="92869"/>
                </a:cubicBezTo>
                <a:cubicBezTo>
                  <a:pt x="1901732" y="94210"/>
                  <a:pt x="1908223" y="94138"/>
                  <a:pt x="1914525" y="95250"/>
                </a:cubicBezTo>
                <a:cubicBezTo>
                  <a:pt x="1921732" y="96522"/>
                  <a:pt x="1928833" y="98336"/>
                  <a:pt x="1935957" y="100012"/>
                </a:cubicBezTo>
                <a:cubicBezTo>
                  <a:pt x="1942328" y="101511"/>
                  <a:pt x="1948574" y="103569"/>
                  <a:pt x="1955007" y="104775"/>
                </a:cubicBezTo>
                <a:cubicBezTo>
                  <a:pt x="1961297" y="105954"/>
                  <a:pt x="1967707" y="106362"/>
                  <a:pt x="1974057" y="107156"/>
                </a:cubicBezTo>
                <a:cubicBezTo>
                  <a:pt x="1978819" y="108744"/>
                  <a:pt x="1983474" y="110701"/>
                  <a:pt x="1988344" y="111919"/>
                </a:cubicBezTo>
                <a:cubicBezTo>
                  <a:pt x="1993028" y="113090"/>
                  <a:pt x="1998017" y="112880"/>
                  <a:pt x="2002632" y="114300"/>
                </a:cubicBezTo>
                <a:cubicBezTo>
                  <a:pt x="2008410" y="116078"/>
                  <a:pt x="2013565" y="119532"/>
                  <a:pt x="2019300" y="121444"/>
                </a:cubicBezTo>
                <a:cubicBezTo>
                  <a:pt x="2025510" y="123514"/>
                  <a:pt x="2032071" y="124359"/>
                  <a:pt x="2038350" y="126206"/>
                </a:cubicBezTo>
                <a:cubicBezTo>
                  <a:pt x="2045574" y="128331"/>
                  <a:pt x="2052452" y="131625"/>
                  <a:pt x="2059782" y="133350"/>
                </a:cubicBezTo>
                <a:cubicBezTo>
                  <a:pt x="2066011" y="134816"/>
                  <a:pt x="2072507" y="134758"/>
                  <a:pt x="2078832" y="135731"/>
                </a:cubicBezTo>
                <a:cubicBezTo>
                  <a:pt x="2082832" y="136346"/>
                  <a:pt x="2086756" y="137388"/>
                  <a:pt x="2090738" y="138112"/>
                </a:cubicBezTo>
                <a:cubicBezTo>
                  <a:pt x="2102878" y="140320"/>
                  <a:pt x="2109178" y="141087"/>
                  <a:pt x="2121694" y="142875"/>
                </a:cubicBezTo>
                <a:cubicBezTo>
                  <a:pt x="2138543" y="149614"/>
                  <a:pt x="2134281" y="148747"/>
                  <a:pt x="2157413" y="152400"/>
                </a:cubicBezTo>
                <a:cubicBezTo>
                  <a:pt x="2172480" y="154779"/>
                  <a:pt x="2179253" y="153959"/>
                  <a:pt x="2193132" y="157162"/>
                </a:cubicBezTo>
                <a:cubicBezTo>
                  <a:pt x="2198762" y="158461"/>
                  <a:pt x="2204146" y="160735"/>
                  <a:pt x="2209800" y="161925"/>
                </a:cubicBezTo>
                <a:cubicBezTo>
                  <a:pt x="2229506" y="166074"/>
                  <a:pt x="2249607" y="167506"/>
                  <a:pt x="2269332" y="171450"/>
                </a:cubicBezTo>
                <a:cubicBezTo>
                  <a:pt x="2272541" y="172092"/>
                  <a:pt x="2275662" y="173121"/>
                  <a:pt x="2278857" y="173831"/>
                </a:cubicBezTo>
                <a:cubicBezTo>
                  <a:pt x="2282808" y="174709"/>
                  <a:pt x="2286819" y="175302"/>
                  <a:pt x="2290763" y="176212"/>
                </a:cubicBezTo>
                <a:cubicBezTo>
                  <a:pt x="2297141" y="177684"/>
                  <a:pt x="2303413" y="179603"/>
                  <a:pt x="2309813" y="180975"/>
                </a:cubicBezTo>
                <a:cubicBezTo>
                  <a:pt x="2314534" y="181987"/>
                  <a:pt x="2319350" y="182492"/>
                  <a:pt x="2324100" y="183356"/>
                </a:cubicBezTo>
                <a:cubicBezTo>
                  <a:pt x="2328082" y="184080"/>
                  <a:pt x="2332038" y="184943"/>
                  <a:pt x="2336007" y="185737"/>
                </a:cubicBezTo>
                <a:cubicBezTo>
                  <a:pt x="2337537" y="186349"/>
                  <a:pt x="2351320" y="192134"/>
                  <a:pt x="2355057" y="192881"/>
                </a:cubicBezTo>
                <a:cubicBezTo>
                  <a:pt x="2360560" y="193982"/>
                  <a:pt x="2366189" y="194339"/>
                  <a:pt x="2371725" y="195262"/>
                </a:cubicBezTo>
                <a:cubicBezTo>
                  <a:pt x="2375718" y="195927"/>
                  <a:pt x="2379639" y="196979"/>
                  <a:pt x="2383632" y="197644"/>
                </a:cubicBezTo>
                <a:cubicBezTo>
                  <a:pt x="2389168" y="198567"/>
                  <a:pt x="2394764" y="199102"/>
                  <a:pt x="2400300" y="200025"/>
                </a:cubicBezTo>
                <a:cubicBezTo>
                  <a:pt x="2404293" y="200690"/>
                  <a:pt x="2408200" y="201834"/>
                  <a:pt x="2412207" y="202406"/>
                </a:cubicBezTo>
                <a:cubicBezTo>
                  <a:pt x="2419322" y="203422"/>
                  <a:pt x="2426506" y="203895"/>
                  <a:pt x="2433638" y="204787"/>
                </a:cubicBezTo>
                <a:cubicBezTo>
                  <a:pt x="2446651" y="206414"/>
                  <a:pt x="2461631" y="208809"/>
                  <a:pt x="2474119" y="211931"/>
                </a:cubicBezTo>
                <a:cubicBezTo>
                  <a:pt x="2480469" y="213519"/>
                  <a:pt x="2486875" y="214896"/>
                  <a:pt x="2493169" y="216694"/>
                </a:cubicBezTo>
                <a:cubicBezTo>
                  <a:pt x="2497996" y="218073"/>
                  <a:pt x="2502587" y="220238"/>
                  <a:pt x="2507457" y="221456"/>
                </a:cubicBezTo>
                <a:cubicBezTo>
                  <a:pt x="2535027" y="228348"/>
                  <a:pt x="2524848" y="223284"/>
                  <a:pt x="2547938" y="230981"/>
                </a:cubicBezTo>
                <a:cubicBezTo>
                  <a:pt x="2575066" y="240024"/>
                  <a:pt x="2541289" y="231780"/>
                  <a:pt x="2581275" y="242887"/>
                </a:cubicBezTo>
                <a:cubicBezTo>
                  <a:pt x="2597110" y="247285"/>
                  <a:pt x="2603956" y="247828"/>
                  <a:pt x="2619375" y="250031"/>
                </a:cubicBezTo>
                <a:cubicBezTo>
                  <a:pt x="2624931" y="251619"/>
                  <a:pt x="2630378" y="253661"/>
                  <a:pt x="2636044" y="254794"/>
                </a:cubicBezTo>
                <a:cubicBezTo>
                  <a:pt x="2642319" y="256049"/>
                  <a:pt x="2648751" y="256329"/>
                  <a:pt x="2655094" y="257175"/>
                </a:cubicBezTo>
                <a:cubicBezTo>
                  <a:pt x="2660658" y="257917"/>
                  <a:pt x="2666259" y="258455"/>
                  <a:pt x="2671763" y="259556"/>
                </a:cubicBezTo>
                <a:cubicBezTo>
                  <a:pt x="2690323" y="263268"/>
                  <a:pt x="2689901" y="264686"/>
                  <a:pt x="2707482" y="269081"/>
                </a:cubicBezTo>
                <a:cubicBezTo>
                  <a:pt x="2711408" y="270063"/>
                  <a:pt x="2715437" y="270584"/>
                  <a:pt x="2719388" y="271462"/>
                </a:cubicBezTo>
                <a:cubicBezTo>
                  <a:pt x="2722583" y="272172"/>
                  <a:pt x="2725718" y="273134"/>
                  <a:pt x="2728913" y="273844"/>
                </a:cubicBezTo>
                <a:cubicBezTo>
                  <a:pt x="2732864" y="274722"/>
                  <a:pt x="2736868" y="275347"/>
                  <a:pt x="2740819" y="276225"/>
                </a:cubicBezTo>
                <a:cubicBezTo>
                  <a:pt x="2744014" y="276935"/>
                  <a:pt x="2747135" y="277964"/>
                  <a:pt x="2750344" y="278606"/>
                </a:cubicBezTo>
                <a:cubicBezTo>
                  <a:pt x="2755079" y="279553"/>
                  <a:pt x="2759911" y="279975"/>
                  <a:pt x="2764632" y="280987"/>
                </a:cubicBezTo>
                <a:cubicBezTo>
                  <a:pt x="2771032" y="282358"/>
                  <a:pt x="2777358" y="284063"/>
                  <a:pt x="2783682" y="285750"/>
                </a:cubicBezTo>
                <a:cubicBezTo>
                  <a:pt x="2789265" y="287239"/>
                  <a:pt x="2794657" y="289522"/>
                  <a:pt x="2800350" y="290512"/>
                </a:cubicBezTo>
                <a:cubicBezTo>
                  <a:pt x="2812960" y="292705"/>
                  <a:pt x="2825900" y="292765"/>
                  <a:pt x="2838450" y="295275"/>
                </a:cubicBezTo>
                <a:cubicBezTo>
                  <a:pt x="2874268" y="302437"/>
                  <a:pt x="2829692" y="293327"/>
                  <a:pt x="2859882" y="300037"/>
                </a:cubicBezTo>
                <a:cubicBezTo>
                  <a:pt x="2863833" y="300915"/>
                  <a:pt x="2867844" y="301509"/>
                  <a:pt x="2871788" y="302419"/>
                </a:cubicBezTo>
                <a:cubicBezTo>
                  <a:pt x="2878166" y="303891"/>
                  <a:pt x="2890838" y="307181"/>
                  <a:pt x="2890838" y="307181"/>
                </a:cubicBezTo>
                <a:cubicBezTo>
                  <a:pt x="2907628" y="315577"/>
                  <a:pt x="2893071" y="308859"/>
                  <a:pt x="2914650" y="316706"/>
                </a:cubicBezTo>
                <a:cubicBezTo>
                  <a:pt x="2918667" y="318167"/>
                  <a:pt x="2922410" y="320432"/>
                  <a:pt x="2926557" y="321469"/>
                </a:cubicBezTo>
                <a:cubicBezTo>
                  <a:pt x="2932002" y="322830"/>
                  <a:pt x="2937669" y="323056"/>
                  <a:pt x="2943225" y="323850"/>
                </a:cubicBezTo>
                <a:cubicBezTo>
                  <a:pt x="2948781" y="326231"/>
                  <a:pt x="2954081" y="329333"/>
                  <a:pt x="2959894" y="330994"/>
                </a:cubicBezTo>
                <a:cubicBezTo>
                  <a:pt x="2965291" y="332536"/>
                  <a:pt x="2971036" y="332400"/>
                  <a:pt x="2976563" y="333375"/>
                </a:cubicBezTo>
                <a:cubicBezTo>
                  <a:pt x="2984534" y="334782"/>
                  <a:pt x="2992362" y="336992"/>
                  <a:pt x="3000375" y="338137"/>
                </a:cubicBezTo>
                <a:cubicBezTo>
                  <a:pt x="3024941" y="341647"/>
                  <a:pt x="3011459" y="339961"/>
                  <a:pt x="3040857" y="342900"/>
                </a:cubicBezTo>
                <a:cubicBezTo>
                  <a:pt x="3044826" y="343694"/>
                  <a:pt x="3048886" y="344118"/>
                  <a:pt x="3052763" y="345281"/>
                </a:cubicBezTo>
                <a:cubicBezTo>
                  <a:pt x="3056857" y="346509"/>
                  <a:pt x="3060489" y="349148"/>
                  <a:pt x="3064669" y="350044"/>
                </a:cubicBezTo>
                <a:cubicBezTo>
                  <a:pt x="3071697" y="351550"/>
                  <a:pt x="3078956" y="351631"/>
                  <a:pt x="3086100" y="352425"/>
                </a:cubicBezTo>
                <a:cubicBezTo>
                  <a:pt x="3128528" y="363031"/>
                  <a:pt x="3079577" y="351771"/>
                  <a:pt x="3128963" y="359569"/>
                </a:cubicBezTo>
                <a:cubicBezTo>
                  <a:pt x="3186248" y="368614"/>
                  <a:pt x="3108458" y="360837"/>
                  <a:pt x="3178969" y="366712"/>
                </a:cubicBezTo>
                <a:cubicBezTo>
                  <a:pt x="3197225" y="369887"/>
                  <a:pt x="3215255" y="374916"/>
                  <a:pt x="3233738" y="376237"/>
                </a:cubicBezTo>
                <a:cubicBezTo>
                  <a:pt x="3276609" y="379300"/>
                  <a:pt x="3255973" y="377694"/>
                  <a:pt x="3295650" y="381000"/>
                </a:cubicBezTo>
                <a:cubicBezTo>
                  <a:pt x="3341045" y="390078"/>
                  <a:pt x="3300620" y="383226"/>
                  <a:pt x="3369469" y="388144"/>
                </a:cubicBezTo>
                <a:cubicBezTo>
                  <a:pt x="3375067" y="388544"/>
                  <a:pt x="3380545" y="390059"/>
                  <a:pt x="3386138" y="390525"/>
                </a:cubicBezTo>
                <a:cubicBezTo>
                  <a:pt x="3399608" y="391647"/>
                  <a:pt x="3413130" y="392036"/>
                  <a:pt x="3426619" y="392906"/>
                </a:cubicBezTo>
                <a:lnTo>
                  <a:pt x="3459957" y="395287"/>
                </a:lnTo>
                <a:cubicBezTo>
                  <a:pt x="3465513" y="396081"/>
                  <a:pt x="3471047" y="397049"/>
                  <a:pt x="3476625" y="397669"/>
                </a:cubicBezTo>
                <a:cubicBezTo>
                  <a:pt x="3485339" y="398637"/>
                  <a:pt x="3494119" y="398963"/>
                  <a:pt x="3502819" y="400050"/>
                </a:cubicBezTo>
                <a:cubicBezTo>
                  <a:pt x="3506835" y="400552"/>
                  <a:pt x="3510725" y="401816"/>
                  <a:pt x="3514725" y="402431"/>
                </a:cubicBezTo>
                <a:cubicBezTo>
                  <a:pt x="3543098" y="406796"/>
                  <a:pt x="3525653" y="402936"/>
                  <a:pt x="3557588" y="407194"/>
                </a:cubicBezTo>
                <a:cubicBezTo>
                  <a:pt x="3561600" y="407729"/>
                  <a:pt x="3565452" y="409373"/>
                  <a:pt x="3569494" y="409575"/>
                </a:cubicBezTo>
                <a:cubicBezTo>
                  <a:pt x="3581385" y="410170"/>
                  <a:pt x="3593307" y="409575"/>
                  <a:pt x="3605213" y="409575"/>
                </a:cubicBezTo>
                <a:lnTo>
                  <a:pt x="3612357" y="614362"/>
                </a:lnTo>
                <a:lnTo>
                  <a:pt x="0" y="590550"/>
                </a:lnTo>
                <a:close/>
              </a:path>
            </a:pathLst>
          </a:custGeom>
          <a:solidFill>
            <a:srgbClr val="DE6104">
              <a:alpha val="9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Vrije vorm: vorm 10">
            <a:extLst>
              <a:ext uri="{FF2B5EF4-FFF2-40B4-BE49-F238E27FC236}">
                <a16:creationId xmlns:a16="http://schemas.microsoft.com/office/drawing/2014/main" id="{CD96D61B-2A1C-1322-8F7C-4BA593764149}"/>
              </a:ext>
            </a:extLst>
          </p:cNvPr>
          <p:cNvSpPr/>
          <p:nvPr/>
        </p:nvSpPr>
        <p:spPr>
          <a:xfrm>
            <a:off x="7747000" y="4587875"/>
            <a:ext cx="3508375" cy="352425"/>
          </a:xfrm>
          <a:custGeom>
            <a:avLst/>
            <a:gdLst>
              <a:gd name="csX0" fmla="*/ 0 w 3508375"/>
              <a:gd name="csY0" fmla="*/ 346075 h 352425"/>
              <a:gd name="csX1" fmla="*/ 0 w 3508375"/>
              <a:gd name="csY1" fmla="*/ 346075 h 352425"/>
              <a:gd name="csX2" fmla="*/ 25400 w 3508375"/>
              <a:gd name="csY2" fmla="*/ 336550 h 352425"/>
              <a:gd name="csX3" fmla="*/ 38100 w 3508375"/>
              <a:gd name="csY3" fmla="*/ 330200 h 352425"/>
              <a:gd name="csX4" fmla="*/ 50800 w 3508375"/>
              <a:gd name="csY4" fmla="*/ 327025 h 352425"/>
              <a:gd name="csX5" fmla="*/ 76200 w 3508375"/>
              <a:gd name="csY5" fmla="*/ 317500 h 352425"/>
              <a:gd name="csX6" fmla="*/ 88900 w 3508375"/>
              <a:gd name="csY6" fmla="*/ 314325 h 352425"/>
              <a:gd name="csX7" fmla="*/ 104775 w 3508375"/>
              <a:gd name="csY7" fmla="*/ 311150 h 352425"/>
              <a:gd name="csX8" fmla="*/ 120650 w 3508375"/>
              <a:gd name="csY8" fmla="*/ 304800 h 352425"/>
              <a:gd name="csX9" fmla="*/ 158750 w 3508375"/>
              <a:gd name="csY9" fmla="*/ 298450 h 352425"/>
              <a:gd name="csX10" fmla="*/ 174625 w 3508375"/>
              <a:gd name="csY10" fmla="*/ 292100 h 352425"/>
              <a:gd name="csX11" fmla="*/ 187325 w 3508375"/>
              <a:gd name="csY11" fmla="*/ 288925 h 352425"/>
              <a:gd name="csX12" fmla="*/ 196850 w 3508375"/>
              <a:gd name="csY12" fmla="*/ 285750 h 352425"/>
              <a:gd name="csX13" fmla="*/ 231775 w 3508375"/>
              <a:gd name="csY13" fmla="*/ 276225 h 352425"/>
              <a:gd name="csX14" fmla="*/ 263525 w 3508375"/>
              <a:gd name="csY14" fmla="*/ 263525 h 352425"/>
              <a:gd name="csX15" fmla="*/ 301625 w 3508375"/>
              <a:gd name="csY15" fmla="*/ 250825 h 352425"/>
              <a:gd name="csX16" fmla="*/ 320675 w 3508375"/>
              <a:gd name="csY16" fmla="*/ 244475 h 352425"/>
              <a:gd name="csX17" fmla="*/ 336550 w 3508375"/>
              <a:gd name="csY17" fmla="*/ 238125 h 352425"/>
              <a:gd name="csX18" fmla="*/ 349250 w 3508375"/>
              <a:gd name="csY18" fmla="*/ 231775 h 352425"/>
              <a:gd name="csX19" fmla="*/ 361950 w 3508375"/>
              <a:gd name="csY19" fmla="*/ 228600 h 352425"/>
              <a:gd name="csX20" fmla="*/ 374650 w 3508375"/>
              <a:gd name="csY20" fmla="*/ 222250 h 352425"/>
              <a:gd name="csX21" fmla="*/ 393700 w 3508375"/>
              <a:gd name="csY21" fmla="*/ 215900 h 352425"/>
              <a:gd name="csX22" fmla="*/ 403225 w 3508375"/>
              <a:gd name="csY22" fmla="*/ 212725 h 352425"/>
              <a:gd name="csX23" fmla="*/ 415925 w 3508375"/>
              <a:gd name="csY23" fmla="*/ 206375 h 352425"/>
              <a:gd name="csX24" fmla="*/ 438150 w 3508375"/>
              <a:gd name="csY24" fmla="*/ 200025 h 352425"/>
              <a:gd name="csX25" fmla="*/ 447675 w 3508375"/>
              <a:gd name="csY25" fmla="*/ 193675 h 352425"/>
              <a:gd name="csX26" fmla="*/ 457200 w 3508375"/>
              <a:gd name="csY26" fmla="*/ 190500 h 352425"/>
              <a:gd name="csX27" fmla="*/ 473075 w 3508375"/>
              <a:gd name="csY27" fmla="*/ 184150 h 352425"/>
              <a:gd name="csX28" fmla="*/ 485775 w 3508375"/>
              <a:gd name="csY28" fmla="*/ 180975 h 352425"/>
              <a:gd name="csX29" fmla="*/ 501650 w 3508375"/>
              <a:gd name="csY29" fmla="*/ 174625 h 352425"/>
              <a:gd name="csX30" fmla="*/ 530225 w 3508375"/>
              <a:gd name="csY30" fmla="*/ 161925 h 352425"/>
              <a:gd name="csX31" fmla="*/ 561975 w 3508375"/>
              <a:gd name="csY31" fmla="*/ 152400 h 352425"/>
              <a:gd name="csX32" fmla="*/ 577850 w 3508375"/>
              <a:gd name="csY32" fmla="*/ 146050 h 352425"/>
              <a:gd name="csX33" fmla="*/ 590550 w 3508375"/>
              <a:gd name="csY33" fmla="*/ 139700 h 352425"/>
              <a:gd name="csX34" fmla="*/ 606425 w 3508375"/>
              <a:gd name="csY34" fmla="*/ 136525 h 352425"/>
              <a:gd name="csX35" fmla="*/ 628650 w 3508375"/>
              <a:gd name="csY35" fmla="*/ 130175 h 352425"/>
              <a:gd name="csX36" fmla="*/ 641350 w 3508375"/>
              <a:gd name="csY36" fmla="*/ 127000 h 352425"/>
              <a:gd name="csX37" fmla="*/ 654050 w 3508375"/>
              <a:gd name="csY37" fmla="*/ 120650 h 352425"/>
              <a:gd name="csX38" fmla="*/ 711200 w 3508375"/>
              <a:gd name="csY38" fmla="*/ 107950 h 352425"/>
              <a:gd name="csX39" fmla="*/ 739775 w 3508375"/>
              <a:gd name="csY39" fmla="*/ 101600 h 352425"/>
              <a:gd name="csX40" fmla="*/ 758825 w 3508375"/>
              <a:gd name="csY40" fmla="*/ 95250 h 352425"/>
              <a:gd name="csX41" fmla="*/ 771525 w 3508375"/>
              <a:gd name="csY41" fmla="*/ 92075 h 352425"/>
              <a:gd name="csX42" fmla="*/ 793750 w 3508375"/>
              <a:gd name="csY42" fmla="*/ 85725 h 352425"/>
              <a:gd name="csX43" fmla="*/ 812800 w 3508375"/>
              <a:gd name="csY43" fmla="*/ 79375 h 352425"/>
              <a:gd name="csX44" fmla="*/ 828675 w 3508375"/>
              <a:gd name="csY44" fmla="*/ 73025 h 352425"/>
              <a:gd name="csX45" fmla="*/ 879475 w 3508375"/>
              <a:gd name="csY45" fmla="*/ 60325 h 352425"/>
              <a:gd name="csX46" fmla="*/ 914400 w 3508375"/>
              <a:gd name="csY46" fmla="*/ 50800 h 352425"/>
              <a:gd name="csX47" fmla="*/ 939800 w 3508375"/>
              <a:gd name="csY47" fmla="*/ 44450 h 352425"/>
              <a:gd name="csX48" fmla="*/ 949325 w 3508375"/>
              <a:gd name="csY48" fmla="*/ 41275 h 352425"/>
              <a:gd name="csX49" fmla="*/ 996950 w 3508375"/>
              <a:gd name="csY49" fmla="*/ 34925 h 352425"/>
              <a:gd name="csX50" fmla="*/ 1038225 w 3508375"/>
              <a:gd name="csY50" fmla="*/ 28575 h 352425"/>
              <a:gd name="csX51" fmla="*/ 1073150 w 3508375"/>
              <a:gd name="csY51" fmla="*/ 22225 h 352425"/>
              <a:gd name="csX52" fmla="*/ 1133475 w 3508375"/>
              <a:gd name="csY52" fmla="*/ 15875 h 352425"/>
              <a:gd name="csX53" fmla="*/ 1158875 w 3508375"/>
              <a:gd name="csY53" fmla="*/ 12700 h 352425"/>
              <a:gd name="csX54" fmla="*/ 1181100 w 3508375"/>
              <a:gd name="csY54" fmla="*/ 9525 h 352425"/>
              <a:gd name="csX55" fmla="*/ 1241425 w 3508375"/>
              <a:gd name="csY55" fmla="*/ 6350 h 352425"/>
              <a:gd name="csX56" fmla="*/ 1273175 w 3508375"/>
              <a:gd name="csY56" fmla="*/ 3175 h 352425"/>
              <a:gd name="csX57" fmla="*/ 1387475 w 3508375"/>
              <a:gd name="csY57" fmla="*/ 0 h 352425"/>
              <a:gd name="csX58" fmla="*/ 1587500 w 3508375"/>
              <a:gd name="csY58" fmla="*/ 3175 h 352425"/>
              <a:gd name="csX59" fmla="*/ 1644650 w 3508375"/>
              <a:gd name="csY59" fmla="*/ 6350 h 352425"/>
              <a:gd name="csX60" fmla="*/ 1673225 w 3508375"/>
              <a:gd name="csY60" fmla="*/ 12700 h 352425"/>
              <a:gd name="csX61" fmla="*/ 1698625 w 3508375"/>
              <a:gd name="csY61" fmla="*/ 15875 h 352425"/>
              <a:gd name="csX62" fmla="*/ 1755775 w 3508375"/>
              <a:gd name="csY62" fmla="*/ 22225 h 352425"/>
              <a:gd name="csX63" fmla="*/ 1771650 w 3508375"/>
              <a:gd name="csY63" fmla="*/ 25400 h 352425"/>
              <a:gd name="csX64" fmla="*/ 1873250 w 3508375"/>
              <a:gd name="csY64" fmla="*/ 31750 h 352425"/>
              <a:gd name="csX65" fmla="*/ 1917700 w 3508375"/>
              <a:gd name="csY65" fmla="*/ 34925 h 352425"/>
              <a:gd name="csX66" fmla="*/ 2003425 w 3508375"/>
              <a:gd name="csY66" fmla="*/ 38100 h 352425"/>
              <a:gd name="csX67" fmla="*/ 2047875 w 3508375"/>
              <a:gd name="csY67" fmla="*/ 41275 h 352425"/>
              <a:gd name="csX68" fmla="*/ 2114550 w 3508375"/>
              <a:gd name="csY68" fmla="*/ 50800 h 352425"/>
              <a:gd name="csX69" fmla="*/ 2136775 w 3508375"/>
              <a:gd name="csY69" fmla="*/ 53975 h 352425"/>
              <a:gd name="csX70" fmla="*/ 2155825 w 3508375"/>
              <a:gd name="csY70" fmla="*/ 57150 h 352425"/>
              <a:gd name="csX71" fmla="*/ 2203450 w 3508375"/>
              <a:gd name="csY71" fmla="*/ 60325 h 352425"/>
              <a:gd name="csX72" fmla="*/ 2238375 w 3508375"/>
              <a:gd name="csY72" fmla="*/ 66675 h 352425"/>
              <a:gd name="csX73" fmla="*/ 2276475 w 3508375"/>
              <a:gd name="csY73" fmla="*/ 69850 h 352425"/>
              <a:gd name="csX74" fmla="*/ 2298700 w 3508375"/>
              <a:gd name="csY74" fmla="*/ 73025 h 352425"/>
              <a:gd name="csX75" fmla="*/ 2343150 w 3508375"/>
              <a:gd name="csY75" fmla="*/ 79375 h 352425"/>
              <a:gd name="csX76" fmla="*/ 2368550 w 3508375"/>
              <a:gd name="csY76" fmla="*/ 88900 h 352425"/>
              <a:gd name="csX77" fmla="*/ 2397125 w 3508375"/>
              <a:gd name="csY77" fmla="*/ 92075 h 352425"/>
              <a:gd name="csX78" fmla="*/ 2419350 w 3508375"/>
              <a:gd name="csY78" fmla="*/ 95250 h 352425"/>
              <a:gd name="csX79" fmla="*/ 2454275 w 3508375"/>
              <a:gd name="csY79" fmla="*/ 101600 h 352425"/>
              <a:gd name="csX80" fmla="*/ 2489200 w 3508375"/>
              <a:gd name="csY80" fmla="*/ 104775 h 352425"/>
              <a:gd name="csX81" fmla="*/ 2514600 w 3508375"/>
              <a:gd name="csY81" fmla="*/ 107950 h 352425"/>
              <a:gd name="csX82" fmla="*/ 2536825 w 3508375"/>
              <a:gd name="csY82" fmla="*/ 111125 h 352425"/>
              <a:gd name="csX83" fmla="*/ 2717800 w 3508375"/>
              <a:gd name="csY83" fmla="*/ 117475 h 352425"/>
              <a:gd name="csX84" fmla="*/ 2768600 w 3508375"/>
              <a:gd name="csY84" fmla="*/ 120650 h 352425"/>
              <a:gd name="csX85" fmla="*/ 2813050 w 3508375"/>
              <a:gd name="csY85" fmla="*/ 123825 h 352425"/>
              <a:gd name="csX86" fmla="*/ 2882900 w 3508375"/>
              <a:gd name="csY86" fmla="*/ 127000 h 352425"/>
              <a:gd name="csX87" fmla="*/ 2905125 w 3508375"/>
              <a:gd name="csY87" fmla="*/ 130175 h 352425"/>
              <a:gd name="csX88" fmla="*/ 2933700 w 3508375"/>
              <a:gd name="csY88" fmla="*/ 136525 h 352425"/>
              <a:gd name="csX89" fmla="*/ 2962275 w 3508375"/>
              <a:gd name="csY89" fmla="*/ 139700 h 352425"/>
              <a:gd name="csX90" fmla="*/ 2990850 w 3508375"/>
              <a:gd name="csY90" fmla="*/ 146050 h 352425"/>
              <a:gd name="csX91" fmla="*/ 3082925 w 3508375"/>
              <a:gd name="csY91" fmla="*/ 152400 h 352425"/>
              <a:gd name="csX92" fmla="*/ 3124200 w 3508375"/>
              <a:gd name="csY92" fmla="*/ 158750 h 352425"/>
              <a:gd name="csX93" fmla="*/ 3143250 w 3508375"/>
              <a:gd name="csY93" fmla="*/ 161925 h 352425"/>
              <a:gd name="csX94" fmla="*/ 3257550 w 3508375"/>
              <a:gd name="csY94" fmla="*/ 168275 h 352425"/>
              <a:gd name="csX95" fmla="*/ 3333750 w 3508375"/>
              <a:gd name="csY95" fmla="*/ 174625 h 352425"/>
              <a:gd name="csX96" fmla="*/ 3416300 w 3508375"/>
              <a:gd name="csY96" fmla="*/ 180975 h 352425"/>
              <a:gd name="csX97" fmla="*/ 3432175 w 3508375"/>
              <a:gd name="csY97" fmla="*/ 184150 h 352425"/>
              <a:gd name="csX98" fmla="*/ 3457575 w 3508375"/>
              <a:gd name="csY98" fmla="*/ 187325 h 352425"/>
              <a:gd name="csX99" fmla="*/ 3467100 w 3508375"/>
              <a:gd name="csY99" fmla="*/ 190500 h 352425"/>
              <a:gd name="csX100" fmla="*/ 3498850 w 3508375"/>
              <a:gd name="csY100" fmla="*/ 196850 h 352425"/>
              <a:gd name="csX101" fmla="*/ 3492500 w 3508375"/>
              <a:gd name="csY101" fmla="*/ 212725 h 352425"/>
              <a:gd name="csX102" fmla="*/ 3489325 w 3508375"/>
              <a:gd name="csY102" fmla="*/ 225425 h 352425"/>
              <a:gd name="csX103" fmla="*/ 3492500 w 3508375"/>
              <a:gd name="csY103" fmla="*/ 263525 h 352425"/>
              <a:gd name="csX104" fmla="*/ 3498850 w 3508375"/>
              <a:gd name="csY104" fmla="*/ 276225 h 352425"/>
              <a:gd name="csX105" fmla="*/ 3505200 w 3508375"/>
              <a:gd name="csY105" fmla="*/ 298450 h 352425"/>
              <a:gd name="csX106" fmla="*/ 3508375 w 3508375"/>
              <a:gd name="csY106" fmla="*/ 307975 h 352425"/>
              <a:gd name="csX107" fmla="*/ 3505200 w 3508375"/>
              <a:gd name="csY107" fmla="*/ 352425 h 352425"/>
              <a:gd name="csX108" fmla="*/ 0 w 3508375"/>
              <a:gd name="csY108" fmla="*/ 346075 h 3524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Lst>
            <a:rect l="l" t="t" r="r" b="b"/>
            <a:pathLst>
              <a:path w="3508375" h="352425">
                <a:moveTo>
                  <a:pt x="0" y="346075"/>
                </a:moveTo>
                <a:lnTo>
                  <a:pt x="0" y="346075"/>
                </a:lnTo>
                <a:cubicBezTo>
                  <a:pt x="8467" y="342900"/>
                  <a:pt x="17053" y="340028"/>
                  <a:pt x="25400" y="336550"/>
                </a:cubicBezTo>
                <a:cubicBezTo>
                  <a:pt x="29769" y="334730"/>
                  <a:pt x="33668" y="331862"/>
                  <a:pt x="38100" y="330200"/>
                </a:cubicBezTo>
                <a:cubicBezTo>
                  <a:pt x="42186" y="328668"/>
                  <a:pt x="46660" y="328405"/>
                  <a:pt x="50800" y="327025"/>
                </a:cubicBezTo>
                <a:cubicBezTo>
                  <a:pt x="70930" y="320315"/>
                  <a:pt x="60594" y="321959"/>
                  <a:pt x="76200" y="317500"/>
                </a:cubicBezTo>
                <a:cubicBezTo>
                  <a:pt x="80396" y="316301"/>
                  <a:pt x="84640" y="315272"/>
                  <a:pt x="88900" y="314325"/>
                </a:cubicBezTo>
                <a:cubicBezTo>
                  <a:pt x="94168" y="313154"/>
                  <a:pt x="99606" y="312701"/>
                  <a:pt x="104775" y="311150"/>
                </a:cubicBezTo>
                <a:cubicBezTo>
                  <a:pt x="110234" y="309512"/>
                  <a:pt x="115121" y="306182"/>
                  <a:pt x="120650" y="304800"/>
                </a:cubicBezTo>
                <a:cubicBezTo>
                  <a:pt x="142908" y="299236"/>
                  <a:pt x="139365" y="304265"/>
                  <a:pt x="158750" y="298450"/>
                </a:cubicBezTo>
                <a:cubicBezTo>
                  <a:pt x="164209" y="296812"/>
                  <a:pt x="169218" y="293902"/>
                  <a:pt x="174625" y="292100"/>
                </a:cubicBezTo>
                <a:cubicBezTo>
                  <a:pt x="178765" y="290720"/>
                  <a:pt x="183129" y="290124"/>
                  <a:pt x="187325" y="288925"/>
                </a:cubicBezTo>
                <a:cubicBezTo>
                  <a:pt x="190543" y="288006"/>
                  <a:pt x="193603" y="286562"/>
                  <a:pt x="196850" y="285750"/>
                </a:cubicBezTo>
                <a:cubicBezTo>
                  <a:pt x="221769" y="279520"/>
                  <a:pt x="204529" y="286442"/>
                  <a:pt x="231775" y="276225"/>
                </a:cubicBezTo>
                <a:cubicBezTo>
                  <a:pt x="242448" y="272223"/>
                  <a:pt x="252711" y="267130"/>
                  <a:pt x="263525" y="263525"/>
                </a:cubicBezTo>
                <a:lnTo>
                  <a:pt x="301625" y="250825"/>
                </a:lnTo>
                <a:cubicBezTo>
                  <a:pt x="301650" y="250817"/>
                  <a:pt x="320675" y="244475"/>
                  <a:pt x="320675" y="244475"/>
                </a:cubicBezTo>
                <a:cubicBezTo>
                  <a:pt x="325967" y="242358"/>
                  <a:pt x="331342" y="240440"/>
                  <a:pt x="336550" y="238125"/>
                </a:cubicBezTo>
                <a:cubicBezTo>
                  <a:pt x="340875" y="236203"/>
                  <a:pt x="344818" y="233437"/>
                  <a:pt x="349250" y="231775"/>
                </a:cubicBezTo>
                <a:cubicBezTo>
                  <a:pt x="353336" y="230243"/>
                  <a:pt x="357864" y="230132"/>
                  <a:pt x="361950" y="228600"/>
                </a:cubicBezTo>
                <a:cubicBezTo>
                  <a:pt x="366382" y="226938"/>
                  <a:pt x="370256" y="224008"/>
                  <a:pt x="374650" y="222250"/>
                </a:cubicBezTo>
                <a:cubicBezTo>
                  <a:pt x="380865" y="219764"/>
                  <a:pt x="387350" y="218017"/>
                  <a:pt x="393700" y="215900"/>
                </a:cubicBezTo>
                <a:cubicBezTo>
                  <a:pt x="396875" y="214842"/>
                  <a:pt x="400232" y="214222"/>
                  <a:pt x="403225" y="212725"/>
                </a:cubicBezTo>
                <a:cubicBezTo>
                  <a:pt x="407458" y="210608"/>
                  <a:pt x="411493" y="208037"/>
                  <a:pt x="415925" y="206375"/>
                </a:cubicBezTo>
                <a:cubicBezTo>
                  <a:pt x="424063" y="203323"/>
                  <a:pt x="430474" y="203863"/>
                  <a:pt x="438150" y="200025"/>
                </a:cubicBezTo>
                <a:cubicBezTo>
                  <a:pt x="441563" y="198318"/>
                  <a:pt x="444262" y="195382"/>
                  <a:pt x="447675" y="193675"/>
                </a:cubicBezTo>
                <a:cubicBezTo>
                  <a:pt x="450668" y="192178"/>
                  <a:pt x="454066" y="191675"/>
                  <a:pt x="457200" y="190500"/>
                </a:cubicBezTo>
                <a:cubicBezTo>
                  <a:pt x="462536" y="188499"/>
                  <a:pt x="467668" y="185952"/>
                  <a:pt x="473075" y="184150"/>
                </a:cubicBezTo>
                <a:cubicBezTo>
                  <a:pt x="477215" y="182770"/>
                  <a:pt x="481635" y="182355"/>
                  <a:pt x="485775" y="180975"/>
                </a:cubicBezTo>
                <a:cubicBezTo>
                  <a:pt x="491182" y="179173"/>
                  <a:pt x="496442" y="176940"/>
                  <a:pt x="501650" y="174625"/>
                </a:cubicBezTo>
                <a:cubicBezTo>
                  <a:pt x="518247" y="167249"/>
                  <a:pt x="511402" y="168199"/>
                  <a:pt x="530225" y="161925"/>
                </a:cubicBezTo>
                <a:cubicBezTo>
                  <a:pt x="558293" y="152569"/>
                  <a:pt x="525173" y="167121"/>
                  <a:pt x="561975" y="152400"/>
                </a:cubicBezTo>
                <a:cubicBezTo>
                  <a:pt x="567267" y="150283"/>
                  <a:pt x="572642" y="148365"/>
                  <a:pt x="577850" y="146050"/>
                </a:cubicBezTo>
                <a:cubicBezTo>
                  <a:pt x="582175" y="144128"/>
                  <a:pt x="586060" y="141197"/>
                  <a:pt x="590550" y="139700"/>
                </a:cubicBezTo>
                <a:cubicBezTo>
                  <a:pt x="595670" y="137993"/>
                  <a:pt x="601190" y="137834"/>
                  <a:pt x="606425" y="136525"/>
                </a:cubicBezTo>
                <a:cubicBezTo>
                  <a:pt x="613900" y="134656"/>
                  <a:pt x="621217" y="132202"/>
                  <a:pt x="628650" y="130175"/>
                </a:cubicBezTo>
                <a:cubicBezTo>
                  <a:pt x="632860" y="129027"/>
                  <a:pt x="637264" y="128532"/>
                  <a:pt x="641350" y="127000"/>
                </a:cubicBezTo>
                <a:cubicBezTo>
                  <a:pt x="645782" y="125338"/>
                  <a:pt x="649484" y="121895"/>
                  <a:pt x="654050" y="120650"/>
                </a:cubicBezTo>
                <a:cubicBezTo>
                  <a:pt x="672877" y="115515"/>
                  <a:pt x="692150" y="112183"/>
                  <a:pt x="711200" y="107950"/>
                </a:cubicBezTo>
                <a:cubicBezTo>
                  <a:pt x="720725" y="105833"/>
                  <a:pt x="730518" y="104686"/>
                  <a:pt x="739775" y="101600"/>
                </a:cubicBezTo>
                <a:cubicBezTo>
                  <a:pt x="746125" y="99483"/>
                  <a:pt x="752414" y="97173"/>
                  <a:pt x="758825" y="95250"/>
                </a:cubicBezTo>
                <a:cubicBezTo>
                  <a:pt x="763005" y="93996"/>
                  <a:pt x="767315" y="93223"/>
                  <a:pt x="771525" y="92075"/>
                </a:cubicBezTo>
                <a:cubicBezTo>
                  <a:pt x="778958" y="90048"/>
                  <a:pt x="786386" y="87991"/>
                  <a:pt x="793750" y="85725"/>
                </a:cubicBezTo>
                <a:cubicBezTo>
                  <a:pt x="800147" y="83757"/>
                  <a:pt x="806510" y="81662"/>
                  <a:pt x="812800" y="79375"/>
                </a:cubicBezTo>
                <a:cubicBezTo>
                  <a:pt x="818156" y="77427"/>
                  <a:pt x="823195" y="74591"/>
                  <a:pt x="828675" y="73025"/>
                </a:cubicBezTo>
                <a:cubicBezTo>
                  <a:pt x="845458" y="68230"/>
                  <a:pt x="862579" y="64705"/>
                  <a:pt x="879475" y="60325"/>
                </a:cubicBezTo>
                <a:cubicBezTo>
                  <a:pt x="891156" y="57297"/>
                  <a:pt x="902730" y="53871"/>
                  <a:pt x="914400" y="50800"/>
                </a:cubicBezTo>
                <a:cubicBezTo>
                  <a:pt x="922840" y="48579"/>
                  <a:pt x="931521" y="47210"/>
                  <a:pt x="939800" y="44450"/>
                </a:cubicBezTo>
                <a:cubicBezTo>
                  <a:pt x="942975" y="43392"/>
                  <a:pt x="946024" y="41825"/>
                  <a:pt x="949325" y="41275"/>
                </a:cubicBezTo>
                <a:cubicBezTo>
                  <a:pt x="965123" y="38642"/>
                  <a:pt x="981095" y="37190"/>
                  <a:pt x="996950" y="34925"/>
                </a:cubicBezTo>
                <a:cubicBezTo>
                  <a:pt x="1010730" y="32956"/>
                  <a:pt x="1024494" y="30863"/>
                  <a:pt x="1038225" y="28575"/>
                </a:cubicBezTo>
                <a:cubicBezTo>
                  <a:pt x="1049897" y="26630"/>
                  <a:pt x="1061421" y="23789"/>
                  <a:pt x="1073150" y="22225"/>
                </a:cubicBezTo>
                <a:cubicBezTo>
                  <a:pt x="1093192" y="19553"/>
                  <a:pt x="1113412" y="18383"/>
                  <a:pt x="1133475" y="15875"/>
                </a:cubicBezTo>
                <a:lnTo>
                  <a:pt x="1158875" y="12700"/>
                </a:lnTo>
                <a:cubicBezTo>
                  <a:pt x="1166293" y="11711"/>
                  <a:pt x="1173638" y="10099"/>
                  <a:pt x="1181100" y="9525"/>
                </a:cubicBezTo>
                <a:cubicBezTo>
                  <a:pt x="1201177" y="7981"/>
                  <a:pt x="1221337" y="7735"/>
                  <a:pt x="1241425" y="6350"/>
                </a:cubicBezTo>
                <a:cubicBezTo>
                  <a:pt x="1252036" y="5618"/>
                  <a:pt x="1262549" y="3637"/>
                  <a:pt x="1273175" y="3175"/>
                </a:cubicBezTo>
                <a:cubicBezTo>
                  <a:pt x="1311254" y="1519"/>
                  <a:pt x="1349375" y="1058"/>
                  <a:pt x="1387475" y="0"/>
                </a:cubicBezTo>
                <a:lnTo>
                  <a:pt x="1587500" y="3175"/>
                </a:lnTo>
                <a:cubicBezTo>
                  <a:pt x="1606574" y="3646"/>
                  <a:pt x="1625687" y="4243"/>
                  <a:pt x="1644650" y="6350"/>
                </a:cubicBezTo>
                <a:cubicBezTo>
                  <a:pt x="1654348" y="7428"/>
                  <a:pt x="1663616" y="11004"/>
                  <a:pt x="1673225" y="12700"/>
                </a:cubicBezTo>
                <a:cubicBezTo>
                  <a:pt x="1681628" y="14183"/>
                  <a:pt x="1690192" y="14578"/>
                  <a:pt x="1698625" y="15875"/>
                </a:cubicBezTo>
                <a:cubicBezTo>
                  <a:pt x="1745675" y="23113"/>
                  <a:pt x="1664004" y="15166"/>
                  <a:pt x="1755775" y="22225"/>
                </a:cubicBezTo>
                <a:cubicBezTo>
                  <a:pt x="1761067" y="23283"/>
                  <a:pt x="1766301" y="24687"/>
                  <a:pt x="1771650" y="25400"/>
                </a:cubicBezTo>
                <a:cubicBezTo>
                  <a:pt x="1807815" y="30222"/>
                  <a:pt x="1833922" y="29565"/>
                  <a:pt x="1873250" y="31750"/>
                </a:cubicBezTo>
                <a:cubicBezTo>
                  <a:pt x="1888082" y="32574"/>
                  <a:pt x="1902863" y="34201"/>
                  <a:pt x="1917700" y="34925"/>
                </a:cubicBezTo>
                <a:cubicBezTo>
                  <a:pt x="1946261" y="36318"/>
                  <a:pt x="1974864" y="36707"/>
                  <a:pt x="2003425" y="38100"/>
                </a:cubicBezTo>
                <a:cubicBezTo>
                  <a:pt x="2018262" y="38824"/>
                  <a:pt x="2033105" y="39693"/>
                  <a:pt x="2047875" y="41275"/>
                </a:cubicBezTo>
                <a:cubicBezTo>
                  <a:pt x="2070198" y="43667"/>
                  <a:pt x="2092325" y="47625"/>
                  <a:pt x="2114550" y="50800"/>
                </a:cubicBezTo>
                <a:cubicBezTo>
                  <a:pt x="2121958" y="51858"/>
                  <a:pt x="2129393" y="52745"/>
                  <a:pt x="2136775" y="53975"/>
                </a:cubicBezTo>
                <a:cubicBezTo>
                  <a:pt x="2143125" y="55033"/>
                  <a:pt x="2149416" y="56540"/>
                  <a:pt x="2155825" y="57150"/>
                </a:cubicBezTo>
                <a:cubicBezTo>
                  <a:pt x="2171664" y="58658"/>
                  <a:pt x="2187575" y="59267"/>
                  <a:pt x="2203450" y="60325"/>
                </a:cubicBezTo>
                <a:cubicBezTo>
                  <a:pt x="2212868" y="62209"/>
                  <a:pt x="2229235" y="65659"/>
                  <a:pt x="2238375" y="66675"/>
                </a:cubicBezTo>
                <a:cubicBezTo>
                  <a:pt x="2251041" y="68082"/>
                  <a:pt x="2263801" y="68516"/>
                  <a:pt x="2276475" y="69850"/>
                </a:cubicBezTo>
                <a:cubicBezTo>
                  <a:pt x="2283917" y="70633"/>
                  <a:pt x="2291282" y="72036"/>
                  <a:pt x="2298700" y="73025"/>
                </a:cubicBezTo>
                <a:cubicBezTo>
                  <a:pt x="2338435" y="78323"/>
                  <a:pt x="2309688" y="73798"/>
                  <a:pt x="2343150" y="79375"/>
                </a:cubicBezTo>
                <a:cubicBezTo>
                  <a:pt x="2351617" y="82550"/>
                  <a:pt x="2359748" y="86829"/>
                  <a:pt x="2368550" y="88900"/>
                </a:cubicBezTo>
                <a:cubicBezTo>
                  <a:pt x="2377879" y="91095"/>
                  <a:pt x="2387615" y="90886"/>
                  <a:pt x="2397125" y="92075"/>
                </a:cubicBezTo>
                <a:cubicBezTo>
                  <a:pt x="2404551" y="93003"/>
                  <a:pt x="2411968" y="94020"/>
                  <a:pt x="2419350" y="95250"/>
                </a:cubicBezTo>
                <a:cubicBezTo>
                  <a:pt x="2436194" y="98057"/>
                  <a:pt x="2436277" y="99483"/>
                  <a:pt x="2454275" y="101600"/>
                </a:cubicBezTo>
                <a:cubicBezTo>
                  <a:pt x="2465885" y="102966"/>
                  <a:pt x="2477575" y="103551"/>
                  <a:pt x="2489200" y="104775"/>
                </a:cubicBezTo>
                <a:cubicBezTo>
                  <a:pt x="2497686" y="105668"/>
                  <a:pt x="2506142" y="106822"/>
                  <a:pt x="2514600" y="107950"/>
                </a:cubicBezTo>
                <a:cubicBezTo>
                  <a:pt x="2522018" y="108939"/>
                  <a:pt x="2529359" y="110610"/>
                  <a:pt x="2536825" y="111125"/>
                </a:cubicBezTo>
                <a:cubicBezTo>
                  <a:pt x="2581492" y="114205"/>
                  <a:pt x="2682273" y="116460"/>
                  <a:pt x="2717800" y="117475"/>
                </a:cubicBezTo>
                <a:lnTo>
                  <a:pt x="2768600" y="120650"/>
                </a:lnTo>
                <a:lnTo>
                  <a:pt x="2813050" y="123825"/>
                </a:lnTo>
                <a:cubicBezTo>
                  <a:pt x="2836321" y="125118"/>
                  <a:pt x="2859617" y="125942"/>
                  <a:pt x="2882900" y="127000"/>
                </a:cubicBezTo>
                <a:cubicBezTo>
                  <a:pt x="2890308" y="128058"/>
                  <a:pt x="2897770" y="128796"/>
                  <a:pt x="2905125" y="130175"/>
                </a:cubicBezTo>
                <a:cubicBezTo>
                  <a:pt x="2914715" y="131973"/>
                  <a:pt x="2924075" y="134921"/>
                  <a:pt x="2933700" y="136525"/>
                </a:cubicBezTo>
                <a:cubicBezTo>
                  <a:pt x="2943153" y="138101"/>
                  <a:pt x="2952822" y="138124"/>
                  <a:pt x="2962275" y="139700"/>
                </a:cubicBezTo>
                <a:cubicBezTo>
                  <a:pt x="2971900" y="141304"/>
                  <a:pt x="2981212" y="144528"/>
                  <a:pt x="2990850" y="146050"/>
                </a:cubicBezTo>
                <a:cubicBezTo>
                  <a:pt x="3014154" y="149730"/>
                  <a:pt x="3065901" y="151504"/>
                  <a:pt x="3082925" y="152400"/>
                </a:cubicBezTo>
                <a:cubicBezTo>
                  <a:pt x="3130443" y="160320"/>
                  <a:pt x="3071090" y="150579"/>
                  <a:pt x="3124200" y="158750"/>
                </a:cubicBezTo>
                <a:cubicBezTo>
                  <a:pt x="3130563" y="159729"/>
                  <a:pt x="3136844" y="161284"/>
                  <a:pt x="3143250" y="161925"/>
                </a:cubicBezTo>
                <a:cubicBezTo>
                  <a:pt x="3180536" y="165654"/>
                  <a:pt x="3220579" y="166162"/>
                  <a:pt x="3257550" y="168275"/>
                </a:cubicBezTo>
                <a:cubicBezTo>
                  <a:pt x="3315532" y="171588"/>
                  <a:pt x="3280803" y="170843"/>
                  <a:pt x="3333750" y="174625"/>
                </a:cubicBezTo>
                <a:cubicBezTo>
                  <a:pt x="3369650" y="177189"/>
                  <a:pt x="3384511" y="176434"/>
                  <a:pt x="3416300" y="180975"/>
                </a:cubicBezTo>
                <a:cubicBezTo>
                  <a:pt x="3421642" y="181738"/>
                  <a:pt x="3426841" y="183329"/>
                  <a:pt x="3432175" y="184150"/>
                </a:cubicBezTo>
                <a:cubicBezTo>
                  <a:pt x="3440608" y="185447"/>
                  <a:pt x="3449108" y="186267"/>
                  <a:pt x="3457575" y="187325"/>
                </a:cubicBezTo>
                <a:cubicBezTo>
                  <a:pt x="3460750" y="188383"/>
                  <a:pt x="3463839" y="189747"/>
                  <a:pt x="3467100" y="190500"/>
                </a:cubicBezTo>
                <a:cubicBezTo>
                  <a:pt x="3477617" y="192927"/>
                  <a:pt x="3490727" y="189743"/>
                  <a:pt x="3498850" y="196850"/>
                </a:cubicBezTo>
                <a:cubicBezTo>
                  <a:pt x="3503139" y="200603"/>
                  <a:pt x="3494302" y="207318"/>
                  <a:pt x="3492500" y="212725"/>
                </a:cubicBezTo>
                <a:cubicBezTo>
                  <a:pt x="3491120" y="216865"/>
                  <a:pt x="3490383" y="221192"/>
                  <a:pt x="3489325" y="225425"/>
                </a:cubicBezTo>
                <a:cubicBezTo>
                  <a:pt x="3490383" y="238125"/>
                  <a:pt x="3490151" y="250999"/>
                  <a:pt x="3492500" y="263525"/>
                </a:cubicBezTo>
                <a:cubicBezTo>
                  <a:pt x="3493372" y="268177"/>
                  <a:pt x="3496986" y="271875"/>
                  <a:pt x="3498850" y="276225"/>
                </a:cubicBezTo>
                <a:cubicBezTo>
                  <a:pt x="3502113" y="283838"/>
                  <a:pt x="3502898" y="290394"/>
                  <a:pt x="3505200" y="298450"/>
                </a:cubicBezTo>
                <a:cubicBezTo>
                  <a:pt x="3506119" y="301668"/>
                  <a:pt x="3507317" y="304800"/>
                  <a:pt x="3508375" y="307975"/>
                </a:cubicBezTo>
                <a:lnTo>
                  <a:pt x="3505200" y="352425"/>
                </a:lnTo>
                <a:lnTo>
                  <a:pt x="0" y="346075"/>
                </a:lnTo>
                <a:close/>
              </a:path>
            </a:pathLst>
          </a:custGeom>
          <a:solidFill>
            <a:srgbClr val="C0000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Pijl: rechts 15">
            <a:extLst>
              <a:ext uri="{FF2B5EF4-FFF2-40B4-BE49-F238E27FC236}">
                <a16:creationId xmlns:a16="http://schemas.microsoft.com/office/drawing/2014/main" id="{4992B2A9-71A4-ABCD-F40D-10C7BF69DCF3}"/>
              </a:ext>
            </a:extLst>
          </p:cNvPr>
          <p:cNvSpPr/>
          <p:nvPr/>
        </p:nvSpPr>
        <p:spPr>
          <a:xfrm rot="8283685">
            <a:off x="9086850" y="4198528"/>
            <a:ext cx="571500" cy="322622"/>
          </a:xfrm>
          <a:prstGeom prst="rightArrow">
            <a:avLst/>
          </a:prstGeom>
          <a:solidFill>
            <a:srgbClr val="FF00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10">
            <a:extLst>
              <a:ext uri="{FF2B5EF4-FFF2-40B4-BE49-F238E27FC236}">
                <a16:creationId xmlns:a16="http://schemas.microsoft.com/office/drawing/2014/main" id="{CF4308AE-A6E0-74BC-D889-424FD3A21F68}"/>
              </a:ext>
            </a:extLst>
          </p:cNvPr>
          <p:cNvCxnSpPr>
            <a:cxnSpLocks/>
          </p:cNvCxnSpPr>
          <p:nvPr/>
        </p:nvCxnSpPr>
        <p:spPr>
          <a:xfrm flipV="1">
            <a:off x="9160666" y="4586288"/>
            <a:ext cx="0" cy="354012"/>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2" name="Rechte verbindingslijn 11">
            <a:extLst>
              <a:ext uri="{FF2B5EF4-FFF2-40B4-BE49-F238E27FC236}">
                <a16:creationId xmlns:a16="http://schemas.microsoft.com/office/drawing/2014/main" id="{B2291FC6-8DAA-4267-121C-A1D46F236022}"/>
              </a:ext>
            </a:extLst>
          </p:cNvPr>
          <p:cNvCxnSpPr>
            <a:cxnSpLocks/>
          </p:cNvCxnSpPr>
          <p:nvPr/>
        </p:nvCxnSpPr>
        <p:spPr>
          <a:xfrm flipV="1">
            <a:off x="8832053" y="4331494"/>
            <a:ext cx="0" cy="608806"/>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9C9211C8-0A9B-136B-A691-901831346C0F}"/>
              </a:ext>
            </a:extLst>
          </p:cNvPr>
          <p:cNvCxnSpPr>
            <a:cxnSpLocks/>
          </p:cNvCxnSpPr>
          <p:nvPr/>
        </p:nvCxnSpPr>
        <p:spPr>
          <a:xfrm flipV="1">
            <a:off x="8641553" y="3890963"/>
            <a:ext cx="0" cy="1049337"/>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C2061B38-23EF-F23B-6127-8AD55F651F99}"/>
              </a:ext>
            </a:extLst>
          </p:cNvPr>
          <p:cNvCxnSpPr>
            <a:cxnSpLocks/>
          </p:cNvCxnSpPr>
          <p:nvPr/>
        </p:nvCxnSpPr>
        <p:spPr>
          <a:xfrm flipV="1">
            <a:off x="8501066" y="3233738"/>
            <a:ext cx="0" cy="1706562"/>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229241AD-EAAA-0117-DC8D-933C63FA743C}"/>
              </a:ext>
            </a:extLst>
          </p:cNvPr>
          <p:cNvCxnSpPr>
            <a:cxnSpLocks/>
          </p:cNvCxnSpPr>
          <p:nvPr/>
        </p:nvCxnSpPr>
        <p:spPr>
          <a:xfrm flipV="1">
            <a:off x="8358187" y="2295525"/>
            <a:ext cx="0" cy="2644775"/>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2" name="Afbeelding 1">
            <a:extLst>
              <a:ext uri="{FF2B5EF4-FFF2-40B4-BE49-F238E27FC236}">
                <a16:creationId xmlns:a16="http://schemas.microsoft.com/office/drawing/2014/main" id="{95398AD9-04A2-A293-6340-BD6F38C280F3}"/>
              </a:ext>
            </a:extLst>
          </p:cNvPr>
          <p:cNvPicPr>
            <a:picLocks noChangeAspect="1"/>
          </p:cNvPicPr>
          <p:nvPr/>
        </p:nvPicPr>
        <p:blipFill>
          <a:blip r:embed="rId5">
            <a:extLst>
              <a:ext uri="{28A0092B-C50C-407E-A947-70E740481C1C}">
                <a14:useLocalDpi xmlns:a14="http://schemas.microsoft.com/office/drawing/2010/main" val="0"/>
              </a:ext>
            </a:extLst>
          </a:blip>
          <a:srcRect r="28598"/>
          <a:stretch>
            <a:fillRect/>
          </a:stretch>
        </p:blipFill>
        <p:spPr>
          <a:xfrm>
            <a:off x="5851025" y="274694"/>
            <a:ext cx="6079038" cy="6308611"/>
          </a:xfrm>
          <a:prstGeom prst="rect">
            <a:avLst/>
          </a:prstGeom>
        </p:spPr>
      </p:pic>
      <p:cxnSp>
        <p:nvCxnSpPr>
          <p:cNvPr id="16" name="Gebogen verbindingslijn 15">
            <a:extLst>
              <a:ext uri="{FF2B5EF4-FFF2-40B4-BE49-F238E27FC236}">
                <a16:creationId xmlns:a16="http://schemas.microsoft.com/office/drawing/2014/main" id="{271F304F-9D2D-7AC9-658A-65E301956FE5}"/>
              </a:ext>
            </a:extLst>
          </p:cNvPr>
          <p:cNvCxnSpPr>
            <a:cxnSpLocks/>
          </p:cNvCxnSpPr>
          <p:nvPr/>
        </p:nvCxnSpPr>
        <p:spPr>
          <a:xfrm rot="10800000" flipV="1">
            <a:off x="2300289" y="4171956"/>
            <a:ext cx="4243390" cy="159538"/>
          </a:xfrm>
          <a:prstGeom prst="bentConnector3">
            <a:avLst>
              <a:gd name="adj1" fmla="val 99832"/>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6E20ADBF-D2D7-45A4-5223-5BBC2E912DDF}"/>
              </a:ext>
            </a:extLst>
          </p:cNvPr>
          <p:cNvCxnSpPr/>
          <p:nvPr/>
        </p:nvCxnSpPr>
        <p:spPr>
          <a:xfrm flipH="1">
            <a:off x="2600325" y="4331494"/>
            <a:ext cx="3943354" cy="111919"/>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687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 presetClass="entr" presetSubtype="3"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1+#ppt_w/2"/>
                                          </p:val>
                                        </p:tav>
                                        <p:tav tm="100000">
                                          <p:val>
                                            <p:strVal val="#ppt_x"/>
                                          </p:val>
                                        </p:tav>
                                      </p:tavLst>
                                    </p:anim>
                                    <p:anim calcmode="lin" valueType="num">
                                      <p:cBhvr additive="base">
                                        <p:cTn id="46" dur="500" fill="hold"/>
                                        <p:tgtEl>
                                          <p:spTgt spid="10"/>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2"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11022E-16 1.85185E-6 L -0.0263 -0.03565 " pathEditMode="relative" rAng="0" ptsTypes="AA">
                                      <p:cBhvr>
                                        <p:cTn id="54" dur="1000" fill="hold"/>
                                        <p:tgtEl>
                                          <p:spTgt spid="10"/>
                                        </p:tgtEl>
                                        <p:attrNameLst>
                                          <p:attrName>ppt_x</p:attrName>
                                          <p:attrName>ppt_y</p:attrName>
                                        </p:attrNameLst>
                                      </p:cBhvr>
                                      <p:rCtr x="-1315" y="-1782"/>
                                    </p:animMotion>
                                  </p:childTnLst>
                                </p:cTn>
                              </p:par>
                              <p:par>
                                <p:cTn id="55" presetID="10" presetClass="exit" presetSubtype="0" fill="hold"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1000"/>
                            </p:stCondLst>
                            <p:childTnLst>
                              <p:par>
                                <p:cTn id="59" presetID="22" presetClass="entr" presetSubtype="1" fill="hold"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2" nodeType="clickEffect">
                                  <p:stCondLst>
                                    <p:cond delay="0"/>
                                  </p:stCondLst>
                                  <p:childTnLst>
                                    <p:animMotion origin="layout" path="M -0.0263 -0.03565 L -0.04284 -0.09676 " pathEditMode="relative" rAng="0" ptsTypes="AA">
                                      <p:cBhvr>
                                        <p:cTn id="65" dur="1000" fill="hold"/>
                                        <p:tgtEl>
                                          <p:spTgt spid="10"/>
                                        </p:tgtEl>
                                        <p:attrNameLst>
                                          <p:attrName>ppt_x</p:attrName>
                                          <p:attrName>ppt_y</p:attrName>
                                        </p:attrNameLst>
                                      </p:cBhvr>
                                      <p:rCtr x="-833" y="-3056"/>
                                    </p:animMotion>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up)">
                                      <p:cBhvr>
                                        <p:cTn id="69" dur="500"/>
                                        <p:tgtEl>
                                          <p:spTgt spid="13"/>
                                        </p:tgtEl>
                                      </p:cBhvr>
                                    </p:animEffec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3" nodeType="clickEffect">
                                  <p:stCondLst>
                                    <p:cond delay="0"/>
                                  </p:stCondLst>
                                  <p:childTnLst>
                                    <p:animMotion origin="layout" path="M -0.04284 -0.09676 L -0.05312 -0.19398 " pathEditMode="relative" rAng="0" ptsTypes="AA">
                                      <p:cBhvr>
                                        <p:cTn id="76" dur="1000" fill="hold"/>
                                        <p:tgtEl>
                                          <p:spTgt spid="10"/>
                                        </p:tgtEl>
                                        <p:attrNameLst>
                                          <p:attrName>ppt_x</p:attrName>
                                          <p:attrName>ppt_y</p:attrName>
                                        </p:attrNameLst>
                                      </p:cBhvr>
                                      <p:rCtr x="-521" y="-4861"/>
                                    </p:animMotion>
                                  </p:childTnLst>
                                </p:cTn>
                              </p:par>
                              <p:par>
                                <p:cTn id="77" presetID="10" presetClass="exit" presetSubtype="0" fill="hold"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1000"/>
                            </p:stCondLst>
                            <p:childTnLst>
                              <p:par>
                                <p:cTn id="81" presetID="22" presetClass="entr" presetSubtype="1" fill="hold"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up)">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4" nodeType="clickEffect">
                                  <p:stCondLst>
                                    <p:cond delay="0"/>
                                  </p:stCondLst>
                                  <p:childTnLst>
                                    <p:animMotion origin="layout" path="M -0.05312 -0.19398 L -0.06562 -0.33009 " pathEditMode="relative" rAng="0" ptsTypes="AA">
                                      <p:cBhvr>
                                        <p:cTn id="87" dur="1000" fill="hold"/>
                                        <p:tgtEl>
                                          <p:spTgt spid="10"/>
                                        </p:tgtEl>
                                        <p:attrNameLst>
                                          <p:attrName>ppt_x</p:attrName>
                                          <p:attrName>ppt_y</p:attrName>
                                        </p:attrNameLst>
                                      </p:cBhvr>
                                      <p:rCtr x="-625" y="-6806"/>
                                    </p:animMotion>
                                  </p:childTnLst>
                                </p:cTn>
                              </p:par>
                              <p:par>
                                <p:cTn id="88" presetID="10" presetClass="exit" presetSubtype="0" fill="hold"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childTnLst>
                          </p:cTn>
                        </p:par>
                        <p:par>
                          <p:cTn id="91" fill="hold">
                            <p:stCondLst>
                              <p:cond delay="1000"/>
                            </p:stCondLst>
                            <p:childTnLst>
                              <p:par>
                                <p:cTn id="92" presetID="22" presetClass="entr" presetSubtype="1" fill="hold"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up)">
                                      <p:cBhvr>
                                        <p:cTn id="94" dur="500"/>
                                        <p:tgtEl>
                                          <p:spTgt spid="15"/>
                                        </p:tgtEl>
                                      </p:cBhvr>
                                    </p:animEffect>
                                  </p:childTnLst>
                                </p:cTn>
                              </p:par>
                              <p:par>
                                <p:cTn id="95" presetID="10" presetClass="exit" presetSubtype="0" fill="hold" nodeType="with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par>
                                <p:cTn id="98" presetID="10" presetClass="exit" presetSubtype="0" fill="hold" grpId="5"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5">
                                            <p:txEl>
                                              <p:pRg st="4" end="4"/>
                                            </p:txEl>
                                          </p:spTgt>
                                        </p:tgtEl>
                                        <p:attrNameLst>
                                          <p:attrName>style.visibility</p:attrName>
                                        </p:attrNameLst>
                                      </p:cBhvr>
                                      <p:to>
                                        <p:strVal val="visible"/>
                                      </p:to>
                                    </p:set>
                                    <p:anim calcmode="lin" valueType="num">
                                      <p:cBhvr additive="base">
                                        <p:cTn id="10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0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childTnLst>
                          </p:cTn>
                        </p:par>
                        <p:par>
                          <p:cTn id="113" fill="hold">
                            <p:stCondLst>
                              <p:cond delay="500"/>
                            </p:stCondLst>
                            <p:childTnLst>
                              <p:par>
                                <p:cTn id="114" presetID="22" presetClass="entr" presetSubtype="2" fill="hold" nodeType="after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right)">
                                      <p:cBhvr>
                                        <p:cTn id="116" dur="500"/>
                                        <p:tgtEl>
                                          <p:spTgt spid="27"/>
                                        </p:tgtEl>
                                      </p:cBhvr>
                                    </p:animEffect>
                                  </p:childTnLst>
                                </p:cTn>
                              </p:par>
                              <p:par>
                                <p:cTn id="117" presetID="22" presetClass="entr" presetSubtype="2" fill="hold" nodeType="withEffect">
                                  <p:stCondLst>
                                    <p:cond delay="0"/>
                                  </p:stCondLst>
                                  <p:childTnLst>
                                    <p:set>
                                      <p:cBhvr>
                                        <p:cTn id="118" dur="1" fill="hold">
                                          <p:stCondLst>
                                            <p:cond delay="0"/>
                                          </p:stCondLst>
                                        </p:cTn>
                                        <p:tgtEl>
                                          <p:spTgt spid="16"/>
                                        </p:tgtEl>
                                        <p:attrNameLst>
                                          <p:attrName>style.visibility</p:attrName>
                                        </p:attrNameLst>
                                      </p:cBhvr>
                                      <p:to>
                                        <p:strVal val="visible"/>
                                      </p:to>
                                    </p:set>
                                    <p:animEffect transition="in" filter="wipe(right)">
                                      <p:cBhvr>
                                        <p:cTn id="119" dur="500"/>
                                        <p:tgtEl>
                                          <p:spTgt spid="16"/>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xit" presetSubtype="4" fill="hold" nodeType="clickEffect">
                                  <p:stCondLst>
                                    <p:cond delay="0"/>
                                  </p:stCondLst>
                                  <p:childTnLst>
                                    <p:anim calcmode="lin" valueType="num">
                                      <p:cBhvr additive="base">
                                        <p:cTn id="123" dur="500"/>
                                        <p:tgtEl>
                                          <p:spTgt spid="2"/>
                                        </p:tgtEl>
                                        <p:attrNameLst>
                                          <p:attrName>ppt_x</p:attrName>
                                        </p:attrNameLst>
                                      </p:cBhvr>
                                      <p:tavLst>
                                        <p:tav tm="0">
                                          <p:val>
                                            <p:strVal val="ppt_x"/>
                                          </p:val>
                                        </p:tav>
                                        <p:tav tm="100000">
                                          <p:val>
                                            <p:strVal val="ppt_x"/>
                                          </p:val>
                                        </p:tav>
                                      </p:tavLst>
                                    </p:anim>
                                    <p:anim calcmode="lin" valueType="num">
                                      <p:cBhvr additive="base">
                                        <p:cTn id="124" dur="500"/>
                                        <p:tgtEl>
                                          <p:spTgt spid="2"/>
                                        </p:tgtEl>
                                        <p:attrNameLst>
                                          <p:attrName>ppt_y</p:attrName>
                                        </p:attrNameLst>
                                      </p:cBhvr>
                                      <p:tavLst>
                                        <p:tav tm="0">
                                          <p:val>
                                            <p:strVal val="ppt_y"/>
                                          </p:val>
                                        </p:tav>
                                        <p:tav tm="100000">
                                          <p:val>
                                            <p:strVal val="1+ppt_h/2"/>
                                          </p:val>
                                        </p:tav>
                                      </p:tavLst>
                                    </p:anim>
                                    <p:set>
                                      <p:cBhvr>
                                        <p:cTn id="125" dur="1" fill="hold">
                                          <p:stCondLst>
                                            <p:cond delay="499"/>
                                          </p:stCondLst>
                                        </p:cTn>
                                        <p:tgtEl>
                                          <p:spTgt spid="2"/>
                                        </p:tgtEl>
                                        <p:attrNameLst>
                                          <p:attrName>style.visibility</p:attrName>
                                        </p:attrNameLst>
                                      </p:cBhvr>
                                      <p:to>
                                        <p:strVal val="hidden"/>
                                      </p:to>
                                    </p:set>
                                  </p:childTnLst>
                                </p:cTn>
                              </p:par>
                              <p:par>
                                <p:cTn id="126" presetID="2" presetClass="exit" presetSubtype="4" fill="hold" nodeType="withEffect">
                                  <p:stCondLst>
                                    <p:cond delay="0"/>
                                  </p:stCondLst>
                                  <p:childTnLst>
                                    <p:anim calcmode="lin" valueType="num">
                                      <p:cBhvr additive="base">
                                        <p:cTn id="127" dur="500"/>
                                        <p:tgtEl>
                                          <p:spTgt spid="16"/>
                                        </p:tgtEl>
                                        <p:attrNameLst>
                                          <p:attrName>ppt_x</p:attrName>
                                        </p:attrNameLst>
                                      </p:cBhvr>
                                      <p:tavLst>
                                        <p:tav tm="0">
                                          <p:val>
                                            <p:strVal val="ppt_x"/>
                                          </p:val>
                                        </p:tav>
                                        <p:tav tm="100000">
                                          <p:val>
                                            <p:strVal val="ppt_x"/>
                                          </p:val>
                                        </p:tav>
                                      </p:tavLst>
                                    </p:anim>
                                    <p:anim calcmode="lin" valueType="num">
                                      <p:cBhvr additive="base">
                                        <p:cTn id="128" dur="500"/>
                                        <p:tgtEl>
                                          <p:spTgt spid="16"/>
                                        </p:tgtEl>
                                        <p:attrNameLst>
                                          <p:attrName>ppt_y</p:attrName>
                                        </p:attrNameLst>
                                      </p:cBhvr>
                                      <p:tavLst>
                                        <p:tav tm="0">
                                          <p:val>
                                            <p:strVal val="ppt_y"/>
                                          </p:val>
                                        </p:tav>
                                        <p:tav tm="100000">
                                          <p:val>
                                            <p:strVal val="1+ppt_h/2"/>
                                          </p:val>
                                        </p:tav>
                                      </p:tavLst>
                                    </p:anim>
                                    <p:set>
                                      <p:cBhvr>
                                        <p:cTn id="129" dur="1" fill="hold">
                                          <p:stCondLst>
                                            <p:cond delay="499"/>
                                          </p:stCondLst>
                                        </p:cTn>
                                        <p:tgtEl>
                                          <p:spTgt spid="16"/>
                                        </p:tgtEl>
                                        <p:attrNameLst>
                                          <p:attrName>style.visibility</p:attrName>
                                        </p:attrNameLst>
                                      </p:cBhvr>
                                      <p:to>
                                        <p:strVal val="hidden"/>
                                      </p:to>
                                    </p:set>
                                  </p:childTnLst>
                                </p:cTn>
                              </p:par>
                              <p:par>
                                <p:cTn id="130" presetID="2" presetClass="exit" presetSubtype="4" fill="hold" nodeType="withEffect">
                                  <p:stCondLst>
                                    <p:cond delay="0"/>
                                  </p:stCondLst>
                                  <p:childTnLst>
                                    <p:anim calcmode="lin" valueType="num">
                                      <p:cBhvr additive="base">
                                        <p:cTn id="131" dur="500"/>
                                        <p:tgtEl>
                                          <p:spTgt spid="27"/>
                                        </p:tgtEl>
                                        <p:attrNameLst>
                                          <p:attrName>ppt_x</p:attrName>
                                        </p:attrNameLst>
                                      </p:cBhvr>
                                      <p:tavLst>
                                        <p:tav tm="0">
                                          <p:val>
                                            <p:strVal val="ppt_x"/>
                                          </p:val>
                                        </p:tav>
                                        <p:tav tm="100000">
                                          <p:val>
                                            <p:strVal val="ppt_x"/>
                                          </p:val>
                                        </p:tav>
                                      </p:tavLst>
                                    </p:anim>
                                    <p:anim calcmode="lin" valueType="num">
                                      <p:cBhvr additive="base">
                                        <p:cTn id="132" dur="500"/>
                                        <p:tgtEl>
                                          <p:spTgt spid="27"/>
                                        </p:tgtEl>
                                        <p:attrNameLst>
                                          <p:attrName>ppt_y</p:attrName>
                                        </p:attrNameLst>
                                      </p:cBhvr>
                                      <p:tavLst>
                                        <p:tav tm="0">
                                          <p:val>
                                            <p:strVal val="ppt_y"/>
                                          </p:val>
                                        </p:tav>
                                        <p:tav tm="100000">
                                          <p:val>
                                            <p:strVal val="1+ppt_h/2"/>
                                          </p:val>
                                        </p:tav>
                                      </p:tavLst>
                                    </p:anim>
                                    <p:set>
                                      <p:cBhvr>
                                        <p:cTn id="13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8" grpId="1" animBg="1"/>
      <p:bldP spid="9" grpId="0" animBg="1"/>
      <p:bldP spid="9" grpId="1" animBg="1"/>
      <p:bldP spid="10" grpId="0" animBg="1"/>
      <p:bldP spid="10" grpId="1" animBg="1"/>
      <p:bldP spid="10" grpId="2" animBg="1"/>
      <p:bldP spid="10" grpId="3" animBg="1"/>
      <p:bldP spid="10" grpId="4" animBg="1"/>
      <p:bldP spid="10" grpId="5"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F6035-70CF-B176-818D-8326920CB589}"/>
              </a:ext>
            </a:extLst>
          </p:cNvPr>
          <p:cNvSpPr>
            <a:spLocks noGrp="1"/>
          </p:cNvSpPr>
          <p:nvPr>
            <p:ph type="title"/>
          </p:nvPr>
        </p:nvSpPr>
        <p:spPr/>
        <p:txBody>
          <a:bodyPr/>
          <a:lstStyle/>
          <a:p>
            <a:r>
              <a:rPr lang="en-GB" dirty="0"/>
              <a:t>Wet van Wien</a:t>
            </a:r>
            <a:endParaRPr lang="nl-NL" dirty="0"/>
          </a:p>
        </p:txBody>
      </p:sp>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5B558CD4-7D54-23A6-7C2A-D603F8ADBF93}"/>
                  </a:ext>
                </a:extLst>
              </p:cNvPr>
              <p:cNvSpPr>
                <a:spLocks noGrp="1"/>
              </p:cNvSpPr>
              <p:nvPr>
                <p:ph idx="1"/>
              </p:nvPr>
            </p:nvSpPr>
            <p:spPr/>
            <p:txBody>
              <a:bodyPr>
                <a:normAutofit/>
              </a:bodyPr>
              <a:lstStyle/>
              <a:p>
                <a:pPr marL="0" indent="0">
                  <a:buNone/>
                </a:pPr>
                <a:r>
                  <a:rPr lang="nl-NL" dirty="0"/>
                  <a:t>De </a:t>
                </a:r>
                <a:r>
                  <a:rPr lang="nl-NL" noProof="0" dirty="0"/>
                  <a:t>wet van Wien is het verband tussen </a:t>
                </a:r>
                <a14:m>
                  <m:oMath xmlns:m="http://schemas.openxmlformats.org/officeDocument/2006/math">
                    <m:sSub>
                      <m:sSubPr>
                        <m:ctrlPr>
                          <a:rPr lang="nl-NL" b="0" i="1" noProof="0" smtClean="0">
                            <a:latin typeface="Cambria Math" panose="02040503050406030204" pitchFamily="18" charset="0"/>
                          </a:rPr>
                        </m:ctrlPr>
                      </m:sSubPr>
                      <m:e>
                        <m:r>
                          <a:rPr lang="nl-NL" b="0" i="1" noProof="0" smtClean="0">
                            <a:latin typeface="Cambria Math" panose="02040503050406030204" pitchFamily="18" charset="0"/>
                          </a:rPr>
                          <m:t>𝜆</m:t>
                        </m:r>
                      </m:e>
                      <m:sub>
                        <m:r>
                          <m:rPr>
                            <m:sty m:val="p"/>
                          </m:rPr>
                          <a:rPr lang="nl-NL" b="0" i="0" noProof="0" smtClean="0">
                            <a:latin typeface="Cambria Math" panose="02040503050406030204" pitchFamily="18" charset="0"/>
                          </a:rPr>
                          <m:t>max</m:t>
                        </m:r>
                      </m:sub>
                    </m:sSub>
                  </m:oMath>
                </a14:m>
                <a:r>
                  <a:rPr lang="nl-NL" noProof="0" dirty="0"/>
                  <a:t> en </a:t>
                </a:r>
                <a14:m>
                  <m:oMath xmlns:m="http://schemas.openxmlformats.org/officeDocument/2006/math">
                    <m:r>
                      <a:rPr lang="nl-NL" b="0" i="1" noProof="0" smtClean="0">
                        <a:latin typeface="Cambria Math" panose="02040503050406030204" pitchFamily="18" charset="0"/>
                      </a:rPr>
                      <m:t>𝑇</m:t>
                    </m:r>
                  </m:oMath>
                </a14:m>
                <a:r>
                  <a:rPr lang="nl-NL" noProof="0" dirty="0"/>
                  <a:t> </a:t>
                </a:r>
                <a:r>
                  <a:rPr lang="nl-NL" dirty="0"/>
                  <a:t>:</a:t>
                </a:r>
              </a:p>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𝜆</m:t>
                        </m:r>
                      </m:e>
                      <m:sub>
                        <m:r>
                          <m:rPr>
                            <m:sty m:val="p"/>
                          </m:rPr>
                          <a:rPr lang="en-GB" b="0" i="0" smtClean="0">
                            <a:latin typeface="Cambria Math" panose="02040503050406030204" pitchFamily="18" charset="0"/>
                          </a:rPr>
                          <m:t>max</m:t>
                        </m:r>
                      </m:sub>
                    </m:sSub>
                    <m:r>
                      <a:rPr lang="en-GB" i="1">
                        <a:latin typeface="Cambria Math" panose="02040503050406030204" pitchFamily="18" charset="0"/>
                      </a:rPr>
                      <m:t>∙</m:t>
                    </m:r>
                    <m:r>
                      <a:rPr lang="en-GB" i="1">
                        <a:latin typeface="Cambria Math" panose="02040503050406030204" pitchFamily="18" charset="0"/>
                      </a:rPr>
                      <m:t>𝑇</m:t>
                    </m:r>
                    <m:r>
                      <a:rPr lang="en-GB" i="1">
                        <a:latin typeface="Cambria Math" panose="02040503050406030204" pitchFamily="18" charset="0"/>
                      </a:rPr>
                      <m:t>=</m:t>
                    </m:r>
                    <m:r>
                      <a:rPr lang="en-GB" i="1">
                        <a:latin typeface="Cambria Math" panose="02040503050406030204" pitchFamily="18" charset="0"/>
                      </a:rPr>
                      <m:t>𝑘</m:t>
                    </m:r>
                  </m:oMath>
                </a14:m>
                <a:r>
                  <a:rPr lang="nl-NL" dirty="0"/>
                  <a:t>, met</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r>
                      <a:rPr lang="en-GB" b="0" i="1" smtClean="0">
                        <a:latin typeface="Cambria Math" panose="02040503050406030204" pitchFamily="18" charset="0"/>
                      </a:rPr>
                      <m:t>:</m:t>
                    </m:r>
                  </m:oMath>
                </a14:m>
                <a:r>
                  <a:rPr lang="nl-NL" dirty="0"/>
                  <a:t>	Meest uitgezonden golflengte (</a:t>
                </a:r>
                <a14:m>
                  <m:oMath xmlns:m="http://schemas.openxmlformats.org/officeDocument/2006/math">
                    <m:r>
                      <m:rPr>
                        <m:sty m:val="p"/>
                      </m:rPr>
                      <a:rPr lang="nl-NL" i="0" dirty="0" smtClean="0">
                        <a:latin typeface="Cambria Math" panose="02040503050406030204" pitchFamily="18" charset="0"/>
                      </a:rPr>
                      <m:t>m</m:t>
                    </m:r>
                  </m:oMath>
                </a14:m>
                <a:r>
                  <a:rPr lang="nl-NL" dirty="0"/>
                  <a:t>);</a:t>
                </a:r>
              </a:p>
              <a:p>
                <a:pPr lvl="1"/>
                <a14:m>
                  <m:oMath xmlns:m="http://schemas.openxmlformats.org/officeDocument/2006/math">
                    <m:r>
                      <a:rPr lang="en-GB" b="0" i="1" smtClean="0">
                        <a:latin typeface="Cambria Math" panose="02040503050406030204" pitchFamily="18" charset="0"/>
                      </a:rPr>
                      <m:t>𝑇</m:t>
                    </m:r>
                    <m:r>
                      <a:rPr lang="en-GB" b="0" i="1" smtClean="0">
                        <a:latin typeface="Cambria Math" panose="02040503050406030204" pitchFamily="18" charset="0"/>
                      </a:rPr>
                      <m:t>:</m:t>
                    </m:r>
                  </m:oMath>
                </a14:m>
                <a:r>
                  <a:rPr lang="nl-NL" dirty="0"/>
                  <a:t>	Temperatuur (</a:t>
                </a:r>
                <a14:m>
                  <m:oMath xmlns:m="http://schemas.openxmlformats.org/officeDocument/2006/math">
                    <m:r>
                      <m:rPr>
                        <m:sty m:val="p"/>
                      </m:rPr>
                      <a:rPr lang="nl-NL" i="0" dirty="0" smtClean="0">
                        <a:latin typeface="Cambria Math" panose="02040503050406030204" pitchFamily="18" charset="0"/>
                      </a:rPr>
                      <m:t>K</m:t>
                    </m:r>
                  </m:oMath>
                </a14:m>
                <a:r>
                  <a:rPr lang="nl-NL" dirty="0"/>
                  <a:t>);</a:t>
                </a:r>
              </a:p>
              <a:p>
                <a:pPr lvl="1"/>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oMath>
                </a14:m>
                <a:r>
                  <a:rPr lang="nl-NL" dirty="0"/>
                  <a:t>	Constante van Wien:</a:t>
                </a:r>
                <a14:m>
                  <m:oMath xmlns:m="http://schemas.openxmlformats.org/officeDocument/2006/math">
                    <m:r>
                      <a:rPr lang="en-GB" b="0" i="0" dirty="0" smtClean="0">
                        <a:latin typeface="Cambria Math" panose="02040503050406030204" pitchFamily="18" charset="0"/>
                      </a:rPr>
                      <m:t> </m:t>
                    </m:r>
                    <m:r>
                      <a:rPr lang="nl-NL" i="1" dirty="0" smtClean="0">
                        <a:latin typeface="Cambria Math" panose="02040503050406030204" pitchFamily="18" charset="0"/>
                      </a:rPr>
                      <m:t>2,89777·</m:t>
                    </m:r>
                    <m:sSup>
                      <m:sSupPr>
                        <m:ctrlPr>
                          <a:rPr lang="en-GB" b="0" i="1" dirty="0" smtClean="0">
                            <a:latin typeface="Cambria Math" panose="02040503050406030204" pitchFamily="18" charset="0"/>
                          </a:rPr>
                        </m:ctrlPr>
                      </m:sSupPr>
                      <m:e>
                        <m:r>
                          <a:rPr lang="nl-NL" i="1" dirty="0" smtClean="0">
                            <a:latin typeface="Cambria Math" panose="02040503050406030204" pitchFamily="18" charset="0"/>
                          </a:rPr>
                          <m:t>1</m:t>
                        </m:r>
                        <m:r>
                          <a:rPr lang="en-GB" b="0" i="1" dirty="0" smtClean="0">
                            <a:latin typeface="Cambria Math" panose="02040503050406030204" pitchFamily="18" charset="0"/>
                          </a:rPr>
                          <m:t>0</m:t>
                        </m:r>
                      </m:e>
                      <m:sup>
                        <m:r>
                          <a:rPr lang="nl-NL" i="1" dirty="0" smtClean="0">
                            <a:latin typeface="Cambria Math" panose="02040503050406030204" pitchFamily="18" charset="0"/>
                          </a:rPr>
                          <m:t>−3</m:t>
                        </m:r>
                      </m:sup>
                    </m:sSup>
                    <m:r>
                      <a:rPr lang="nl-NL" i="1" dirty="0" smtClean="0">
                        <a:latin typeface="Cambria Math" panose="02040503050406030204" pitchFamily="18" charset="0"/>
                      </a:rPr>
                      <m:t> </m:t>
                    </m:r>
                    <m:r>
                      <m:rPr>
                        <m:sty m:val="p"/>
                      </m:rPr>
                      <a:rPr lang="nl-NL" i="0" dirty="0" smtClean="0">
                        <a:latin typeface="Cambria Math" panose="02040503050406030204" pitchFamily="18" charset="0"/>
                      </a:rPr>
                      <m:t>mK</m:t>
                    </m:r>
                  </m:oMath>
                </a14:m>
                <a:endParaRPr lang="nl-NL" dirty="0"/>
              </a:p>
            </p:txBody>
          </p:sp>
        </mc:Choice>
        <mc:Fallback xmlns="">
          <p:sp>
            <p:nvSpPr>
              <p:cNvPr id="7" name="Tijdelijke aanduiding voor inhoud 6">
                <a:extLst>
                  <a:ext uri="{FF2B5EF4-FFF2-40B4-BE49-F238E27FC236}">
                    <a16:creationId xmlns:a16="http://schemas.microsoft.com/office/drawing/2014/main" id="{5B558CD4-7D54-23A6-7C2A-D603F8ADBF93}"/>
                  </a:ext>
                </a:extLst>
              </p:cNvPr>
              <p:cNvSpPr>
                <a:spLocks noGrp="1" noRot="1" noChangeAspect="1" noMove="1" noResize="1" noEditPoints="1" noAdjustHandles="1" noChangeArrowheads="1" noChangeShapeType="1" noTextEdit="1"/>
              </p:cNvSpPr>
              <p:nvPr>
                <p:ph idx="1"/>
              </p:nvPr>
            </p:nvSpPr>
            <p:spPr>
              <a:blipFill>
                <a:blip r:embed="rId3"/>
                <a:stretch>
                  <a:fillRect l="-1206" t="-2326"/>
                </a:stretch>
              </a:blipFill>
            </p:spPr>
            <p:txBody>
              <a:bodyPr/>
              <a:lstStyle/>
              <a:p>
                <a:r>
                  <a:rPr lang="nl-NL">
                    <a:noFill/>
                  </a:rPr>
                  <a:t> </a:t>
                </a:r>
              </a:p>
            </p:txBody>
          </p:sp>
        </mc:Fallback>
      </mc:AlternateContent>
      <p:pic>
        <p:nvPicPr>
          <p:cNvPr id="8" name="Tijdelijke aanduiding voor inhoud 4">
            <a:extLst>
              <a:ext uri="{FF2B5EF4-FFF2-40B4-BE49-F238E27FC236}">
                <a16:creationId xmlns:a16="http://schemas.microsoft.com/office/drawing/2014/main" id="{08C5508E-EB86-1AD8-C2ED-F5C8F94C6402}"/>
              </a:ext>
            </a:extLst>
          </p:cNvPr>
          <p:cNvPicPr>
            <a:picLocks noChangeAspect="1"/>
          </p:cNvPicPr>
          <p:nvPr/>
        </p:nvPicPr>
        <p:blipFill>
          <a:blip r:embed="rId4"/>
          <a:stretch>
            <a:fillRect/>
          </a:stretch>
        </p:blipFill>
        <p:spPr>
          <a:xfrm>
            <a:off x="8729869" y="2054388"/>
            <a:ext cx="3124200" cy="1720915"/>
          </a:xfrm>
          <a:prstGeom prst="rect">
            <a:avLst/>
          </a:prstGeom>
        </p:spPr>
      </p:pic>
      <p:pic>
        <p:nvPicPr>
          <p:cNvPr id="3" name="Afbeelding 2">
            <a:extLst>
              <a:ext uri="{FF2B5EF4-FFF2-40B4-BE49-F238E27FC236}">
                <a16:creationId xmlns:a16="http://schemas.microsoft.com/office/drawing/2014/main" id="{709E9123-DB21-566E-BD3B-51BDD75FFCA9}"/>
              </a:ext>
            </a:extLst>
          </p:cNvPr>
          <p:cNvPicPr>
            <a:picLocks noChangeAspect="1"/>
          </p:cNvPicPr>
          <p:nvPr/>
        </p:nvPicPr>
        <p:blipFill>
          <a:blip r:embed="rId5">
            <a:extLst>
              <a:ext uri="{28A0092B-C50C-407E-A947-70E740481C1C}">
                <a14:useLocalDpi xmlns:a14="http://schemas.microsoft.com/office/drawing/2010/main" val="0"/>
              </a:ext>
            </a:extLst>
          </a:blip>
          <a:srcRect r="28598"/>
          <a:stretch>
            <a:fillRect/>
          </a:stretch>
        </p:blipFill>
        <p:spPr>
          <a:xfrm>
            <a:off x="5379537" y="184264"/>
            <a:ext cx="6079038" cy="6308611"/>
          </a:xfrm>
          <a:prstGeom prst="rect">
            <a:avLst/>
          </a:prstGeom>
        </p:spPr>
      </p:pic>
      <p:cxnSp>
        <p:nvCxnSpPr>
          <p:cNvPr id="5" name="Rechte verbindingslijn met pijl 4">
            <a:extLst>
              <a:ext uri="{FF2B5EF4-FFF2-40B4-BE49-F238E27FC236}">
                <a16:creationId xmlns:a16="http://schemas.microsoft.com/office/drawing/2014/main" id="{1DB39551-D1D8-3D90-1661-712CBABFA815}"/>
              </a:ext>
            </a:extLst>
          </p:cNvPr>
          <p:cNvCxnSpPr/>
          <p:nvPr/>
        </p:nvCxnSpPr>
        <p:spPr>
          <a:xfrm>
            <a:off x="2014538" y="3775303"/>
            <a:ext cx="3971925" cy="110897"/>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440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additive="base">
                                        <p:cTn id="2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 calcmode="lin" valueType="num">
                                      <p:cBhvr additive="base">
                                        <p:cTn id="3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2" presetID="12" presetClass="entr" presetSubtype="4"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p:tgtEl>
                                          <p:spTgt spid="3"/>
                                        </p:tgtEl>
                                        <p:attrNameLst>
                                          <p:attrName>ppt_y</p:attrName>
                                        </p:attrNameLst>
                                      </p:cBhvr>
                                      <p:tavLst>
                                        <p:tav tm="0">
                                          <p:val>
                                            <p:strVal val="#ppt_y+#ppt_h*1.125000"/>
                                          </p:val>
                                        </p:tav>
                                        <p:tav tm="100000">
                                          <p:val>
                                            <p:strVal val="#ppt_y"/>
                                          </p:val>
                                        </p:tav>
                                      </p:tavLst>
                                    </p:anim>
                                    <p:animEffect transition="in" filter="wipe(up)">
                                      <p:cBhvr>
                                        <p:cTn id="35" dur="500"/>
                                        <p:tgtEl>
                                          <p:spTgt spid="3"/>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3"/>
                                        </p:tgtEl>
                                        <p:attrNameLst>
                                          <p:attrName>ppt_x</p:attrName>
                                        </p:attrNameLst>
                                      </p:cBhvr>
                                      <p:tavLst>
                                        <p:tav tm="0">
                                          <p:val>
                                            <p:strVal val="ppt_x"/>
                                          </p:val>
                                        </p:tav>
                                        <p:tav tm="100000">
                                          <p:val>
                                            <p:strVal val="ppt_x"/>
                                          </p:val>
                                        </p:tav>
                                      </p:tavLst>
                                    </p:anim>
                                    <p:anim calcmode="lin" valueType="num">
                                      <p:cBhvr additive="base">
                                        <p:cTn id="44" dur="500"/>
                                        <p:tgtEl>
                                          <p:spTgt spid="3"/>
                                        </p:tgtEl>
                                        <p:attrNameLst>
                                          <p:attrName>ppt_y</p:attrName>
                                        </p:attrNameLst>
                                      </p:cBhvr>
                                      <p:tavLst>
                                        <p:tav tm="0">
                                          <p:val>
                                            <p:strVal val="ppt_y"/>
                                          </p:val>
                                        </p:tav>
                                        <p:tav tm="100000">
                                          <p:val>
                                            <p:strVal val="1+ppt_h/2"/>
                                          </p:val>
                                        </p:tav>
                                      </p:tavLst>
                                    </p:anim>
                                    <p:set>
                                      <p:cBhvr>
                                        <p:cTn id="45" dur="1" fill="hold">
                                          <p:stCondLst>
                                            <p:cond delay="499"/>
                                          </p:stCondLst>
                                        </p:cTn>
                                        <p:tgtEl>
                                          <p:spTgt spid="3"/>
                                        </p:tgtEl>
                                        <p:attrNameLst>
                                          <p:attrName>style.visibility</p:attrName>
                                        </p:attrNameLst>
                                      </p:cBhvr>
                                      <p:to>
                                        <p:strVal val="hidden"/>
                                      </p:to>
                                    </p:set>
                                  </p:childTnLst>
                                </p:cTn>
                              </p:par>
                              <p:par>
                                <p:cTn id="46" presetID="2" presetClass="exit" presetSubtype="4" fill="hold"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43935-C91A-DC21-5DCC-5DDAF74FF56C}"/>
              </a:ext>
            </a:extLst>
          </p:cNvPr>
          <p:cNvSpPr>
            <a:spLocks noGrp="1"/>
          </p:cNvSpPr>
          <p:nvPr>
            <p:ph type="title"/>
          </p:nvPr>
        </p:nvSpPr>
        <p:spPr/>
        <p:txBody>
          <a:bodyPr>
            <a:normAutofit/>
          </a:bodyPr>
          <a:lstStyle/>
          <a:p>
            <a:r>
              <a:rPr lang="en-GB" dirty="0" err="1"/>
              <a:t>Wanneer</a:t>
            </a:r>
            <a:r>
              <a:rPr lang="en-GB" dirty="0"/>
              <a:t> </a:t>
            </a:r>
            <a:r>
              <a:rPr lang="en-GB" dirty="0" err="1"/>
              <a:t>gebruik</a:t>
            </a:r>
            <a:r>
              <a:rPr lang="en-GB" dirty="0"/>
              <a:t> je Wien?</a:t>
            </a:r>
            <a:endParaRPr lang="nl-NL" dirty="0"/>
          </a:p>
        </p:txBody>
      </p:sp>
      <p:sp>
        <p:nvSpPr>
          <p:cNvPr id="3" name="Tijdelijke aanduiding voor inhoud 2">
            <a:extLst>
              <a:ext uri="{FF2B5EF4-FFF2-40B4-BE49-F238E27FC236}">
                <a16:creationId xmlns:a16="http://schemas.microsoft.com/office/drawing/2014/main" id="{7BDEC2F5-7C15-8550-7D98-8D1220695804}"/>
              </a:ext>
            </a:extLst>
          </p:cNvPr>
          <p:cNvSpPr>
            <a:spLocks noGrp="1"/>
          </p:cNvSpPr>
          <p:nvPr>
            <p:ph idx="1"/>
          </p:nvPr>
        </p:nvSpPr>
        <p:spPr/>
        <p:txBody>
          <a:bodyPr>
            <a:normAutofit/>
          </a:bodyPr>
          <a:lstStyle/>
          <a:p>
            <a:pPr marL="0" indent="0">
              <a:buNone/>
            </a:pPr>
            <a:r>
              <a:rPr lang="nl-NL" noProof="0" dirty="0"/>
              <a:t>Van </a:t>
            </a:r>
            <a:r>
              <a:rPr lang="nl-NL" noProof="0" dirty="0">
                <a:solidFill>
                  <a:srgbClr val="652EA3"/>
                </a:solidFill>
              </a:rPr>
              <a:t>straling</a:t>
            </a:r>
            <a:r>
              <a:rPr lang="nl-NL" noProof="0" dirty="0"/>
              <a:t> naar </a:t>
            </a:r>
            <a:r>
              <a:rPr lang="nl-NL" noProof="0" dirty="0">
                <a:solidFill>
                  <a:srgbClr val="945DE8"/>
                </a:solidFill>
              </a:rPr>
              <a:t>temperatuur</a:t>
            </a:r>
            <a:r>
              <a:rPr lang="nl-NL" noProof="0" dirty="0"/>
              <a:t>:</a:t>
            </a:r>
          </a:p>
          <a:p>
            <a:r>
              <a:rPr lang="nl-NL" noProof="0" dirty="0"/>
              <a:t>Je krijgt informatie over de meest uitgezonden straling en wilt de temperatuur weten.</a:t>
            </a:r>
          </a:p>
          <a:p>
            <a:pPr marL="0" indent="0">
              <a:buNone/>
            </a:pPr>
            <a:endParaRPr lang="nl-NL" noProof="0" dirty="0"/>
          </a:p>
          <a:p>
            <a:pPr marL="0" indent="0">
              <a:buNone/>
            </a:pPr>
            <a:r>
              <a:rPr lang="nl-NL" noProof="0" dirty="0"/>
              <a:t>Van </a:t>
            </a:r>
            <a:r>
              <a:rPr lang="nl-NL" noProof="0" dirty="0">
                <a:solidFill>
                  <a:srgbClr val="945DE8"/>
                </a:solidFill>
              </a:rPr>
              <a:t>temperatuur</a:t>
            </a:r>
            <a:r>
              <a:rPr lang="nl-NL" noProof="0" dirty="0"/>
              <a:t> naar </a:t>
            </a:r>
            <a:r>
              <a:rPr lang="nl-NL" noProof="0" dirty="0">
                <a:solidFill>
                  <a:srgbClr val="652EA3"/>
                </a:solidFill>
              </a:rPr>
              <a:t>straling</a:t>
            </a:r>
            <a:r>
              <a:rPr lang="nl-NL" noProof="0" dirty="0"/>
              <a:t>:</a:t>
            </a:r>
          </a:p>
          <a:p>
            <a:r>
              <a:rPr lang="nl-NL" noProof="0" dirty="0"/>
              <a:t>Je krijgt informatie over de temperatuur en wilt iets weten over de meest uitgezonden straling.</a:t>
            </a:r>
          </a:p>
        </p:txBody>
      </p:sp>
    </p:spTree>
    <p:extLst>
      <p:ext uri="{BB962C8B-B14F-4D97-AF65-F5344CB8AC3E}">
        <p14:creationId xmlns:p14="http://schemas.microsoft.com/office/powerpoint/2010/main" val="1619552469"/>
      </p:ext>
    </p:extLst>
  </p:cSld>
  <p:clrMapOvr>
    <a:masterClrMapping/>
  </p:clrMapOvr>
  <mc:AlternateContent xmlns:mc="http://schemas.openxmlformats.org/markup-compatibility/2006" xmlns:p14="http://schemas.microsoft.com/office/powerpoint/2010/main">
    <mc:Choice Requires="p14">
      <p:transition spd="med">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DADF-5B3A-2B5A-8F2B-6974E53D4B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B5E552-35B2-8D94-9699-DA86648CA70C}"/>
              </a:ext>
            </a:extLst>
          </p:cNvPr>
          <p:cNvSpPr>
            <a:spLocks noGrp="1"/>
          </p:cNvSpPr>
          <p:nvPr>
            <p:ph type="title"/>
          </p:nvPr>
        </p:nvSpPr>
        <p:spPr/>
        <p:txBody>
          <a:bodyPr>
            <a:normAutofit/>
          </a:bodyPr>
          <a:lstStyle/>
          <a:p>
            <a:r>
              <a:rPr lang="en-GB" dirty="0"/>
              <a:t>Van </a:t>
            </a:r>
            <a:r>
              <a:rPr lang="en-GB" dirty="0" err="1"/>
              <a:t>straling</a:t>
            </a:r>
            <a:r>
              <a:rPr lang="en-GB" dirty="0"/>
              <a:t> </a:t>
            </a:r>
            <a:r>
              <a:rPr lang="en-GB" dirty="0" err="1"/>
              <a:t>naar</a:t>
            </a:r>
            <a:r>
              <a:rPr lang="en-GB" dirty="0"/>
              <a:t> </a:t>
            </a:r>
            <a:r>
              <a:rPr lang="en-GB" dirty="0" err="1"/>
              <a:t>temperatuur</a:t>
            </a:r>
            <a:endParaRPr lang="nl-NL" dirty="0"/>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9034916B-1FD4-D6F4-3BCD-D771762BB30F}"/>
                  </a:ext>
                </a:extLst>
              </p:cNvPr>
              <p:cNvSpPr>
                <a:spLocks noGrp="1"/>
              </p:cNvSpPr>
              <p:nvPr>
                <p:ph idx="1"/>
              </p:nvPr>
            </p:nvSpPr>
            <p:spPr>
              <a:xfrm>
                <a:off x="838200" y="1825625"/>
                <a:ext cx="10789800" cy="4351338"/>
              </a:xfrm>
            </p:spPr>
            <p:txBody>
              <a:bodyPr>
                <a:normAutofit/>
              </a:bodyPr>
              <a:lstStyle/>
              <a:p>
                <a:pPr marL="0" indent="0">
                  <a:buNone/>
                </a:pPr>
                <a:r>
                  <a:rPr lang="nl-NL" noProof="0" dirty="0"/>
                  <a:t>Een ster zendt voornamelijk geel licht uit met een golflengte van 580 nm. Bereken de effectieve temperatuur van de ster.</a:t>
                </a:r>
              </a:p>
              <a:p>
                <a14:m>
                  <m:oMath xmlns:m="http://schemas.openxmlformats.org/officeDocument/2006/math">
                    <m:sSub>
                      <m:sSubPr>
                        <m:ctrlPr>
                          <a:rPr lang="nl-NL" i="1" noProof="0" smtClean="0">
                            <a:latin typeface="Cambria Math" panose="02040503050406030204" pitchFamily="18" charset="0"/>
                          </a:rPr>
                        </m:ctrlPr>
                      </m:sSubPr>
                      <m:e>
                        <m:r>
                          <a:rPr lang="nl-NL" i="1" noProof="0" smtClean="0">
                            <a:latin typeface="Cambria Math" panose="02040503050406030204" pitchFamily="18" charset="0"/>
                          </a:rPr>
                          <m:t>𝜆</m:t>
                        </m:r>
                      </m:e>
                      <m:sub>
                        <m:r>
                          <m:rPr>
                            <m:sty m:val="p"/>
                          </m:rPr>
                          <a:rPr lang="nl-NL" noProof="0" smtClean="0">
                            <a:latin typeface="Cambria Math" panose="02040503050406030204" pitchFamily="18" charset="0"/>
                          </a:rPr>
                          <m:t>max</m:t>
                        </m:r>
                      </m:sub>
                    </m:sSub>
                    <m:r>
                      <a:rPr lang="nl-NL" b="0" i="1" noProof="0" smtClean="0">
                        <a:latin typeface="Cambria Math" panose="02040503050406030204" pitchFamily="18" charset="0"/>
                      </a:rPr>
                      <m:t>=580∙</m:t>
                    </m:r>
                    <m:sSup>
                      <m:sSupPr>
                        <m:ctrlPr>
                          <a:rPr lang="nl-NL" b="0" i="1" noProof="0" smtClean="0">
                            <a:latin typeface="Cambria Math" panose="02040503050406030204" pitchFamily="18" charset="0"/>
                          </a:rPr>
                        </m:ctrlPr>
                      </m:sSupPr>
                      <m:e>
                        <m:r>
                          <a:rPr lang="nl-NL" b="0" i="1" noProof="0" smtClean="0">
                            <a:latin typeface="Cambria Math" panose="02040503050406030204" pitchFamily="18" charset="0"/>
                          </a:rPr>
                          <m:t>10</m:t>
                        </m:r>
                      </m:e>
                      <m:sup>
                        <m:r>
                          <a:rPr lang="nl-NL" b="0" i="1" noProof="0" smtClean="0">
                            <a:latin typeface="Cambria Math" panose="02040503050406030204" pitchFamily="18" charset="0"/>
                          </a:rPr>
                          <m:t>−9</m:t>
                        </m:r>
                      </m:sup>
                    </m:sSup>
                    <m:r>
                      <a:rPr lang="nl-NL" b="0" i="1" noProof="0" smtClean="0">
                        <a:latin typeface="Cambria Math" panose="02040503050406030204" pitchFamily="18" charset="0"/>
                      </a:rPr>
                      <m:t> </m:t>
                    </m:r>
                    <m:r>
                      <m:rPr>
                        <m:sty m:val="p"/>
                      </m:rPr>
                      <a:rPr lang="nl-NL" b="0" i="0" noProof="0" smtClean="0">
                        <a:latin typeface="Cambria Math" panose="02040503050406030204" pitchFamily="18" charset="0"/>
                      </a:rPr>
                      <m:t>m</m:t>
                    </m:r>
                  </m:oMath>
                </a14:m>
                <a:r>
                  <a:rPr lang="nl-NL" noProof="0" dirty="0"/>
                  <a:t>	</a:t>
                </a:r>
                <a:endParaRPr lang="nl-NL" b="0" i="1" noProof="0" dirty="0">
                  <a:latin typeface="Cambria Math" panose="02040503050406030204" pitchFamily="18" charset="0"/>
                </a:endParaRPr>
              </a:p>
              <a:p>
                <a14:m>
                  <m:oMath xmlns:m="http://schemas.openxmlformats.org/officeDocument/2006/math">
                    <m:r>
                      <a:rPr lang="nl-NL" b="0" i="1" noProof="0" smtClean="0">
                        <a:latin typeface="Cambria Math" panose="02040503050406030204" pitchFamily="18" charset="0"/>
                      </a:rPr>
                      <m:t>𝑇</m:t>
                    </m:r>
                    <m:r>
                      <a:rPr lang="nl-NL" b="0" i="1" noProof="0" smtClean="0">
                        <a:latin typeface="Cambria Math" panose="02040503050406030204" pitchFamily="18" charset="0"/>
                      </a:rPr>
                      <m:t>?</m:t>
                    </m:r>
                  </m:oMath>
                </a14:m>
                <a:endParaRPr lang="nl-NL" noProof="0" dirty="0"/>
              </a:p>
              <a:p>
                <a14:m>
                  <m:oMath xmlns:m="http://schemas.openxmlformats.org/officeDocument/2006/math">
                    <m:sSub>
                      <m:sSubPr>
                        <m:ctrlPr>
                          <a:rPr lang="nl-NL" i="1" noProof="0" smtClean="0">
                            <a:latin typeface="Cambria Math" panose="02040503050406030204" pitchFamily="18" charset="0"/>
                          </a:rPr>
                        </m:ctrlPr>
                      </m:sSubPr>
                      <m:e>
                        <m:r>
                          <a:rPr lang="nl-NL" i="1" noProof="0" smtClean="0">
                            <a:latin typeface="Cambria Math" panose="02040503050406030204" pitchFamily="18" charset="0"/>
                          </a:rPr>
                          <m:t>𝜆</m:t>
                        </m:r>
                      </m:e>
                      <m:sub>
                        <m:r>
                          <m:rPr>
                            <m:sty m:val="p"/>
                          </m:rPr>
                          <a:rPr lang="nl-NL" noProof="0" smtClean="0">
                            <a:latin typeface="Cambria Math" panose="02040503050406030204" pitchFamily="18" charset="0"/>
                          </a:rPr>
                          <m:t>max</m:t>
                        </m:r>
                      </m:sub>
                    </m:sSub>
                    <m:r>
                      <a:rPr lang="nl-NL" i="1" noProof="0" smtClean="0">
                        <a:latin typeface="Cambria Math" panose="02040503050406030204" pitchFamily="18" charset="0"/>
                      </a:rPr>
                      <m:t>∙</m:t>
                    </m:r>
                    <m:r>
                      <a:rPr lang="nl-NL" i="1" noProof="0" smtClean="0">
                        <a:latin typeface="Cambria Math" panose="02040503050406030204" pitchFamily="18" charset="0"/>
                      </a:rPr>
                      <m:t>𝑇</m:t>
                    </m:r>
                    <m:r>
                      <a:rPr lang="nl-NL" i="1" noProof="0" smtClean="0">
                        <a:latin typeface="Cambria Math" panose="02040503050406030204" pitchFamily="18" charset="0"/>
                      </a:rPr>
                      <m:t>=</m:t>
                    </m:r>
                    <m:r>
                      <a:rPr lang="nl-NL" i="1" noProof="0" smtClean="0">
                        <a:latin typeface="Cambria Math" panose="02040503050406030204" pitchFamily="18" charset="0"/>
                      </a:rPr>
                      <m:t>𝑘</m:t>
                    </m:r>
                    <m:r>
                      <a:rPr lang="nl-NL" b="0" i="1" noProof="0" smtClean="0">
                        <a:latin typeface="Cambria Math" panose="02040503050406030204" pitchFamily="18" charset="0"/>
                      </a:rPr>
                      <m:t>→</m:t>
                    </m:r>
                    <m:r>
                      <a:rPr lang="nl-NL" b="0" i="1" noProof="0" smtClean="0">
                        <a:latin typeface="Cambria Math" panose="02040503050406030204" pitchFamily="18" charset="0"/>
                      </a:rPr>
                      <m:t>𝑇</m:t>
                    </m:r>
                    <m:r>
                      <a:rPr lang="nl-NL" b="0" i="1" noProof="0" smtClean="0">
                        <a:latin typeface="Cambria Math" panose="02040503050406030204" pitchFamily="18" charset="0"/>
                      </a:rPr>
                      <m:t>=</m:t>
                    </m:r>
                    <m:f>
                      <m:fPr>
                        <m:ctrlPr>
                          <a:rPr lang="nl-NL" b="0" i="1" noProof="0" smtClean="0">
                            <a:latin typeface="Cambria Math" panose="02040503050406030204" pitchFamily="18" charset="0"/>
                          </a:rPr>
                        </m:ctrlPr>
                      </m:fPr>
                      <m:num>
                        <m:r>
                          <a:rPr lang="nl-NL" b="0" i="1" noProof="0" smtClean="0">
                            <a:latin typeface="Cambria Math" panose="02040503050406030204" pitchFamily="18" charset="0"/>
                          </a:rPr>
                          <m:t>𝑘</m:t>
                        </m:r>
                      </m:num>
                      <m:den>
                        <m:sSub>
                          <m:sSubPr>
                            <m:ctrlPr>
                              <a:rPr lang="nl-NL" b="0" i="1" noProof="0" smtClean="0">
                                <a:latin typeface="Cambria Math" panose="02040503050406030204" pitchFamily="18" charset="0"/>
                              </a:rPr>
                            </m:ctrlPr>
                          </m:sSubPr>
                          <m:e>
                            <m:r>
                              <a:rPr lang="nl-NL" b="0" i="1" noProof="0" smtClean="0">
                                <a:latin typeface="Cambria Math" panose="02040503050406030204" pitchFamily="18" charset="0"/>
                              </a:rPr>
                              <m:t>𝜆</m:t>
                            </m:r>
                          </m:e>
                          <m:sub>
                            <m:r>
                              <m:rPr>
                                <m:sty m:val="p"/>
                              </m:rPr>
                              <a:rPr lang="nl-NL" b="0" i="0" noProof="0" smtClean="0">
                                <a:latin typeface="Cambria Math" panose="02040503050406030204" pitchFamily="18" charset="0"/>
                              </a:rPr>
                              <m:t>max</m:t>
                            </m:r>
                          </m:sub>
                        </m:sSub>
                      </m:den>
                    </m:f>
                  </m:oMath>
                </a14:m>
                <a:endParaRPr lang="nl-NL" noProof="0" dirty="0"/>
              </a:p>
              <a:p>
                <a14:m>
                  <m:oMath xmlns:m="http://schemas.openxmlformats.org/officeDocument/2006/math">
                    <m:r>
                      <a:rPr lang="nl-NL" i="1" noProof="0" smtClean="0">
                        <a:latin typeface="Cambria Math" panose="02040503050406030204" pitchFamily="18" charset="0"/>
                      </a:rPr>
                      <m:t>𝑇</m:t>
                    </m:r>
                    <m:r>
                      <a:rPr lang="nl-NL" i="1" noProof="0" smtClean="0">
                        <a:latin typeface="Cambria Math" panose="02040503050406030204" pitchFamily="18" charset="0"/>
                      </a:rPr>
                      <m:t>=</m:t>
                    </m:r>
                    <m:f>
                      <m:fPr>
                        <m:ctrlPr>
                          <a:rPr lang="nl-NL" i="1" noProof="0" smtClean="0">
                            <a:latin typeface="Cambria Math" panose="02040503050406030204" pitchFamily="18" charset="0"/>
                          </a:rPr>
                        </m:ctrlPr>
                      </m:fPr>
                      <m:num>
                        <m:sSup>
                          <m:sSupPr>
                            <m:ctrlPr>
                              <a:rPr lang="nl-NL" i="1" noProof="0" smtClean="0">
                                <a:latin typeface="Cambria Math" panose="02040503050406030204" pitchFamily="18" charset="0"/>
                              </a:rPr>
                            </m:ctrlPr>
                          </m:sSupPr>
                          <m:e>
                            <m:r>
                              <a:rPr lang="nl-NL" i="1" noProof="0">
                                <a:latin typeface="Cambria Math" panose="02040503050406030204" pitchFamily="18" charset="0"/>
                              </a:rPr>
                              <m:t>2,89777·1</m:t>
                            </m:r>
                            <m:r>
                              <a:rPr lang="nl-NL" i="1" noProof="0" smtClean="0">
                                <a:latin typeface="Cambria Math" panose="02040503050406030204" pitchFamily="18" charset="0"/>
                              </a:rPr>
                              <m:t>0</m:t>
                            </m:r>
                          </m:e>
                          <m:sup>
                            <m:r>
                              <a:rPr lang="nl-NL" i="1" noProof="0">
                                <a:latin typeface="Cambria Math" panose="02040503050406030204" pitchFamily="18" charset="0"/>
                              </a:rPr>
                              <m:t>−3</m:t>
                            </m:r>
                          </m:sup>
                        </m:sSup>
                      </m:num>
                      <m:den>
                        <m:r>
                          <a:rPr lang="nl-NL" i="1" noProof="0" smtClean="0">
                            <a:latin typeface="Cambria Math" panose="02040503050406030204" pitchFamily="18" charset="0"/>
                          </a:rPr>
                          <m:t>580∙</m:t>
                        </m:r>
                        <m:sSup>
                          <m:sSupPr>
                            <m:ctrlPr>
                              <a:rPr lang="nl-NL" i="1" noProof="0" smtClean="0">
                                <a:latin typeface="Cambria Math" panose="02040503050406030204" pitchFamily="18" charset="0"/>
                              </a:rPr>
                            </m:ctrlPr>
                          </m:sSupPr>
                          <m:e>
                            <m:r>
                              <a:rPr lang="nl-NL" i="1" noProof="0" smtClean="0">
                                <a:latin typeface="Cambria Math" panose="02040503050406030204" pitchFamily="18" charset="0"/>
                              </a:rPr>
                              <m:t>10</m:t>
                            </m:r>
                          </m:e>
                          <m:sup>
                            <m:r>
                              <a:rPr lang="nl-NL" i="1" noProof="0" smtClean="0">
                                <a:latin typeface="Cambria Math" panose="02040503050406030204" pitchFamily="18" charset="0"/>
                              </a:rPr>
                              <m:t>−9</m:t>
                            </m:r>
                          </m:sup>
                        </m:sSup>
                      </m:den>
                    </m:f>
                    <m:r>
                      <a:rPr lang="nl-NL" b="0" i="1" noProof="0" smtClean="0">
                        <a:latin typeface="Cambria Math" panose="02040503050406030204" pitchFamily="18" charset="0"/>
                      </a:rPr>
                      <m:t>=</m:t>
                    </m:r>
                    <m:r>
                      <a:rPr lang="nl-NL" b="0" i="0" noProof="0" smtClean="0">
                        <a:latin typeface="Cambria Math" panose="02040503050406030204" pitchFamily="18" charset="0"/>
                      </a:rPr>
                      <m:t>5,0</m:t>
                    </m:r>
                    <m:r>
                      <a:rPr lang="nl-NL" b="0" i="1" noProof="0" smtClean="0">
                        <a:latin typeface="Cambria Math" panose="02040503050406030204" pitchFamily="18" charset="0"/>
                      </a:rPr>
                      <m:t>∙</m:t>
                    </m:r>
                    <m:sSup>
                      <m:sSupPr>
                        <m:ctrlPr>
                          <a:rPr lang="nl-NL" b="0" i="1" noProof="0" smtClean="0">
                            <a:latin typeface="Cambria Math" panose="02040503050406030204" pitchFamily="18" charset="0"/>
                          </a:rPr>
                        </m:ctrlPr>
                      </m:sSupPr>
                      <m:e>
                        <m:r>
                          <a:rPr lang="nl-NL" b="0" i="1" noProof="0" smtClean="0">
                            <a:latin typeface="Cambria Math" panose="02040503050406030204" pitchFamily="18" charset="0"/>
                          </a:rPr>
                          <m:t>10</m:t>
                        </m:r>
                      </m:e>
                      <m:sup>
                        <m:r>
                          <a:rPr lang="nl-NL" b="0" i="1" noProof="0" smtClean="0">
                            <a:latin typeface="Cambria Math" panose="02040503050406030204" pitchFamily="18" charset="0"/>
                          </a:rPr>
                          <m:t>3</m:t>
                        </m:r>
                      </m:sup>
                    </m:sSup>
                    <m:r>
                      <a:rPr lang="nl-NL" b="0" i="1" noProof="0" smtClean="0">
                        <a:latin typeface="Cambria Math" panose="02040503050406030204" pitchFamily="18" charset="0"/>
                      </a:rPr>
                      <m:t> </m:t>
                    </m:r>
                    <m:r>
                      <m:rPr>
                        <m:sty m:val="p"/>
                      </m:rPr>
                      <a:rPr lang="nl-NL" b="0" i="0" noProof="0" smtClean="0">
                        <a:latin typeface="Cambria Math" panose="02040503050406030204" pitchFamily="18" charset="0"/>
                      </a:rPr>
                      <m:t>K</m:t>
                    </m:r>
                  </m:oMath>
                </a14:m>
                <a:endParaRPr lang="nl-NL" noProof="0" dirty="0"/>
              </a:p>
            </p:txBody>
          </p:sp>
        </mc:Choice>
        <mc:Fallback xmlns="">
          <p:sp>
            <p:nvSpPr>
              <p:cNvPr id="3" name="Tijdelijke aanduiding voor inhoud 2">
                <a:extLst>
                  <a:ext uri="{FF2B5EF4-FFF2-40B4-BE49-F238E27FC236}">
                    <a16:creationId xmlns:a16="http://schemas.microsoft.com/office/drawing/2014/main" id="{9034916B-1FD4-D6F4-3BCD-D771762BB30F}"/>
                  </a:ext>
                </a:extLst>
              </p:cNvPr>
              <p:cNvSpPr>
                <a:spLocks noGrp="1" noRot="1" noChangeAspect="1" noMove="1" noResize="1" noEditPoints="1" noAdjustHandles="1" noChangeArrowheads="1" noChangeShapeType="1" noTextEdit="1"/>
              </p:cNvSpPr>
              <p:nvPr>
                <p:ph idx="1"/>
              </p:nvPr>
            </p:nvSpPr>
            <p:spPr>
              <a:xfrm>
                <a:off x="838200" y="1825625"/>
                <a:ext cx="10789800" cy="4351338"/>
              </a:xfrm>
              <a:blipFill>
                <a:blip r:embed="rId2"/>
                <a:stretch>
                  <a:fillRect l="-1187" t="-2241" r="-1018"/>
                </a:stretch>
              </a:blipFill>
            </p:spPr>
            <p:txBody>
              <a:bodyPr/>
              <a:lstStyle/>
              <a:p>
                <a:r>
                  <a:rPr lang="nl-NL">
                    <a:noFill/>
                  </a:rPr>
                  <a:t> </a:t>
                </a:r>
              </a:p>
            </p:txBody>
          </p:sp>
        </mc:Fallback>
      </mc:AlternateContent>
    </p:spTree>
    <p:extLst>
      <p:ext uri="{BB962C8B-B14F-4D97-AF65-F5344CB8AC3E}">
        <p14:creationId xmlns:p14="http://schemas.microsoft.com/office/powerpoint/2010/main" val="17471805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B9D32-B870-19D7-4522-8A75A1211F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4EEA0C-B129-3A7B-1E9B-FCBAA9FE1064}"/>
              </a:ext>
            </a:extLst>
          </p:cNvPr>
          <p:cNvSpPr>
            <a:spLocks noGrp="1"/>
          </p:cNvSpPr>
          <p:nvPr>
            <p:ph type="title"/>
          </p:nvPr>
        </p:nvSpPr>
        <p:spPr/>
        <p:txBody>
          <a:bodyPr>
            <a:normAutofit/>
          </a:bodyPr>
          <a:lstStyle/>
          <a:p>
            <a:r>
              <a:rPr lang="nl-NL" noProof="0" dirty="0"/>
              <a:t>Van temperatuur naar straling</a:t>
            </a:r>
          </a:p>
        </p:txBody>
      </p:sp>
      <p:sp>
        <p:nvSpPr>
          <p:cNvPr id="3" name="Tijdelijke aanduiding voor inhoud 2">
            <a:extLst>
              <a:ext uri="{FF2B5EF4-FFF2-40B4-BE49-F238E27FC236}">
                <a16:creationId xmlns:a16="http://schemas.microsoft.com/office/drawing/2014/main" id="{C7C1199D-D864-03C9-F34E-F7747D26DD9F}"/>
              </a:ext>
            </a:extLst>
          </p:cNvPr>
          <p:cNvSpPr>
            <a:spLocks noGrp="1"/>
          </p:cNvSpPr>
          <p:nvPr>
            <p:ph idx="1"/>
          </p:nvPr>
        </p:nvSpPr>
        <p:spPr/>
        <p:txBody>
          <a:bodyPr>
            <a:normAutofit/>
          </a:bodyPr>
          <a:lstStyle/>
          <a:p>
            <a:pPr marL="0" indent="0">
              <a:buNone/>
            </a:pPr>
            <a:r>
              <a:rPr lang="nl-NL" noProof="0" dirty="0"/>
              <a:t>Een ster heeft een effectieve temperatuur van 9000 K. </a:t>
            </a:r>
          </a:p>
          <a:p>
            <a:pPr marL="457200" indent="-457200">
              <a:buFont typeface="+mj-lt"/>
              <a:buAutoNum type="alphaLcPeriod"/>
            </a:pPr>
            <a:r>
              <a:rPr lang="nl-NL" noProof="0" dirty="0"/>
              <a:t>Bereken de </a:t>
            </a:r>
            <a:r>
              <a:rPr lang="nl-NL" noProof="0" dirty="0">
                <a:solidFill>
                  <a:srgbClr val="652EA3"/>
                </a:solidFill>
              </a:rPr>
              <a:t>fotonenergie</a:t>
            </a:r>
            <a:r>
              <a:rPr lang="nl-NL" noProof="0" dirty="0"/>
              <a:t> van de straling die het meest door de ster wordt uitgezonden.</a:t>
            </a:r>
          </a:p>
          <a:p>
            <a:pPr marL="457200" indent="-457200">
              <a:buFont typeface="+mj-lt"/>
              <a:buAutoNum type="alphaLcPeriod"/>
            </a:pPr>
            <a:r>
              <a:rPr lang="nl-NL" noProof="0" dirty="0"/>
              <a:t>Leg uit welke </a:t>
            </a:r>
            <a:r>
              <a:rPr lang="nl-NL" noProof="0" dirty="0">
                <a:solidFill>
                  <a:srgbClr val="945DE8"/>
                </a:solidFill>
              </a:rPr>
              <a:t>soort straling </a:t>
            </a:r>
            <a:r>
              <a:rPr lang="nl-NL" noProof="0" dirty="0"/>
              <a:t>het meeste door de ster wordt uitgezonden.</a:t>
            </a:r>
          </a:p>
        </p:txBody>
      </p:sp>
    </p:spTree>
    <p:extLst>
      <p:ext uri="{BB962C8B-B14F-4D97-AF65-F5344CB8AC3E}">
        <p14:creationId xmlns:p14="http://schemas.microsoft.com/office/powerpoint/2010/main" val="1289905018"/>
      </p:ext>
    </p:extLst>
  </p:cSld>
  <p:clrMapOvr>
    <a:masterClrMapping/>
  </p:clrMapOvr>
  <mc:AlternateContent xmlns:mc="http://schemas.openxmlformats.org/markup-compatibility/2006" xmlns:p14="http://schemas.microsoft.com/office/powerpoint/2010/main">
    <mc:Choice Requires="p14">
      <p:transition spd="med">
        <p14:flythroug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A1B0-2DB3-FDE8-176E-7638F46713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4190AB-A3BC-BDE4-CC42-0DE563A1E919}"/>
              </a:ext>
            </a:extLst>
          </p:cNvPr>
          <p:cNvSpPr>
            <a:spLocks noGrp="1"/>
          </p:cNvSpPr>
          <p:nvPr>
            <p:ph type="title"/>
          </p:nvPr>
        </p:nvSpPr>
        <p:spPr/>
        <p:txBody>
          <a:bodyPr>
            <a:normAutofit/>
          </a:bodyPr>
          <a:lstStyle/>
          <a:p>
            <a:r>
              <a:rPr lang="nl-NL" noProof="0" dirty="0"/>
              <a:t>Van temperatuur naar straling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8895D82-7523-0500-A353-0036870D9962}"/>
                  </a:ext>
                </a:extLst>
              </p:cNvPr>
              <p:cNvSpPr>
                <a:spLocks noGrp="1"/>
              </p:cNvSpPr>
              <p:nvPr>
                <p:ph sz="half" idx="1"/>
              </p:nvPr>
            </p:nvSpPr>
            <p:spPr/>
            <p:txBody>
              <a:bodyPr>
                <a:normAutofit fontScale="70000" lnSpcReduction="20000"/>
              </a:bodyPr>
              <a:lstStyle/>
              <a:p>
                <a:pPr marL="0" indent="0">
                  <a:buNone/>
                </a:pPr>
                <a:r>
                  <a:rPr lang="nl-NL" dirty="0"/>
                  <a:t>Een ster heeft een effectieve temperatuur van 9000 K. </a:t>
                </a:r>
              </a:p>
              <a:p>
                <a:pPr marL="457200" indent="-457200">
                  <a:buFont typeface="+mj-lt"/>
                  <a:buAutoNum type="alphaLcPeriod"/>
                </a:pPr>
                <a:r>
                  <a:rPr lang="nl-NL" noProof="0" dirty="0"/>
                  <a:t>Bereken de </a:t>
                </a:r>
                <a:r>
                  <a:rPr lang="nl-NL" noProof="0" dirty="0">
                    <a:solidFill>
                      <a:srgbClr val="652EA3"/>
                    </a:solidFill>
                  </a:rPr>
                  <a:t>fotonenergie</a:t>
                </a:r>
                <a:r>
                  <a:rPr lang="nl-NL" noProof="0" dirty="0"/>
                  <a:t> van de straling die het meest door de ster wordt uitgezonden.</a:t>
                </a:r>
              </a:p>
              <a:p>
                <a:pPr marL="0" indent="0">
                  <a:buNone/>
                </a:pPr>
                <a:r>
                  <a:rPr lang="nl-NL" noProof="0" dirty="0"/>
                  <a:t>Gegevens:</a:t>
                </a:r>
              </a:p>
              <a:p>
                <a14:m>
                  <m:oMath xmlns:m="http://schemas.openxmlformats.org/officeDocument/2006/math">
                    <m:r>
                      <a:rPr lang="en-GB" b="0" i="1" noProof="0" smtClean="0">
                        <a:latin typeface="Cambria Math" panose="02040503050406030204" pitchFamily="18" charset="0"/>
                      </a:rPr>
                      <m:t>𝑇</m:t>
                    </m:r>
                    <m:r>
                      <a:rPr lang="en-GB" b="0" i="1" noProof="0" smtClean="0">
                        <a:latin typeface="Cambria Math" panose="02040503050406030204" pitchFamily="18" charset="0"/>
                      </a:rPr>
                      <m:t>=9000 </m:t>
                    </m:r>
                    <m:r>
                      <m:rPr>
                        <m:sty m:val="p"/>
                      </m:rPr>
                      <a:rPr lang="en-GB" b="0" i="0" noProof="0" smtClean="0">
                        <a:latin typeface="Cambria Math" panose="02040503050406030204" pitchFamily="18" charset="0"/>
                      </a:rPr>
                      <m:t>K</m:t>
                    </m:r>
                  </m:oMath>
                </a14:m>
                <a:r>
                  <a:rPr lang="nl-NL" noProof="0" dirty="0"/>
                  <a:t>,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𝐸</m:t>
                        </m:r>
                      </m:e>
                      <m:sub>
                        <m:r>
                          <m:rPr>
                            <m:sty m:val="p"/>
                          </m:rPr>
                          <a:rPr lang="en-GB" b="0" i="0" noProof="0" smtClean="0">
                            <a:latin typeface="Cambria Math" panose="02040503050406030204" pitchFamily="18" charset="0"/>
                          </a:rPr>
                          <m:t>foton</m:t>
                        </m:r>
                      </m:sub>
                    </m:sSub>
                  </m:oMath>
                </a14:m>
                <a:r>
                  <a:rPr lang="nl-NL" noProof="0" dirty="0"/>
                  <a:t>?</a:t>
                </a:r>
              </a:p>
              <a:p>
                <a:pPr marL="0" indent="0">
                  <a:buNone/>
                </a:pPr>
                <a:endParaRPr lang="nl-NL" noProof="0" dirty="0"/>
              </a:p>
              <a:p>
                <a:pPr marL="0" indent="0">
                  <a:buNone/>
                </a:pPr>
                <a:r>
                  <a:rPr lang="nl-NL" noProof="0" dirty="0"/>
                  <a:t>Formules:</a:t>
                </a:r>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𝐸</m:t>
                        </m:r>
                      </m:e>
                      <m:sub>
                        <m:r>
                          <m:rPr>
                            <m:sty m:val="p"/>
                          </m:rPr>
                          <a:rPr lang="en-GB" b="0" i="0" noProof="0" smtClean="0">
                            <a:latin typeface="Cambria Math" panose="02040503050406030204" pitchFamily="18" charset="0"/>
                          </a:rPr>
                          <m:t>foton</m:t>
                        </m:r>
                      </m:sub>
                    </m:sSub>
                    <m:r>
                      <a:rPr lang="en-GB" b="0" i="1" noProof="0" smtClean="0">
                        <a:latin typeface="Cambria Math" panose="02040503050406030204" pitchFamily="18" charset="0"/>
                      </a:rPr>
                      <m:t>=</m:t>
                    </m:r>
                    <m:r>
                      <a:rPr lang="en-GB" b="0" i="1" noProof="0" smtClean="0">
                        <a:latin typeface="Cambria Math" panose="02040503050406030204" pitchFamily="18" charset="0"/>
                      </a:rPr>
                      <m:t>h</m:t>
                    </m:r>
                    <m:r>
                      <a:rPr lang="en-GB" b="0" i="1" noProof="0" smtClean="0">
                        <a:latin typeface="Cambria Math" panose="02040503050406030204" pitchFamily="18" charset="0"/>
                      </a:rPr>
                      <m:t>∙</m:t>
                    </m:r>
                    <m:r>
                      <a:rPr lang="en-GB" b="0" i="1" noProof="0" smtClean="0">
                        <a:latin typeface="Cambria Math" panose="02040503050406030204" pitchFamily="18" charset="0"/>
                      </a:rPr>
                      <m:t>𝑓</m:t>
                    </m:r>
                  </m:oMath>
                </a14:m>
                <a:r>
                  <a:rPr lang="nl-NL" noProof="0" dirty="0"/>
                  <a:t> </a:t>
                </a:r>
              </a:p>
              <a:p>
                <a14:m>
                  <m:oMath xmlns:m="http://schemas.openxmlformats.org/officeDocument/2006/math">
                    <m:sSub>
                      <m:sSubPr>
                        <m:ctrlPr>
                          <a:rPr lang="nl-NL" b="0" i="1" noProof="0" smtClean="0">
                            <a:latin typeface="Cambria Math" panose="02040503050406030204" pitchFamily="18" charset="0"/>
                            <a:ea typeface="Cambria Math" panose="02040503050406030204" pitchFamily="18" charset="0"/>
                          </a:rPr>
                        </m:ctrlPr>
                      </m:sSubPr>
                      <m:e>
                        <m:r>
                          <a:rPr lang="nl-NL" b="0" i="1" noProof="0" smtClean="0">
                            <a:latin typeface="Cambria Math" panose="02040503050406030204" pitchFamily="18" charset="0"/>
                            <a:ea typeface="Cambria Math" panose="02040503050406030204" pitchFamily="18" charset="0"/>
                          </a:rPr>
                          <m:t>𝜆</m:t>
                        </m:r>
                      </m:e>
                      <m:sub>
                        <m:r>
                          <m:rPr>
                            <m:sty m:val="p"/>
                          </m:rPr>
                          <a:rPr lang="nl-NL" b="0" i="0" noProof="0" smtClean="0">
                            <a:latin typeface="Cambria Math" panose="02040503050406030204" pitchFamily="18" charset="0"/>
                            <a:ea typeface="Cambria Math" panose="02040503050406030204" pitchFamily="18" charset="0"/>
                          </a:rPr>
                          <m:t>max</m:t>
                        </m:r>
                      </m:sub>
                    </m:sSub>
                    <m:r>
                      <a:rPr lang="nl-NL">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𝑇</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𝑘</m:t>
                    </m:r>
                  </m:oMath>
                </a14:m>
                <a:endParaRPr lang="nl-NL" b="0" i="1" noProof="0" dirty="0">
                  <a:latin typeface="Cambria Math" panose="02040503050406030204" pitchFamily="18" charset="0"/>
                </a:endParaRPr>
              </a:p>
              <a:p>
                <a14:m>
                  <m:oMath xmlns:m="http://schemas.openxmlformats.org/officeDocument/2006/math">
                    <m:r>
                      <a:rPr lang="nl-NL" b="0" i="1" noProof="0" smtClean="0">
                        <a:latin typeface="Cambria Math" panose="02040503050406030204" pitchFamily="18" charset="0"/>
                      </a:rPr>
                      <m:t>𝑐</m:t>
                    </m:r>
                    <m:r>
                      <a:rPr lang="nl-NL" b="0" i="0" noProof="0" smtClean="0">
                        <a:latin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𝜆</m:t>
                    </m:r>
                    <m:r>
                      <a:rPr lang="nl-NL" b="0" i="1" noProof="0" smtClean="0">
                        <a:latin typeface="Cambria Math" panose="02040503050406030204" pitchFamily="18" charset="0"/>
                        <a:ea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𝑓</m:t>
                    </m:r>
                  </m:oMath>
                </a14:m>
                <a:endParaRPr lang="nl-NL" b="0" i="1" noProof="0" dirty="0">
                  <a:latin typeface="Cambria Math" panose="02040503050406030204" pitchFamily="18" charset="0"/>
                </a:endParaRPr>
              </a:p>
              <a:p>
                <a14:m>
                  <m:oMath xmlns:m="http://schemas.openxmlformats.org/officeDocument/2006/math">
                    <m:sSub>
                      <m:sSubPr>
                        <m:ctrlPr>
                          <a:rPr lang="nl-NL" b="0" i="1" noProof="0" smtClean="0">
                            <a:latin typeface="Cambria Math" panose="02040503050406030204" pitchFamily="18" charset="0"/>
                          </a:rPr>
                        </m:ctrlPr>
                      </m:sSubPr>
                      <m:e>
                        <m:r>
                          <a:rPr lang="nl-NL" b="0" i="1" noProof="0" smtClean="0">
                            <a:latin typeface="Cambria Math" panose="02040503050406030204" pitchFamily="18" charset="0"/>
                          </a:rPr>
                          <m:t>𝐸</m:t>
                        </m:r>
                      </m:e>
                      <m:sub>
                        <m:r>
                          <m:rPr>
                            <m:sty m:val="p"/>
                          </m:rPr>
                          <a:rPr lang="nl-NL" b="0" i="0" noProof="0" smtClean="0">
                            <a:latin typeface="Cambria Math" panose="02040503050406030204" pitchFamily="18" charset="0"/>
                          </a:rPr>
                          <m:t>foton</m:t>
                        </m:r>
                      </m:sub>
                    </m:sSub>
                    <m:r>
                      <a:rPr lang="nl-NL" b="0" i="0" noProof="0" smtClean="0">
                        <a:latin typeface="Cambria Math" panose="02040503050406030204" pitchFamily="18" charset="0"/>
                      </a:rPr>
                      <m:t>=</m:t>
                    </m:r>
                    <m:f>
                      <m:fPr>
                        <m:ctrlPr>
                          <a:rPr lang="nl-NL" b="0" i="1" noProof="0" smtClean="0">
                            <a:latin typeface="Cambria Math" panose="02040503050406030204" pitchFamily="18" charset="0"/>
                          </a:rPr>
                        </m:ctrlPr>
                      </m:fPr>
                      <m:num>
                        <m:r>
                          <a:rPr lang="nl-NL" b="0" i="1" noProof="0" smtClean="0">
                            <a:latin typeface="Cambria Math" panose="02040503050406030204" pitchFamily="18" charset="0"/>
                          </a:rPr>
                          <m:t>h</m:t>
                        </m:r>
                        <m:r>
                          <a:rPr lang="nl-NL" b="0" i="1" noProof="0" smtClean="0">
                            <a:latin typeface="Cambria Math" panose="02040503050406030204" pitchFamily="18" charset="0"/>
                            <a:ea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𝑐</m:t>
                        </m:r>
                      </m:num>
                      <m:den>
                        <m:r>
                          <a:rPr lang="nl-NL" b="0" i="1" noProof="0" smtClean="0">
                            <a:latin typeface="Cambria Math" panose="02040503050406030204" pitchFamily="18" charset="0"/>
                            <a:ea typeface="Cambria Math" panose="02040503050406030204" pitchFamily="18" charset="0"/>
                          </a:rPr>
                          <m:t>𝜆</m:t>
                        </m:r>
                      </m:den>
                    </m:f>
                  </m:oMath>
                </a14:m>
                <a:endParaRPr lang="nl-NL" b="0" i="1" noProof="0" dirty="0">
                  <a:latin typeface="Cambria Math" panose="02040503050406030204" pitchFamily="18" charset="0"/>
                </a:endParaRPr>
              </a:p>
            </p:txBody>
          </p:sp>
        </mc:Choice>
        <mc:Fallback xmlns="">
          <p:sp>
            <p:nvSpPr>
              <p:cNvPr id="3" name="Tijdelijke aanduiding voor inhoud 2">
                <a:extLst>
                  <a:ext uri="{FF2B5EF4-FFF2-40B4-BE49-F238E27FC236}">
                    <a16:creationId xmlns:a16="http://schemas.microsoft.com/office/drawing/2014/main" id="{C8895D82-7523-0500-A353-0036870D9962}"/>
                  </a:ext>
                </a:extLst>
              </p:cNvPr>
              <p:cNvSpPr>
                <a:spLocks noGrp="1" noRot="1" noChangeAspect="1" noMove="1" noResize="1" noEditPoints="1" noAdjustHandles="1" noChangeArrowheads="1" noChangeShapeType="1" noTextEdit="1"/>
              </p:cNvSpPr>
              <p:nvPr>
                <p:ph sz="half" idx="1"/>
              </p:nvPr>
            </p:nvSpPr>
            <p:spPr>
              <a:blipFill>
                <a:blip r:embed="rId2"/>
                <a:stretch>
                  <a:fillRect l="-1467" t="-2616" r="-1222"/>
                </a:stretch>
              </a:blipFill>
            </p:spPr>
            <p:txBody>
              <a:bodyPr/>
              <a:lstStyle/>
              <a:p>
                <a:r>
                  <a:rPr lang="nl-NL">
                    <a:noFill/>
                  </a:rPr>
                  <a:t> </a:t>
                </a:r>
              </a:p>
            </p:txBody>
          </p:sp>
        </mc:Fallback>
      </mc:AlternateContent>
      <p:grpSp>
        <p:nvGrpSpPr>
          <p:cNvPr id="7" name="Groep 6">
            <a:extLst>
              <a:ext uri="{FF2B5EF4-FFF2-40B4-BE49-F238E27FC236}">
                <a16:creationId xmlns:a16="http://schemas.microsoft.com/office/drawing/2014/main" id="{4C6F3759-30C6-6988-2A6B-14CB8C864809}"/>
              </a:ext>
            </a:extLst>
          </p:cNvPr>
          <p:cNvGrpSpPr/>
          <p:nvPr/>
        </p:nvGrpSpPr>
        <p:grpSpPr>
          <a:xfrm>
            <a:off x="6172200" y="1825624"/>
            <a:ext cx="5817264" cy="2839894"/>
            <a:chOff x="6172200" y="1825624"/>
            <a:chExt cx="5817264" cy="2839894"/>
          </a:xfrm>
        </p:grpSpPr>
        <p:pic>
          <p:nvPicPr>
            <p:cNvPr id="4" name="Afbeelding 3">
              <a:extLst>
                <a:ext uri="{FF2B5EF4-FFF2-40B4-BE49-F238E27FC236}">
                  <a16:creationId xmlns:a16="http://schemas.microsoft.com/office/drawing/2014/main" id="{4712570A-35C2-40D0-2A9A-C2C892832F4E}"/>
                </a:ext>
              </a:extLst>
            </p:cNvPr>
            <p:cNvPicPr>
              <a:picLocks noChangeAspect="1"/>
            </p:cNvPicPr>
            <p:nvPr/>
          </p:nvPicPr>
          <p:blipFill>
            <a:blip r:embed="rId3"/>
            <a:srcRect r="16425"/>
            <a:stretch>
              <a:fillRect/>
            </a:stretch>
          </p:blipFill>
          <p:spPr>
            <a:xfrm>
              <a:off x="6172200" y="1825624"/>
              <a:ext cx="5815729" cy="501940"/>
            </a:xfrm>
            <a:prstGeom prst="rect">
              <a:avLst/>
            </a:prstGeom>
          </p:spPr>
        </p:pic>
        <p:pic>
          <p:nvPicPr>
            <p:cNvPr id="5" name="Afbeelding 4">
              <a:extLst>
                <a:ext uri="{FF2B5EF4-FFF2-40B4-BE49-F238E27FC236}">
                  <a16:creationId xmlns:a16="http://schemas.microsoft.com/office/drawing/2014/main" id="{24BF7DFC-9F5B-3607-BF4B-57622AC02CDE}"/>
                </a:ext>
              </a:extLst>
            </p:cNvPr>
            <p:cNvPicPr>
              <a:picLocks noChangeAspect="1"/>
            </p:cNvPicPr>
            <p:nvPr/>
          </p:nvPicPr>
          <p:blipFill>
            <a:blip r:embed="rId4"/>
            <a:srcRect r="16425"/>
            <a:stretch>
              <a:fillRect/>
            </a:stretch>
          </p:blipFill>
          <p:spPr>
            <a:xfrm>
              <a:off x="6172200" y="2327564"/>
              <a:ext cx="5817264" cy="2337954"/>
            </a:xfrm>
            <a:prstGeom prst="rect">
              <a:avLst/>
            </a:prstGeom>
          </p:spPr>
        </p:pic>
      </p:grpSp>
    </p:spTree>
    <p:extLst>
      <p:ext uri="{BB962C8B-B14F-4D97-AF65-F5344CB8AC3E}">
        <p14:creationId xmlns:p14="http://schemas.microsoft.com/office/powerpoint/2010/main" val="2499300521"/>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wipe(left)">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left)">
                                      <p:cBhvr>
                                        <p:cTn id="16" dur="500"/>
                                        <p:tgtEl>
                                          <p:spTgt spid="3">
                                            <p:txEl>
                                              <p:pRg st="5" end="5"/>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left)">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left)">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ipe(left)">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CEB33-21D3-1027-6A79-25716B900D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16AF74-258C-1F13-34E7-FB30AEE54AF3}"/>
              </a:ext>
            </a:extLst>
          </p:cNvPr>
          <p:cNvSpPr>
            <a:spLocks noGrp="1"/>
          </p:cNvSpPr>
          <p:nvPr>
            <p:ph type="title"/>
          </p:nvPr>
        </p:nvSpPr>
        <p:spPr/>
        <p:txBody>
          <a:bodyPr>
            <a:normAutofit/>
          </a:bodyPr>
          <a:lstStyle/>
          <a:p>
            <a:r>
              <a:rPr lang="nl-NL" noProof="0" dirty="0"/>
              <a:t>Van temperatuur naar straling</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5EA61F5E-6C78-A88F-11F6-0E4ACE2DD2D8}"/>
                  </a:ext>
                </a:extLst>
              </p:cNvPr>
              <p:cNvSpPr>
                <a:spLocks noGrp="1"/>
              </p:cNvSpPr>
              <p:nvPr>
                <p:ph sz="half" idx="2"/>
              </p:nvPr>
            </p:nvSpPr>
            <p:spPr>
              <a:xfrm>
                <a:off x="6172200" y="1825625"/>
                <a:ext cx="5786438" cy="4351338"/>
              </a:xfrm>
            </p:spPr>
            <p:txBody>
              <a:bodyPr>
                <a:normAutofit fontScale="70000" lnSpcReduction="20000"/>
              </a:bodyPr>
              <a:lstStyle/>
              <a:p>
                <a:pPr marL="0" indent="0">
                  <a:buNone/>
                </a:pPr>
                <a:r>
                  <a:rPr lang="nl-NL" dirty="0"/>
                  <a:t>Berekenen:</a:t>
                </a:r>
                <a:endParaRPr lang="nl-NL" i="1" dirty="0">
                  <a:latin typeface="Cambria Math" panose="02040503050406030204" pitchFamily="18" charset="0"/>
                </a:endParaRPr>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r>
                      <a:rPr lang="en-GB" i="1">
                        <a:latin typeface="Cambria Math" panose="02040503050406030204" pitchFamily="18" charset="0"/>
                      </a:rPr>
                      <m:t>=</m:t>
                    </m:r>
                    <m:f>
                      <m:fPr>
                        <m:ctrlPr>
                          <a:rPr lang="en-GB" i="1" dirty="0">
                            <a:latin typeface="Cambria Math" panose="02040503050406030204" pitchFamily="18" charset="0"/>
                          </a:rPr>
                        </m:ctrlPr>
                      </m:fPr>
                      <m:num>
                        <m:sSup>
                          <m:sSupPr>
                            <m:ctrlPr>
                              <a:rPr lang="en-GB" i="1" dirty="0">
                                <a:latin typeface="Cambria Math" panose="02040503050406030204" pitchFamily="18" charset="0"/>
                              </a:rPr>
                            </m:ctrlPr>
                          </m:sSupPr>
                          <m:e>
                            <m:r>
                              <a:rPr lang="nl-NL" i="1" dirty="0">
                                <a:latin typeface="Cambria Math" panose="02040503050406030204" pitchFamily="18" charset="0"/>
                              </a:rPr>
                              <m:t>2,89777·1</m:t>
                            </m:r>
                            <m:r>
                              <a:rPr lang="en-GB" i="1" dirty="0">
                                <a:latin typeface="Cambria Math" panose="02040503050406030204" pitchFamily="18" charset="0"/>
                              </a:rPr>
                              <m:t>0</m:t>
                            </m:r>
                          </m:e>
                          <m:sup>
                            <m:r>
                              <a:rPr lang="nl-NL" i="1" dirty="0">
                                <a:latin typeface="Cambria Math" panose="02040503050406030204" pitchFamily="18" charset="0"/>
                              </a:rPr>
                              <m:t>−3</m:t>
                            </m:r>
                          </m:sup>
                        </m:sSup>
                      </m:num>
                      <m:den>
                        <m:r>
                          <a:rPr lang="en-GB" i="1" dirty="0">
                            <a:latin typeface="Cambria Math" panose="02040503050406030204" pitchFamily="18" charset="0"/>
                          </a:rPr>
                          <m:t>9000</m:t>
                        </m:r>
                      </m:den>
                    </m:f>
                    <m:r>
                      <a:rPr lang="en-GB" i="1" dirty="0">
                        <a:latin typeface="Cambria Math" panose="02040503050406030204" pitchFamily="18" charset="0"/>
                      </a:rPr>
                      <m:t>=322,0∙</m:t>
                    </m:r>
                    <m:sSup>
                      <m:sSupPr>
                        <m:ctrlPr>
                          <a:rPr lang="en-GB" i="1" dirty="0">
                            <a:latin typeface="Cambria Math" panose="02040503050406030204" pitchFamily="18" charset="0"/>
                          </a:rPr>
                        </m:ctrlPr>
                      </m:sSupPr>
                      <m:e>
                        <m:r>
                          <a:rPr lang="en-GB" i="1" dirty="0">
                            <a:latin typeface="Cambria Math" panose="02040503050406030204" pitchFamily="18" charset="0"/>
                          </a:rPr>
                          <m:t>10</m:t>
                        </m:r>
                      </m:e>
                      <m:sup>
                        <m:r>
                          <a:rPr lang="en-GB" i="1" dirty="0">
                            <a:latin typeface="Cambria Math" panose="02040503050406030204" pitchFamily="18" charset="0"/>
                          </a:rPr>
                          <m:t>−9</m:t>
                        </m:r>
                      </m:sup>
                    </m:sSup>
                    <m:r>
                      <a:rPr lang="nl-NL" b="0" i="1" dirty="0" smtClean="0">
                        <a:latin typeface="Cambria Math" panose="02040503050406030204" pitchFamily="18" charset="0"/>
                      </a:rPr>
                      <m:t> </m:t>
                    </m:r>
                    <m:r>
                      <m:rPr>
                        <m:sty m:val="p"/>
                      </m:rPr>
                      <a:rPr lang="nl-NL" b="0" i="0" dirty="0" smtClean="0">
                        <a:latin typeface="Cambria Math" panose="02040503050406030204" pitchFamily="18" charset="0"/>
                      </a:rPr>
                      <m:t>m</m:t>
                    </m:r>
                  </m:oMath>
                </a14:m>
                <a:endParaRPr lang="nl-NL" dirty="0"/>
              </a:p>
              <a:p>
                <a:pPr marL="0" indent="0">
                  <a:buNone/>
                </a:pPr>
                <a:endParaRPr lang="nl-NL" dirty="0"/>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𝐸</m:t>
                        </m:r>
                      </m:e>
                      <m:sub>
                        <m:r>
                          <m:rPr>
                            <m:sty m:val="p"/>
                          </m:rPr>
                          <a:rPr lang="en-GB">
                            <a:latin typeface="Cambria Math" panose="02040503050406030204" pitchFamily="18" charset="0"/>
                          </a:rPr>
                          <m:t>foton</m:t>
                        </m:r>
                      </m:sub>
                    </m:sSub>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6,62607∙</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−34</m:t>
                            </m:r>
                          </m:sup>
                        </m:sSup>
                        <m:r>
                          <a:rPr lang="en-GB" i="1">
                            <a:latin typeface="Cambria Math" panose="02040503050406030204" pitchFamily="18" charset="0"/>
                          </a:rPr>
                          <m:t>×2,99792∙</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8</m:t>
                            </m:r>
                          </m:sup>
                        </m:sSup>
                      </m:num>
                      <m:den>
                        <m:r>
                          <a:rPr lang="en-GB" i="1">
                            <a:latin typeface="Cambria Math" panose="02040503050406030204" pitchFamily="18" charset="0"/>
                          </a:rPr>
                          <m:t>322,0∙</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−9</m:t>
                            </m:r>
                          </m:sup>
                        </m:sSup>
                      </m:den>
                    </m:f>
                    <m:r>
                      <a:rPr lang="en-GB" i="1">
                        <a:latin typeface="Cambria Math" panose="02040503050406030204" pitchFamily="18" charset="0"/>
                      </a:rPr>
                      <m:t>=6,169∙</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−19</m:t>
                        </m:r>
                      </m:sup>
                    </m:sSup>
                    <m:r>
                      <a:rPr lang="en-GB">
                        <a:latin typeface="Cambria Math" panose="02040503050406030204" pitchFamily="18" charset="0"/>
                      </a:rPr>
                      <m:t> </m:t>
                    </m:r>
                    <m:r>
                      <m:rPr>
                        <m:sty m:val="p"/>
                      </m:rPr>
                      <a:rPr lang="en-GB">
                        <a:latin typeface="Cambria Math" panose="02040503050406030204" pitchFamily="18" charset="0"/>
                      </a:rPr>
                      <m:t>J</m:t>
                    </m:r>
                  </m:oMath>
                </a14:m>
                <a:endParaRPr lang="nl-NL" dirty="0"/>
              </a:p>
              <a:p>
                <a:endParaRPr lang="nl-NL" dirty="0"/>
              </a:p>
            </p:txBody>
          </p:sp>
        </mc:Choice>
        <mc:Fallback xmlns="">
          <p:sp>
            <p:nvSpPr>
              <p:cNvPr id="4" name="Tijdelijke aanduiding voor inhoud 3">
                <a:extLst>
                  <a:ext uri="{FF2B5EF4-FFF2-40B4-BE49-F238E27FC236}">
                    <a16:creationId xmlns:a16="http://schemas.microsoft.com/office/drawing/2014/main" id="{5EA61F5E-6C78-A88F-11F6-0E4ACE2DD2D8}"/>
                  </a:ext>
                </a:extLst>
              </p:cNvPr>
              <p:cNvSpPr>
                <a:spLocks noGrp="1" noRot="1" noChangeAspect="1" noMove="1" noResize="1" noEditPoints="1" noAdjustHandles="1" noChangeArrowheads="1" noChangeShapeType="1" noTextEdit="1"/>
              </p:cNvSpPr>
              <p:nvPr>
                <p:ph sz="half" idx="2"/>
              </p:nvPr>
            </p:nvSpPr>
            <p:spPr>
              <a:xfrm>
                <a:off x="6172200" y="1825625"/>
                <a:ext cx="5786438" cy="4351338"/>
              </a:xfrm>
              <a:blipFill>
                <a:blip r:embed="rId3"/>
                <a:stretch>
                  <a:fillRect l="-1316" t="-261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Tijdelijke aanduiding voor inhoud 2">
                <a:extLst>
                  <a:ext uri="{FF2B5EF4-FFF2-40B4-BE49-F238E27FC236}">
                    <a16:creationId xmlns:a16="http://schemas.microsoft.com/office/drawing/2014/main" id="{C88A543B-0522-2385-F8A4-CC12C493C305}"/>
                  </a:ext>
                </a:extLst>
              </p:cNvPr>
              <p:cNvSpPr>
                <a:spLocks noGrp="1"/>
              </p:cNvSpPr>
              <p:nvPr>
                <p:ph sz="half" idx="1"/>
              </p:nvPr>
            </p:nvSpPr>
            <p:spPr/>
            <p:txBody>
              <a:bodyPr>
                <a:normAutofit fontScale="70000" lnSpcReduction="20000"/>
              </a:bodyPr>
              <a:lstStyle/>
              <a:p>
                <a:pPr marL="0" indent="0">
                  <a:buNone/>
                </a:pPr>
                <a:r>
                  <a:rPr lang="nl-NL" dirty="0"/>
                  <a:t>Een ster heeft een effectieve temperatuur van 9000 K. </a:t>
                </a:r>
              </a:p>
              <a:p>
                <a:pPr marL="457200" indent="-457200">
                  <a:buFont typeface="+mj-lt"/>
                  <a:buAutoNum type="alphaLcPeriod"/>
                </a:pPr>
                <a:r>
                  <a:rPr lang="nl-NL" noProof="0" dirty="0"/>
                  <a:t>Bereken de </a:t>
                </a:r>
                <a:r>
                  <a:rPr lang="nl-NL" noProof="0" dirty="0">
                    <a:solidFill>
                      <a:srgbClr val="652EA3"/>
                    </a:solidFill>
                  </a:rPr>
                  <a:t>fotonenergie</a:t>
                </a:r>
                <a:r>
                  <a:rPr lang="nl-NL" noProof="0" dirty="0"/>
                  <a:t> van de straling die het meest door de ster wordt uitgezonden.</a:t>
                </a:r>
              </a:p>
              <a:p>
                <a:pPr marL="0" indent="0">
                  <a:buNone/>
                </a:pPr>
                <a:r>
                  <a:rPr lang="nl-NL" noProof="0" dirty="0"/>
                  <a:t>Gegevens:</a:t>
                </a:r>
              </a:p>
              <a:p>
                <a14:m>
                  <m:oMath xmlns:m="http://schemas.openxmlformats.org/officeDocument/2006/math">
                    <m:r>
                      <a:rPr lang="en-GB" b="0" i="1" noProof="0" smtClean="0">
                        <a:latin typeface="Cambria Math" panose="02040503050406030204" pitchFamily="18" charset="0"/>
                      </a:rPr>
                      <m:t>𝑇</m:t>
                    </m:r>
                    <m:r>
                      <a:rPr lang="en-GB" b="0" i="1" noProof="0" smtClean="0">
                        <a:latin typeface="Cambria Math" panose="02040503050406030204" pitchFamily="18" charset="0"/>
                      </a:rPr>
                      <m:t>=9000 </m:t>
                    </m:r>
                    <m:r>
                      <m:rPr>
                        <m:sty m:val="p"/>
                      </m:rPr>
                      <a:rPr lang="en-GB" b="0" i="0" noProof="0" smtClean="0">
                        <a:latin typeface="Cambria Math" panose="02040503050406030204" pitchFamily="18" charset="0"/>
                      </a:rPr>
                      <m:t>K</m:t>
                    </m:r>
                  </m:oMath>
                </a14:m>
                <a:r>
                  <a:rPr lang="nl-NL" noProof="0" dirty="0"/>
                  <a:t>,	 </a:t>
                </a:r>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𝐸</m:t>
                        </m:r>
                      </m:e>
                      <m:sub>
                        <m:r>
                          <m:rPr>
                            <m:sty m:val="p"/>
                          </m:rPr>
                          <a:rPr lang="en-GB" b="0" i="0" noProof="0" smtClean="0">
                            <a:latin typeface="Cambria Math" panose="02040503050406030204" pitchFamily="18" charset="0"/>
                          </a:rPr>
                          <m:t>foton</m:t>
                        </m:r>
                      </m:sub>
                    </m:sSub>
                  </m:oMath>
                </a14:m>
                <a:r>
                  <a:rPr lang="nl-NL" noProof="0" dirty="0"/>
                  <a:t>?</a:t>
                </a:r>
              </a:p>
              <a:p>
                <a:pPr marL="0" indent="0">
                  <a:buNone/>
                </a:pPr>
                <a:endParaRPr lang="nl-NL" noProof="0" dirty="0"/>
              </a:p>
              <a:p>
                <a:pPr marL="0" indent="0">
                  <a:buNone/>
                </a:pPr>
                <a:r>
                  <a:rPr lang="nl-NL" noProof="0" dirty="0"/>
                  <a:t>Formules:</a:t>
                </a:r>
              </a:p>
              <a:p>
                <a14:m>
                  <m:oMath xmlns:m="http://schemas.openxmlformats.org/officeDocument/2006/math">
                    <m:sSub>
                      <m:sSubPr>
                        <m:ctrlPr>
                          <a:rPr lang="en-GB" b="0" i="1" noProof="0" smtClean="0">
                            <a:latin typeface="Cambria Math" panose="02040503050406030204" pitchFamily="18" charset="0"/>
                          </a:rPr>
                        </m:ctrlPr>
                      </m:sSubPr>
                      <m:e>
                        <m:r>
                          <a:rPr lang="en-GB" b="0" i="1" noProof="0" smtClean="0">
                            <a:latin typeface="Cambria Math" panose="02040503050406030204" pitchFamily="18" charset="0"/>
                          </a:rPr>
                          <m:t>𝐸</m:t>
                        </m:r>
                      </m:e>
                      <m:sub>
                        <m:r>
                          <m:rPr>
                            <m:sty m:val="p"/>
                          </m:rPr>
                          <a:rPr lang="en-GB" b="0" i="0" noProof="0" smtClean="0">
                            <a:latin typeface="Cambria Math" panose="02040503050406030204" pitchFamily="18" charset="0"/>
                          </a:rPr>
                          <m:t>foton</m:t>
                        </m:r>
                      </m:sub>
                    </m:sSub>
                    <m:r>
                      <a:rPr lang="en-GB" b="0" i="1" noProof="0" smtClean="0">
                        <a:latin typeface="Cambria Math" panose="02040503050406030204" pitchFamily="18" charset="0"/>
                      </a:rPr>
                      <m:t>=</m:t>
                    </m:r>
                    <m:r>
                      <a:rPr lang="en-GB" b="0" i="1" noProof="0" smtClean="0">
                        <a:latin typeface="Cambria Math" panose="02040503050406030204" pitchFamily="18" charset="0"/>
                      </a:rPr>
                      <m:t>h</m:t>
                    </m:r>
                    <m:r>
                      <a:rPr lang="en-GB" b="0" i="1" noProof="0" smtClean="0">
                        <a:latin typeface="Cambria Math" panose="02040503050406030204" pitchFamily="18" charset="0"/>
                      </a:rPr>
                      <m:t>∙</m:t>
                    </m:r>
                    <m:r>
                      <a:rPr lang="en-GB" b="0" i="1" noProof="0" smtClean="0">
                        <a:latin typeface="Cambria Math" panose="02040503050406030204" pitchFamily="18" charset="0"/>
                      </a:rPr>
                      <m:t>𝑓</m:t>
                    </m:r>
                  </m:oMath>
                </a14:m>
                <a:r>
                  <a:rPr lang="nl-NL" noProof="0" dirty="0"/>
                  <a:t> </a:t>
                </a:r>
              </a:p>
              <a:p>
                <a14:m>
                  <m:oMath xmlns:m="http://schemas.openxmlformats.org/officeDocument/2006/math">
                    <m:sSub>
                      <m:sSubPr>
                        <m:ctrlPr>
                          <a:rPr lang="nl-NL" b="0" i="1" noProof="0" smtClean="0">
                            <a:latin typeface="Cambria Math" panose="02040503050406030204" pitchFamily="18" charset="0"/>
                            <a:ea typeface="Cambria Math" panose="02040503050406030204" pitchFamily="18" charset="0"/>
                          </a:rPr>
                        </m:ctrlPr>
                      </m:sSubPr>
                      <m:e>
                        <m:r>
                          <a:rPr lang="nl-NL" b="0" i="1" noProof="0" smtClean="0">
                            <a:latin typeface="Cambria Math" panose="02040503050406030204" pitchFamily="18" charset="0"/>
                            <a:ea typeface="Cambria Math" panose="02040503050406030204" pitchFamily="18" charset="0"/>
                          </a:rPr>
                          <m:t>𝜆</m:t>
                        </m:r>
                      </m:e>
                      <m:sub>
                        <m:r>
                          <m:rPr>
                            <m:sty m:val="p"/>
                          </m:rPr>
                          <a:rPr lang="nl-NL" b="0" i="0" noProof="0" smtClean="0">
                            <a:latin typeface="Cambria Math" panose="02040503050406030204" pitchFamily="18" charset="0"/>
                            <a:ea typeface="Cambria Math" panose="02040503050406030204" pitchFamily="18" charset="0"/>
                          </a:rPr>
                          <m:t>max</m:t>
                        </m:r>
                      </m:sub>
                    </m:sSub>
                    <m:r>
                      <a:rPr lang="nl-NL">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𝑇</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𝑘</m:t>
                    </m:r>
                  </m:oMath>
                </a14:m>
                <a:endParaRPr lang="nl-NL" b="0" i="1" noProof="0" dirty="0">
                  <a:latin typeface="Cambria Math" panose="02040503050406030204" pitchFamily="18" charset="0"/>
                </a:endParaRPr>
              </a:p>
              <a:p>
                <a14:m>
                  <m:oMath xmlns:m="http://schemas.openxmlformats.org/officeDocument/2006/math">
                    <m:r>
                      <a:rPr lang="nl-NL" b="0" i="1" noProof="0" smtClean="0">
                        <a:latin typeface="Cambria Math" panose="02040503050406030204" pitchFamily="18" charset="0"/>
                      </a:rPr>
                      <m:t>𝑐</m:t>
                    </m:r>
                    <m:r>
                      <a:rPr lang="nl-NL" b="0" i="0" noProof="0" smtClean="0">
                        <a:latin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𝜆</m:t>
                    </m:r>
                    <m:r>
                      <a:rPr lang="nl-NL" b="0" i="1" noProof="0" smtClean="0">
                        <a:latin typeface="Cambria Math" panose="02040503050406030204" pitchFamily="18" charset="0"/>
                        <a:ea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𝑓</m:t>
                    </m:r>
                  </m:oMath>
                </a14:m>
                <a:endParaRPr lang="nl-NL" b="0" i="1" noProof="0" dirty="0">
                  <a:latin typeface="Cambria Math" panose="02040503050406030204" pitchFamily="18" charset="0"/>
                </a:endParaRPr>
              </a:p>
              <a:p>
                <a14:m>
                  <m:oMath xmlns:m="http://schemas.openxmlformats.org/officeDocument/2006/math">
                    <m:sSub>
                      <m:sSubPr>
                        <m:ctrlPr>
                          <a:rPr lang="nl-NL" b="0" i="1" noProof="0" smtClean="0">
                            <a:latin typeface="Cambria Math" panose="02040503050406030204" pitchFamily="18" charset="0"/>
                          </a:rPr>
                        </m:ctrlPr>
                      </m:sSubPr>
                      <m:e>
                        <m:r>
                          <a:rPr lang="nl-NL" b="0" i="1" noProof="0" smtClean="0">
                            <a:latin typeface="Cambria Math" panose="02040503050406030204" pitchFamily="18" charset="0"/>
                          </a:rPr>
                          <m:t>𝐸</m:t>
                        </m:r>
                      </m:e>
                      <m:sub>
                        <m:r>
                          <m:rPr>
                            <m:sty m:val="p"/>
                          </m:rPr>
                          <a:rPr lang="nl-NL" b="0" i="0" noProof="0" smtClean="0">
                            <a:latin typeface="Cambria Math" panose="02040503050406030204" pitchFamily="18" charset="0"/>
                          </a:rPr>
                          <m:t>foton</m:t>
                        </m:r>
                      </m:sub>
                    </m:sSub>
                    <m:r>
                      <a:rPr lang="nl-NL" b="0" i="0" noProof="0" smtClean="0">
                        <a:latin typeface="Cambria Math" panose="02040503050406030204" pitchFamily="18" charset="0"/>
                      </a:rPr>
                      <m:t>=</m:t>
                    </m:r>
                    <m:f>
                      <m:fPr>
                        <m:ctrlPr>
                          <a:rPr lang="nl-NL" b="0" i="1" noProof="0" smtClean="0">
                            <a:latin typeface="Cambria Math" panose="02040503050406030204" pitchFamily="18" charset="0"/>
                          </a:rPr>
                        </m:ctrlPr>
                      </m:fPr>
                      <m:num>
                        <m:r>
                          <a:rPr lang="nl-NL" b="0" i="1" noProof="0" smtClean="0">
                            <a:latin typeface="Cambria Math" panose="02040503050406030204" pitchFamily="18" charset="0"/>
                          </a:rPr>
                          <m:t>h</m:t>
                        </m:r>
                        <m:r>
                          <a:rPr lang="nl-NL" b="0" i="1" noProof="0" smtClean="0">
                            <a:latin typeface="Cambria Math" panose="02040503050406030204" pitchFamily="18" charset="0"/>
                            <a:ea typeface="Cambria Math" panose="02040503050406030204" pitchFamily="18" charset="0"/>
                          </a:rPr>
                          <m:t>∙</m:t>
                        </m:r>
                        <m:r>
                          <a:rPr lang="nl-NL" b="0" i="1" noProof="0" smtClean="0">
                            <a:latin typeface="Cambria Math" panose="02040503050406030204" pitchFamily="18" charset="0"/>
                            <a:ea typeface="Cambria Math" panose="02040503050406030204" pitchFamily="18" charset="0"/>
                          </a:rPr>
                          <m:t>𝑐</m:t>
                        </m:r>
                      </m:num>
                      <m:den>
                        <m:r>
                          <a:rPr lang="nl-NL" b="0" i="1" noProof="0" smtClean="0">
                            <a:latin typeface="Cambria Math" panose="02040503050406030204" pitchFamily="18" charset="0"/>
                            <a:ea typeface="Cambria Math" panose="02040503050406030204" pitchFamily="18" charset="0"/>
                          </a:rPr>
                          <m:t>𝜆</m:t>
                        </m:r>
                      </m:den>
                    </m:f>
                  </m:oMath>
                </a14:m>
                <a:endParaRPr lang="nl-NL" b="0" i="1" noProof="0" dirty="0">
                  <a:latin typeface="Cambria Math" panose="02040503050406030204" pitchFamily="18" charset="0"/>
                </a:endParaRPr>
              </a:p>
            </p:txBody>
          </p:sp>
        </mc:Choice>
        <mc:Fallback xmlns="">
          <p:sp>
            <p:nvSpPr>
              <p:cNvPr id="9" name="Tijdelijke aanduiding voor inhoud 2">
                <a:extLst>
                  <a:ext uri="{FF2B5EF4-FFF2-40B4-BE49-F238E27FC236}">
                    <a16:creationId xmlns:a16="http://schemas.microsoft.com/office/drawing/2014/main" id="{C88A543B-0522-2385-F8A4-CC12C493C305}"/>
                  </a:ext>
                </a:extLst>
              </p:cNvPr>
              <p:cNvSpPr>
                <a:spLocks noGrp="1" noRot="1" noChangeAspect="1" noMove="1" noResize="1" noEditPoints="1" noAdjustHandles="1" noChangeArrowheads="1" noChangeShapeType="1" noTextEdit="1"/>
              </p:cNvSpPr>
              <p:nvPr>
                <p:ph sz="half" idx="1"/>
              </p:nvPr>
            </p:nvSpPr>
            <p:spPr>
              <a:blipFill>
                <a:blip r:embed="rId4"/>
                <a:stretch>
                  <a:fillRect l="-1467" t="-2616" r="-1222"/>
                </a:stretch>
              </a:blipFill>
            </p:spPr>
            <p:txBody>
              <a:bodyPr/>
              <a:lstStyle/>
              <a:p>
                <a:r>
                  <a:rPr lang="nl-NL">
                    <a:noFill/>
                  </a:rPr>
                  <a:t> </a:t>
                </a:r>
              </a:p>
            </p:txBody>
          </p:sp>
        </mc:Fallback>
      </mc:AlternateContent>
      <p:pic>
        <p:nvPicPr>
          <p:cNvPr id="5" name="Afbeelding 4">
            <a:extLst>
              <a:ext uri="{FF2B5EF4-FFF2-40B4-BE49-F238E27FC236}">
                <a16:creationId xmlns:a16="http://schemas.microsoft.com/office/drawing/2014/main" id="{2FE2AA3B-CD57-B900-559D-46ED2C113BFB}"/>
              </a:ext>
            </a:extLst>
          </p:cNvPr>
          <p:cNvPicPr>
            <a:picLocks noChangeAspect="1"/>
          </p:cNvPicPr>
          <p:nvPr/>
        </p:nvPicPr>
        <p:blipFill>
          <a:blip r:embed="rId5">
            <a:extLst>
              <a:ext uri="{28A0092B-C50C-407E-A947-70E740481C1C}">
                <a14:useLocalDpi xmlns:a14="http://schemas.microsoft.com/office/drawing/2010/main" val="0"/>
              </a:ext>
            </a:extLst>
          </a:blip>
          <a:srcRect r="28598"/>
          <a:stretch>
            <a:fillRect/>
          </a:stretch>
        </p:blipFill>
        <p:spPr>
          <a:xfrm>
            <a:off x="233362" y="391924"/>
            <a:ext cx="5853110" cy="6074151"/>
          </a:xfrm>
          <a:prstGeom prst="rect">
            <a:avLst/>
          </a:prstGeom>
        </p:spPr>
      </p:pic>
    </p:spTree>
    <p:extLst>
      <p:ext uri="{BB962C8B-B14F-4D97-AF65-F5344CB8AC3E}">
        <p14:creationId xmlns:p14="http://schemas.microsoft.com/office/powerpoint/2010/main" val="106117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52976-5360-0E10-3CC0-2BC8224D1C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82C144-B16B-0341-A6A6-1EFD29155B7C}"/>
              </a:ext>
            </a:extLst>
          </p:cNvPr>
          <p:cNvSpPr>
            <a:spLocks noGrp="1"/>
          </p:cNvSpPr>
          <p:nvPr>
            <p:ph type="title"/>
          </p:nvPr>
        </p:nvSpPr>
        <p:spPr/>
        <p:txBody>
          <a:bodyPr>
            <a:normAutofit/>
          </a:bodyPr>
          <a:lstStyle/>
          <a:p>
            <a:r>
              <a:rPr lang="nl-NL" noProof="0" dirty="0"/>
              <a:t>Van temperatuur naar straling</a:t>
            </a:r>
          </a:p>
        </p:txBody>
      </p:sp>
      <mc:AlternateContent xmlns:mc="http://schemas.openxmlformats.org/markup-compatibility/2006">
        <mc:Choice xmlns:a14="http://schemas.microsoft.com/office/drawing/2010/main" Requires="a14">
          <p:sp>
            <p:nvSpPr>
              <p:cNvPr id="3" name="Tijdelijke aanduiding voor inhoud 2">
                <a:extLst>
                  <a:ext uri="{FF2B5EF4-FFF2-40B4-BE49-F238E27FC236}">
                    <a16:creationId xmlns:a16="http://schemas.microsoft.com/office/drawing/2014/main" id="{CF2CC878-771E-F129-BB2C-1E348BA5613C}"/>
                  </a:ext>
                </a:extLst>
              </p:cNvPr>
              <p:cNvSpPr>
                <a:spLocks noGrp="1"/>
              </p:cNvSpPr>
              <p:nvPr>
                <p:ph idx="1"/>
              </p:nvPr>
            </p:nvSpPr>
            <p:spPr/>
            <p:txBody>
              <a:bodyPr>
                <a:normAutofit fontScale="85000" lnSpcReduction="10000"/>
              </a:bodyPr>
              <a:lstStyle/>
              <a:p>
                <a:pPr marL="0" indent="0">
                  <a:buNone/>
                </a:pPr>
                <a:r>
                  <a:rPr lang="nl-NL" noProof="0" dirty="0"/>
                  <a:t>Een ster heeft een effectieve temperatuur van 9000 K. </a:t>
                </a:r>
              </a:p>
              <a:p>
                <a:pPr marL="457200" indent="-457200">
                  <a:buFont typeface="+mj-lt"/>
                  <a:buAutoNum type="alphaLcPeriod" startAt="2"/>
                </a:pPr>
                <a:r>
                  <a:rPr lang="nl-NL" noProof="0" dirty="0"/>
                  <a:t>Leg uit welke </a:t>
                </a:r>
                <a:r>
                  <a:rPr lang="nl-NL" noProof="0" dirty="0">
                    <a:solidFill>
                      <a:srgbClr val="00F6F7"/>
                    </a:solidFill>
                  </a:rPr>
                  <a:t>soort straling </a:t>
                </a:r>
                <a:r>
                  <a:rPr lang="nl-NL" noProof="0" dirty="0"/>
                  <a:t>het meeste door de ster wordt uitgezonden.</a:t>
                </a:r>
              </a:p>
              <a:p>
                <a:pPr marL="0" indent="0">
                  <a:buNone/>
                </a:pPr>
                <a:endParaRPr lang="nl-NL" noProof="0" dirty="0"/>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r>
                      <a:rPr lang="en-GB" i="1">
                        <a:latin typeface="Cambria Math" panose="02040503050406030204" pitchFamily="18" charset="0"/>
                      </a:rPr>
                      <m:t>=</m:t>
                    </m:r>
                    <m:r>
                      <a:rPr lang="en-GB" dirty="0">
                        <a:latin typeface="Cambria Math" panose="02040503050406030204" pitchFamily="18" charset="0"/>
                      </a:rPr>
                      <m:t>322,0 </m:t>
                    </m:r>
                    <m:r>
                      <m:rPr>
                        <m:sty m:val="p"/>
                      </m:rPr>
                      <a:rPr lang="en-GB" dirty="0">
                        <a:latin typeface="Cambria Math" panose="02040503050406030204" pitchFamily="18" charset="0"/>
                      </a:rPr>
                      <m:t>nm</m:t>
                    </m:r>
                    <m:r>
                      <a:rPr lang="en-GB" b="0" i="0" dirty="0" smtClean="0">
                        <a:latin typeface="Cambria Math" panose="02040503050406030204" pitchFamily="18" charset="0"/>
                      </a:rPr>
                      <m:t>=3,220</m:t>
                    </m:r>
                    <m:r>
                      <a:rPr lang="en-GB" b="0" i="1" dirty="0" smtClean="0">
                        <a:latin typeface="Cambria Math" panose="02040503050406030204" pitchFamily="18" charset="0"/>
                      </a:rPr>
                      <m:t>∙</m:t>
                    </m:r>
                    <m:sSup>
                      <m:sSupPr>
                        <m:ctrlPr>
                          <a:rPr lang="en-GB" b="0" i="1" dirty="0" smtClean="0">
                            <a:latin typeface="Cambria Math" panose="02040503050406030204" pitchFamily="18" charset="0"/>
                          </a:rPr>
                        </m:ctrlPr>
                      </m:sSupPr>
                      <m:e>
                        <m:r>
                          <a:rPr lang="en-GB" b="0" i="1" dirty="0" smtClean="0">
                            <a:latin typeface="Cambria Math" panose="02040503050406030204" pitchFamily="18" charset="0"/>
                          </a:rPr>
                          <m:t>10</m:t>
                        </m:r>
                      </m:e>
                      <m:sup>
                        <m:r>
                          <a:rPr lang="en-GB" b="0" i="1" dirty="0" smtClean="0">
                            <a:latin typeface="Cambria Math" panose="02040503050406030204" pitchFamily="18" charset="0"/>
                          </a:rPr>
                          <m:t>−7</m:t>
                        </m:r>
                      </m:sup>
                    </m:sSup>
                    <m:r>
                      <a:rPr lang="en-GB" b="0" i="1" dirty="0" smtClean="0">
                        <a:latin typeface="Cambria Math" panose="02040503050406030204" pitchFamily="18" charset="0"/>
                      </a:rPr>
                      <m:t> </m:t>
                    </m:r>
                    <m:r>
                      <m:rPr>
                        <m:sty m:val="p"/>
                      </m:rPr>
                      <a:rPr lang="en-GB" b="0" i="0" dirty="0" smtClean="0">
                        <a:latin typeface="Cambria Math" panose="02040503050406030204" pitchFamily="18" charset="0"/>
                      </a:rPr>
                      <m:t>m</m:t>
                    </m:r>
                  </m:oMath>
                </a14:m>
                <a:endParaRPr lang="nl-NL" dirty="0"/>
              </a:p>
              <a:p>
                <a:pPr marL="0" indent="0">
                  <a:buNone/>
                </a:pPr>
                <a:endParaRPr lang="nl-NL" dirty="0"/>
              </a:p>
              <a:p>
                <a:pPr marL="0" indent="0">
                  <a:buNone/>
                </a:pPr>
                <a:r>
                  <a:rPr lang="nl-NL" dirty="0"/>
                  <a:t>Check 1: Tabel 19A in BINAS:</a:t>
                </a:r>
              </a:p>
              <a:p>
                <a14:m>
                  <m:oMath xmlns:m="http://schemas.openxmlformats.org/officeDocument/2006/math">
                    <m:sSub>
                      <m:sSubPr>
                        <m:ctrlPr>
                          <a:rPr lang="en-GB"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𝜆</m:t>
                        </m:r>
                      </m:e>
                      <m:sub>
                        <m:r>
                          <m:rPr>
                            <m:sty m:val="p"/>
                          </m:rPr>
                          <a:rPr lang="en-GB">
                            <a:solidFill>
                              <a:schemeClr val="bg1"/>
                            </a:solidFill>
                            <a:latin typeface="Cambria Math" panose="02040503050406030204" pitchFamily="18" charset="0"/>
                          </a:rPr>
                          <m:t>max</m:t>
                        </m:r>
                      </m:sub>
                    </m:sSub>
                    <m:r>
                      <a:rPr lang="en-GB" i="1">
                        <a:solidFill>
                          <a:schemeClr val="bg1"/>
                        </a:solidFill>
                        <a:latin typeface="Cambria Math" panose="02040503050406030204" pitchFamily="18" charset="0"/>
                      </a:rPr>
                      <m:t> </m:t>
                    </m:r>
                  </m:oMath>
                </a14:m>
                <a:r>
                  <a:rPr lang="en-GB" dirty="0">
                    <a:solidFill>
                      <a:schemeClr val="bg1"/>
                    </a:solidFill>
                  </a:rPr>
                  <a:t>is </a:t>
                </a:r>
                <a:r>
                  <a:rPr lang="en-GB" dirty="0" err="1">
                    <a:solidFill>
                      <a:schemeClr val="bg1"/>
                    </a:solidFill>
                  </a:rPr>
                  <a:t>géén</a:t>
                </a:r>
                <a:r>
                  <a:rPr lang="en-GB" dirty="0">
                    <a:solidFill>
                      <a:schemeClr val="bg1"/>
                    </a:solidFill>
                  </a:rPr>
                  <a:t> </a:t>
                </a:r>
                <a:r>
                  <a:rPr lang="en-GB" dirty="0" err="1">
                    <a:solidFill>
                      <a:schemeClr val="bg1"/>
                    </a:solidFill>
                  </a:rPr>
                  <a:t>zichtbaar</a:t>
                </a:r>
                <a:r>
                  <a:rPr lang="en-GB" dirty="0">
                    <a:solidFill>
                      <a:schemeClr val="bg1"/>
                    </a:solidFill>
                  </a:rPr>
                  <a:t> </a:t>
                </a:r>
                <a:r>
                  <a:rPr lang="en-GB" dirty="0" err="1">
                    <a:solidFill>
                      <a:schemeClr val="bg1"/>
                    </a:solidFill>
                  </a:rPr>
                  <a:t>licht</a:t>
                </a:r>
                <a:r>
                  <a:rPr lang="en-GB" dirty="0">
                    <a:solidFill>
                      <a:schemeClr val="bg1"/>
                    </a:solidFill>
                  </a:rPr>
                  <a:t>.</a:t>
                </a:r>
              </a:p>
              <a:p>
                <a:pPr marL="0" indent="0">
                  <a:buNone/>
                </a:pPr>
                <a:endParaRPr lang="nl-NL" dirty="0">
                  <a:solidFill>
                    <a:schemeClr val="bg1"/>
                  </a:solidFill>
                </a:endParaRPr>
              </a:p>
              <a:p>
                <a:pPr marL="0" indent="0">
                  <a:buNone/>
                </a:pPr>
                <a:r>
                  <a:rPr lang="nl-NL" dirty="0">
                    <a:solidFill>
                      <a:schemeClr val="bg1"/>
                    </a:solidFill>
                  </a:rPr>
                  <a:t>Check 2: Tabel 19B in BINAS:</a:t>
                </a:r>
              </a:p>
              <a:p>
                <a14:m>
                  <m:oMath xmlns:m="http://schemas.openxmlformats.org/officeDocument/2006/math">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𝜆</m:t>
                        </m:r>
                      </m:e>
                      <m:sub>
                        <m:r>
                          <m:rPr>
                            <m:sty m:val="p"/>
                          </m:rPr>
                          <a:rPr lang="en-GB">
                            <a:solidFill>
                              <a:schemeClr val="bg1"/>
                            </a:solidFill>
                            <a:latin typeface="Cambria Math" panose="02040503050406030204" pitchFamily="18" charset="0"/>
                          </a:rPr>
                          <m:t>max</m:t>
                        </m:r>
                      </m:sub>
                    </m:sSub>
                  </m:oMath>
                </a14:m>
                <a:r>
                  <a:rPr lang="nl-NL" dirty="0">
                    <a:solidFill>
                      <a:schemeClr val="bg1"/>
                    </a:solidFill>
                  </a:rPr>
                  <a:t> is </a:t>
                </a:r>
                <a:r>
                  <a:rPr lang="nl-NL" dirty="0" err="1">
                    <a:solidFill>
                      <a:schemeClr val="bg1"/>
                    </a:solidFill>
                  </a:rPr>
                  <a:t>ultra-violet</a:t>
                </a:r>
                <a:r>
                  <a:rPr lang="nl-NL" dirty="0">
                    <a:solidFill>
                      <a:schemeClr val="bg1"/>
                    </a:solidFill>
                  </a:rPr>
                  <a:t> licht, want het is iets meer dan </a:t>
                </a:r>
                <a14:m>
                  <m:oMath xmlns:m="http://schemas.openxmlformats.org/officeDocument/2006/math">
                    <m:sSup>
                      <m:sSupPr>
                        <m:ctrlPr>
                          <a:rPr lang="en-GB" b="0" i="1" smtClean="0">
                            <a:solidFill>
                              <a:schemeClr val="bg1"/>
                            </a:solidFill>
                            <a:latin typeface="Cambria Math" panose="02040503050406030204" pitchFamily="18" charset="0"/>
                          </a:rPr>
                        </m:ctrlPr>
                      </m:sSupPr>
                      <m:e>
                        <m:r>
                          <a:rPr lang="en-GB" b="0" i="1" smtClean="0">
                            <a:solidFill>
                              <a:schemeClr val="bg1"/>
                            </a:solidFill>
                            <a:latin typeface="Cambria Math" panose="02040503050406030204" pitchFamily="18" charset="0"/>
                          </a:rPr>
                          <m:t>10</m:t>
                        </m:r>
                      </m:e>
                      <m:sup>
                        <m:r>
                          <a:rPr lang="en-GB" b="0" i="1" smtClean="0">
                            <a:solidFill>
                              <a:schemeClr val="bg1"/>
                            </a:solidFill>
                            <a:latin typeface="Cambria Math" panose="02040503050406030204" pitchFamily="18" charset="0"/>
                          </a:rPr>
                          <m:t>−7</m:t>
                        </m:r>
                      </m:sup>
                    </m:sSup>
                    <m:r>
                      <a:rPr lang="en-GB" b="0" i="1" smtClean="0">
                        <a:solidFill>
                          <a:schemeClr val="bg1"/>
                        </a:solidFill>
                        <a:latin typeface="Cambria Math" panose="02040503050406030204" pitchFamily="18" charset="0"/>
                      </a:rPr>
                      <m:t> </m:t>
                    </m:r>
                    <m:r>
                      <m:rPr>
                        <m:sty m:val="p"/>
                      </m:rPr>
                      <a:rPr lang="en-GB" b="0" i="0" smtClean="0">
                        <a:solidFill>
                          <a:schemeClr val="bg1"/>
                        </a:solidFill>
                        <a:latin typeface="Cambria Math" panose="02040503050406030204" pitchFamily="18" charset="0"/>
                      </a:rPr>
                      <m:t>m</m:t>
                    </m:r>
                    <m:r>
                      <a:rPr lang="en-GB" b="0" i="0" smtClean="0">
                        <a:solidFill>
                          <a:schemeClr val="bg1"/>
                        </a:solidFill>
                        <a:latin typeface="Cambria Math" panose="02040503050406030204" pitchFamily="18" charset="0"/>
                      </a:rPr>
                      <m:t>.</m:t>
                    </m:r>
                  </m:oMath>
                </a14:m>
                <a:endParaRPr lang="nl-NL" dirty="0">
                  <a:solidFill>
                    <a:schemeClr val="bg1"/>
                  </a:solidFill>
                </a:endParaRPr>
              </a:p>
              <a:p>
                <a:endParaRPr lang="nl-NL" dirty="0"/>
              </a:p>
            </p:txBody>
          </p:sp>
        </mc:Choice>
        <mc:Fallback>
          <p:sp>
            <p:nvSpPr>
              <p:cNvPr id="3" name="Tijdelijke aanduiding voor inhoud 2">
                <a:extLst>
                  <a:ext uri="{FF2B5EF4-FFF2-40B4-BE49-F238E27FC236}">
                    <a16:creationId xmlns:a16="http://schemas.microsoft.com/office/drawing/2014/main" id="{CF2CC878-771E-F129-BB2C-1E348BA5613C}"/>
                  </a:ext>
                </a:extLst>
              </p:cNvPr>
              <p:cNvSpPr>
                <a:spLocks noGrp="1" noRot="1" noChangeAspect="1" noMove="1" noResize="1" noEditPoints="1" noAdjustHandles="1" noChangeArrowheads="1" noChangeShapeType="1" noTextEdit="1"/>
              </p:cNvSpPr>
              <p:nvPr>
                <p:ph idx="1"/>
              </p:nvPr>
            </p:nvSpPr>
            <p:spPr>
              <a:blipFill>
                <a:blip r:embed="rId2"/>
                <a:stretch>
                  <a:fillRect l="-965" t="-2907"/>
                </a:stretch>
              </a:blipFill>
            </p:spPr>
            <p:txBody>
              <a:bodyPr/>
              <a:lstStyle/>
              <a:p>
                <a:r>
                  <a:rPr lang="nl-NL">
                    <a:noFill/>
                  </a:rPr>
                  <a:t> </a:t>
                </a:r>
              </a:p>
            </p:txBody>
          </p:sp>
        </mc:Fallback>
      </mc:AlternateContent>
      <p:pic>
        <p:nvPicPr>
          <p:cNvPr id="4" name="Afbeelding 3">
            <a:extLst>
              <a:ext uri="{FF2B5EF4-FFF2-40B4-BE49-F238E27FC236}">
                <a16:creationId xmlns:a16="http://schemas.microsoft.com/office/drawing/2014/main" id="{0ED65D8F-64B9-D503-CA24-17474ABFB478}"/>
              </a:ext>
            </a:extLst>
          </p:cNvPr>
          <p:cNvPicPr>
            <a:picLocks noChangeAspect="1"/>
          </p:cNvPicPr>
          <p:nvPr/>
        </p:nvPicPr>
        <p:blipFill>
          <a:blip r:embed="rId3"/>
          <a:stretch>
            <a:fillRect/>
          </a:stretch>
        </p:blipFill>
        <p:spPr>
          <a:xfrm>
            <a:off x="6783662" y="0"/>
            <a:ext cx="5196926" cy="6858000"/>
          </a:xfrm>
          <a:prstGeom prst="rect">
            <a:avLst/>
          </a:prstGeom>
        </p:spPr>
      </p:pic>
      <p:cxnSp>
        <p:nvCxnSpPr>
          <p:cNvPr id="6" name="Rechte verbindingslijn met pijl 5">
            <a:extLst>
              <a:ext uri="{FF2B5EF4-FFF2-40B4-BE49-F238E27FC236}">
                <a16:creationId xmlns:a16="http://schemas.microsoft.com/office/drawing/2014/main" id="{EE8F4B44-A1FF-B947-39BE-6A1D64610449}"/>
              </a:ext>
            </a:extLst>
          </p:cNvPr>
          <p:cNvCxnSpPr>
            <a:cxnSpLocks/>
          </p:cNvCxnSpPr>
          <p:nvPr/>
        </p:nvCxnSpPr>
        <p:spPr>
          <a:xfrm flipV="1">
            <a:off x="4795200" y="1690688"/>
            <a:ext cx="2248538" cy="2384512"/>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077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32243-092A-5E99-2883-1847EA176F84}"/>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ijdelijke aanduiding voor inhoud 2">
                <a:extLst>
                  <a:ext uri="{FF2B5EF4-FFF2-40B4-BE49-F238E27FC236}">
                    <a16:creationId xmlns:a16="http://schemas.microsoft.com/office/drawing/2014/main" id="{1E19EDD4-A0EC-F93E-96C8-A78FD94D97CE}"/>
                  </a:ext>
                </a:extLst>
              </p:cNvPr>
              <p:cNvSpPr>
                <a:spLocks noGrp="1"/>
              </p:cNvSpPr>
              <p:nvPr>
                <p:ph idx="1"/>
              </p:nvPr>
            </p:nvSpPr>
            <p:spPr/>
            <p:txBody>
              <a:bodyPr>
                <a:normAutofit fontScale="85000" lnSpcReduction="10000"/>
              </a:bodyPr>
              <a:lstStyle/>
              <a:p>
                <a:pPr marL="0" indent="0">
                  <a:buNone/>
                </a:pPr>
                <a:r>
                  <a:rPr lang="nl-NL" noProof="0" dirty="0"/>
                  <a:t>Een ster heeft een effectieve temperatuur van 9000 K. </a:t>
                </a:r>
              </a:p>
              <a:p>
                <a:pPr marL="457200" indent="-457200">
                  <a:buFont typeface="+mj-lt"/>
                  <a:buAutoNum type="alphaLcPeriod" startAt="2"/>
                </a:pPr>
                <a:r>
                  <a:rPr lang="nl-NL" noProof="0" dirty="0"/>
                  <a:t>Leg uit welke </a:t>
                </a:r>
                <a:r>
                  <a:rPr lang="nl-NL" noProof="0" dirty="0">
                    <a:solidFill>
                      <a:srgbClr val="00F6F7"/>
                    </a:solidFill>
                  </a:rPr>
                  <a:t>soort straling </a:t>
                </a:r>
                <a:r>
                  <a:rPr lang="nl-NL" noProof="0" dirty="0"/>
                  <a:t>het meeste door de ster wordt uitgezonden.</a:t>
                </a:r>
              </a:p>
              <a:p>
                <a:pPr marL="0" indent="0">
                  <a:buNone/>
                </a:pPr>
                <a:endParaRPr lang="nl-NL" noProof="0" dirty="0"/>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r>
                      <a:rPr lang="en-GB" i="1">
                        <a:latin typeface="Cambria Math" panose="02040503050406030204" pitchFamily="18" charset="0"/>
                      </a:rPr>
                      <m:t>=</m:t>
                    </m:r>
                    <m:r>
                      <a:rPr lang="en-GB" dirty="0">
                        <a:latin typeface="Cambria Math" panose="02040503050406030204" pitchFamily="18" charset="0"/>
                      </a:rPr>
                      <m:t>322,0 </m:t>
                    </m:r>
                    <m:r>
                      <m:rPr>
                        <m:sty m:val="p"/>
                      </m:rPr>
                      <a:rPr lang="en-GB" dirty="0">
                        <a:latin typeface="Cambria Math" panose="02040503050406030204" pitchFamily="18" charset="0"/>
                      </a:rPr>
                      <m:t>nm</m:t>
                    </m:r>
                    <m:r>
                      <a:rPr lang="en-GB" b="0" i="0" dirty="0" smtClean="0">
                        <a:latin typeface="Cambria Math" panose="02040503050406030204" pitchFamily="18" charset="0"/>
                      </a:rPr>
                      <m:t>=3,220</m:t>
                    </m:r>
                    <m:r>
                      <a:rPr lang="en-GB" b="0" i="1" dirty="0" smtClean="0">
                        <a:latin typeface="Cambria Math" panose="02040503050406030204" pitchFamily="18" charset="0"/>
                      </a:rPr>
                      <m:t>∙</m:t>
                    </m:r>
                    <m:sSup>
                      <m:sSupPr>
                        <m:ctrlPr>
                          <a:rPr lang="en-GB" b="0" i="1" dirty="0" smtClean="0">
                            <a:latin typeface="Cambria Math" panose="02040503050406030204" pitchFamily="18" charset="0"/>
                          </a:rPr>
                        </m:ctrlPr>
                      </m:sSupPr>
                      <m:e>
                        <m:r>
                          <a:rPr lang="en-GB" b="0" i="1" dirty="0" smtClean="0">
                            <a:latin typeface="Cambria Math" panose="02040503050406030204" pitchFamily="18" charset="0"/>
                          </a:rPr>
                          <m:t>10</m:t>
                        </m:r>
                      </m:e>
                      <m:sup>
                        <m:r>
                          <a:rPr lang="en-GB" b="0" i="1" dirty="0" smtClean="0">
                            <a:latin typeface="Cambria Math" panose="02040503050406030204" pitchFamily="18" charset="0"/>
                          </a:rPr>
                          <m:t>−7</m:t>
                        </m:r>
                      </m:sup>
                    </m:sSup>
                    <m:r>
                      <a:rPr lang="en-GB" b="0" i="1" dirty="0" smtClean="0">
                        <a:latin typeface="Cambria Math" panose="02040503050406030204" pitchFamily="18" charset="0"/>
                      </a:rPr>
                      <m:t> </m:t>
                    </m:r>
                    <m:r>
                      <m:rPr>
                        <m:sty m:val="p"/>
                      </m:rPr>
                      <a:rPr lang="en-GB" b="0" i="0" dirty="0" smtClean="0">
                        <a:latin typeface="Cambria Math" panose="02040503050406030204" pitchFamily="18" charset="0"/>
                      </a:rPr>
                      <m:t>m</m:t>
                    </m:r>
                  </m:oMath>
                </a14:m>
                <a:endParaRPr lang="nl-NL" dirty="0"/>
              </a:p>
              <a:p>
                <a:pPr marL="0" indent="0">
                  <a:buNone/>
                </a:pPr>
                <a:endParaRPr lang="nl-NL" dirty="0"/>
              </a:p>
              <a:p>
                <a:pPr marL="0" indent="0">
                  <a:buNone/>
                </a:pPr>
                <a:r>
                  <a:rPr lang="nl-NL" dirty="0"/>
                  <a:t>Check 1: Tabel 19A in BINAS:</a:t>
                </a:r>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r>
                      <a:rPr lang="en-GB" i="1">
                        <a:latin typeface="Cambria Math" panose="02040503050406030204" pitchFamily="18" charset="0"/>
                      </a:rPr>
                      <m:t> </m:t>
                    </m:r>
                  </m:oMath>
                </a14:m>
                <a:r>
                  <a:rPr lang="en-GB" dirty="0"/>
                  <a:t>is </a:t>
                </a:r>
                <a:r>
                  <a:rPr lang="en-GB" dirty="0" err="1">
                    <a:solidFill>
                      <a:srgbClr val="00F6F7"/>
                    </a:solidFill>
                  </a:rPr>
                  <a:t>géén</a:t>
                </a:r>
                <a:r>
                  <a:rPr lang="en-GB" dirty="0">
                    <a:solidFill>
                      <a:srgbClr val="00F6F7"/>
                    </a:solidFill>
                  </a:rPr>
                  <a:t> </a:t>
                </a:r>
                <a:r>
                  <a:rPr lang="en-GB" dirty="0" err="1">
                    <a:solidFill>
                      <a:srgbClr val="00F6F7"/>
                    </a:solidFill>
                  </a:rPr>
                  <a:t>zichtbaar</a:t>
                </a:r>
                <a:r>
                  <a:rPr lang="en-GB" dirty="0">
                    <a:solidFill>
                      <a:srgbClr val="00F6F7"/>
                    </a:solidFill>
                  </a:rPr>
                  <a:t> </a:t>
                </a:r>
                <a:r>
                  <a:rPr lang="en-GB" dirty="0" err="1">
                    <a:solidFill>
                      <a:srgbClr val="00F6F7"/>
                    </a:solidFill>
                  </a:rPr>
                  <a:t>licht</a:t>
                </a:r>
                <a:r>
                  <a:rPr lang="en-GB" dirty="0"/>
                  <a:t>.</a:t>
                </a:r>
              </a:p>
              <a:p>
                <a:pPr marL="0" indent="0">
                  <a:buNone/>
                </a:pPr>
                <a:endParaRPr lang="nl-NL" dirty="0"/>
              </a:p>
              <a:p>
                <a:pPr marL="0" indent="0">
                  <a:buNone/>
                </a:pPr>
                <a:r>
                  <a:rPr lang="nl-NL" dirty="0"/>
                  <a:t>Check 2: Tabel 19B in BINAS:</a:t>
                </a:r>
              </a:p>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𝜆</m:t>
                        </m:r>
                      </m:e>
                      <m:sub>
                        <m:r>
                          <m:rPr>
                            <m:sty m:val="p"/>
                          </m:rPr>
                          <a:rPr lang="en-GB">
                            <a:latin typeface="Cambria Math" panose="02040503050406030204" pitchFamily="18" charset="0"/>
                          </a:rPr>
                          <m:t>max</m:t>
                        </m:r>
                      </m:sub>
                    </m:sSub>
                  </m:oMath>
                </a14:m>
                <a:r>
                  <a:rPr lang="nl-NL" dirty="0"/>
                  <a:t> is </a:t>
                </a:r>
                <a:r>
                  <a:rPr lang="nl-NL" dirty="0" err="1">
                    <a:solidFill>
                      <a:srgbClr val="00F6F7"/>
                    </a:solidFill>
                  </a:rPr>
                  <a:t>ultra-violet</a:t>
                </a:r>
                <a:r>
                  <a:rPr lang="nl-NL" dirty="0">
                    <a:solidFill>
                      <a:srgbClr val="00F6F7"/>
                    </a:solidFill>
                  </a:rPr>
                  <a:t> licht</a:t>
                </a:r>
                <a:r>
                  <a:rPr lang="nl-NL" dirty="0"/>
                  <a:t>, want het is iets meer dan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−7</m:t>
                        </m:r>
                      </m:sup>
                    </m:sSup>
                    <m:r>
                      <a:rPr lang="en-GB" b="0" i="1" smtClean="0">
                        <a:latin typeface="Cambria Math" panose="02040503050406030204" pitchFamily="18" charset="0"/>
                      </a:rPr>
                      <m:t> </m:t>
                    </m:r>
                    <m:r>
                      <m:rPr>
                        <m:sty m:val="p"/>
                      </m:rPr>
                      <a:rPr lang="en-GB" b="0" i="0" smtClean="0">
                        <a:latin typeface="Cambria Math" panose="02040503050406030204" pitchFamily="18" charset="0"/>
                      </a:rPr>
                      <m:t>m</m:t>
                    </m:r>
                    <m:r>
                      <a:rPr lang="en-GB" b="0" i="0" smtClean="0">
                        <a:latin typeface="Cambria Math" panose="02040503050406030204" pitchFamily="18" charset="0"/>
                      </a:rPr>
                      <m:t>.</m:t>
                    </m:r>
                  </m:oMath>
                </a14:m>
                <a:endParaRPr lang="nl-NL" dirty="0"/>
              </a:p>
              <a:p>
                <a:endParaRPr lang="nl-NL" dirty="0"/>
              </a:p>
            </p:txBody>
          </p:sp>
        </mc:Choice>
        <mc:Fallback>
          <p:sp>
            <p:nvSpPr>
              <p:cNvPr id="3" name="Tijdelijke aanduiding voor inhoud 2">
                <a:extLst>
                  <a:ext uri="{FF2B5EF4-FFF2-40B4-BE49-F238E27FC236}">
                    <a16:creationId xmlns:a16="http://schemas.microsoft.com/office/drawing/2014/main" id="{1E19EDD4-A0EC-F93E-96C8-A78FD94D97CE}"/>
                  </a:ext>
                </a:extLst>
              </p:cNvPr>
              <p:cNvSpPr>
                <a:spLocks noGrp="1" noRot="1" noChangeAspect="1" noMove="1" noResize="1" noEditPoints="1" noAdjustHandles="1" noChangeArrowheads="1" noChangeShapeType="1" noTextEdit="1"/>
              </p:cNvSpPr>
              <p:nvPr>
                <p:ph idx="1"/>
              </p:nvPr>
            </p:nvSpPr>
            <p:spPr>
              <a:blipFill>
                <a:blip r:embed="rId2"/>
                <a:stretch>
                  <a:fillRect l="-965" t="-2907"/>
                </a:stretch>
              </a:blipFill>
            </p:spPr>
            <p:txBody>
              <a:bodyPr/>
              <a:lstStyle/>
              <a:p>
                <a:r>
                  <a:rPr lang="nl-NL">
                    <a:noFill/>
                  </a:rPr>
                  <a:t> </a:t>
                </a:r>
              </a:p>
            </p:txBody>
          </p:sp>
        </mc:Fallback>
      </mc:AlternateContent>
      <p:grpSp>
        <p:nvGrpSpPr>
          <p:cNvPr id="9" name="Groep 8">
            <a:extLst>
              <a:ext uri="{FF2B5EF4-FFF2-40B4-BE49-F238E27FC236}">
                <a16:creationId xmlns:a16="http://schemas.microsoft.com/office/drawing/2014/main" id="{7FE56BB4-BEE4-7AAB-484B-A8607F3AF820}"/>
              </a:ext>
            </a:extLst>
          </p:cNvPr>
          <p:cNvGrpSpPr/>
          <p:nvPr/>
        </p:nvGrpSpPr>
        <p:grpSpPr>
          <a:xfrm>
            <a:off x="4208188" y="220541"/>
            <a:ext cx="7772400" cy="5153592"/>
            <a:chOff x="4208188" y="220541"/>
            <a:chExt cx="7772400" cy="5153592"/>
          </a:xfrm>
        </p:grpSpPr>
        <p:pic>
          <p:nvPicPr>
            <p:cNvPr id="7" name="Afbeelding 6">
              <a:extLst>
                <a:ext uri="{FF2B5EF4-FFF2-40B4-BE49-F238E27FC236}">
                  <a16:creationId xmlns:a16="http://schemas.microsoft.com/office/drawing/2014/main" id="{9B70C71F-6824-2B29-85A4-7CADEBE04863}"/>
                </a:ext>
              </a:extLst>
            </p:cNvPr>
            <p:cNvPicPr>
              <a:picLocks noChangeAspect="1"/>
            </p:cNvPicPr>
            <p:nvPr/>
          </p:nvPicPr>
          <p:blipFill>
            <a:blip r:embed="rId3"/>
            <a:stretch>
              <a:fillRect/>
            </a:stretch>
          </p:blipFill>
          <p:spPr>
            <a:xfrm>
              <a:off x="4208188" y="220541"/>
              <a:ext cx="7772400" cy="2578344"/>
            </a:xfrm>
            <a:prstGeom prst="rect">
              <a:avLst/>
            </a:prstGeom>
          </p:spPr>
        </p:pic>
        <p:pic>
          <p:nvPicPr>
            <p:cNvPr id="8" name="Afbeelding 7">
              <a:extLst>
                <a:ext uri="{FF2B5EF4-FFF2-40B4-BE49-F238E27FC236}">
                  <a16:creationId xmlns:a16="http://schemas.microsoft.com/office/drawing/2014/main" id="{A4D6E305-D648-3236-6D79-AFE4BDB2BAFD}"/>
                </a:ext>
              </a:extLst>
            </p:cNvPr>
            <p:cNvPicPr>
              <a:picLocks noChangeAspect="1"/>
            </p:cNvPicPr>
            <p:nvPr/>
          </p:nvPicPr>
          <p:blipFill>
            <a:blip r:embed="rId4"/>
            <a:stretch>
              <a:fillRect/>
            </a:stretch>
          </p:blipFill>
          <p:spPr>
            <a:xfrm>
              <a:off x="4208188" y="2798885"/>
              <a:ext cx="7772400" cy="2575248"/>
            </a:xfrm>
            <a:prstGeom prst="rect">
              <a:avLst/>
            </a:prstGeom>
          </p:spPr>
        </p:pic>
      </p:grpSp>
      <p:sp>
        <p:nvSpPr>
          <p:cNvPr id="2" name="Titel 1">
            <a:extLst>
              <a:ext uri="{FF2B5EF4-FFF2-40B4-BE49-F238E27FC236}">
                <a16:creationId xmlns:a16="http://schemas.microsoft.com/office/drawing/2014/main" id="{3BC272AC-98FE-FC05-92EE-506A93C45B12}"/>
              </a:ext>
            </a:extLst>
          </p:cNvPr>
          <p:cNvSpPr>
            <a:spLocks noGrp="1"/>
          </p:cNvSpPr>
          <p:nvPr>
            <p:ph type="title"/>
          </p:nvPr>
        </p:nvSpPr>
        <p:spPr/>
        <p:txBody>
          <a:bodyPr>
            <a:normAutofit/>
          </a:bodyPr>
          <a:lstStyle/>
          <a:p>
            <a:r>
              <a:rPr lang="nl-NL" noProof="0" dirty="0"/>
              <a:t>Van temperatuur naar straling</a:t>
            </a:r>
          </a:p>
        </p:txBody>
      </p:sp>
      <p:pic>
        <p:nvPicPr>
          <p:cNvPr id="5" name="Afbeelding 4">
            <a:extLst>
              <a:ext uri="{FF2B5EF4-FFF2-40B4-BE49-F238E27FC236}">
                <a16:creationId xmlns:a16="http://schemas.microsoft.com/office/drawing/2014/main" id="{5BDC998D-ABB4-1AA7-56F5-9E126F94B712}"/>
              </a:ext>
            </a:extLst>
          </p:cNvPr>
          <p:cNvPicPr>
            <a:picLocks noChangeAspect="1"/>
          </p:cNvPicPr>
          <p:nvPr/>
        </p:nvPicPr>
        <p:blipFill>
          <a:blip r:embed="rId5"/>
          <a:stretch>
            <a:fillRect/>
          </a:stretch>
        </p:blipFill>
        <p:spPr>
          <a:xfrm>
            <a:off x="6783662" y="0"/>
            <a:ext cx="5196926" cy="6858000"/>
          </a:xfrm>
          <a:prstGeom prst="rect">
            <a:avLst/>
          </a:prstGeom>
        </p:spPr>
      </p:pic>
      <p:cxnSp>
        <p:nvCxnSpPr>
          <p:cNvPr id="6" name="Rechte verbindingslijn met pijl 5">
            <a:extLst>
              <a:ext uri="{FF2B5EF4-FFF2-40B4-BE49-F238E27FC236}">
                <a16:creationId xmlns:a16="http://schemas.microsoft.com/office/drawing/2014/main" id="{BBB95372-904A-76F8-4BE7-CDA2276F5886}"/>
              </a:ext>
            </a:extLst>
          </p:cNvPr>
          <p:cNvCxnSpPr>
            <a:cxnSpLocks/>
          </p:cNvCxnSpPr>
          <p:nvPr/>
        </p:nvCxnSpPr>
        <p:spPr>
          <a:xfrm>
            <a:off x="4873336" y="4135582"/>
            <a:ext cx="2127539" cy="2357293"/>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765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xit" presetSubtype="4" fill="hold" nodeType="with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3BBF0-D896-E11B-6CD2-4CEF5AB7C544}"/>
              </a:ext>
            </a:extLst>
          </p:cNvPr>
          <p:cNvSpPr>
            <a:spLocks noGrp="1"/>
          </p:cNvSpPr>
          <p:nvPr>
            <p:ph type="title"/>
          </p:nvPr>
        </p:nvSpPr>
        <p:spPr>
          <a:xfrm>
            <a:off x="3542444" y="45827"/>
            <a:ext cx="5573520" cy="1064231"/>
          </a:xfrm>
        </p:spPr>
        <p:txBody>
          <a:bodyPr vert="horz" lIns="91440" tIns="45720" rIns="91440" bIns="45720" rtlCol="0" anchor="b">
            <a:normAutofit/>
          </a:bodyPr>
          <a:lstStyle/>
          <a:p>
            <a:pPr algn="ctr"/>
            <a:r>
              <a:rPr lang="en-US" sz="5400" dirty="0" err="1">
                <a:latin typeface="Effra" panose="02000506080000020004" pitchFamily="2" charset="77"/>
              </a:rPr>
              <a:t>Vragenuur</a:t>
            </a:r>
            <a:r>
              <a:rPr lang="en-US" sz="5400" dirty="0">
                <a:latin typeface="Effra" panose="02000506080000020004" pitchFamily="2" charset="77"/>
              </a:rPr>
              <a:t> 2026</a:t>
            </a:r>
          </a:p>
        </p:txBody>
      </p:sp>
      <p:sp>
        <p:nvSpPr>
          <p:cNvPr id="3" name="Tijdelijke aanduiding voor inhoud 2">
            <a:extLst>
              <a:ext uri="{FF2B5EF4-FFF2-40B4-BE49-F238E27FC236}">
                <a16:creationId xmlns:a16="http://schemas.microsoft.com/office/drawing/2014/main" id="{A20F9BD4-D7BD-0331-A961-4B98F9F0FF03}"/>
              </a:ext>
            </a:extLst>
          </p:cNvPr>
          <p:cNvSpPr>
            <a:spLocks noGrp="1"/>
          </p:cNvSpPr>
          <p:nvPr>
            <p:ph sz="half" idx="1"/>
          </p:nvPr>
        </p:nvSpPr>
        <p:spPr>
          <a:xfrm>
            <a:off x="640080" y="993600"/>
            <a:ext cx="5455920" cy="5551852"/>
          </a:xfrm>
        </p:spPr>
        <p:txBody>
          <a:bodyPr vert="horz" lIns="91440" tIns="45720" rIns="91440" bIns="45720" rtlCol="0">
            <a:noAutofit/>
          </a:bodyPr>
          <a:lstStyle/>
          <a:p>
            <a:r>
              <a:rPr lang="en-US" sz="2000" dirty="0">
                <a:latin typeface="Effra" panose="02000506080000020004" pitchFamily="2" charset="77"/>
              </a:rPr>
              <a:t>De matrix</a:t>
            </a:r>
          </a:p>
          <a:p>
            <a:r>
              <a:rPr lang="en-US" sz="2000" dirty="0" err="1">
                <a:latin typeface="Effra" panose="02000506080000020004" pitchFamily="2" charset="77"/>
              </a:rPr>
              <a:t>Krachten</a:t>
            </a:r>
            <a:r>
              <a:rPr lang="en-US" sz="2000" dirty="0">
                <a:latin typeface="Effra" panose="02000506080000020004" pitchFamily="2" charset="77"/>
              </a:rPr>
              <a:t> </a:t>
            </a:r>
            <a:r>
              <a:rPr lang="en-US" sz="2000" dirty="0" err="1">
                <a:latin typeface="Effra" panose="02000506080000020004" pitchFamily="2" charset="77"/>
              </a:rPr>
              <a:t>bij</a:t>
            </a:r>
            <a:r>
              <a:rPr lang="en-US" sz="2000" dirty="0">
                <a:latin typeface="Effra" panose="02000506080000020004" pitchFamily="2" charset="77"/>
              </a:rPr>
              <a:t> </a:t>
            </a:r>
            <a:r>
              <a:rPr lang="en-US" sz="2000" dirty="0" err="1">
                <a:latin typeface="Effra" panose="02000506080000020004" pitchFamily="2" charset="77"/>
              </a:rPr>
              <a:t>hemelmechanica</a:t>
            </a:r>
            <a:endParaRPr lang="en-US" sz="2000" dirty="0">
              <a:latin typeface="Effra" panose="02000506080000020004" pitchFamily="2" charset="77"/>
            </a:endParaRPr>
          </a:p>
          <a:p>
            <a:r>
              <a:rPr lang="en-US" sz="2000" dirty="0" err="1">
                <a:latin typeface="Effra" panose="02000506080000020004" pitchFamily="2" charset="77"/>
              </a:rPr>
              <a:t>Jij</a:t>
            </a:r>
            <a:r>
              <a:rPr lang="en-US" sz="2000" dirty="0">
                <a:latin typeface="Effra" panose="02000506080000020004" pitchFamily="2" charset="77"/>
              </a:rPr>
              <a:t> </a:t>
            </a:r>
            <a:r>
              <a:rPr lang="en-US" sz="2000" dirty="0" err="1">
                <a:latin typeface="Effra" panose="02000506080000020004" pitchFamily="2" charset="77"/>
              </a:rPr>
              <a:t>bepaalt</a:t>
            </a:r>
            <a:r>
              <a:rPr lang="en-US" sz="2000" dirty="0">
                <a:latin typeface="Effra" panose="02000506080000020004" pitchFamily="2" charset="77"/>
              </a:rPr>
              <a:t> (Poll 1):</a:t>
            </a:r>
          </a:p>
          <a:p>
            <a:pPr lvl="1"/>
            <a:r>
              <a:rPr lang="en-US" sz="2000" dirty="0" err="1">
                <a:latin typeface="Effra" panose="02000506080000020004" pitchFamily="2" charset="77"/>
              </a:rPr>
              <a:t>Soortelijke</a:t>
            </a:r>
            <a:r>
              <a:rPr lang="en-US" sz="2000" dirty="0">
                <a:latin typeface="Effra" panose="02000506080000020004" pitchFamily="2" charset="77"/>
              </a:rPr>
              <a:t> </a:t>
            </a:r>
            <a:r>
              <a:rPr lang="en-US" sz="2000" dirty="0" err="1">
                <a:latin typeface="Effra" panose="02000506080000020004" pitchFamily="2" charset="77"/>
              </a:rPr>
              <a:t>warmte</a:t>
            </a:r>
            <a:endParaRPr lang="en-US" sz="2000" dirty="0">
              <a:latin typeface="Effra" panose="02000506080000020004" pitchFamily="2" charset="77"/>
            </a:endParaRPr>
          </a:p>
          <a:p>
            <a:pPr lvl="1"/>
            <a:r>
              <a:rPr lang="en-US" sz="2000" dirty="0">
                <a:latin typeface="Effra" panose="02000506080000020004" pitchFamily="2" charset="77"/>
              </a:rPr>
              <a:t>Wet van Wien </a:t>
            </a:r>
            <a:r>
              <a:rPr lang="en-US" sz="2000" dirty="0" err="1">
                <a:latin typeface="Effra" panose="02000506080000020004" pitchFamily="2" charset="77"/>
              </a:rPr>
              <a:t>en</a:t>
            </a:r>
            <a:r>
              <a:rPr lang="en-US" sz="2000" dirty="0">
                <a:latin typeface="Effra" panose="02000506080000020004" pitchFamily="2" charset="77"/>
              </a:rPr>
              <a:t> </a:t>
            </a:r>
            <a:r>
              <a:rPr lang="en-US" sz="2000" dirty="0" err="1">
                <a:latin typeface="Effra" panose="02000506080000020004" pitchFamily="2" charset="77"/>
              </a:rPr>
              <a:t>foton-energie</a:t>
            </a:r>
            <a:endParaRPr lang="en-US" sz="2000" dirty="0">
              <a:latin typeface="Effra" panose="02000506080000020004" pitchFamily="2" charset="77"/>
            </a:endParaRPr>
          </a:p>
          <a:p>
            <a:r>
              <a:rPr lang="en-US" sz="2000" dirty="0" err="1">
                <a:latin typeface="Effra" panose="02000506080000020004" pitchFamily="2" charset="77"/>
              </a:rPr>
              <a:t>Jij</a:t>
            </a:r>
            <a:r>
              <a:rPr lang="en-US" sz="2000" dirty="0">
                <a:latin typeface="Effra" panose="02000506080000020004" pitchFamily="2" charset="77"/>
              </a:rPr>
              <a:t> </a:t>
            </a:r>
            <a:r>
              <a:rPr lang="en-US" sz="2000" dirty="0" err="1">
                <a:latin typeface="Effra" panose="02000506080000020004" pitchFamily="2" charset="77"/>
              </a:rPr>
              <a:t>bepaalt</a:t>
            </a:r>
            <a:r>
              <a:rPr lang="en-US" sz="2000" dirty="0">
                <a:latin typeface="Effra" panose="02000506080000020004" pitchFamily="2" charset="77"/>
              </a:rPr>
              <a:t> (Poll 2):</a:t>
            </a:r>
          </a:p>
          <a:p>
            <a:pPr lvl="1"/>
            <a:r>
              <a:rPr lang="en-US" sz="2000" dirty="0" err="1">
                <a:latin typeface="Effra" panose="02000506080000020004" pitchFamily="2" charset="77"/>
              </a:rPr>
              <a:t>Rendement</a:t>
            </a:r>
            <a:endParaRPr lang="en-US" sz="2000" dirty="0">
              <a:latin typeface="Effra" panose="02000506080000020004" pitchFamily="2" charset="77"/>
            </a:endParaRPr>
          </a:p>
          <a:p>
            <a:pPr lvl="1"/>
            <a:r>
              <a:rPr lang="en-US" sz="2000" dirty="0">
                <a:latin typeface="Effra" panose="02000506080000020004" pitchFamily="2" charset="77"/>
              </a:rPr>
              <a:t>Wat </a:t>
            </a:r>
            <a:r>
              <a:rPr lang="en-US" sz="2000" dirty="0" err="1">
                <a:latin typeface="Effra" panose="02000506080000020004" pitchFamily="2" charset="77"/>
              </a:rPr>
              <a:t>heeft</a:t>
            </a:r>
            <a:r>
              <a:rPr lang="en-US" sz="2000" dirty="0">
                <a:latin typeface="Effra" panose="02000506080000020004" pitchFamily="2" charset="77"/>
              </a:rPr>
              <a:t> </a:t>
            </a:r>
            <a:r>
              <a:rPr lang="en-US" sz="2000" dirty="0" err="1">
                <a:latin typeface="Effra" panose="02000506080000020004" pitchFamily="2" charset="77"/>
              </a:rPr>
              <a:t>dosis</a:t>
            </a:r>
            <a:r>
              <a:rPr lang="en-US" sz="2000" dirty="0">
                <a:latin typeface="Effra" panose="02000506080000020004" pitchFamily="2" charset="77"/>
              </a:rPr>
              <a:t> met </a:t>
            </a:r>
            <a:r>
              <a:rPr lang="en-US" sz="2000" dirty="0" err="1">
                <a:latin typeface="Effra" panose="02000506080000020004" pitchFamily="2" charset="77"/>
              </a:rPr>
              <a:t>activiteit</a:t>
            </a:r>
            <a:r>
              <a:rPr lang="en-US" sz="2000" dirty="0">
                <a:latin typeface="Effra" panose="02000506080000020004" pitchFamily="2" charset="77"/>
              </a:rPr>
              <a:t> </a:t>
            </a:r>
            <a:r>
              <a:rPr lang="en-US" sz="2000" dirty="0" err="1">
                <a:latin typeface="Effra" panose="02000506080000020004" pitchFamily="2" charset="77"/>
              </a:rPr>
              <a:t>te</a:t>
            </a:r>
            <a:r>
              <a:rPr lang="en-US" sz="2000" dirty="0">
                <a:latin typeface="Effra" panose="02000506080000020004" pitchFamily="2" charset="77"/>
              </a:rPr>
              <a:t> </a:t>
            </a:r>
            <a:r>
              <a:rPr lang="en-US" sz="2000" dirty="0" err="1">
                <a:latin typeface="Effra" panose="02000506080000020004" pitchFamily="2" charset="77"/>
              </a:rPr>
              <a:t>maken</a:t>
            </a:r>
            <a:r>
              <a:rPr lang="en-US" sz="2000" dirty="0">
                <a:latin typeface="Effra" panose="02000506080000020004" pitchFamily="2" charset="77"/>
              </a:rPr>
              <a:t>?</a:t>
            </a:r>
          </a:p>
          <a:p>
            <a:r>
              <a:rPr lang="en-US" sz="2000" dirty="0" err="1">
                <a:latin typeface="Effra" panose="02000506080000020004" pitchFamily="2" charset="77"/>
              </a:rPr>
              <a:t>Jij</a:t>
            </a:r>
            <a:r>
              <a:rPr lang="en-US" sz="2000" dirty="0">
                <a:latin typeface="Effra" panose="02000506080000020004" pitchFamily="2" charset="77"/>
              </a:rPr>
              <a:t> </a:t>
            </a:r>
            <a:r>
              <a:rPr lang="en-US" sz="2000" dirty="0" err="1">
                <a:latin typeface="Effra" panose="02000506080000020004" pitchFamily="2" charset="77"/>
              </a:rPr>
              <a:t>bepaalt</a:t>
            </a:r>
            <a:r>
              <a:rPr lang="en-US" sz="2000" dirty="0">
                <a:latin typeface="Effra" panose="02000506080000020004" pitchFamily="2" charset="77"/>
              </a:rPr>
              <a:t> (Poll 3):</a:t>
            </a:r>
          </a:p>
          <a:p>
            <a:pPr lvl="1"/>
            <a:r>
              <a:rPr lang="en-US" sz="2000" dirty="0" err="1">
                <a:latin typeface="Effra" panose="02000506080000020004" pitchFamily="2" charset="77"/>
              </a:rPr>
              <a:t>Staande</a:t>
            </a:r>
            <a:r>
              <a:rPr lang="en-US" sz="2000" dirty="0">
                <a:latin typeface="Effra" panose="02000506080000020004" pitchFamily="2" charset="77"/>
              </a:rPr>
              <a:t> </a:t>
            </a:r>
            <a:r>
              <a:rPr lang="en-US" sz="2000" dirty="0" err="1">
                <a:latin typeface="Effra" panose="02000506080000020004" pitchFamily="2" charset="77"/>
              </a:rPr>
              <a:t>golven</a:t>
            </a:r>
            <a:endParaRPr lang="en-US" sz="2000" dirty="0">
              <a:latin typeface="Effra" panose="02000506080000020004" pitchFamily="2" charset="77"/>
            </a:endParaRPr>
          </a:p>
          <a:p>
            <a:pPr lvl="1"/>
            <a:r>
              <a:rPr lang="en-US" sz="2000" dirty="0" err="1">
                <a:latin typeface="Effra" panose="02000506080000020004" pitchFamily="2" charset="77"/>
              </a:rPr>
              <a:t>Rekenen</a:t>
            </a:r>
            <a:r>
              <a:rPr lang="en-US" sz="2000" dirty="0">
                <a:latin typeface="Effra" panose="02000506080000020004" pitchFamily="2" charset="77"/>
              </a:rPr>
              <a:t> met </a:t>
            </a:r>
            <a:r>
              <a:rPr lang="en-US" sz="2000" dirty="0" err="1">
                <a:latin typeface="Effra" panose="02000506080000020004" pitchFamily="2" charset="77"/>
              </a:rPr>
              <a:t>halveringsdikte</a:t>
            </a:r>
            <a:endParaRPr lang="en-US" sz="2000" dirty="0">
              <a:latin typeface="Effra" panose="02000506080000020004" pitchFamily="2" charset="77"/>
            </a:endParaRPr>
          </a:p>
          <a:p>
            <a:r>
              <a:rPr lang="en-US" sz="2000" dirty="0" err="1">
                <a:latin typeface="Effra" panose="02000506080000020004" pitchFamily="2" charset="77"/>
              </a:rPr>
              <a:t>Jij</a:t>
            </a:r>
            <a:r>
              <a:rPr lang="en-US" sz="2000" dirty="0">
                <a:latin typeface="Effra" panose="02000506080000020004" pitchFamily="2" charset="77"/>
              </a:rPr>
              <a:t> </a:t>
            </a:r>
            <a:r>
              <a:rPr lang="en-US" sz="2000" dirty="0" err="1">
                <a:latin typeface="Effra" panose="02000506080000020004" pitchFamily="2" charset="77"/>
              </a:rPr>
              <a:t>bepaalt</a:t>
            </a:r>
            <a:r>
              <a:rPr lang="en-US" sz="2000" dirty="0">
                <a:latin typeface="Effra" panose="02000506080000020004" pitchFamily="2" charset="77"/>
              </a:rPr>
              <a:t> (Poll 4):</a:t>
            </a:r>
          </a:p>
          <a:p>
            <a:pPr lvl="1"/>
            <a:r>
              <a:rPr lang="en-US" sz="2000" dirty="0" err="1">
                <a:latin typeface="Effra" panose="02000506080000020004" pitchFamily="2" charset="77"/>
              </a:rPr>
              <a:t>Krachten</a:t>
            </a:r>
            <a:r>
              <a:rPr lang="en-US" sz="2000" dirty="0">
                <a:latin typeface="Effra" panose="02000506080000020004" pitchFamily="2" charset="77"/>
              </a:rPr>
              <a:t> </a:t>
            </a:r>
            <a:r>
              <a:rPr lang="en-US" sz="2000" dirty="0" err="1">
                <a:latin typeface="Effra" panose="02000506080000020004" pitchFamily="2" charset="77"/>
              </a:rPr>
              <a:t>ontbinden</a:t>
            </a:r>
            <a:r>
              <a:rPr lang="en-US" sz="2000" dirty="0">
                <a:latin typeface="Effra" panose="02000506080000020004" pitchFamily="2" charset="77"/>
              </a:rPr>
              <a:t> op </a:t>
            </a:r>
            <a:r>
              <a:rPr lang="en-US" sz="2000" dirty="0" err="1">
                <a:latin typeface="Effra" panose="02000506080000020004" pitchFamily="2" charset="77"/>
              </a:rPr>
              <a:t>helling</a:t>
            </a:r>
            <a:endParaRPr lang="en-US" sz="2000" dirty="0">
              <a:latin typeface="Effra" panose="02000506080000020004" pitchFamily="2" charset="77"/>
            </a:endParaRPr>
          </a:p>
          <a:p>
            <a:pPr lvl="1"/>
            <a:r>
              <a:rPr lang="en-US" sz="2000" dirty="0" err="1">
                <a:latin typeface="Effra" panose="02000506080000020004" pitchFamily="2" charset="77"/>
              </a:rPr>
              <a:t>Hefboomwet</a:t>
            </a:r>
            <a:endParaRPr lang="en-US" sz="2000" dirty="0">
              <a:latin typeface="Effra" panose="02000506080000020004" pitchFamily="2" charset="77"/>
            </a:endParaRPr>
          </a:p>
          <a:p>
            <a:r>
              <a:rPr lang="en-US" sz="2000" dirty="0">
                <a:latin typeface="Effra" panose="02000506080000020004" pitchFamily="2" charset="77"/>
              </a:rPr>
              <a:t>En </a:t>
            </a:r>
            <a:r>
              <a:rPr lang="en-US" sz="2000" dirty="0" err="1">
                <a:latin typeface="Effra" panose="02000506080000020004" pitchFamily="2" charset="77"/>
              </a:rPr>
              <a:t>natuurlijk</a:t>
            </a:r>
            <a:r>
              <a:rPr lang="en-US" sz="2000" dirty="0">
                <a:latin typeface="Effra" panose="02000506080000020004" pitchFamily="2" charset="77"/>
              </a:rPr>
              <a:t> </a:t>
            </a:r>
            <a:r>
              <a:rPr lang="en-US" sz="2000" dirty="0" err="1">
                <a:latin typeface="Effra" panose="02000506080000020004" pitchFamily="2" charset="77"/>
              </a:rPr>
              <a:t>vragen</a:t>
            </a:r>
            <a:r>
              <a:rPr lang="en-US" sz="2000" dirty="0">
                <a:latin typeface="Effra" panose="02000506080000020004" pitchFamily="2" charset="77"/>
              </a:rPr>
              <a:t> </a:t>
            </a:r>
            <a:r>
              <a:rPr lang="en-US" sz="2000" dirty="0" err="1">
                <a:latin typeface="Effra" panose="02000506080000020004" pitchFamily="2" charset="77"/>
              </a:rPr>
              <a:t>uit</a:t>
            </a:r>
            <a:r>
              <a:rPr lang="en-US" sz="2000" dirty="0">
                <a:latin typeface="Effra" panose="02000506080000020004" pitchFamily="2" charset="77"/>
              </a:rPr>
              <a:t> de chat!</a:t>
            </a:r>
          </a:p>
        </p:txBody>
      </p:sp>
      <p:pic>
        <p:nvPicPr>
          <p:cNvPr id="9" name="Afbeelding 8">
            <a:extLst>
              <a:ext uri="{FF2B5EF4-FFF2-40B4-BE49-F238E27FC236}">
                <a16:creationId xmlns:a16="http://schemas.microsoft.com/office/drawing/2014/main" id="{C0F91CC0-8C2D-291B-1BE3-2DCBEB3F4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933" y="1255624"/>
            <a:ext cx="3369065" cy="5359035"/>
          </a:xfrm>
          <a:prstGeom prst="rect">
            <a:avLst/>
          </a:prstGeom>
        </p:spPr>
      </p:pic>
      <p:pic>
        <p:nvPicPr>
          <p:cNvPr id="10" name="Afbeelding 9">
            <a:extLst>
              <a:ext uri="{FF2B5EF4-FFF2-40B4-BE49-F238E27FC236}">
                <a16:creationId xmlns:a16="http://schemas.microsoft.com/office/drawing/2014/main" id="{CD1ACAEB-F49D-3CE0-E55C-3A634A11A1A3}"/>
              </a:ext>
            </a:extLst>
          </p:cNvPr>
          <p:cNvPicPr>
            <a:picLocks noChangeAspect="1"/>
          </p:cNvPicPr>
          <p:nvPr/>
        </p:nvPicPr>
        <p:blipFill>
          <a:blip r:embed="rId4"/>
          <a:stretch>
            <a:fillRect/>
          </a:stretch>
        </p:blipFill>
        <p:spPr>
          <a:xfrm>
            <a:off x="6096000" y="1836000"/>
            <a:ext cx="5906686" cy="3322800"/>
          </a:xfrm>
          <a:prstGeom prst="rect">
            <a:avLst/>
          </a:prstGeom>
        </p:spPr>
      </p:pic>
      <p:pic>
        <p:nvPicPr>
          <p:cNvPr id="12" name="Afbeelding 11">
            <a:extLst>
              <a:ext uri="{FF2B5EF4-FFF2-40B4-BE49-F238E27FC236}">
                <a16:creationId xmlns:a16="http://schemas.microsoft.com/office/drawing/2014/main" id="{CE5D7C51-5F6B-B7CC-55BF-9DE2C96E904C}"/>
              </a:ext>
            </a:extLst>
          </p:cNvPr>
          <p:cNvPicPr>
            <a:picLocks noChangeAspect="1"/>
          </p:cNvPicPr>
          <p:nvPr/>
        </p:nvPicPr>
        <p:blipFill>
          <a:blip r:embed="rId5"/>
          <a:stretch>
            <a:fillRect/>
          </a:stretch>
        </p:blipFill>
        <p:spPr>
          <a:xfrm>
            <a:off x="6096000" y="1836000"/>
            <a:ext cx="5897450" cy="3322800"/>
          </a:xfrm>
          <a:prstGeom prst="rect">
            <a:avLst/>
          </a:prstGeom>
        </p:spPr>
      </p:pic>
      <p:pic>
        <p:nvPicPr>
          <p:cNvPr id="17" name="Afbeelding 16">
            <a:extLst>
              <a:ext uri="{FF2B5EF4-FFF2-40B4-BE49-F238E27FC236}">
                <a16:creationId xmlns:a16="http://schemas.microsoft.com/office/drawing/2014/main" id="{8EB079AF-B0F7-27BC-B2BF-4F442F1C727C}"/>
              </a:ext>
            </a:extLst>
          </p:cNvPr>
          <p:cNvPicPr>
            <a:picLocks noChangeAspect="1"/>
          </p:cNvPicPr>
          <p:nvPr/>
        </p:nvPicPr>
        <p:blipFill>
          <a:blip r:embed="rId6"/>
          <a:stretch>
            <a:fillRect/>
          </a:stretch>
        </p:blipFill>
        <p:spPr>
          <a:xfrm>
            <a:off x="6096000" y="1342140"/>
            <a:ext cx="5911304" cy="4310519"/>
          </a:xfrm>
          <a:prstGeom prst="rect">
            <a:avLst/>
          </a:prstGeom>
        </p:spPr>
      </p:pic>
      <p:pic>
        <p:nvPicPr>
          <p:cNvPr id="18" name="Picture 2" descr="Image-guided radiation therapy (IGRT) - Radiotherapy Centers of Kentuckiana">
            <a:extLst>
              <a:ext uri="{FF2B5EF4-FFF2-40B4-BE49-F238E27FC236}">
                <a16:creationId xmlns:a16="http://schemas.microsoft.com/office/drawing/2014/main" id="{6E69CC7A-DFA0-DAD3-EEB3-E9928192F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991" y="1205341"/>
            <a:ext cx="4335322" cy="5326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waves - Open pipe resonance - Physics Stack Exchange">
            <a:extLst>
              <a:ext uri="{FF2B5EF4-FFF2-40B4-BE49-F238E27FC236}">
                <a16:creationId xmlns:a16="http://schemas.microsoft.com/office/drawing/2014/main" id="{DF98CA80-5A01-412A-2FE9-15F1205D47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66507"/>
          <a:stretch/>
        </p:blipFill>
        <p:spPr bwMode="auto">
          <a:xfrm>
            <a:off x="5912643" y="2389931"/>
            <a:ext cx="5695949"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ep 19">
            <a:extLst>
              <a:ext uri="{FF2B5EF4-FFF2-40B4-BE49-F238E27FC236}">
                <a16:creationId xmlns:a16="http://schemas.microsoft.com/office/drawing/2014/main" id="{A5D3D5EF-176E-B55B-883D-EEEB28C5EF0D}"/>
              </a:ext>
            </a:extLst>
          </p:cNvPr>
          <p:cNvGrpSpPr/>
          <p:nvPr/>
        </p:nvGrpSpPr>
        <p:grpSpPr>
          <a:xfrm>
            <a:off x="6086764" y="3727324"/>
            <a:ext cx="5246036" cy="1672676"/>
            <a:chOff x="6054825" y="1659569"/>
            <a:chExt cx="5183188" cy="1522026"/>
          </a:xfrm>
        </p:grpSpPr>
        <p:pic>
          <p:nvPicPr>
            <p:cNvPr id="21" name="Picture 4" descr="14.6 Standing Waves and Resonance">
              <a:extLst>
                <a:ext uri="{FF2B5EF4-FFF2-40B4-BE49-F238E27FC236}">
                  <a16:creationId xmlns:a16="http://schemas.microsoft.com/office/drawing/2014/main" id="{B86019EB-E382-BBDE-3893-1DDA416632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4825" y="1659569"/>
              <a:ext cx="5183188" cy="15220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he Reason You Always Mix Your Bass Too Quiet/Loud | Black ...">
              <a:extLst>
                <a:ext uri="{FF2B5EF4-FFF2-40B4-BE49-F238E27FC236}">
                  <a16:creationId xmlns:a16="http://schemas.microsoft.com/office/drawing/2014/main" id="{ECDCE992-6AA8-B8FC-C59B-7CDDC5E3D78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11" t="20081" r="3229" b="24709"/>
            <a:stretch/>
          </p:blipFill>
          <p:spPr bwMode="auto">
            <a:xfrm>
              <a:off x="6746032" y="1819470"/>
              <a:ext cx="3817301" cy="89571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Halveringsdikte | Radioactiviteit">
            <a:extLst>
              <a:ext uri="{FF2B5EF4-FFF2-40B4-BE49-F238E27FC236}">
                <a16:creationId xmlns:a16="http://schemas.microsoft.com/office/drawing/2014/main" id="{8A7DC3CB-3E7B-4C04-8309-DB61E839A3C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6994"/>
          <a:stretch/>
        </p:blipFill>
        <p:spPr bwMode="auto">
          <a:xfrm>
            <a:off x="6279357" y="2157547"/>
            <a:ext cx="5449525" cy="3555188"/>
          </a:xfrm>
          <a:prstGeom prst="rect">
            <a:avLst/>
          </a:prstGeom>
          <a:noFill/>
          <a:extLst>
            <a:ext uri="{909E8E84-426E-40DD-AFC4-6F175D3DCCD1}">
              <a14:hiddenFill xmlns:a14="http://schemas.microsoft.com/office/drawing/2010/main">
                <a:solidFill>
                  <a:srgbClr val="FFFFFF"/>
                </a:solidFill>
              </a14:hiddenFill>
            </a:ext>
          </a:extLst>
        </p:spPr>
      </p:pic>
      <p:pic>
        <p:nvPicPr>
          <p:cNvPr id="24" name="Afbeelding 23">
            <a:extLst>
              <a:ext uri="{FF2B5EF4-FFF2-40B4-BE49-F238E27FC236}">
                <a16:creationId xmlns:a16="http://schemas.microsoft.com/office/drawing/2014/main" id="{8BDC28DC-7DD9-FC4D-91D4-7CFF19776EB1}"/>
              </a:ext>
            </a:extLst>
          </p:cNvPr>
          <p:cNvPicPr>
            <a:picLocks noChangeAspect="1"/>
          </p:cNvPicPr>
          <p:nvPr/>
        </p:nvPicPr>
        <p:blipFill>
          <a:blip r:embed="rId12"/>
          <a:stretch>
            <a:fillRect/>
          </a:stretch>
        </p:blipFill>
        <p:spPr>
          <a:xfrm>
            <a:off x="6329204" y="2195947"/>
            <a:ext cx="5444895" cy="3062754"/>
          </a:xfrm>
          <a:prstGeom prst="rect">
            <a:avLst/>
          </a:prstGeom>
        </p:spPr>
      </p:pic>
      <p:pic>
        <p:nvPicPr>
          <p:cNvPr id="26" name="Afbeelding 25">
            <a:extLst>
              <a:ext uri="{FF2B5EF4-FFF2-40B4-BE49-F238E27FC236}">
                <a16:creationId xmlns:a16="http://schemas.microsoft.com/office/drawing/2014/main" id="{04B4176F-6349-ACC5-2F9E-FA1F9E54B91C}"/>
              </a:ext>
            </a:extLst>
          </p:cNvPr>
          <p:cNvPicPr>
            <a:picLocks noChangeAspect="1"/>
          </p:cNvPicPr>
          <p:nvPr/>
        </p:nvPicPr>
        <p:blipFill>
          <a:blip r:embed="rId13"/>
          <a:stretch>
            <a:fillRect/>
          </a:stretch>
        </p:blipFill>
        <p:spPr>
          <a:xfrm>
            <a:off x="7437851" y="1423808"/>
            <a:ext cx="3190693" cy="4807894"/>
          </a:xfrm>
          <a:prstGeom prst="rect">
            <a:avLst/>
          </a:prstGeom>
        </p:spPr>
      </p:pic>
      <p:pic>
        <p:nvPicPr>
          <p:cNvPr id="5" name="Afbeelding 4">
            <a:extLst>
              <a:ext uri="{FF2B5EF4-FFF2-40B4-BE49-F238E27FC236}">
                <a16:creationId xmlns:a16="http://schemas.microsoft.com/office/drawing/2014/main" id="{CE3139E3-534E-CDE7-6EDB-17C8B62FE784}"/>
              </a:ext>
            </a:extLst>
          </p:cNvPr>
          <p:cNvPicPr>
            <a:picLocks noChangeAspect="1"/>
          </p:cNvPicPr>
          <p:nvPr/>
        </p:nvPicPr>
        <p:blipFill>
          <a:blip r:embed="rId14"/>
          <a:stretch>
            <a:fillRect/>
          </a:stretch>
        </p:blipFill>
        <p:spPr>
          <a:xfrm>
            <a:off x="5688069" y="1950522"/>
            <a:ext cx="6145095" cy="3553603"/>
          </a:xfrm>
          <a:prstGeom prst="rect">
            <a:avLst/>
          </a:prstGeom>
        </p:spPr>
      </p:pic>
    </p:spTree>
    <p:extLst>
      <p:ext uri="{BB962C8B-B14F-4D97-AF65-F5344CB8AC3E}">
        <p14:creationId xmlns:p14="http://schemas.microsoft.com/office/powerpoint/2010/main" val="4119805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10" presetClass="exit" presetSubtype="0" fill="hold" nodeType="with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additive="base">
                                        <p:cTn id="5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54" presetID="10" presetClass="exit" presetSubtype="0" fill="hold" nodeType="with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par>
                                <p:cTn id="57" presetID="2" presetClass="entr" presetSubtype="4" fill="hold" grpId="0" nodeType="with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61" presetID="53" presetClass="entr" presetSubtype="16"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
                                            <p:txEl>
                                              <p:pRg st="7" end="7"/>
                                            </p:txEl>
                                          </p:spTgt>
                                        </p:tgtEl>
                                        <p:attrNameLst>
                                          <p:attrName>style.visibility</p:attrName>
                                        </p:attrNameLst>
                                      </p:cBhvr>
                                      <p:to>
                                        <p:strVal val="visible"/>
                                      </p:to>
                                    </p:set>
                                    <p:anim calcmode="lin" valueType="num">
                                      <p:cBhvr additive="base">
                                        <p:cTn id="7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7" end="7"/>
                                            </p:txEl>
                                          </p:spTgt>
                                        </p:tgtEl>
                                        <p:attrNameLst>
                                          <p:attrName>ppt_y</p:attrName>
                                        </p:attrNameLst>
                                      </p:cBhvr>
                                      <p:tavLst>
                                        <p:tav tm="0">
                                          <p:val>
                                            <p:strVal val="1+#ppt_h/2"/>
                                          </p:val>
                                        </p:tav>
                                        <p:tav tm="100000">
                                          <p:val>
                                            <p:strVal val="#ppt_y"/>
                                          </p:val>
                                        </p:tav>
                                      </p:tavLst>
                                    </p:anim>
                                  </p:childTnLst>
                                </p:cTn>
                              </p:par>
                              <p:par>
                                <p:cTn id="72" presetID="10" presetClass="exit" presetSubtype="0" fill="hold" nodeType="with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53" presetClass="entr" presetSubtype="1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
                                            <p:txEl>
                                              <p:pRg st="8" end="8"/>
                                            </p:txEl>
                                          </p:spTgt>
                                        </p:tgtEl>
                                        <p:attrNameLst>
                                          <p:attrName>style.visibility</p:attrName>
                                        </p:attrNameLst>
                                      </p:cBhvr>
                                      <p:to>
                                        <p:strVal val="visible"/>
                                      </p:to>
                                    </p:set>
                                    <p:anim calcmode="lin" valueType="num">
                                      <p:cBhvr additive="base">
                                        <p:cTn id="84"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
                                            <p:txEl>
                                              <p:pRg st="8" end="8"/>
                                            </p:txEl>
                                          </p:spTgt>
                                        </p:tgtEl>
                                        <p:attrNameLst>
                                          <p:attrName>ppt_y</p:attrName>
                                        </p:attrNameLst>
                                      </p:cBhvr>
                                      <p:tavLst>
                                        <p:tav tm="0">
                                          <p:val>
                                            <p:strVal val="1+#ppt_h/2"/>
                                          </p:val>
                                        </p:tav>
                                        <p:tav tm="100000">
                                          <p:val>
                                            <p:strVal val="#ppt_y"/>
                                          </p:val>
                                        </p:tav>
                                      </p:tavLst>
                                    </p:anim>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2" presetClass="entr" presetSubtype="4" fill="hold" grpId="0" nodeType="withEffect">
                                  <p:stCondLst>
                                    <p:cond delay="0"/>
                                  </p:stCondLst>
                                  <p:childTnLst>
                                    <p:set>
                                      <p:cBhvr>
                                        <p:cTn id="90" dur="1" fill="hold">
                                          <p:stCondLst>
                                            <p:cond delay="0"/>
                                          </p:stCondLst>
                                        </p:cTn>
                                        <p:tgtEl>
                                          <p:spTgt spid="3">
                                            <p:txEl>
                                              <p:pRg st="9" end="9"/>
                                            </p:txEl>
                                          </p:spTgt>
                                        </p:tgtEl>
                                        <p:attrNameLst>
                                          <p:attrName>style.visibility</p:attrName>
                                        </p:attrNameLst>
                                      </p:cBhvr>
                                      <p:to>
                                        <p:strVal val="visible"/>
                                      </p:to>
                                    </p:set>
                                    <p:anim calcmode="lin" valueType="num">
                                      <p:cBhvr additive="base">
                                        <p:cTn id="9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p:cTn id="100" dur="500" fill="hold"/>
                                        <p:tgtEl>
                                          <p:spTgt spid="20"/>
                                        </p:tgtEl>
                                        <p:attrNameLst>
                                          <p:attrName>ppt_w</p:attrName>
                                        </p:attrNameLst>
                                      </p:cBhvr>
                                      <p:tavLst>
                                        <p:tav tm="0">
                                          <p:val>
                                            <p:fltVal val="0"/>
                                          </p:val>
                                        </p:tav>
                                        <p:tav tm="100000">
                                          <p:val>
                                            <p:strVal val="#ppt_w"/>
                                          </p:val>
                                        </p:tav>
                                      </p:tavLst>
                                    </p:anim>
                                    <p:anim calcmode="lin" valueType="num">
                                      <p:cBhvr>
                                        <p:cTn id="101" dur="500" fill="hold"/>
                                        <p:tgtEl>
                                          <p:spTgt spid="20"/>
                                        </p:tgtEl>
                                        <p:attrNameLst>
                                          <p:attrName>ppt_h</p:attrName>
                                        </p:attrNameLst>
                                      </p:cBhvr>
                                      <p:tavLst>
                                        <p:tav tm="0">
                                          <p:val>
                                            <p:fltVal val="0"/>
                                          </p:val>
                                        </p:tav>
                                        <p:tav tm="100000">
                                          <p:val>
                                            <p:strVal val="#ppt_h"/>
                                          </p:val>
                                        </p:tav>
                                      </p:tavLst>
                                    </p:anim>
                                    <p:animEffect transition="in" filter="fade">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
                                            <p:txEl>
                                              <p:pRg st="10" end="10"/>
                                            </p:txEl>
                                          </p:spTgt>
                                        </p:tgtEl>
                                        <p:attrNameLst>
                                          <p:attrName>style.visibility</p:attrName>
                                        </p:attrNameLst>
                                      </p:cBhvr>
                                      <p:to>
                                        <p:strVal val="visible"/>
                                      </p:to>
                                    </p:set>
                                    <p:anim calcmode="lin" valueType="num">
                                      <p:cBhvr additive="base">
                                        <p:cTn id="10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109" presetID="53" presetClass="entr" presetSubtype="16"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p:cTn id="111" dur="500" fill="hold"/>
                                        <p:tgtEl>
                                          <p:spTgt spid="23"/>
                                        </p:tgtEl>
                                        <p:attrNameLst>
                                          <p:attrName>ppt_w</p:attrName>
                                        </p:attrNameLst>
                                      </p:cBhvr>
                                      <p:tavLst>
                                        <p:tav tm="0">
                                          <p:val>
                                            <p:fltVal val="0"/>
                                          </p:val>
                                        </p:tav>
                                        <p:tav tm="100000">
                                          <p:val>
                                            <p:strVal val="#ppt_w"/>
                                          </p:val>
                                        </p:tav>
                                      </p:tavLst>
                                    </p:anim>
                                    <p:anim calcmode="lin" valueType="num">
                                      <p:cBhvr>
                                        <p:cTn id="112" dur="500" fill="hold"/>
                                        <p:tgtEl>
                                          <p:spTgt spid="23"/>
                                        </p:tgtEl>
                                        <p:attrNameLst>
                                          <p:attrName>ppt_h</p:attrName>
                                        </p:attrNameLst>
                                      </p:cBhvr>
                                      <p:tavLst>
                                        <p:tav tm="0">
                                          <p:val>
                                            <p:fltVal val="0"/>
                                          </p:val>
                                        </p:tav>
                                        <p:tav tm="100000">
                                          <p:val>
                                            <p:strVal val="#ppt_h"/>
                                          </p:val>
                                        </p:tav>
                                      </p:tavLst>
                                    </p:anim>
                                    <p:animEffect transition="in" filter="fade">
                                      <p:cBhvr>
                                        <p:cTn id="113" dur="500"/>
                                        <p:tgtEl>
                                          <p:spTgt spid="23"/>
                                        </p:tgtEl>
                                      </p:cBhvr>
                                    </p:animEffect>
                                  </p:childTnLst>
                                </p:cTn>
                              </p:par>
                              <p:par>
                                <p:cTn id="114" presetID="10" presetClass="exit" presetSubtype="0" fill="hold" nodeType="withEffect">
                                  <p:stCondLst>
                                    <p:cond delay="0"/>
                                  </p:stCondLst>
                                  <p:childTnLst>
                                    <p:animEffect transition="out" filter="fade">
                                      <p:cBhvr>
                                        <p:cTn id="115" dur="500"/>
                                        <p:tgtEl>
                                          <p:spTgt spid="20"/>
                                        </p:tgtEl>
                                      </p:cBhvr>
                                    </p:animEffect>
                                    <p:set>
                                      <p:cBhvr>
                                        <p:cTn id="116" dur="1" fill="hold">
                                          <p:stCondLst>
                                            <p:cond delay="499"/>
                                          </p:stCondLst>
                                        </p:cTn>
                                        <p:tgtEl>
                                          <p:spTgt spid="20"/>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3">
                                            <p:txEl>
                                              <p:pRg st="11" end="11"/>
                                            </p:txEl>
                                          </p:spTgt>
                                        </p:tgtEl>
                                        <p:attrNameLst>
                                          <p:attrName>style.visibility</p:attrName>
                                        </p:attrNameLst>
                                      </p:cBhvr>
                                      <p:to>
                                        <p:strVal val="visible"/>
                                      </p:to>
                                    </p:set>
                                    <p:anim calcmode="lin" valueType="num">
                                      <p:cBhvr additive="base">
                                        <p:cTn id="12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126" presetID="10" presetClass="exit" presetSubtype="0" fill="hold" nodeType="with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par>
                                <p:cTn id="129" presetID="2" presetClass="entr" presetSubtype="4" fill="hold" grpId="0" nodeType="withEffect">
                                  <p:stCondLst>
                                    <p:cond delay="0"/>
                                  </p:stCondLst>
                                  <p:childTnLst>
                                    <p:set>
                                      <p:cBhvr>
                                        <p:cTn id="130" dur="1" fill="hold">
                                          <p:stCondLst>
                                            <p:cond delay="0"/>
                                          </p:stCondLst>
                                        </p:cTn>
                                        <p:tgtEl>
                                          <p:spTgt spid="3">
                                            <p:txEl>
                                              <p:pRg st="12" end="12"/>
                                            </p:txEl>
                                          </p:spTgt>
                                        </p:tgtEl>
                                        <p:attrNameLst>
                                          <p:attrName>style.visibility</p:attrName>
                                        </p:attrNameLst>
                                      </p:cBhvr>
                                      <p:to>
                                        <p:strVal val="visible"/>
                                      </p:to>
                                    </p:set>
                                    <p:anim calcmode="lin" valueType="num">
                                      <p:cBhvr additive="base">
                                        <p:cTn id="1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132"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133" presetID="53" presetClass="entr" presetSubtype="16" fill="hold" nodeType="withEffect">
                                  <p:stCondLst>
                                    <p:cond delay="0"/>
                                  </p:stCondLst>
                                  <p:childTnLst>
                                    <p:set>
                                      <p:cBhvr>
                                        <p:cTn id="134" dur="1" fill="hold">
                                          <p:stCondLst>
                                            <p:cond delay="0"/>
                                          </p:stCondLst>
                                        </p:cTn>
                                        <p:tgtEl>
                                          <p:spTgt spid="24"/>
                                        </p:tgtEl>
                                        <p:attrNameLst>
                                          <p:attrName>style.visibility</p:attrName>
                                        </p:attrNameLst>
                                      </p:cBhvr>
                                      <p:to>
                                        <p:strVal val="visible"/>
                                      </p:to>
                                    </p:set>
                                    <p:anim calcmode="lin" valueType="num">
                                      <p:cBhvr>
                                        <p:cTn id="135" dur="500" fill="hold"/>
                                        <p:tgtEl>
                                          <p:spTgt spid="24"/>
                                        </p:tgtEl>
                                        <p:attrNameLst>
                                          <p:attrName>ppt_w</p:attrName>
                                        </p:attrNameLst>
                                      </p:cBhvr>
                                      <p:tavLst>
                                        <p:tav tm="0">
                                          <p:val>
                                            <p:fltVal val="0"/>
                                          </p:val>
                                        </p:tav>
                                        <p:tav tm="100000">
                                          <p:val>
                                            <p:strVal val="#ppt_w"/>
                                          </p:val>
                                        </p:tav>
                                      </p:tavLst>
                                    </p:anim>
                                    <p:anim calcmode="lin" valueType="num">
                                      <p:cBhvr>
                                        <p:cTn id="136" dur="500" fill="hold"/>
                                        <p:tgtEl>
                                          <p:spTgt spid="24"/>
                                        </p:tgtEl>
                                        <p:attrNameLst>
                                          <p:attrName>ppt_h</p:attrName>
                                        </p:attrNameLst>
                                      </p:cBhvr>
                                      <p:tavLst>
                                        <p:tav tm="0">
                                          <p:val>
                                            <p:fltVal val="0"/>
                                          </p:val>
                                        </p:tav>
                                        <p:tav tm="100000">
                                          <p:val>
                                            <p:strVal val="#ppt_h"/>
                                          </p:val>
                                        </p:tav>
                                      </p:tavLst>
                                    </p:anim>
                                    <p:animEffect transition="in" filter="fade">
                                      <p:cBhvr>
                                        <p:cTn id="137" dur="500"/>
                                        <p:tgtEl>
                                          <p:spTgt spid="24"/>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3">
                                            <p:txEl>
                                              <p:pRg st="13" end="13"/>
                                            </p:txEl>
                                          </p:spTgt>
                                        </p:tgtEl>
                                        <p:attrNameLst>
                                          <p:attrName>style.visibility</p:attrName>
                                        </p:attrNameLst>
                                      </p:cBhvr>
                                      <p:to>
                                        <p:strVal val="visible"/>
                                      </p:to>
                                    </p:set>
                                    <p:anim calcmode="lin" valueType="num">
                                      <p:cBhvr additive="base">
                                        <p:cTn id="142"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144" presetID="53" presetClass="entr" presetSubtype="16" fill="hold" nodeType="withEffect">
                                  <p:stCondLst>
                                    <p:cond delay="0"/>
                                  </p:stCondLst>
                                  <p:childTnLst>
                                    <p:set>
                                      <p:cBhvr>
                                        <p:cTn id="145" dur="1" fill="hold">
                                          <p:stCondLst>
                                            <p:cond delay="0"/>
                                          </p:stCondLst>
                                        </p:cTn>
                                        <p:tgtEl>
                                          <p:spTgt spid="5"/>
                                        </p:tgtEl>
                                        <p:attrNameLst>
                                          <p:attrName>style.visibility</p:attrName>
                                        </p:attrNameLst>
                                      </p:cBhvr>
                                      <p:to>
                                        <p:strVal val="visible"/>
                                      </p:to>
                                    </p:set>
                                    <p:anim calcmode="lin" valueType="num">
                                      <p:cBhvr>
                                        <p:cTn id="146" dur="500" fill="hold"/>
                                        <p:tgtEl>
                                          <p:spTgt spid="5"/>
                                        </p:tgtEl>
                                        <p:attrNameLst>
                                          <p:attrName>ppt_w</p:attrName>
                                        </p:attrNameLst>
                                      </p:cBhvr>
                                      <p:tavLst>
                                        <p:tav tm="0">
                                          <p:val>
                                            <p:fltVal val="0"/>
                                          </p:val>
                                        </p:tav>
                                        <p:tav tm="100000">
                                          <p:val>
                                            <p:strVal val="#ppt_w"/>
                                          </p:val>
                                        </p:tav>
                                      </p:tavLst>
                                    </p:anim>
                                    <p:anim calcmode="lin" valueType="num">
                                      <p:cBhvr>
                                        <p:cTn id="147" dur="500" fill="hold"/>
                                        <p:tgtEl>
                                          <p:spTgt spid="5"/>
                                        </p:tgtEl>
                                        <p:attrNameLst>
                                          <p:attrName>ppt_h</p:attrName>
                                        </p:attrNameLst>
                                      </p:cBhvr>
                                      <p:tavLst>
                                        <p:tav tm="0">
                                          <p:val>
                                            <p:fltVal val="0"/>
                                          </p:val>
                                        </p:tav>
                                        <p:tav tm="100000">
                                          <p:val>
                                            <p:strVal val="#ppt_h"/>
                                          </p:val>
                                        </p:tav>
                                      </p:tavLst>
                                    </p:anim>
                                    <p:animEffect transition="in" filter="fade">
                                      <p:cBhvr>
                                        <p:cTn id="148" dur="500"/>
                                        <p:tgtEl>
                                          <p:spTgt spid="5"/>
                                        </p:tgtEl>
                                      </p:cBhvr>
                                    </p:animEffect>
                                  </p:childTnLst>
                                </p:cTn>
                              </p:par>
                              <p:par>
                                <p:cTn id="149" presetID="10" presetClass="exit" presetSubtype="0" fill="hold" nodeType="withEffect">
                                  <p:stCondLst>
                                    <p:cond delay="0"/>
                                  </p:stCondLst>
                                  <p:childTnLst>
                                    <p:animEffect transition="out" filter="fade">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
                                            <p:txEl>
                                              <p:pRg st="14" end="14"/>
                                            </p:txEl>
                                          </p:spTgt>
                                        </p:tgtEl>
                                        <p:attrNameLst>
                                          <p:attrName>style.visibility</p:attrName>
                                        </p:attrNameLst>
                                      </p:cBhvr>
                                      <p:to>
                                        <p:strVal val="visible"/>
                                      </p:to>
                                    </p:set>
                                    <p:anim calcmode="lin" valueType="num">
                                      <p:cBhvr additive="base">
                                        <p:cTn id="156"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157"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158" presetID="53" presetClass="entr" presetSubtype="16" fill="hold" nodeType="withEffect">
                                  <p:stCondLst>
                                    <p:cond delay="0"/>
                                  </p:stCondLst>
                                  <p:childTnLst>
                                    <p:set>
                                      <p:cBhvr>
                                        <p:cTn id="159" dur="1" fill="hold">
                                          <p:stCondLst>
                                            <p:cond delay="0"/>
                                          </p:stCondLst>
                                        </p:cTn>
                                        <p:tgtEl>
                                          <p:spTgt spid="9"/>
                                        </p:tgtEl>
                                        <p:attrNameLst>
                                          <p:attrName>style.visibility</p:attrName>
                                        </p:attrNameLst>
                                      </p:cBhvr>
                                      <p:to>
                                        <p:strVal val="visible"/>
                                      </p:to>
                                    </p:set>
                                    <p:anim calcmode="lin" valueType="num">
                                      <p:cBhvr>
                                        <p:cTn id="160" dur="500" fill="hold"/>
                                        <p:tgtEl>
                                          <p:spTgt spid="9"/>
                                        </p:tgtEl>
                                        <p:attrNameLst>
                                          <p:attrName>ppt_w</p:attrName>
                                        </p:attrNameLst>
                                      </p:cBhvr>
                                      <p:tavLst>
                                        <p:tav tm="0">
                                          <p:val>
                                            <p:fltVal val="0"/>
                                          </p:val>
                                        </p:tav>
                                        <p:tav tm="100000">
                                          <p:val>
                                            <p:strVal val="#ppt_w"/>
                                          </p:val>
                                        </p:tav>
                                      </p:tavLst>
                                    </p:anim>
                                    <p:anim calcmode="lin" valueType="num">
                                      <p:cBhvr>
                                        <p:cTn id="161" dur="500" fill="hold"/>
                                        <p:tgtEl>
                                          <p:spTgt spid="9"/>
                                        </p:tgtEl>
                                        <p:attrNameLst>
                                          <p:attrName>ppt_h</p:attrName>
                                        </p:attrNameLst>
                                      </p:cBhvr>
                                      <p:tavLst>
                                        <p:tav tm="0">
                                          <p:val>
                                            <p:fltVal val="0"/>
                                          </p:val>
                                        </p:tav>
                                        <p:tav tm="100000">
                                          <p:val>
                                            <p:strVal val="#ppt_h"/>
                                          </p:val>
                                        </p:tav>
                                      </p:tavLst>
                                    </p:anim>
                                    <p:animEffect transition="in" filter="fade">
                                      <p:cBhvr>
                                        <p:cTn id="162" dur="500"/>
                                        <p:tgtEl>
                                          <p:spTgt spid="9"/>
                                        </p:tgtEl>
                                      </p:cBhvr>
                                    </p:animEffect>
                                  </p:childTnLst>
                                </p:cTn>
                              </p:par>
                              <p:par>
                                <p:cTn id="163" presetID="10" presetClass="exit" presetSubtype="0" fill="hold" nodeType="withEffect">
                                  <p:stCondLst>
                                    <p:cond delay="0"/>
                                  </p:stCondLst>
                                  <p:childTnLst>
                                    <p:animEffect transition="out" filter="fade">
                                      <p:cBhvr>
                                        <p:cTn id="164" dur="500"/>
                                        <p:tgtEl>
                                          <p:spTgt spid="5"/>
                                        </p:tgtEl>
                                      </p:cBhvr>
                                    </p:animEffect>
                                    <p:set>
                                      <p:cBhvr>
                                        <p:cTn id="16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BE092-1E36-4DF6-8A2C-3DCDE682C8B0}"/>
              </a:ext>
            </a:extLst>
          </p:cNvPr>
          <p:cNvSpPr>
            <a:spLocks noGrp="1"/>
          </p:cNvSpPr>
          <p:nvPr>
            <p:ph type="title"/>
          </p:nvPr>
        </p:nvSpPr>
        <p:spPr/>
        <p:txBody>
          <a:bodyPr/>
          <a:lstStyle/>
          <a:p>
            <a:r>
              <a:rPr lang="nl-NL" dirty="0"/>
              <a:t>Hoe werkt rendement?</a:t>
            </a:r>
          </a:p>
        </p:txBody>
      </p:sp>
      <p:sp>
        <p:nvSpPr>
          <p:cNvPr id="3" name="Tijdelijke aanduiding voor tekst 2">
            <a:extLst>
              <a:ext uri="{FF2B5EF4-FFF2-40B4-BE49-F238E27FC236}">
                <a16:creationId xmlns:a16="http://schemas.microsoft.com/office/drawing/2014/main" id="{3FAB1B12-3B2E-81E9-CB81-2179A7553F3C}"/>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128449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10682-FF9B-786B-2FDD-65256E42B50C}"/>
              </a:ext>
            </a:extLst>
          </p:cNvPr>
          <p:cNvSpPr>
            <a:spLocks noGrp="1"/>
          </p:cNvSpPr>
          <p:nvPr>
            <p:ph type="title"/>
          </p:nvPr>
        </p:nvSpPr>
        <p:spPr/>
        <p:txBody>
          <a:bodyPr/>
          <a:lstStyle/>
          <a:p>
            <a:r>
              <a:rPr lang="nl-NL" dirty="0"/>
              <a:t>Eerst: Wat ís rendement?</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5AA06CDC-0299-7AFE-354A-85C6D4D98044}"/>
                  </a:ext>
                </a:extLst>
              </p:cNvPr>
              <p:cNvSpPr>
                <a:spLocks noGrp="1"/>
              </p:cNvSpPr>
              <p:nvPr>
                <p:ph idx="1"/>
              </p:nvPr>
            </p:nvSpPr>
            <p:spPr/>
            <p:txBody>
              <a:bodyPr/>
              <a:lstStyle/>
              <a:p>
                <a:r>
                  <a:rPr lang="nl-NL" dirty="0"/>
                  <a:t>Rendement is het percentage van de totaal verbruikte energie dat wordt omgezet in “nuttige” energie.</a:t>
                </a:r>
              </a:p>
              <a:p>
                <a14:m>
                  <m:oMath xmlns:m="http://schemas.openxmlformats.org/officeDocument/2006/math">
                    <m:r>
                      <a:rPr lang="nl-NL" b="0" i="1" smtClean="0">
                        <a:latin typeface="Cambria Math" panose="02040503050406030204" pitchFamily="18" charset="0"/>
                        <a:ea typeface="Cambria Math" panose="02040503050406030204" pitchFamily="18" charset="0"/>
                      </a:rPr>
                      <m:t>𝜂</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𝑃</m:t>
                            </m:r>
                          </m:e>
                          <m:sub>
                            <m:r>
                              <m:rPr>
                                <m:sty m:val="p"/>
                              </m:rPr>
                              <a:rPr lang="nl-NL" b="0" i="0" smtClean="0">
                                <a:latin typeface="Cambria Math" panose="02040503050406030204" pitchFamily="18" charset="0"/>
                                <a:ea typeface="Cambria Math" panose="02040503050406030204" pitchFamily="18" charset="0"/>
                              </a:rPr>
                              <m:t>nut</m:t>
                            </m:r>
                          </m:sub>
                        </m:sSub>
                      </m:num>
                      <m:den>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𝑃</m:t>
                            </m:r>
                          </m:e>
                          <m:sub>
                            <m:r>
                              <m:rPr>
                                <m:sty m:val="p"/>
                              </m:rPr>
                              <a:rPr lang="nl-NL" b="0" i="0" smtClean="0">
                                <a:latin typeface="Cambria Math" panose="02040503050406030204" pitchFamily="18" charset="0"/>
                                <a:ea typeface="Cambria Math" panose="02040503050406030204" pitchFamily="18" charset="0"/>
                              </a:rPr>
                              <m:t>in</m:t>
                            </m:r>
                          </m:sub>
                        </m:sSub>
                      </m:den>
                    </m:f>
                    <m:r>
                      <a:rPr lang="nl-NL" b="0" i="1" smtClean="0">
                        <a:latin typeface="Cambria Math" panose="02040503050406030204" pitchFamily="18" charset="0"/>
                        <a:ea typeface="Cambria Math" panose="02040503050406030204" pitchFamily="18" charset="0"/>
                      </a:rPr>
                      <m:t>∙100%</m:t>
                    </m:r>
                  </m:oMath>
                </a14:m>
                <a:r>
                  <a:rPr lang="nl-NL" dirty="0"/>
                  <a:t>  of </a:t>
                </a:r>
                <a14:m>
                  <m:oMath xmlns:m="http://schemas.openxmlformats.org/officeDocument/2006/math">
                    <m:r>
                      <a:rPr lang="nl-NL" i="1">
                        <a:latin typeface="Cambria Math" panose="02040503050406030204" pitchFamily="18" charset="0"/>
                        <a:ea typeface="Cambria Math" panose="02040503050406030204" pitchFamily="18" charset="0"/>
                      </a:rPr>
                      <m:t>𝜂</m:t>
                    </m:r>
                    <m:r>
                      <a:rPr lang="nl-NL" i="1">
                        <a:latin typeface="Cambria Math" panose="02040503050406030204" pitchFamily="18" charset="0"/>
                        <a:ea typeface="Cambria Math" panose="02040503050406030204" pitchFamily="18" charset="0"/>
                      </a:rPr>
                      <m:t>=</m:t>
                    </m:r>
                    <m:f>
                      <m:fPr>
                        <m:ctrlPr>
                          <a:rPr lang="nl-NL" i="1">
                            <a:latin typeface="Cambria Math" panose="02040503050406030204" pitchFamily="18" charset="0"/>
                            <a:ea typeface="Cambria Math" panose="02040503050406030204" pitchFamily="18" charset="0"/>
                          </a:rPr>
                        </m:ctrlPr>
                      </m:fPr>
                      <m:num>
                        <m:sSub>
                          <m:sSubPr>
                            <m:ctrlPr>
                              <a:rPr lang="nl-NL" i="1">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i="0">
                                <a:latin typeface="Cambria Math" panose="02040503050406030204" pitchFamily="18" charset="0"/>
                                <a:ea typeface="Cambria Math" panose="02040503050406030204" pitchFamily="18" charset="0"/>
                              </a:rPr>
                              <m:t>nut</m:t>
                            </m:r>
                          </m:sub>
                        </m:sSub>
                      </m:num>
                      <m:den>
                        <m:sSub>
                          <m:sSubPr>
                            <m:ctrlPr>
                              <a:rPr lang="nl-NL" i="1">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𝐸</m:t>
                            </m:r>
                          </m:e>
                          <m:sub>
                            <m:r>
                              <m:rPr>
                                <m:sty m:val="p"/>
                              </m:rPr>
                              <a:rPr lang="nl-NL" i="0">
                                <a:latin typeface="Cambria Math" panose="02040503050406030204" pitchFamily="18" charset="0"/>
                                <a:ea typeface="Cambria Math" panose="02040503050406030204" pitchFamily="18" charset="0"/>
                              </a:rPr>
                              <m:t>in</m:t>
                            </m:r>
                          </m:sub>
                        </m:sSub>
                      </m:den>
                    </m:f>
                    <m:r>
                      <a:rPr lang="nl-NL" i="1">
                        <a:latin typeface="Cambria Math" panose="02040503050406030204" pitchFamily="18" charset="0"/>
                        <a:ea typeface="Cambria Math" panose="02040503050406030204" pitchFamily="18" charset="0"/>
                      </a:rPr>
                      <m:t>∙100%</m:t>
                    </m:r>
                  </m:oMath>
                </a14:m>
                <a:r>
                  <a:rPr lang="nl-NL" dirty="0"/>
                  <a:t> </a:t>
                </a:r>
              </a:p>
              <a:p>
                <a:pPr marL="0" indent="0">
                  <a:buNone/>
                </a:pPr>
                <a:endParaRPr lang="nl-NL" dirty="0"/>
              </a:p>
              <a:p>
                <a:pPr marL="0" indent="0">
                  <a:buNone/>
                </a:pPr>
                <a:r>
                  <a:rPr lang="nl-NL" dirty="0"/>
                  <a:t>Stel jezelf de volgende twee vragen:</a:t>
                </a:r>
              </a:p>
              <a:p>
                <a:r>
                  <a:rPr lang="nl-NL" dirty="0">
                    <a:solidFill>
                      <a:srgbClr val="00B0F0"/>
                    </a:solidFill>
                  </a:rPr>
                  <a:t>Op </a:t>
                </a:r>
                <a:r>
                  <a:rPr lang="nl-NL" b="1" dirty="0">
                    <a:solidFill>
                      <a:srgbClr val="00B0F0"/>
                    </a:solidFill>
                  </a:rPr>
                  <a:t>wat voor soort energie</a:t>
                </a:r>
                <a:r>
                  <a:rPr lang="nl-NL" dirty="0">
                    <a:solidFill>
                      <a:srgbClr val="00B0F0"/>
                    </a:solidFill>
                  </a:rPr>
                  <a:t> werkt het apparaat? (</a:t>
                </a:r>
                <a:r>
                  <a:rPr lang="nl-NL" dirty="0" err="1">
                    <a:solidFill>
                      <a:srgbClr val="00B0F0"/>
                    </a:solidFill>
                  </a:rPr>
                  <a:t>E</a:t>
                </a:r>
                <a:r>
                  <a:rPr lang="nl-NL" baseline="-25000" dirty="0" err="1">
                    <a:solidFill>
                      <a:srgbClr val="00B0F0"/>
                    </a:solidFill>
                  </a:rPr>
                  <a:t>in</a:t>
                </a:r>
                <a:r>
                  <a:rPr lang="nl-NL" dirty="0">
                    <a:solidFill>
                      <a:srgbClr val="00B0F0"/>
                    </a:solidFill>
                  </a:rPr>
                  <a:t>)</a:t>
                </a:r>
              </a:p>
              <a:p>
                <a:r>
                  <a:rPr lang="nl-NL" b="1" dirty="0">
                    <a:solidFill>
                      <a:srgbClr val="00CC00"/>
                    </a:solidFill>
                  </a:rPr>
                  <a:t>Wat voor soort energie </a:t>
                </a:r>
                <a:r>
                  <a:rPr lang="nl-NL" dirty="0">
                    <a:solidFill>
                      <a:srgbClr val="00CC00"/>
                    </a:solidFill>
                  </a:rPr>
                  <a:t>moet het apparaat produceren? (</a:t>
                </a:r>
                <a:r>
                  <a:rPr lang="nl-NL" dirty="0" err="1">
                    <a:solidFill>
                      <a:srgbClr val="00CC00"/>
                    </a:solidFill>
                  </a:rPr>
                  <a:t>E</a:t>
                </a:r>
                <a:r>
                  <a:rPr lang="nl-NL" baseline="-25000" dirty="0" err="1">
                    <a:solidFill>
                      <a:srgbClr val="00CC00"/>
                    </a:solidFill>
                  </a:rPr>
                  <a:t>nut</a:t>
                </a:r>
                <a:r>
                  <a:rPr lang="nl-NL" dirty="0">
                    <a:solidFill>
                      <a:srgbClr val="00CC00"/>
                    </a:solidFill>
                  </a:rPr>
                  <a:t>)</a:t>
                </a:r>
              </a:p>
            </p:txBody>
          </p:sp>
        </mc:Choice>
        <mc:Fallback xmlns="">
          <p:sp>
            <p:nvSpPr>
              <p:cNvPr id="3" name="Tijdelijke aanduiding voor inhoud 2">
                <a:extLst>
                  <a:ext uri="{FF2B5EF4-FFF2-40B4-BE49-F238E27FC236}">
                    <a16:creationId xmlns:a16="http://schemas.microsoft.com/office/drawing/2014/main" id="{5AA06CDC-0299-7AFE-354A-85C6D4D98044}"/>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nl-NL">
                    <a:noFill/>
                  </a:rPr>
                  <a:t> </a:t>
                </a:r>
              </a:p>
            </p:txBody>
          </p:sp>
        </mc:Fallback>
      </mc:AlternateContent>
    </p:spTree>
    <p:extLst>
      <p:ext uri="{BB962C8B-B14F-4D97-AF65-F5344CB8AC3E}">
        <p14:creationId xmlns:p14="http://schemas.microsoft.com/office/powerpoint/2010/main" val="41833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C83AD065-1AE3-5A34-EAD9-2C0D62F8E151}"/>
              </a:ext>
            </a:extLst>
          </p:cNvPr>
          <p:cNvSpPr>
            <a:spLocks noGrp="1"/>
          </p:cNvSpPr>
          <p:nvPr>
            <p:ph type="title"/>
          </p:nvPr>
        </p:nvSpPr>
        <p:spPr/>
        <p:txBody>
          <a:bodyPr/>
          <a:lstStyle/>
          <a:p>
            <a:r>
              <a:rPr lang="nl-NL" dirty="0"/>
              <a:t>Boombrommer</a:t>
            </a:r>
          </a:p>
        </p:txBody>
      </p:sp>
      <mc:AlternateContent xmlns:mc="http://schemas.openxmlformats.org/markup-compatibility/2006" xmlns:a14="http://schemas.microsoft.com/office/drawing/2010/main">
        <mc:Choice Requires="a14">
          <p:sp>
            <p:nvSpPr>
              <p:cNvPr id="6" name="Tijdelijke aanduiding voor inhoud 5">
                <a:extLst>
                  <a:ext uri="{FF2B5EF4-FFF2-40B4-BE49-F238E27FC236}">
                    <a16:creationId xmlns:a16="http://schemas.microsoft.com/office/drawing/2014/main" id="{95053079-EF3F-9165-34B9-DEF1440F7CC3}"/>
                  </a:ext>
                </a:extLst>
              </p:cNvPr>
              <p:cNvSpPr>
                <a:spLocks noGrp="1"/>
              </p:cNvSpPr>
              <p:nvPr>
                <p:ph idx="1"/>
              </p:nvPr>
            </p:nvSpPr>
            <p:spPr>
              <a:xfrm>
                <a:off x="838200" y="1825624"/>
                <a:ext cx="7974600" cy="4809261"/>
              </a:xfrm>
            </p:spPr>
            <p:txBody>
              <a:bodyPr>
                <a:normAutofit/>
              </a:bodyPr>
              <a:lstStyle/>
              <a:p>
                <a:pPr marL="0" indent="0">
                  <a:buNone/>
                </a:pPr>
                <a:r>
                  <a:rPr lang="nl-NL" sz="2000" dirty="0"/>
                  <a:t>De uitvinder van de boombrommer beweert dat hij 135 bomen van elk </a:t>
                </a:r>
                <a:br>
                  <a:rPr lang="nl-NL" sz="2000" dirty="0"/>
                </a:br>
                <a:r>
                  <a:rPr lang="nl-NL" sz="2000" dirty="0"/>
                  <a:t>30 m hoog kan beklimmen met 1,5 liter benzine. Het rendement van de motor die in de boombrommer zit, is 18%. De massa van de uitvinder en boombrommer samen is 104 kg.</a:t>
                </a:r>
              </a:p>
              <a:p>
                <a:pPr marL="0" indent="0">
                  <a:buNone/>
                </a:pPr>
                <a:endParaRPr lang="nl-NL" sz="2000" dirty="0"/>
              </a:p>
              <a:p>
                <a:pPr marL="0" indent="0">
                  <a:buNone/>
                </a:pPr>
                <a:r>
                  <a:rPr lang="nl-NL" sz="2000" dirty="0"/>
                  <a:t>Toon met een berekening aan of de bewering van de uitvinder kan kloppen.</a:t>
                </a:r>
                <a:r>
                  <a:rPr lang="nl-NL" sz="2000" dirty="0">
                    <a:solidFill>
                      <a:srgbClr val="00B0F0"/>
                    </a:solidFill>
                  </a:rPr>
                  <a:t> </a:t>
                </a:r>
              </a:p>
              <a:p>
                <a:pPr marL="0" indent="0">
                  <a:buNone/>
                </a:pPr>
                <a:endParaRPr lang="nl-NL" sz="2000" dirty="0">
                  <a:solidFill>
                    <a:srgbClr val="00B0F0"/>
                  </a:solidFill>
                </a:endParaRPr>
              </a:p>
              <a:p>
                <a:pPr marL="0" indent="0">
                  <a:buNone/>
                </a:pPr>
                <a:r>
                  <a:rPr lang="nl-NL" sz="2000" b="1" dirty="0"/>
                  <a:t>Dé vragen:</a:t>
                </a:r>
              </a:p>
              <a:p>
                <a:pPr marL="0" indent="0">
                  <a:buNone/>
                </a:pPr>
                <a:r>
                  <a:rPr lang="nl-NL" sz="2000" dirty="0">
                    <a:solidFill>
                      <a:srgbClr val="00B0F0"/>
                    </a:solidFill>
                  </a:rPr>
                  <a:t>Op </a:t>
                </a:r>
                <a:r>
                  <a:rPr lang="nl-NL" sz="2000" b="1" dirty="0">
                    <a:solidFill>
                      <a:srgbClr val="00B0F0"/>
                    </a:solidFill>
                  </a:rPr>
                  <a:t>wat voor soort energie</a:t>
                </a:r>
                <a:r>
                  <a:rPr lang="nl-NL" sz="2000" dirty="0">
                    <a:solidFill>
                      <a:srgbClr val="00B0F0"/>
                    </a:solidFill>
                  </a:rPr>
                  <a:t> werkt het apparaat?</a:t>
                </a:r>
              </a:p>
              <a:p>
                <a:r>
                  <a:rPr lang="nl-NL" sz="2000" dirty="0"/>
                  <a:t>Op de energie uit de benzine: </a:t>
                </a:r>
                <a14:m>
                  <m:oMath xmlns:m="http://schemas.openxmlformats.org/officeDocument/2006/math">
                    <m:sSub>
                      <m:sSubPr>
                        <m:ctrlPr>
                          <a:rPr lang="nl-NL" sz="2000" i="1">
                            <a:solidFill>
                              <a:srgbClr val="00B0F0"/>
                            </a:solidFill>
                            <a:latin typeface="Cambria Math" panose="02040503050406030204" pitchFamily="18" charset="0"/>
                          </a:rPr>
                        </m:ctrlPr>
                      </m:sSubPr>
                      <m:e>
                        <m:r>
                          <a:rPr lang="nl-NL" sz="2000" i="1">
                            <a:solidFill>
                              <a:srgbClr val="00B0F0"/>
                            </a:solidFill>
                            <a:latin typeface="Cambria Math" panose="02040503050406030204" pitchFamily="18" charset="0"/>
                          </a:rPr>
                          <m:t>𝐸</m:t>
                        </m:r>
                      </m:e>
                      <m:sub>
                        <m:r>
                          <m:rPr>
                            <m:sty m:val="p"/>
                          </m:rPr>
                          <a:rPr lang="nl-NL" sz="2000">
                            <a:solidFill>
                              <a:srgbClr val="00B0F0"/>
                            </a:solidFill>
                            <a:latin typeface="Cambria Math" panose="02040503050406030204" pitchFamily="18" charset="0"/>
                          </a:rPr>
                          <m:t>in</m:t>
                        </m:r>
                      </m:sub>
                    </m:sSub>
                  </m:oMath>
                </a14:m>
                <a:r>
                  <a:rPr lang="nl-NL" sz="2000" dirty="0">
                    <a:solidFill>
                      <a:srgbClr val="00B0F0"/>
                    </a:solidFill>
                  </a:rPr>
                  <a:t> en </a:t>
                </a:r>
                <a14:m>
                  <m:oMath xmlns:m="http://schemas.openxmlformats.org/officeDocument/2006/math">
                    <m:sSub>
                      <m:sSubPr>
                        <m:ctrlPr>
                          <a:rPr lang="nl-NL" sz="2000" i="1">
                            <a:solidFill>
                              <a:srgbClr val="00B0F0"/>
                            </a:solidFill>
                            <a:latin typeface="Cambria Math" panose="02040503050406030204" pitchFamily="18" charset="0"/>
                          </a:rPr>
                        </m:ctrlPr>
                      </m:sSubPr>
                      <m:e>
                        <m:r>
                          <a:rPr lang="nl-NL" sz="2000" i="1">
                            <a:solidFill>
                              <a:srgbClr val="00B0F0"/>
                            </a:solidFill>
                            <a:latin typeface="Cambria Math" panose="02040503050406030204" pitchFamily="18" charset="0"/>
                          </a:rPr>
                          <m:t>𝑃</m:t>
                        </m:r>
                      </m:e>
                      <m:sub>
                        <m:r>
                          <m:rPr>
                            <m:sty m:val="p"/>
                          </m:rPr>
                          <a:rPr lang="nl-NL" sz="2000">
                            <a:solidFill>
                              <a:srgbClr val="00B0F0"/>
                            </a:solidFill>
                            <a:latin typeface="Cambria Math" panose="02040503050406030204" pitchFamily="18" charset="0"/>
                          </a:rPr>
                          <m:t>in</m:t>
                        </m:r>
                      </m:sub>
                    </m:sSub>
                    <m:r>
                      <a:rPr lang="nl-NL" sz="2000" i="1">
                        <a:solidFill>
                          <a:srgbClr val="00B0F0"/>
                        </a:solidFill>
                        <a:latin typeface="Cambria Math" panose="02040503050406030204" pitchFamily="18" charset="0"/>
                      </a:rPr>
                      <m:t>: </m:t>
                    </m:r>
                  </m:oMath>
                </a14:m>
                <a:r>
                  <a:rPr lang="nl-NL" sz="2000" dirty="0">
                    <a:solidFill>
                      <a:srgbClr val="00B0F0"/>
                    </a:solidFill>
                  </a:rPr>
                  <a:t>Chemische energie</a:t>
                </a:r>
                <a:endParaRPr lang="nl-NL" sz="2000" dirty="0">
                  <a:solidFill>
                    <a:schemeClr val="accent1"/>
                  </a:solidFill>
                </a:endParaRPr>
              </a:p>
              <a:p>
                <a:pPr marL="0" indent="0">
                  <a:buNone/>
                </a:pPr>
                <a:r>
                  <a:rPr lang="nl-NL" sz="2000" dirty="0">
                    <a:solidFill>
                      <a:srgbClr val="00CC00"/>
                    </a:solidFill>
                  </a:rPr>
                  <a:t>Wat </a:t>
                </a:r>
                <a:r>
                  <a:rPr lang="nl-NL" sz="2000" b="1" dirty="0">
                    <a:solidFill>
                      <a:srgbClr val="00CC00"/>
                    </a:solidFill>
                  </a:rPr>
                  <a:t>voor soort energie </a:t>
                </a:r>
                <a:r>
                  <a:rPr lang="nl-NL" sz="2000" dirty="0">
                    <a:solidFill>
                      <a:srgbClr val="00CC00"/>
                    </a:solidFill>
                  </a:rPr>
                  <a:t>moet het apparaat produceren? </a:t>
                </a:r>
              </a:p>
              <a:p>
                <a:r>
                  <a:rPr lang="nl-NL" sz="2000" dirty="0"/>
                  <a:t>Hij moet omhoog: </a:t>
                </a:r>
                <a14:m>
                  <m:oMath xmlns:m="http://schemas.openxmlformats.org/officeDocument/2006/math">
                    <m:sSub>
                      <m:sSubPr>
                        <m:ctrlPr>
                          <a:rPr lang="nl-NL" sz="2000" i="1">
                            <a:solidFill>
                              <a:srgbClr val="00CC00"/>
                            </a:solidFill>
                            <a:latin typeface="Cambria Math" panose="02040503050406030204" pitchFamily="18" charset="0"/>
                          </a:rPr>
                        </m:ctrlPr>
                      </m:sSubPr>
                      <m:e>
                        <m:r>
                          <a:rPr lang="nl-NL" sz="2000">
                            <a:solidFill>
                              <a:srgbClr val="00CC00"/>
                            </a:solidFill>
                            <a:latin typeface="Cambria Math" panose="02040503050406030204" pitchFamily="18" charset="0"/>
                          </a:rPr>
                          <m:t>𝐸</m:t>
                        </m:r>
                      </m:e>
                      <m:sub>
                        <m:r>
                          <m:rPr>
                            <m:sty m:val="p"/>
                          </m:rPr>
                          <a:rPr lang="nl-NL" sz="2000">
                            <a:solidFill>
                              <a:srgbClr val="00CC00"/>
                            </a:solidFill>
                            <a:latin typeface="Cambria Math" panose="02040503050406030204" pitchFamily="18" charset="0"/>
                          </a:rPr>
                          <m:t>nut</m:t>
                        </m:r>
                      </m:sub>
                    </m:sSub>
                  </m:oMath>
                </a14:m>
                <a:r>
                  <a:rPr lang="nl-NL" sz="2000" dirty="0">
                    <a:solidFill>
                      <a:srgbClr val="00CC00"/>
                    </a:solidFill>
                  </a:rPr>
                  <a:t> en </a:t>
                </a:r>
                <a14:m>
                  <m:oMath xmlns:m="http://schemas.openxmlformats.org/officeDocument/2006/math">
                    <m:sSub>
                      <m:sSubPr>
                        <m:ctrlPr>
                          <a:rPr lang="nl-NL" sz="2000" i="1">
                            <a:solidFill>
                              <a:srgbClr val="00CC00"/>
                            </a:solidFill>
                            <a:latin typeface="Cambria Math" panose="02040503050406030204" pitchFamily="18" charset="0"/>
                          </a:rPr>
                        </m:ctrlPr>
                      </m:sSubPr>
                      <m:e>
                        <m:r>
                          <a:rPr lang="nl-NL" sz="2000">
                            <a:solidFill>
                              <a:srgbClr val="00CC00"/>
                            </a:solidFill>
                            <a:latin typeface="Cambria Math" panose="02040503050406030204" pitchFamily="18" charset="0"/>
                          </a:rPr>
                          <m:t>𝑃</m:t>
                        </m:r>
                      </m:e>
                      <m:sub>
                        <m:r>
                          <m:rPr>
                            <m:sty m:val="p"/>
                          </m:rPr>
                          <a:rPr lang="nl-NL" sz="2000">
                            <a:solidFill>
                              <a:srgbClr val="00CC00"/>
                            </a:solidFill>
                            <a:latin typeface="Cambria Math" panose="02040503050406030204" pitchFamily="18" charset="0"/>
                          </a:rPr>
                          <m:t>nut</m:t>
                        </m:r>
                      </m:sub>
                    </m:sSub>
                    <m:r>
                      <a:rPr lang="nl-NL" sz="2000">
                        <a:solidFill>
                          <a:srgbClr val="00CC00"/>
                        </a:solidFill>
                        <a:latin typeface="Cambria Math" panose="02040503050406030204" pitchFamily="18" charset="0"/>
                      </a:rPr>
                      <m:t>: </m:t>
                    </m:r>
                  </m:oMath>
                </a14:m>
                <a:r>
                  <a:rPr lang="nl-NL" sz="2000" dirty="0">
                    <a:solidFill>
                      <a:srgbClr val="00CC00"/>
                    </a:solidFill>
                  </a:rPr>
                  <a:t>Zwaarte-energie.</a:t>
                </a:r>
              </a:p>
              <a:p>
                <a:pPr marL="0" indent="0">
                  <a:buNone/>
                </a:pPr>
                <a:endParaRPr lang="nl-NL" sz="2000" dirty="0"/>
              </a:p>
            </p:txBody>
          </p:sp>
        </mc:Choice>
        <mc:Fallback xmlns="">
          <p:sp>
            <p:nvSpPr>
              <p:cNvPr id="6" name="Tijdelijke aanduiding voor inhoud 5">
                <a:extLst>
                  <a:ext uri="{FF2B5EF4-FFF2-40B4-BE49-F238E27FC236}">
                    <a16:creationId xmlns:a16="http://schemas.microsoft.com/office/drawing/2014/main" id="{95053079-EF3F-9165-34B9-DEF1440F7CC3}"/>
                  </a:ext>
                </a:extLst>
              </p:cNvPr>
              <p:cNvSpPr>
                <a:spLocks noGrp="1" noRot="1" noChangeAspect="1" noMove="1" noResize="1" noEditPoints="1" noAdjustHandles="1" noChangeArrowheads="1" noChangeShapeType="1" noTextEdit="1"/>
              </p:cNvSpPr>
              <p:nvPr>
                <p:ph idx="1"/>
              </p:nvPr>
            </p:nvSpPr>
            <p:spPr>
              <a:xfrm>
                <a:off x="838200" y="1825624"/>
                <a:ext cx="7974600" cy="4809261"/>
              </a:xfrm>
              <a:blipFill>
                <a:blip r:embed="rId2"/>
                <a:stretch>
                  <a:fillRect l="-841" t="-1267" r="-765"/>
                </a:stretch>
              </a:blipFill>
            </p:spPr>
            <p:txBody>
              <a:bodyPr/>
              <a:lstStyle/>
              <a:p>
                <a:r>
                  <a:rPr lang="nl-NL">
                    <a:noFill/>
                  </a:rPr>
                  <a:t> </a:t>
                </a:r>
              </a:p>
            </p:txBody>
          </p:sp>
        </mc:Fallback>
      </mc:AlternateContent>
      <p:pic>
        <p:nvPicPr>
          <p:cNvPr id="14" name="Afbeelding 13">
            <a:extLst>
              <a:ext uri="{FF2B5EF4-FFF2-40B4-BE49-F238E27FC236}">
                <a16:creationId xmlns:a16="http://schemas.microsoft.com/office/drawing/2014/main" id="{B45C9F12-2130-3809-6E30-7361F3672E7D}"/>
              </a:ext>
            </a:extLst>
          </p:cNvPr>
          <p:cNvPicPr>
            <a:picLocks noChangeAspect="1"/>
          </p:cNvPicPr>
          <p:nvPr/>
        </p:nvPicPr>
        <p:blipFill>
          <a:blip r:embed="rId3"/>
          <a:stretch>
            <a:fillRect/>
          </a:stretch>
        </p:blipFill>
        <p:spPr>
          <a:xfrm>
            <a:off x="8990125" y="1825625"/>
            <a:ext cx="2760275" cy="4159319"/>
          </a:xfrm>
          <a:prstGeom prst="rect">
            <a:avLst/>
          </a:prstGeom>
        </p:spPr>
      </p:pic>
      <mc:AlternateContent xmlns:mc="http://schemas.openxmlformats.org/markup-compatibility/2006" xmlns:p14="http://schemas.microsoft.com/office/powerpoint/2010/main">
        <mc:Choice Requires="p14">
          <p:contentPart p14:bwMode="auto" r:id="rId4">
            <p14:nvContentPartPr>
              <p14:cNvPr id="16" name="Inkt 15">
                <a:extLst>
                  <a:ext uri="{FF2B5EF4-FFF2-40B4-BE49-F238E27FC236}">
                    <a16:creationId xmlns:a16="http://schemas.microsoft.com/office/drawing/2014/main" id="{6DA60E2F-3100-ABD6-ABE2-F6EDA6D48CAE}"/>
                  </a:ext>
                </a:extLst>
              </p14:cNvPr>
              <p14:cNvContentPartPr/>
              <p14:nvPr/>
            </p14:nvContentPartPr>
            <p14:xfrm>
              <a:off x="4197600" y="2251800"/>
              <a:ext cx="1626840" cy="23760"/>
            </p14:xfrm>
          </p:contentPart>
        </mc:Choice>
        <mc:Fallback xmlns="">
          <p:pic>
            <p:nvPicPr>
              <p:cNvPr id="16" name="Inkt 15">
                <a:extLst>
                  <a:ext uri="{FF2B5EF4-FFF2-40B4-BE49-F238E27FC236}">
                    <a16:creationId xmlns:a16="http://schemas.microsoft.com/office/drawing/2014/main" id="{6DA60E2F-3100-ABD6-ABE2-F6EDA6D48CAE}"/>
                  </a:ext>
                </a:extLst>
              </p:cNvPr>
              <p:cNvPicPr/>
              <p:nvPr/>
            </p:nvPicPr>
            <p:blipFill>
              <a:blip r:embed="rId5"/>
              <a:stretch>
                <a:fillRect/>
              </a:stretch>
            </p:blipFill>
            <p:spPr>
              <a:xfrm>
                <a:off x="4143600" y="2143800"/>
                <a:ext cx="17344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t 17">
                <a:extLst>
                  <a:ext uri="{FF2B5EF4-FFF2-40B4-BE49-F238E27FC236}">
                    <a16:creationId xmlns:a16="http://schemas.microsoft.com/office/drawing/2014/main" id="{4EB3CC53-78DF-4036-E679-CBC8CA97BB61}"/>
                  </a:ext>
                </a:extLst>
              </p14:cNvPr>
              <p14:cNvContentPartPr/>
              <p14:nvPr/>
            </p14:nvContentPartPr>
            <p14:xfrm>
              <a:off x="6321600" y="1987200"/>
              <a:ext cx="1065960" cy="14760"/>
            </p14:xfrm>
          </p:contentPart>
        </mc:Choice>
        <mc:Fallback xmlns="">
          <p:pic>
            <p:nvPicPr>
              <p:cNvPr id="18" name="Inkt 17">
                <a:extLst>
                  <a:ext uri="{FF2B5EF4-FFF2-40B4-BE49-F238E27FC236}">
                    <a16:creationId xmlns:a16="http://schemas.microsoft.com/office/drawing/2014/main" id="{4EB3CC53-78DF-4036-E679-CBC8CA97BB61}"/>
                  </a:ext>
                </a:extLst>
              </p:cNvPr>
              <p:cNvPicPr/>
              <p:nvPr/>
            </p:nvPicPr>
            <p:blipFill>
              <a:blip r:embed="rId7"/>
              <a:stretch>
                <a:fillRect/>
              </a:stretch>
            </p:blipFill>
            <p:spPr>
              <a:xfrm>
                <a:off x="6267600" y="1879200"/>
                <a:ext cx="11736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t 18">
                <a:extLst>
                  <a:ext uri="{FF2B5EF4-FFF2-40B4-BE49-F238E27FC236}">
                    <a16:creationId xmlns:a16="http://schemas.microsoft.com/office/drawing/2014/main" id="{F114BDE3-69E1-A1B3-9638-38DC1FD9C373}"/>
                  </a:ext>
                </a:extLst>
              </p14:cNvPr>
              <p14:cNvContentPartPr/>
              <p14:nvPr/>
            </p14:nvContentPartPr>
            <p14:xfrm>
              <a:off x="7970400" y="1993320"/>
              <a:ext cx="258840" cy="15840"/>
            </p14:xfrm>
          </p:contentPart>
        </mc:Choice>
        <mc:Fallback xmlns="">
          <p:pic>
            <p:nvPicPr>
              <p:cNvPr id="19" name="Inkt 18">
                <a:extLst>
                  <a:ext uri="{FF2B5EF4-FFF2-40B4-BE49-F238E27FC236}">
                    <a16:creationId xmlns:a16="http://schemas.microsoft.com/office/drawing/2014/main" id="{F114BDE3-69E1-A1B3-9638-38DC1FD9C373}"/>
                  </a:ext>
                </a:extLst>
              </p:cNvPr>
              <p:cNvPicPr/>
              <p:nvPr/>
            </p:nvPicPr>
            <p:blipFill>
              <a:blip r:embed="rId9"/>
              <a:stretch>
                <a:fillRect/>
              </a:stretch>
            </p:blipFill>
            <p:spPr>
              <a:xfrm>
                <a:off x="7916400" y="1885320"/>
                <a:ext cx="3664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t 20">
                <a:extLst>
                  <a:ext uri="{FF2B5EF4-FFF2-40B4-BE49-F238E27FC236}">
                    <a16:creationId xmlns:a16="http://schemas.microsoft.com/office/drawing/2014/main" id="{3C00DBA7-416B-E5BE-E714-1E1C461F1A1A}"/>
                  </a:ext>
                </a:extLst>
              </p14:cNvPr>
              <p14:cNvContentPartPr/>
              <p14:nvPr/>
            </p14:nvContentPartPr>
            <p14:xfrm>
              <a:off x="942840" y="2275200"/>
              <a:ext cx="1065960" cy="29160"/>
            </p14:xfrm>
          </p:contentPart>
        </mc:Choice>
        <mc:Fallback xmlns="">
          <p:pic>
            <p:nvPicPr>
              <p:cNvPr id="21" name="Inkt 20">
                <a:extLst>
                  <a:ext uri="{FF2B5EF4-FFF2-40B4-BE49-F238E27FC236}">
                    <a16:creationId xmlns:a16="http://schemas.microsoft.com/office/drawing/2014/main" id="{3C00DBA7-416B-E5BE-E714-1E1C461F1A1A}"/>
                  </a:ext>
                </a:extLst>
              </p:cNvPr>
              <p:cNvPicPr/>
              <p:nvPr/>
            </p:nvPicPr>
            <p:blipFill>
              <a:blip r:embed="rId11"/>
              <a:stretch>
                <a:fillRect/>
              </a:stretch>
            </p:blipFill>
            <p:spPr>
              <a:xfrm>
                <a:off x="888840" y="2167200"/>
                <a:ext cx="11736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t 21">
                <a:extLst>
                  <a:ext uri="{FF2B5EF4-FFF2-40B4-BE49-F238E27FC236}">
                    <a16:creationId xmlns:a16="http://schemas.microsoft.com/office/drawing/2014/main" id="{676B290B-EE1E-582D-D2F4-645961849154}"/>
                  </a:ext>
                </a:extLst>
              </p14:cNvPr>
              <p14:cNvContentPartPr/>
              <p14:nvPr/>
            </p14:nvContentPartPr>
            <p14:xfrm>
              <a:off x="6465600" y="2272680"/>
              <a:ext cx="1082160" cy="17280"/>
            </p14:xfrm>
          </p:contentPart>
        </mc:Choice>
        <mc:Fallback xmlns="">
          <p:pic>
            <p:nvPicPr>
              <p:cNvPr id="22" name="Inkt 21">
                <a:extLst>
                  <a:ext uri="{FF2B5EF4-FFF2-40B4-BE49-F238E27FC236}">
                    <a16:creationId xmlns:a16="http://schemas.microsoft.com/office/drawing/2014/main" id="{676B290B-EE1E-582D-D2F4-645961849154}"/>
                  </a:ext>
                </a:extLst>
              </p:cNvPr>
              <p:cNvPicPr/>
              <p:nvPr/>
            </p:nvPicPr>
            <p:blipFill>
              <a:blip r:embed="rId13"/>
              <a:stretch>
                <a:fillRect/>
              </a:stretch>
            </p:blipFill>
            <p:spPr>
              <a:xfrm>
                <a:off x="6411600" y="2165040"/>
                <a:ext cx="11898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t 22">
                <a:extLst>
                  <a:ext uri="{FF2B5EF4-FFF2-40B4-BE49-F238E27FC236}">
                    <a16:creationId xmlns:a16="http://schemas.microsoft.com/office/drawing/2014/main" id="{0FD92F72-DC84-DC2F-489B-409FD133DE3A}"/>
                  </a:ext>
                </a:extLst>
              </p14:cNvPr>
              <p14:cNvContentPartPr/>
              <p14:nvPr/>
            </p14:nvContentPartPr>
            <p14:xfrm>
              <a:off x="4852440" y="2557080"/>
              <a:ext cx="346320" cy="13680"/>
            </p14:xfrm>
          </p:contentPart>
        </mc:Choice>
        <mc:Fallback xmlns="">
          <p:pic>
            <p:nvPicPr>
              <p:cNvPr id="23" name="Inkt 22">
                <a:extLst>
                  <a:ext uri="{FF2B5EF4-FFF2-40B4-BE49-F238E27FC236}">
                    <a16:creationId xmlns:a16="http://schemas.microsoft.com/office/drawing/2014/main" id="{0FD92F72-DC84-DC2F-489B-409FD133DE3A}"/>
                  </a:ext>
                </a:extLst>
              </p:cNvPr>
              <p:cNvPicPr/>
              <p:nvPr/>
            </p:nvPicPr>
            <p:blipFill>
              <a:blip r:embed="rId15"/>
              <a:stretch>
                <a:fillRect/>
              </a:stretch>
            </p:blipFill>
            <p:spPr>
              <a:xfrm>
                <a:off x="4798800" y="2449080"/>
                <a:ext cx="4539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t 23">
                <a:extLst>
                  <a:ext uri="{FF2B5EF4-FFF2-40B4-BE49-F238E27FC236}">
                    <a16:creationId xmlns:a16="http://schemas.microsoft.com/office/drawing/2014/main" id="{ECC09162-9554-EB15-19A5-4E9BB7BF83DA}"/>
                  </a:ext>
                </a:extLst>
              </p14:cNvPr>
              <p14:cNvContentPartPr/>
              <p14:nvPr/>
            </p14:nvContentPartPr>
            <p14:xfrm>
              <a:off x="2469355" y="3626093"/>
              <a:ext cx="1122840" cy="22320"/>
            </p14:xfrm>
          </p:contentPart>
        </mc:Choice>
        <mc:Fallback xmlns="">
          <p:pic>
            <p:nvPicPr>
              <p:cNvPr id="24" name="Inkt 23">
                <a:extLst>
                  <a:ext uri="{FF2B5EF4-FFF2-40B4-BE49-F238E27FC236}">
                    <a16:creationId xmlns:a16="http://schemas.microsoft.com/office/drawing/2014/main" id="{ECC09162-9554-EB15-19A5-4E9BB7BF83DA}"/>
                  </a:ext>
                </a:extLst>
              </p:cNvPr>
              <p:cNvPicPr/>
              <p:nvPr/>
            </p:nvPicPr>
            <p:blipFill>
              <a:blip r:embed="rId17"/>
              <a:stretch>
                <a:fillRect/>
              </a:stretch>
            </p:blipFill>
            <p:spPr>
              <a:xfrm>
                <a:off x="2415355" y="3518093"/>
                <a:ext cx="12304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t 25">
                <a:extLst>
                  <a:ext uri="{FF2B5EF4-FFF2-40B4-BE49-F238E27FC236}">
                    <a16:creationId xmlns:a16="http://schemas.microsoft.com/office/drawing/2014/main" id="{1A53F1B6-8E1D-BACA-8305-19695230F031}"/>
                  </a:ext>
                </a:extLst>
              </p14:cNvPr>
              <p14:cNvContentPartPr/>
              <p14:nvPr/>
            </p14:nvContentPartPr>
            <p14:xfrm>
              <a:off x="4715755" y="3618533"/>
              <a:ext cx="900720" cy="720"/>
            </p14:xfrm>
          </p:contentPart>
        </mc:Choice>
        <mc:Fallback xmlns="">
          <p:pic>
            <p:nvPicPr>
              <p:cNvPr id="26" name="Inkt 25">
                <a:extLst>
                  <a:ext uri="{FF2B5EF4-FFF2-40B4-BE49-F238E27FC236}">
                    <a16:creationId xmlns:a16="http://schemas.microsoft.com/office/drawing/2014/main" id="{1A53F1B6-8E1D-BACA-8305-19695230F031}"/>
                  </a:ext>
                </a:extLst>
              </p:cNvPr>
              <p:cNvPicPr/>
              <p:nvPr/>
            </p:nvPicPr>
            <p:blipFill>
              <a:blip r:embed="rId19"/>
              <a:stretch>
                <a:fillRect/>
              </a:stretch>
            </p:blipFill>
            <p:spPr>
              <a:xfrm>
                <a:off x="4661755" y="3402533"/>
                <a:ext cx="1008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t 26">
                <a:extLst>
                  <a:ext uri="{FF2B5EF4-FFF2-40B4-BE49-F238E27FC236}">
                    <a16:creationId xmlns:a16="http://schemas.microsoft.com/office/drawing/2014/main" id="{F6FB57E4-2BBA-13B3-2E9E-7A92A2A0866D}"/>
                  </a:ext>
                </a:extLst>
              </p14:cNvPr>
              <p14:cNvContentPartPr/>
              <p14:nvPr/>
            </p14:nvContentPartPr>
            <p14:xfrm>
              <a:off x="7459315" y="3618893"/>
              <a:ext cx="1144440" cy="29160"/>
            </p14:xfrm>
          </p:contentPart>
        </mc:Choice>
        <mc:Fallback xmlns="">
          <p:pic>
            <p:nvPicPr>
              <p:cNvPr id="27" name="Inkt 26">
                <a:extLst>
                  <a:ext uri="{FF2B5EF4-FFF2-40B4-BE49-F238E27FC236}">
                    <a16:creationId xmlns:a16="http://schemas.microsoft.com/office/drawing/2014/main" id="{F6FB57E4-2BBA-13B3-2E9E-7A92A2A0866D}"/>
                  </a:ext>
                </a:extLst>
              </p:cNvPr>
              <p:cNvPicPr/>
              <p:nvPr/>
            </p:nvPicPr>
            <p:blipFill>
              <a:blip r:embed="rId21"/>
              <a:stretch>
                <a:fillRect/>
              </a:stretch>
            </p:blipFill>
            <p:spPr>
              <a:xfrm>
                <a:off x="7405315" y="3510893"/>
                <a:ext cx="12520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 name="Inkt 1">
                <a:extLst>
                  <a:ext uri="{FF2B5EF4-FFF2-40B4-BE49-F238E27FC236}">
                    <a16:creationId xmlns:a16="http://schemas.microsoft.com/office/drawing/2014/main" id="{244AA2E6-7160-A6E1-4987-6889E0E76779}"/>
                  </a:ext>
                </a:extLst>
              </p14:cNvPr>
              <p14:cNvContentPartPr/>
              <p14:nvPr/>
            </p14:nvContentPartPr>
            <p14:xfrm>
              <a:off x="5735117" y="2567131"/>
              <a:ext cx="569880" cy="7920"/>
            </p14:xfrm>
          </p:contentPart>
        </mc:Choice>
        <mc:Fallback xmlns="">
          <p:pic>
            <p:nvPicPr>
              <p:cNvPr id="2" name="Inkt 1">
                <a:extLst>
                  <a:ext uri="{FF2B5EF4-FFF2-40B4-BE49-F238E27FC236}">
                    <a16:creationId xmlns:a16="http://schemas.microsoft.com/office/drawing/2014/main" id="{244AA2E6-7160-A6E1-4987-6889E0E76779}"/>
                  </a:ext>
                </a:extLst>
              </p:cNvPr>
              <p:cNvPicPr/>
              <p:nvPr/>
            </p:nvPicPr>
            <p:blipFill>
              <a:blip r:embed="rId23"/>
              <a:stretch>
                <a:fillRect/>
              </a:stretch>
            </p:blipFill>
            <p:spPr>
              <a:xfrm>
                <a:off x="5681117" y="2459491"/>
                <a:ext cx="6775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 name="Inkt 4">
                <a:extLst>
                  <a:ext uri="{FF2B5EF4-FFF2-40B4-BE49-F238E27FC236}">
                    <a16:creationId xmlns:a16="http://schemas.microsoft.com/office/drawing/2014/main" id="{319815CF-B8CE-6188-19B1-9778F83BFA30}"/>
                  </a:ext>
                </a:extLst>
              </p14:cNvPr>
              <p14:cNvContentPartPr/>
              <p14:nvPr/>
            </p14:nvContentPartPr>
            <p14:xfrm>
              <a:off x="3576917" y="2816251"/>
              <a:ext cx="607680" cy="14760"/>
            </p14:xfrm>
          </p:contentPart>
        </mc:Choice>
        <mc:Fallback xmlns="">
          <p:pic>
            <p:nvPicPr>
              <p:cNvPr id="5" name="Inkt 4">
                <a:extLst>
                  <a:ext uri="{FF2B5EF4-FFF2-40B4-BE49-F238E27FC236}">
                    <a16:creationId xmlns:a16="http://schemas.microsoft.com/office/drawing/2014/main" id="{319815CF-B8CE-6188-19B1-9778F83BFA30}"/>
                  </a:ext>
                </a:extLst>
              </p:cNvPr>
              <p:cNvPicPr/>
              <p:nvPr/>
            </p:nvPicPr>
            <p:blipFill>
              <a:blip r:embed="rId25"/>
              <a:stretch>
                <a:fillRect/>
              </a:stretch>
            </p:blipFill>
            <p:spPr>
              <a:xfrm>
                <a:off x="3522917" y="2708251"/>
                <a:ext cx="715320" cy="230400"/>
              </a:xfrm>
              <a:prstGeom prst="rect">
                <a:avLst/>
              </a:prstGeom>
            </p:spPr>
          </p:pic>
        </mc:Fallback>
      </mc:AlternateContent>
      <p:sp>
        <p:nvSpPr>
          <p:cNvPr id="7" name="Tekstvak 6">
            <a:extLst>
              <a:ext uri="{FF2B5EF4-FFF2-40B4-BE49-F238E27FC236}">
                <a16:creationId xmlns:a16="http://schemas.microsoft.com/office/drawing/2014/main" id="{0E384B30-A9C8-53D3-46AA-5B16821BFC17}"/>
              </a:ext>
            </a:extLst>
          </p:cNvPr>
          <p:cNvSpPr txBox="1"/>
          <p:nvPr/>
        </p:nvSpPr>
        <p:spPr>
          <a:xfrm>
            <a:off x="10048676" y="6492875"/>
            <a:ext cx="2072640" cy="276999"/>
          </a:xfrm>
          <a:prstGeom prst="rect">
            <a:avLst/>
          </a:prstGeom>
          <a:noFill/>
        </p:spPr>
        <p:txBody>
          <a:bodyPr wrap="square" rtlCol="0">
            <a:spAutoFit/>
          </a:bodyPr>
          <a:lstStyle/>
          <a:p>
            <a:r>
              <a:rPr lang="nl-NL" sz="1200" i="1" dirty="0">
                <a:solidFill>
                  <a:srgbClr val="945DE8"/>
                </a:solidFill>
              </a:rPr>
              <a:t>Bewerking van 2024, tijdvak 2</a:t>
            </a:r>
          </a:p>
        </p:txBody>
      </p:sp>
    </p:spTree>
    <p:extLst>
      <p:ext uri="{BB962C8B-B14F-4D97-AF65-F5344CB8AC3E}">
        <p14:creationId xmlns:p14="http://schemas.microsoft.com/office/powerpoint/2010/main" val="42751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 calcmode="lin" valueType="num">
                                      <p:cBhvr additive="base">
                                        <p:cTn id="3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left)">
                                      <p:cBhvr>
                                        <p:cTn id="67" dur="500"/>
                                        <p:tgtEl>
                                          <p:spTgt spid="2"/>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left)">
                                      <p:cBhvr>
                                        <p:cTn id="76" dur="500"/>
                                        <p:tgtEl>
                                          <p:spTgt spid="22"/>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left)">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wipe(left)">
                                      <p:cBhvr>
                                        <p:cTn id="85" dur="500"/>
                                        <p:tgtEl>
                                          <p:spTgt spid="24"/>
                                        </p:tgtEl>
                                      </p:cBhvr>
                                    </p:animEffect>
                                  </p:childTnLst>
                                </p:cTn>
                              </p:par>
                            </p:childTnLst>
                          </p:cTn>
                        </p:par>
                        <p:par>
                          <p:cTn id="86" fill="hold">
                            <p:stCondLst>
                              <p:cond delay="500"/>
                            </p:stCondLst>
                            <p:childTnLst>
                              <p:par>
                                <p:cTn id="87" presetID="22" presetClass="entr" presetSubtype="8"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left)">
                                      <p:cBhvr>
                                        <p:cTn id="9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8B7E-C0D3-42D8-4B6B-A412892D8BA2}"/>
            </a:ext>
          </a:extLst>
        </p:cNvPr>
        <p:cNvGrpSpPr/>
        <p:nvPr/>
      </p:nvGrpSpPr>
      <p:grpSpPr>
        <a:xfrm>
          <a:off x="0" y="0"/>
          <a:ext cx="0" cy="0"/>
          <a:chOff x="0" y="0"/>
          <a:chExt cx="0" cy="0"/>
        </a:xfrm>
      </p:grpSpPr>
      <p:sp>
        <p:nvSpPr>
          <p:cNvPr id="15" name="Titel 14">
            <a:extLst>
              <a:ext uri="{FF2B5EF4-FFF2-40B4-BE49-F238E27FC236}">
                <a16:creationId xmlns:a16="http://schemas.microsoft.com/office/drawing/2014/main" id="{7B46C3B5-DD5E-E650-C1AE-40EFA3DA06E9}"/>
              </a:ext>
            </a:extLst>
          </p:cNvPr>
          <p:cNvSpPr>
            <a:spLocks noGrp="1"/>
          </p:cNvSpPr>
          <p:nvPr>
            <p:ph type="title"/>
          </p:nvPr>
        </p:nvSpPr>
        <p:spPr/>
        <p:txBody>
          <a:bodyPr/>
          <a:lstStyle/>
          <a:p>
            <a:r>
              <a:rPr lang="nl-NL" dirty="0"/>
              <a:t>Boombrommer</a:t>
            </a:r>
          </a:p>
        </p:txBody>
      </p:sp>
      <p:sp>
        <p:nvSpPr>
          <p:cNvPr id="6" name="Tijdelijke aanduiding voor inhoud 5">
            <a:extLst>
              <a:ext uri="{FF2B5EF4-FFF2-40B4-BE49-F238E27FC236}">
                <a16:creationId xmlns:a16="http://schemas.microsoft.com/office/drawing/2014/main" id="{5330BB67-A176-7115-06F9-FED70D4747BC}"/>
              </a:ext>
            </a:extLst>
          </p:cNvPr>
          <p:cNvSpPr>
            <a:spLocks noGrp="1"/>
          </p:cNvSpPr>
          <p:nvPr>
            <p:ph idx="1"/>
          </p:nvPr>
        </p:nvSpPr>
        <p:spPr>
          <a:xfrm>
            <a:off x="838200" y="1825624"/>
            <a:ext cx="7974600" cy="5032376"/>
          </a:xfrm>
        </p:spPr>
        <p:txBody>
          <a:bodyPr>
            <a:normAutofit lnSpcReduction="10000"/>
          </a:bodyPr>
          <a:lstStyle/>
          <a:p>
            <a:pPr marL="0" indent="0">
              <a:buNone/>
            </a:pPr>
            <a:r>
              <a:rPr lang="nl-NL" sz="2000" dirty="0"/>
              <a:t>De uitvinder van de boombrommer beweert dat hij 135 bomen van elk </a:t>
            </a:r>
            <a:br>
              <a:rPr lang="nl-NL" sz="2000" dirty="0"/>
            </a:br>
            <a:r>
              <a:rPr lang="nl-NL" sz="2000" dirty="0"/>
              <a:t>30 m hoog kan beklimmen met 1,5 liter benzine. Het rendement van de motor die in de boombrommer zit, is 18%. De massa van de uitvinder en boombrommer samen is 104 kg.</a:t>
            </a:r>
          </a:p>
          <a:p>
            <a:pPr marL="0" indent="0">
              <a:buNone/>
            </a:pPr>
            <a:endParaRPr lang="nl-NL" sz="2000" dirty="0"/>
          </a:p>
          <a:p>
            <a:pPr marL="0" indent="0">
              <a:buNone/>
            </a:pPr>
            <a:r>
              <a:rPr lang="nl-NL" sz="2000" dirty="0"/>
              <a:t>Toon met een berekening aan of de bewering van de uitvinder kan kloppen.</a:t>
            </a:r>
            <a:r>
              <a:rPr lang="nl-NL" sz="2000" dirty="0">
                <a:solidFill>
                  <a:srgbClr val="00B0F0"/>
                </a:solidFill>
              </a:rPr>
              <a:t> </a:t>
            </a:r>
          </a:p>
          <a:p>
            <a:pPr marL="0" indent="0">
              <a:buNone/>
            </a:pPr>
            <a:endParaRPr lang="nl-NL" sz="2000" dirty="0">
              <a:solidFill>
                <a:srgbClr val="00B0F0"/>
              </a:solidFill>
            </a:endParaRPr>
          </a:p>
          <a:p>
            <a:pPr marL="0" indent="0">
              <a:buNone/>
            </a:pPr>
            <a:r>
              <a:rPr lang="nl-NL" sz="2000" dirty="0"/>
              <a:t>Veel mogelijke aanvliegroutes! Bijvoorbeeld:</a:t>
            </a:r>
          </a:p>
          <a:p>
            <a:r>
              <a:rPr lang="nl-NL" sz="2000" dirty="0"/>
              <a:t>Uitrekenen hoeveel energie er nodig is per boom, dan hoeveel bomen je op kan met de energie die je hebt en vergelijken met die 135 bomen.</a:t>
            </a:r>
          </a:p>
          <a:p>
            <a:r>
              <a:rPr lang="nl-NL" sz="2000" dirty="0"/>
              <a:t>Uitrekenen welk rendement je nodig hebt om 135 bomen te beklimmen en vergelijken met die 18%.</a:t>
            </a:r>
          </a:p>
          <a:p>
            <a:r>
              <a:rPr lang="nl-NL" sz="2000" dirty="0"/>
              <a:t>Uitrekenen hoeveel meter je kunt klimmen met de energie die je hebt  en vergelijken met de hoogte van 135 bomen.</a:t>
            </a:r>
          </a:p>
        </p:txBody>
      </p:sp>
      <p:pic>
        <p:nvPicPr>
          <p:cNvPr id="14" name="Afbeelding 13">
            <a:extLst>
              <a:ext uri="{FF2B5EF4-FFF2-40B4-BE49-F238E27FC236}">
                <a16:creationId xmlns:a16="http://schemas.microsoft.com/office/drawing/2014/main" id="{13EA4755-3591-5D30-CDF7-82CB875859F2}"/>
              </a:ext>
            </a:extLst>
          </p:cNvPr>
          <p:cNvPicPr>
            <a:picLocks noChangeAspect="1"/>
          </p:cNvPicPr>
          <p:nvPr/>
        </p:nvPicPr>
        <p:blipFill>
          <a:blip r:embed="rId2"/>
          <a:stretch>
            <a:fillRect/>
          </a:stretch>
        </p:blipFill>
        <p:spPr>
          <a:xfrm>
            <a:off x="8990125" y="1825625"/>
            <a:ext cx="2760275" cy="4159319"/>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t 15">
                <a:extLst>
                  <a:ext uri="{FF2B5EF4-FFF2-40B4-BE49-F238E27FC236}">
                    <a16:creationId xmlns:a16="http://schemas.microsoft.com/office/drawing/2014/main" id="{4DFFBFA5-AE49-B406-7696-64A5BA4349C3}"/>
                  </a:ext>
                </a:extLst>
              </p14:cNvPr>
              <p14:cNvContentPartPr/>
              <p14:nvPr/>
            </p14:nvContentPartPr>
            <p14:xfrm>
              <a:off x="4197600" y="2251800"/>
              <a:ext cx="1626840" cy="23760"/>
            </p14:xfrm>
          </p:contentPart>
        </mc:Choice>
        <mc:Fallback xmlns="">
          <p:pic>
            <p:nvPicPr>
              <p:cNvPr id="16" name="Inkt 15">
                <a:extLst>
                  <a:ext uri="{FF2B5EF4-FFF2-40B4-BE49-F238E27FC236}">
                    <a16:creationId xmlns:a16="http://schemas.microsoft.com/office/drawing/2014/main" id="{6DA60E2F-3100-ABD6-ABE2-F6EDA6D48CAE}"/>
                  </a:ext>
                </a:extLst>
              </p:cNvPr>
              <p:cNvPicPr/>
              <p:nvPr/>
            </p:nvPicPr>
            <p:blipFill>
              <a:blip r:embed="rId5"/>
              <a:stretch>
                <a:fillRect/>
              </a:stretch>
            </p:blipFill>
            <p:spPr>
              <a:xfrm>
                <a:off x="4143600" y="2143800"/>
                <a:ext cx="17344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t 17">
                <a:extLst>
                  <a:ext uri="{FF2B5EF4-FFF2-40B4-BE49-F238E27FC236}">
                    <a16:creationId xmlns:a16="http://schemas.microsoft.com/office/drawing/2014/main" id="{8E449354-3A43-89FE-3275-8CA0E1AFA53E}"/>
                  </a:ext>
                </a:extLst>
              </p14:cNvPr>
              <p14:cNvContentPartPr/>
              <p14:nvPr/>
            </p14:nvContentPartPr>
            <p14:xfrm>
              <a:off x="6321600" y="1987200"/>
              <a:ext cx="1065960" cy="14760"/>
            </p14:xfrm>
          </p:contentPart>
        </mc:Choice>
        <mc:Fallback xmlns="">
          <p:pic>
            <p:nvPicPr>
              <p:cNvPr id="18" name="Inkt 17">
                <a:extLst>
                  <a:ext uri="{FF2B5EF4-FFF2-40B4-BE49-F238E27FC236}">
                    <a16:creationId xmlns:a16="http://schemas.microsoft.com/office/drawing/2014/main" id="{4EB3CC53-78DF-4036-E679-CBC8CA97BB61}"/>
                  </a:ext>
                </a:extLst>
              </p:cNvPr>
              <p:cNvPicPr/>
              <p:nvPr/>
            </p:nvPicPr>
            <p:blipFill>
              <a:blip r:embed="rId7"/>
              <a:stretch>
                <a:fillRect/>
              </a:stretch>
            </p:blipFill>
            <p:spPr>
              <a:xfrm>
                <a:off x="6267600" y="1879200"/>
                <a:ext cx="11736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t 18">
                <a:extLst>
                  <a:ext uri="{FF2B5EF4-FFF2-40B4-BE49-F238E27FC236}">
                    <a16:creationId xmlns:a16="http://schemas.microsoft.com/office/drawing/2014/main" id="{63F5056D-3459-B52F-45C2-12615505C2BF}"/>
                  </a:ext>
                </a:extLst>
              </p14:cNvPr>
              <p14:cNvContentPartPr/>
              <p14:nvPr/>
            </p14:nvContentPartPr>
            <p14:xfrm>
              <a:off x="7970400" y="1993320"/>
              <a:ext cx="258840" cy="15840"/>
            </p14:xfrm>
          </p:contentPart>
        </mc:Choice>
        <mc:Fallback xmlns="">
          <p:pic>
            <p:nvPicPr>
              <p:cNvPr id="19" name="Inkt 18">
                <a:extLst>
                  <a:ext uri="{FF2B5EF4-FFF2-40B4-BE49-F238E27FC236}">
                    <a16:creationId xmlns:a16="http://schemas.microsoft.com/office/drawing/2014/main" id="{F114BDE3-69E1-A1B3-9638-38DC1FD9C373}"/>
                  </a:ext>
                </a:extLst>
              </p:cNvPr>
              <p:cNvPicPr/>
              <p:nvPr/>
            </p:nvPicPr>
            <p:blipFill>
              <a:blip r:embed="rId9"/>
              <a:stretch>
                <a:fillRect/>
              </a:stretch>
            </p:blipFill>
            <p:spPr>
              <a:xfrm>
                <a:off x="7916400" y="1885320"/>
                <a:ext cx="3664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t 20">
                <a:extLst>
                  <a:ext uri="{FF2B5EF4-FFF2-40B4-BE49-F238E27FC236}">
                    <a16:creationId xmlns:a16="http://schemas.microsoft.com/office/drawing/2014/main" id="{2A1D404A-64B5-B63D-9D6A-A923869E919C}"/>
                  </a:ext>
                </a:extLst>
              </p14:cNvPr>
              <p14:cNvContentPartPr/>
              <p14:nvPr/>
            </p14:nvContentPartPr>
            <p14:xfrm>
              <a:off x="942840" y="2275200"/>
              <a:ext cx="1065960" cy="29160"/>
            </p14:xfrm>
          </p:contentPart>
        </mc:Choice>
        <mc:Fallback xmlns="">
          <p:pic>
            <p:nvPicPr>
              <p:cNvPr id="21" name="Inkt 20">
                <a:extLst>
                  <a:ext uri="{FF2B5EF4-FFF2-40B4-BE49-F238E27FC236}">
                    <a16:creationId xmlns:a16="http://schemas.microsoft.com/office/drawing/2014/main" id="{3C00DBA7-416B-E5BE-E714-1E1C461F1A1A}"/>
                  </a:ext>
                </a:extLst>
              </p:cNvPr>
              <p:cNvPicPr/>
              <p:nvPr/>
            </p:nvPicPr>
            <p:blipFill>
              <a:blip r:embed="rId11"/>
              <a:stretch>
                <a:fillRect/>
              </a:stretch>
            </p:blipFill>
            <p:spPr>
              <a:xfrm>
                <a:off x="888840" y="2167200"/>
                <a:ext cx="11736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t 21">
                <a:extLst>
                  <a:ext uri="{FF2B5EF4-FFF2-40B4-BE49-F238E27FC236}">
                    <a16:creationId xmlns:a16="http://schemas.microsoft.com/office/drawing/2014/main" id="{952DDD67-6EEA-5BBC-3BC5-3F763EB19A1E}"/>
                  </a:ext>
                </a:extLst>
              </p14:cNvPr>
              <p14:cNvContentPartPr/>
              <p14:nvPr/>
            </p14:nvContentPartPr>
            <p14:xfrm>
              <a:off x="6465600" y="2272680"/>
              <a:ext cx="1082160" cy="17280"/>
            </p14:xfrm>
          </p:contentPart>
        </mc:Choice>
        <mc:Fallback xmlns="">
          <p:pic>
            <p:nvPicPr>
              <p:cNvPr id="22" name="Inkt 21">
                <a:extLst>
                  <a:ext uri="{FF2B5EF4-FFF2-40B4-BE49-F238E27FC236}">
                    <a16:creationId xmlns:a16="http://schemas.microsoft.com/office/drawing/2014/main" id="{676B290B-EE1E-582D-D2F4-645961849154}"/>
                  </a:ext>
                </a:extLst>
              </p:cNvPr>
              <p:cNvPicPr/>
              <p:nvPr/>
            </p:nvPicPr>
            <p:blipFill>
              <a:blip r:embed="rId13"/>
              <a:stretch>
                <a:fillRect/>
              </a:stretch>
            </p:blipFill>
            <p:spPr>
              <a:xfrm>
                <a:off x="6411600" y="2165040"/>
                <a:ext cx="11898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t 22">
                <a:extLst>
                  <a:ext uri="{FF2B5EF4-FFF2-40B4-BE49-F238E27FC236}">
                    <a16:creationId xmlns:a16="http://schemas.microsoft.com/office/drawing/2014/main" id="{8F8F6F02-4924-37D6-6BC4-122C5B0D9F96}"/>
                  </a:ext>
                </a:extLst>
              </p14:cNvPr>
              <p14:cNvContentPartPr/>
              <p14:nvPr/>
            </p14:nvContentPartPr>
            <p14:xfrm>
              <a:off x="4852440" y="2557080"/>
              <a:ext cx="346320" cy="13680"/>
            </p14:xfrm>
          </p:contentPart>
        </mc:Choice>
        <mc:Fallback xmlns="">
          <p:pic>
            <p:nvPicPr>
              <p:cNvPr id="23" name="Inkt 22">
                <a:extLst>
                  <a:ext uri="{FF2B5EF4-FFF2-40B4-BE49-F238E27FC236}">
                    <a16:creationId xmlns:a16="http://schemas.microsoft.com/office/drawing/2014/main" id="{0FD92F72-DC84-DC2F-489B-409FD133DE3A}"/>
                  </a:ext>
                </a:extLst>
              </p:cNvPr>
              <p:cNvPicPr/>
              <p:nvPr/>
            </p:nvPicPr>
            <p:blipFill>
              <a:blip r:embed="rId15"/>
              <a:stretch>
                <a:fillRect/>
              </a:stretch>
            </p:blipFill>
            <p:spPr>
              <a:xfrm>
                <a:off x="4798800" y="2449080"/>
                <a:ext cx="4539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t 23">
                <a:extLst>
                  <a:ext uri="{FF2B5EF4-FFF2-40B4-BE49-F238E27FC236}">
                    <a16:creationId xmlns:a16="http://schemas.microsoft.com/office/drawing/2014/main" id="{0120C4B8-DB88-AFE9-C600-554EF3BA0442}"/>
                  </a:ext>
                </a:extLst>
              </p14:cNvPr>
              <p14:cNvContentPartPr/>
              <p14:nvPr/>
            </p14:nvContentPartPr>
            <p14:xfrm>
              <a:off x="2469355" y="3626093"/>
              <a:ext cx="1122840" cy="22320"/>
            </p14:xfrm>
          </p:contentPart>
        </mc:Choice>
        <mc:Fallback xmlns="">
          <p:pic>
            <p:nvPicPr>
              <p:cNvPr id="24" name="Inkt 23">
                <a:extLst>
                  <a:ext uri="{FF2B5EF4-FFF2-40B4-BE49-F238E27FC236}">
                    <a16:creationId xmlns:a16="http://schemas.microsoft.com/office/drawing/2014/main" id="{ECC09162-9554-EB15-19A5-4E9BB7BF83DA}"/>
                  </a:ext>
                </a:extLst>
              </p:cNvPr>
              <p:cNvPicPr/>
              <p:nvPr/>
            </p:nvPicPr>
            <p:blipFill>
              <a:blip r:embed="rId17"/>
              <a:stretch>
                <a:fillRect/>
              </a:stretch>
            </p:blipFill>
            <p:spPr>
              <a:xfrm>
                <a:off x="2415355" y="3518093"/>
                <a:ext cx="12304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t 25">
                <a:extLst>
                  <a:ext uri="{FF2B5EF4-FFF2-40B4-BE49-F238E27FC236}">
                    <a16:creationId xmlns:a16="http://schemas.microsoft.com/office/drawing/2014/main" id="{576A4980-9C25-FC3B-811E-E5A09CBD9906}"/>
                  </a:ext>
                </a:extLst>
              </p14:cNvPr>
              <p14:cNvContentPartPr/>
              <p14:nvPr/>
            </p14:nvContentPartPr>
            <p14:xfrm>
              <a:off x="4715755" y="3618533"/>
              <a:ext cx="900720" cy="720"/>
            </p14:xfrm>
          </p:contentPart>
        </mc:Choice>
        <mc:Fallback xmlns="">
          <p:pic>
            <p:nvPicPr>
              <p:cNvPr id="26" name="Inkt 25">
                <a:extLst>
                  <a:ext uri="{FF2B5EF4-FFF2-40B4-BE49-F238E27FC236}">
                    <a16:creationId xmlns:a16="http://schemas.microsoft.com/office/drawing/2014/main" id="{1A53F1B6-8E1D-BACA-8305-19695230F031}"/>
                  </a:ext>
                </a:extLst>
              </p:cNvPr>
              <p:cNvPicPr/>
              <p:nvPr/>
            </p:nvPicPr>
            <p:blipFill>
              <a:blip r:embed="rId19"/>
              <a:stretch>
                <a:fillRect/>
              </a:stretch>
            </p:blipFill>
            <p:spPr>
              <a:xfrm>
                <a:off x="4661755" y="3402533"/>
                <a:ext cx="1008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t 26">
                <a:extLst>
                  <a:ext uri="{FF2B5EF4-FFF2-40B4-BE49-F238E27FC236}">
                    <a16:creationId xmlns:a16="http://schemas.microsoft.com/office/drawing/2014/main" id="{292CDE11-B922-9560-6FE6-B7FEDB81F09C}"/>
                  </a:ext>
                </a:extLst>
              </p14:cNvPr>
              <p14:cNvContentPartPr/>
              <p14:nvPr/>
            </p14:nvContentPartPr>
            <p14:xfrm>
              <a:off x="7459315" y="3618893"/>
              <a:ext cx="1144440" cy="29160"/>
            </p14:xfrm>
          </p:contentPart>
        </mc:Choice>
        <mc:Fallback xmlns="">
          <p:pic>
            <p:nvPicPr>
              <p:cNvPr id="27" name="Inkt 26">
                <a:extLst>
                  <a:ext uri="{FF2B5EF4-FFF2-40B4-BE49-F238E27FC236}">
                    <a16:creationId xmlns:a16="http://schemas.microsoft.com/office/drawing/2014/main" id="{F6FB57E4-2BBA-13B3-2E9E-7A92A2A0866D}"/>
                  </a:ext>
                </a:extLst>
              </p:cNvPr>
              <p:cNvPicPr/>
              <p:nvPr/>
            </p:nvPicPr>
            <p:blipFill>
              <a:blip r:embed="rId21"/>
              <a:stretch>
                <a:fillRect/>
              </a:stretch>
            </p:blipFill>
            <p:spPr>
              <a:xfrm>
                <a:off x="7405315" y="3510893"/>
                <a:ext cx="12520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 name="Inkt 1">
                <a:extLst>
                  <a:ext uri="{FF2B5EF4-FFF2-40B4-BE49-F238E27FC236}">
                    <a16:creationId xmlns:a16="http://schemas.microsoft.com/office/drawing/2014/main" id="{536F048B-FD89-B9DB-42AB-7806B461A397}"/>
                  </a:ext>
                </a:extLst>
              </p14:cNvPr>
              <p14:cNvContentPartPr/>
              <p14:nvPr/>
            </p14:nvContentPartPr>
            <p14:xfrm>
              <a:off x="5735117" y="2567131"/>
              <a:ext cx="569880" cy="7920"/>
            </p14:xfrm>
          </p:contentPart>
        </mc:Choice>
        <mc:Fallback xmlns="">
          <p:pic>
            <p:nvPicPr>
              <p:cNvPr id="2" name="Inkt 1">
                <a:extLst>
                  <a:ext uri="{FF2B5EF4-FFF2-40B4-BE49-F238E27FC236}">
                    <a16:creationId xmlns:a16="http://schemas.microsoft.com/office/drawing/2014/main" id="{244AA2E6-7160-A6E1-4987-6889E0E76779}"/>
                  </a:ext>
                </a:extLst>
              </p:cNvPr>
              <p:cNvPicPr/>
              <p:nvPr/>
            </p:nvPicPr>
            <p:blipFill>
              <a:blip r:embed="rId23"/>
              <a:stretch>
                <a:fillRect/>
              </a:stretch>
            </p:blipFill>
            <p:spPr>
              <a:xfrm>
                <a:off x="5681117" y="2459491"/>
                <a:ext cx="6775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 name="Inkt 4">
                <a:extLst>
                  <a:ext uri="{FF2B5EF4-FFF2-40B4-BE49-F238E27FC236}">
                    <a16:creationId xmlns:a16="http://schemas.microsoft.com/office/drawing/2014/main" id="{E3BE4CA2-A68D-E105-3D2C-DA02B083CA37}"/>
                  </a:ext>
                </a:extLst>
              </p14:cNvPr>
              <p14:cNvContentPartPr/>
              <p14:nvPr/>
            </p14:nvContentPartPr>
            <p14:xfrm>
              <a:off x="3576917" y="2816251"/>
              <a:ext cx="607680" cy="14760"/>
            </p14:xfrm>
          </p:contentPart>
        </mc:Choice>
        <mc:Fallback xmlns="">
          <p:pic>
            <p:nvPicPr>
              <p:cNvPr id="5" name="Inkt 4">
                <a:extLst>
                  <a:ext uri="{FF2B5EF4-FFF2-40B4-BE49-F238E27FC236}">
                    <a16:creationId xmlns:a16="http://schemas.microsoft.com/office/drawing/2014/main" id="{319815CF-B8CE-6188-19B1-9778F83BFA30}"/>
                  </a:ext>
                </a:extLst>
              </p:cNvPr>
              <p:cNvPicPr/>
              <p:nvPr/>
            </p:nvPicPr>
            <p:blipFill>
              <a:blip r:embed="rId25"/>
              <a:stretch>
                <a:fillRect/>
              </a:stretch>
            </p:blipFill>
            <p:spPr>
              <a:xfrm>
                <a:off x="3522917" y="2708251"/>
                <a:ext cx="715320" cy="230400"/>
              </a:xfrm>
              <a:prstGeom prst="rect">
                <a:avLst/>
              </a:prstGeom>
            </p:spPr>
          </p:pic>
        </mc:Fallback>
      </mc:AlternateContent>
      <p:sp>
        <p:nvSpPr>
          <p:cNvPr id="7" name="Tekstvak 6">
            <a:extLst>
              <a:ext uri="{FF2B5EF4-FFF2-40B4-BE49-F238E27FC236}">
                <a16:creationId xmlns:a16="http://schemas.microsoft.com/office/drawing/2014/main" id="{1B7D746C-476D-3B4F-2C37-0AC88BA084E6}"/>
              </a:ext>
            </a:extLst>
          </p:cNvPr>
          <p:cNvSpPr txBox="1"/>
          <p:nvPr/>
        </p:nvSpPr>
        <p:spPr>
          <a:xfrm>
            <a:off x="10048676" y="6492875"/>
            <a:ext cx="2072640" cy="276999"/>
          </a:xfrm>
          <a:prstGeom prst="rect">
            <a:avLst/>
          </a:prstGeom>
          <a:noFill/>
        </p:spPr>
        <p:txBody>
          <a:bodyPr wrap="square" rtlCol="0">
            <a:spAutoFit/>
          </a:bodyPr>
          <a:lstStyle/>
          <a:p>
            <a:r>
              <a:rPr lang="nl-NL" sz="1200" i="1" dirty="0">
                <a:solidFill>
                  <a:srgbClr val="945DE8"/>
                </a:solidFill>
              </a:rPr>
              <a:t>Bewerking van 2024, tijdvak 2</a:t>
            </a:r>
          </a:p>
        </p:txBody>
      </p:sp>
    </p:spTree>
    <p:extLst>
      <p:ext uri="{BB962C8B-B14F-4D97-AF65-F5344CB8AC3E}">
        <p14:creationId xmlns:p14="http://schemas.microsoft.com/office/powerpoint/2010/main" val="86185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anim calcmode="lin" valueType="num">
                                      <p:cBhvr additive="base">
                                        <p:cTn id="1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 calcmode="lin" valueType="num">
                                      <p:cBhvr additive="base">
                                        <p:cTn id="2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6">
                                            <p:txEl>
                                              <p:pRg st="7" end="7"/>
                                            </p:txEl>
                                          </p:spTgt>
                                        </p:tgtEl>
                                        <p:attrNameLst>
                                          <p:attrName>r</p:attrName>
                                        </p:attrNameLst>
                                      </p:cBhvr>
                                    </p:animRot>
                                    <p:animRot by="-240000">
                                      <p:cBhvr>
                                        <p:cTn id="31" dur="200" fill="hold">
                                          <p:stCondLst>
                                            <p:cond delay="200"/>
                                          </p:stCondLst>
                                        </p:cTn>
                                        <p:tgtEl>
                                          <p:spTgt spid="6">
                                            <p:txEl>
                                              <p:pRg st="7" end="7"/>
                                            </p:txEl>
                                          </p:spTgt>
                                        </p:tgtEl>
                                        <p:attrNameLst>
                                          <p:attrName>r</p:attrName>
                                        </p:attrNameLst>
                                      </p:cBhvr>
                                    </p:animRot>
                                    <p:animRot by="240000">
                                      <p:cBhvr>
                                        <p:cTn id="32" dur="200" fill="hold">
                                          <p:stCondLst>
                                            <p:cond delay="400"/>
                                          </p:stCondLst>
                                        </p:cTn>
                                        <p:tgtEl>
                                          <p:spTgt spid="6">
                                            <p:txEl>
                                              <p:pRg st="7" end="7"/>
                                            </p:txEl>
                                          </p:spTgt>
                                        </p:tgtEl>
                                        <p:attrNameLst>
                                          <p:attrName>r</p:attrName>
                                        </p:attrNameLst>
                                      </p:cBhvr>
                                    </p:animRot>
                                    <p:animRot by="-240000">
                                      <p:cBhvr>
                                        <p:cTn id="33" dur="200" fill="hold">
                                          <p:stCondLst>
                                            <p:cond delay="600"/>
                                          </p:stCondLst>
                                        </p:cTn>
                                        <p:tgtEl>
                                          <p:spTgt spid="6">
                                            <p:txEl>
                                              <p:pRg st="7" end="7"/>
                                            </p:txEl>
                                          </p:spTgt>
                                        </p:tgtEl>
                                        <p:attrNameLst>
                                          <p:attrName>r</p:attrName>
                                        </p:attrNameLst>
                                      </p:cBhvr>
                                    </p:animRot>
                                    <p:animRot by="120000">
                                      <p:cBhvr>
                                        <p:cTn id="34" dur="200" fill="hold">
                                          <p:stCondLst>
                                            <p:cond delay="800"/>
                                          </p:stCondLst>
                                        </p:cTn>
                                        <p:tgtEl>
                                          <p:spTgt spid="6">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1B4FB-DE7D-8C12-60A7-68E702A3F94E}"/>
            </a:ext>
          </a:extLst>
        </p:cNvPr>
        <p:cNvGrpSpPr/>
        <p:nvPr/>
      </p:nvGrpSpPr>
      <p:grpSpPr>
        <a:xfrm>
          <a:off x="0" y="0"/>
          <a:ext cx="0" cy="0"/>
          <a:chOff x="0" y="0"/>
          <a:chExt cx="0" cy="0"/>
        </a:xfrm>
      </p:grpSpPr>
      <p:sp>
        <p:nvSpPr>
          <p:cNvPr id="15" name="Titel 14">
            <a:extLst>
              <a:ext uri="{FF2B5EF4-FFF2-40B4-BE49-F238E27FC236}">
                <a16:creationId xmlns:a16="http://schemas.microsoft.com/office/drawing/2014/main" id="{D74714ED-A33A-49C1-3936-44C3496FF295}"/>
              </a:ext>
            </a:extLst>
          </p:cNvPr>
          <p:cNvSpPr>
            <a:spLocks noGrp="1"/>
          </p:cNvSpPr>
          <p:nvPr>
            <p:ph type="title"/>
          </p:nvPr>
        </p:nvSpPr>
        <p:spPr/>
        <p:txBody>
          <a:bodyPr/>
          <a:lstStyle/>
          <a:p>
            <a:r>
              <a:rPr lang="nl-NL" dirty="0"/>
              <a:t>Boombrommer</a:t>
            </a:r>
          </a:p>
        </p:txBody>
      </p:sp>
      <p:sp>
        <p:nvSpPr>
          <p:cNvPr id="6" name="Tijdelijke aanduiding voor inhoud 5">
            <a:extLst>
              <a:ext uri="{FF2B5EF4-FFF2-40B4-BE49-F238E27FC236}">
                <a16:creationId xmlns:a16="http://schemas.microsoft.com/office/drawing/2014/main" id="{679FFA32-D1E1-CAE6-0909-4F5F71F00DD7}"/>
              </a:ext>
            </a:extLst>
          </p:cNvPr>
          <p:cNvSpPr>
            <a:spLocks noGrp="1"/>
          </p:cNvSpPr>
          <p:nvPr>
            <p:ph sz="half" idx="1"/>
          </p:nvPr>
        </p:nvSpPr>
        <p:spPr>
          <a:xfrm>
            <a:off x="838200" y="1339200"/>
            <a:ext cx="5181600" cy="4837763"/>
          </a:xfrm>
        </p:spPr>
        <p:txBody>
          <a:bodyPr>
            <a:normAutofit/>
          </a:bodyPr>
          <a:lstStyle/>
          <a:p>
            <a:pPr marL="0" indent="0">
              <a:buNone/>
            </a:pPr>
            <a:r>
              <a:rPr lang="nl-NL" sz="2000" dirty="0"/>
              <a:t>De uitvinder van de boombrommer beweert dat hij 135 bomen van elk 30 m hoog kan beklimmen met 1,5 liter benzine. Het rendement van de motor die in de boombrommer zit, is 18%. De massa van de uitvinder en boombrommer samen is 104 kg.</a:t>
            </a:r>
          </a:p>
          <a:p>
            <a:pPr marL="0" indent="0">
              <a:buNone/>
            </a:pPr>
            <a:endParaRPr lang="nl-NL" sz="2000" dirty="0"/>
          </a:p>
          <a:p>
            <a:pPr marL="0" indent="0">
              <a:buNone/>
            </a:pPr>
            <a:r>
              <a:rPr lang="nl-NL" sz="2000" dirty="0"/>
              <a:t>Toon met een berekening aan of de bewering van de uitvinder kan kloppen.</a:t>
            </a:r>
            <a:r>
              <a:rPr lang="nl-NL" sz="2000" dirty="0">
                <a:solidFill>
                  <a:srgbClr val="00B0F0"/>
                </a:solidFill>
              </a:rPr>
              <a:t> </a:t>
            </a:r>
          </a:p>
          <a:p>
            <a:pPr marL="0" indent="0">
              <a:buNone/>
            </a:pPr>
            <a:endParaRPr lang="nl-NL" sz="2000" dirty="0"/>
          </a:p>
        </p:txBody>
      </p:sp>
      <mc:AlternateContent xmlns:mc="http://schemas.openxmlformats.org/markup-compatibility/2006" xmlns:a14="http://schemas.microsoft.com/office/drawing/2010/main">
        <mc:Choice Requires="a14">
          <p:sp>
            <p:nvSpPr>
              <p:cNvPr id="11" name="Tijdelijke aanduiding voor inhoud 10">
                <a:extLst>
                  <a:ext uri="{FF2B5EF4-FFF2-40B4-BE49-F238E27FC236}">
                    <a16:creationId xmlns:a16="http://schemas.microsoft.com/office/drawing/2014/main" id="{5DAD5FC6-26B2-AC21-409B-911632E088AA}"/>
                  </a:ext>
                </a:extLst>
              </p:cNvPr>
              <p:cNvSpPr>
                <a:spLocks noGrp="1"/>
              </p:cNvSpPr>
              <p:nvPr>
                <p:ph sz="half" idx="2"/>
              </p:nvPr>
            </p:nvSpPr>
            <p:spPr>
              <a:xfrm>
                <a:off x="6172200" y="1339200"/>
                <a:ext cx="5181600" cy="4837763"/>
              </a:xfrm>
            </p:spPr>
            <p:txBody>
              <a:bodyPr>
                <a:normAutofit/>
              </a:bodyPr>
              <a:lstStyle/>
              <a:p>
                <a:pPr marL="0" indent="0">
                  <a:buNone/>
                </a:pPr>
                <a:r>
                  <a:rPr lang="nl-NL" sz="2000" dirty="0"/>
                  <a:t>Gegeven:</a:t>
                </a:r>
              </a:p>
              <a:p>
                <a14:m>
                  <m:oMath xmlns:m="http://schemas.openxmlformats.org/officeDocument/2006/math">
                    <m:sSub>
                      <m:sSubPr>
                        <m:ctrlPr>
                          <a:rPr lang="nl-NL" sz="2000" b="0" i="1" smtClean="0">
                            <a:solidFill>
                              <a:srgbClr val="0070C0"/>
                            </a:solidFill>
                            <a:latin typeface="Cambria Math" panose="02040503050406030204" pitchFamily="18" charset="0"/>
                          </a:rPr>
                        </m:ctrlPr>
                      </m:sSubPr>
                      <m:e>
                        <m:r>
                          <a:rPr lang="nl-NL" sz="2000" b="0" i="1" smtClean="0">
                            <a:solidFill>
                              <a:srgbClr val="0070C0"/>
                            </a:solidFill>
                            <a:latin typeface="Cambria Math" panose="02040503050406030204" pitchFamily="18" charset="0"/>
                          </a:rPr>
                          <m:t>𝑟</m:t>
                        </m:r>
                      </m:e>
                      <m:sub>
                        <m:r>
                          <m:rPr>
                            <m:sty m:val="p"/>
                          </m:rPr>
                          <a:rPr lang="nl-NL" sz="2000" b="0" i="0" smtClean="0">
                            <a:solidFill>
                              <a:srgbClr val="0070C0"/>
                            </a:solidFill>
                            <a:latin typeface="Cambria Math" panose="02040503050406030204" pitchFamily="18" charset="0"/>
                          </a:rPr>
                          <m:t>V</m:t>
                        </m:r>
                      </m:sub>
                    </m:sSub>
                    <m:r>
                      <a:rPr lang="nl-NL" sz="2000" b="0" i="1" smtClean="0">
                        <a:solidFill>
                          <a:srgbClr val="0070C0"/>
                        </a:solidFill>
                        <a:latin typeface="Cambria Math" panose="02040503050406030204" pitchFamily="18" charset="0"/>
                      </a:rPr>
                      <m:t>=33∙</m:t>
                    </m:r>
                    <m:sSup>
                      <m:sSupPr>
                        <m:ctrlPr>
                          <a:rPr lang="nl-NL" sz="2000" b="0" i="1" smtClean="0">
                            <a:solidFill>
                              <a:srgbClr val="0070C0"/>
                            </a:solidFill>
                            <a:latin typeface="Cambria Math" panose="02040503050406030204" pitchFamily="18" charset="0"/>
                          </a:rPr>
                        </m:ctrlPr>
                      </m:sSupPr>
                      <m:e>
                        <m:r>
                          <a:rPr lang="nl-NL" sz="2000" b="0" i="1" smtClean="0">
                            <a:solidFill>
                              <a:srgbClr val="0070C0"/>
                            </a:solidFill>
                            <a:latin typeface="Cambria Math" panose="02040503050406030204" pitchFamily="18" charset="0"/>
                          </a:rPr>
                          <m:t>10</m:t>
                        </m:r>
                      </m:e>
                      <m:sup>
                        <m:r>
                          <a:rPr lang="nl-NL" sz="2000" b="0" i="1" smtClean="0">
                            <a:solidFill>
                              <a:srgbClr val="0070C0"/>
                            </a:solidFill>
                            <a:latin typeface="Cambria Math" panose="02040503050406030204" pitchFamily="18" charset="0"/>
                          </a:rPr>
                          <m:t>9</m:t>
                        </m:r>
                      </m:sup>
                    </m:sSup>
                    <m:r>
                      <a:rPr lang="nl-NL" sz="2000" b="0" i="1" smtClean="0">
                        <a:solidFill>
                          <a:srgbClr val="0070C0"/>
                        </a:solidFill>
                        <a:latin typeface="Cambria Math" panose="02040503050406030204" pitchFamily="18" charset="0"/>
                      </a:rPr>
                      <m:t> </m:t>
                    </m:r>
                    <m:sSup>
                      <m:sSupPr>
                        <m:ctrlPr>
                          <a:rPr lang="nl-NL" sz="2000" b="0" i="1" smtClean="0">
                            <a:solidFill>
                              <a:srgbClr val="0070C0"/>
                            </a:solidFill>
                            <a:latin typeface="Cambria Math" panose="02040503050406030204" pitchFamily="18" charset="0"/>
                          </a:rPr>
                        </m:ctrlPr>
                      </m:sSupPr>
                      <m:e>
                        <m:r>
                          <m:rPr>
                            <m:sty m:val="p"/>
                          </m:rPr>
                          <a:rPr lang="nl-NL" sz="2000" b="0" i="0" smtClean="0">
                            <a:solidFill>
                              <a:srgbClr val="0070C0"/>
                            </a:solidFill>
                            <a:latin typeface="Cambria Math" panose="02040503050406030204" pitchFamily="18" charset="0"/>
                          </a:rPr>
                          <m:t>Jm</m:t>
                        </m:r>
                      </m:e>
                      <m:sup>
                        <m:r>
                          <a:rPr lang="nl-NL" sz="2000" b="0" i="0" smtClean="0">
                            <a:solidFill>
                              <a:srgbClr val="0070C0"/>
                            </a:solidFill>
                            <a:latin typeface="Cambria Math" panose="02040503050406030204" pitchFamily="18" charset="0"/>
                          </a:rPr>
                          <m:t>−3</m:t>
                        </m:r>
                      </m:sup>
                    </m:sSup>
                  </m:oMath>
                </a14:m>
                <a:r>
                  <a:rPr lang="nl-NL" sz="2000" b="0" i="1" dirty="0">
                    <a:solidFill>
                      <a:srgbClr val="0070C0"/>
                    </a:solidFill>
                    <a:latin typeface="Cambria Math" panose="02040503050406030204" pitchFamily="18" charset="0"/>
                  </a:rPr>
                  <a:t> </a:t>
                </a:r>
                <a:r>
                  <a:rPr lang="nl-NL" sz="2000" dirty="0">
                    <a:solidFill>
                      <a:srgbClr val="0070C0"/>
                    </a:solidFill>
                  </a:rPr>
                  <a:t>(BINAS  28B)</a:t>
                </a:r>
                <a:endParaRPr lang="nl-NL" sz="2000" b="0" i="1" dirty="0">
                  <a:solidFill>
                    <a:srgbClr val="0070C0"/>
                  </a:solidFill>
                  <a:latin typeface="Cambria Math" panose="02040503050406030204" pitchFamily="18" charset="0"/>
                </a:endParaRPr>
              </a:p>
              <a:p>
                <a14:m>
                  <m:oMath xmlns:m="http://schemas.openxmlformats.org/officeDocument/2006/math">
                    <m:r>
                      <a:rPr lang="nl-NL" sz="2000" b="0" i="1" smtClean="0">
                        <a:solidFill>
                          <a:srgbClr val="0070C0"/>
                        </a:solidFill>
                        <a:latin typeface="Cambria Math" panose="02040503050406030204" pitchFamily="18" charset="0"/>
                      </a:rPr>
                      <m:t>𝑉</m:t>
                    </m:r>
                    <m:r>
                      <a:rPr lang="nl-NL" sz="2000" b="0" i="1" smtClean="0">
                        <a:solidFill>
                          <a:srgbClr val="0070C0"/>
                        </a:solidFill>
                        <a:latin typeface="Cambria Math" panose="02040503050406030204" pitchFamily="18" charset="0"/>
                      </a:rPr>
                      <m:t>=1,5 </m:t>
                    </m:r>
                    <m:r>
                      <m:rPr>
                        <m:sty m:val="p"/>
                      </m:rPr>
                      <a:rPr lang="nl-NL" sz="2000" b="0" i="0" smtClean="0">
                        <a:solidFill>
                          <a:srgbClr val="0070C0"/>
                        </a:solidFill>
                        <a:latin typeface="Cambria Math" panose="02040503050406030204" pitchFamily="18" charset="0"/>
                      </a:rPr>
                      <m:t>L</m:t>
                    </m:r>
                    <m:r>
                      <a:rPr lang="nl-NL" sz="2000" b="0" i="0" smtClean="0">
                        <a:solidFill>
                          <a:srgbClr val="0070C0"/>
                        </a:solidFill>
                        <a:latin typeface="Cambria Math" panose="02040503050406030204" pitchFamily="18" charset="0"/>
                      </a:rPr>
                      <m:t>=1,5 </m:t>
                    </m:r>
                    <m:r>
                      <m:rPr>
                        <m:sty m:val="p"/>
                      </m:rPr>
                      <a:rPr lang="nl-NL" sz="2000" b="0" i="0" smtClean="0">
                        <a:solidFill>
                          <a:srgbClr val="0070C0"/>
                        </a:solidFill>
                        <a:latin typeface="Cambria Math" panose="02040503050406030204" pitchFamily="18" charset="0"/>
                      </a:rPr>
                      <m:t>dm</m:t>
                    </m:r>
                    <m:r>
                      <a:rPr lang="nl-NL" sz="2000" b="0" i="0" smtClean="0">
                        <a:solidFill>
                          <a:srgbClr val="0070C0"/>
                        </a:solidFill>
                        <a:latin typeface="Cambria Math" panose="02040503050406030204" pitchFamily="18" charset="0"/>
                      </a:rPr>
                      <m:t>=1,5</m:t>
                    </m:r>
                    <m:r>
                      <a:rPr lang="nl-NL" sz="2000" b="0" i="1" smtClean="0">
                        <a:solidFill>
                          <a:srgbClr val="0070C0"/>
                        </a:solidFill>
                        <a:latin typeface="Cambria Math" panose="02040503050406030204" pitchFamily="18" charset="0"/>
                      </a:rPr>
                      <m:t>∙</m:t>
                    </m:r>
                    <m:sSup>
                      <m:sSupPr>
                        <m:ctrlPr>
                          <a:rPr lang="nl-NL" sz="2000" b="0" i="1" smtClean="0">
                            <a:solidFill>
                              <a:srgbClr val="0070C0"/>
                            </a:solidFill>
                            <a:latin typeface="Cambria Math" panose="02040503050406030204" pitchFamily="18" charset="0"/>
                          </a:rPr>
                        </m:ctrlPr>
                      </m:sSupPr>
                      <m:e>
                        <m:r>
                          <a:rPr lang="nl-NL" sz="2000" b="0" i="1" smtClean="0">
                            <a:solidFill>
                              <a:srgbClr val="0070C0"/>
                            </a:solidFill>
                            <a:latin typeface="Cambria Math" panose="02040503050406030204" pitchFamily="18" charset="0"/>
                          </a:rPr>
                          <m:t>10</m:t>
                        </m:r>
                      </m:e>
                      <m:sup>
                        <m:r>
                          <a:rPr lang="nl-NL" sz="2000" b="0" i="1" smtClean="0">
                            <a:solidFill>
                              <a:srgbClr val="0070C0"/>
                            </a:solidFill>
                            <a:latin typeface="Cambria Math" panose="02040503050406030204" pitchFamily="18" charset="0"/>
                          </a:rPr>
                          <m:t>−3</m:t>
                        </m:r>
                      </m:sup>
                    </m:sSup>
                    <m:r>
                      <a:rPr lang="nl-NL" sz="2000" b="0" i="1" smtClean="0">
                        <a:solidFill>
                          <a:srgbClr val="0070C0"/>
                        </a:solidFill>
                        <a:latin typeface="Cambria Math" panose="02040503050406030204" pitchFamily="18" charset="0"/>
                      </a:rPr>
                      <m:t> </m:t>
                    </m:r>
                    <m:sSup>
                      <m:sSupPr>
                        <m:ctrlPr>
                          <a:rPr lang="nl-NL" sz="2000" b="0" i="1" smtClean="0">
                            <a:solidFill>
                              <a:srgbClr val="0070C0"/>
                            </a:solidFill>
                            <a:latin typeface="Cambria Math" panose="02040503050406030204" pitchFamily="18" charset="0"/>
                          </a:rPr>
                        </m:ctrlPr>
                      </m:sSupPr>
                      <m:e>
                        <m:r>
                          <m:rPr>
                            <m:sty m:val="p"/>
                          </m:rPr>
                          <a:rPr lang="nl-NL" sz="2000" b="0" i="0" smtClean="0">
                            <a:solidFill>
                              <a:srgbClr val="0070C0"/>
                            </a:solidFill>
                            <a:latin typeface="Cambria Math" panose="02040503050406030204" pitchFamily="18" charset="0"/>
                          </a:rPr>
                          <m:t>m</m:t>
                        </m:r>
                      </m:e>
                      <m:sup>
                        <m:r>
                          <a:rPr lang="nl-NL" sz="2000" b="0" i="0" smtClean="0">
                            <a:solidFill>
                              <a:srgbClr val="0070C0"/>
                            </a:solidFill>
                            <a:latin typeface="Cambria Math" panose="02040503050406030204" pitchFamily="18" charset="0"/>
                          </a:rPr>
                          <m:t>3</m:t>
                        </m:r>
                      </m:sup>
                    </m:sSup>
                  </m:oMath>
                </a14:m>
                <a:endParaRPr lang="nl-NL" sz="2000" dirty="0">
                  <a:solidFill>
                    <a:srgbClr val="0070C0"/>
                  </a:solidFill>
                </a:endParaRPr>
              </a:p>
              <a:p>
                <a14:m>
                  <m:oMath xmlns:m="http://schemas.openxmlformats.org/officeDocument/2006/math">
                    <m:r>
                      <a:rPr lang="nl-NL" sz="2000" b="0" i="1" smtClean="0">
                        <a:solidFill>
                          <a:srgbClr val="00B800"/>
                        </a:solidFill>
                        <a:latin typeface="Cambria Math" panose="02040503050406030204" pitchFamily="18" charset="0"/>
                      </a:rPr>
                      <m:t>h</m:t>
                    </m:r>
                    <m:r>
                      <a:rPr lang="nl-NL" sz="2000" b="0" i="1" smtClean="0">
                        <a:solidFill>
                          <a:srgbClr val="00B800"/>
                        </a:solidFill>
                        <a:latin typeface="Cambria Math" panose="02040503050406030204" pitchFamily="18" charset="0"/>
                      </a:rPr>
                      <m:t>=135×30=4050 </m:t>
                    </m:r>
                    <m:r>
                      <m:rPr>
                        <m:sty m:val="p"/>
                      </m:rPr>
                      <a:rPr lang="nl-NL" sz="2000" b="0" i="0" smtClean="0">
                        <a:solidFill>
                          <a:srgbClr val="00B800"/>
                        </a:solidFill>
                        <a:latin typeface="Cambria Math" panose="02040503050406030204" pitchFamily="18" charset="0"/>
                      </a:rPr>
                      <m:t>m</m:t>
                    </m:r>
                  </m:oMath>
                </a14:m>
                <a:endParaRPr lang="nl-NL" sz="2000" dirty="0">
                  <a:solidFill>
                    <a:srgbClr val="00B800"/>
                  </a:solidFill>
                </a:endParaRPr>
              </a:p>
              <a:p>
                <a14:m>
                  <m:oMath xmlns:m="http://schemas.openxmlformats.org/officeDocument/2006/math">
                    <m:r>
                      <a:rPr lang="nl-NL" sz="2000" b="0" i="1" smtClean="0">
                        <a:solidFill>
                          <a:srgbClr val="00B800"/>
                        </a:solidFill>
                        <a:latin typeface="Cambria Math" panose="02040503050406030204" pitchFamily="18" charset="0"/>
                      </a:rPr>
                      <m:t>𝑚</m:t>
                    </m:r>
                    <m:r>
                      <a:rPr lang="nl-NL" sz="2000" b="0" i="1" smtClean="0">
                        <a:solidFill>
                          <a:srgbClr val="00B800"/>
                        </a:solidFill>
                        <a:latin typeface="Cambria Math" panose="02040503050406030204" pitchFamily="18" charset="0"/>
                      </a:rPr>
                      <m:t>=104 </m:t>
                    </m:r>
                    <m:r>
                      <m:rPr>
                        <m:sty m:val="p"/>
                      </m:rPr>
                      <a:rPr lang="nl-NL" sz="2000" b="0" i="0" smtClean="0">
                        <a:solidFill>
                          <a:srgbClr val="00B800"/>
                        </a:solidFill>
                        <a:latin typeface="Cambria Math" panose="02040503050406030204" pitchFamily="18" charset="0"/>
                      </a:rPr>
                      <m:t>kg</m:t>
                    </m:r>
                  </m:oMath>
                </a14:m>
                <a:endParaRPr lang="nl-NL" sz="2000" dirty="0">
                  <a:solidFill>
                    <a:srgbClr val="00B800"/>
                  </a:solidFill>
                </a:endParaRPr>
              </a:p>
              <a:p>
                <a14:m>
                  <m:oMath xmlns:m="http://schemas.openxmlformats.org/officeDocument/2006/math">
                    <m:r>
                      <a:rPr lang="nl-NL" sz="2000" b="0" i="1" smtClean="0">
                        <a:solidFill>
                          <a:schemeClr val="accent2"/>
                        </a:solidFill>
                        <a:latin typeface="Cambria Math" panose="02040503050406030204" pitchFamily="18" charset="0"/>
                      </a:rPr>
                      <m:t>𝜂</m:t>
                    </m:r>
                    <m:r>
                      <a:rPr lang="nl-NL" sz="2000" b="0" i="1" smtClean="0">
                        <a:solidFill>
                          <a:schemeClr val="accent2"/>
                        </a:solidFill>
                        <a:latin typeface="Cambria Math" panose="02040503050406030204" pitchFamily="18" charset="0"/>
                      </a:rPr>
                      <m:t>=18 %</m:t>
                    </m:r>
                  </m:oMath>
                </a14:m>
                <a:endParaRPr lang="nl-NL" sz="2000" dirty="0">
                  <a:solidFill>
                    <a:schemeClr val="accent2"/>
                  </a:solidFill>
                </a:endParaRPr>
              </a:p>
              <a:p>
                <a:pPr marL="0" indent="0">
                  <a:buNone/>
                </a:pPr>
                <a:r>
                  <a:rPr lang="nl-NL" sz="2000" dirty="0"/>
                  <a:t>Gevraagd:</a:t>
                </a:r>
              </a:p>
              <a:p>
                <a14:m>
                  <m:oMath xmlns:m="http://schemas.openxmlformats.org/officeDocument/2006/math">
                    <m:r>
                      <a:rPr lang="nl-NL" sz="2000" b="0" i="1" smtClean="0">
                        <a:solidFill>
                          <a:srgbClr val="00B800"/>
                        </a:solidFill>
                        <a:latin typeface="Cambria Math" panose="02040503050406030204" pitchFamily="18" charset="0"/>
                      </a:rPr>
                      <m:t>h</m:t>
                    </m:r>
                  </m:oMath>
                </a14:m>
                <a:r>
                  <a:rPr lang="nl-NL" sz="2000" dirty="0">
                    <a:solidFill>
                      <a:srgbClr val="00B800"/>
                    </a:solidFill>
                  </a:rPr>
                  <a:t>?</a:t>
                </a:r>
              </a:p>
            </p:txBody>
          </p:sp>
        </mc:Choice>
        <mc:Fallback xmlns="">
          <p:sp>
            <p:nvSpPr>
              <p:cNvPr id="11" name="Tijdelijke aanduiding voor inhoud 10">
                <a:extLst>
                  <a:ext uri="{FF2B5EF4-FFF2-40B4-BE49-F238E27FC236}">
                    <a16:creationId xmlns:a16="http://schemas.microsoft.com/office/drawing/2014/main" id="{5DAD5FC6-26B2-AC21-409B-911632E088AA}"/>
                  </a:ext>
                </a:extLst>
              </p:cNvPr>
              <p:cNvSpPr>
                <a:spLocks noGrp="1" noRot="1" noChangeAspect="1" noMove="1" noResize="1" noEditPoints="1" noAdjustHandles="1" noChangeArrowheads="1" noChangeShapeType="1" noTextEdit="1"/>
              </p:cNvSpPr>
              <p:nvPr>
                <p:ph sz="half" idx="2"/>
              </p:nvPr>
            </p:nvSpPr>
            <p:spPr>
              <a:xfrm>
                <a:off x="6172200" y="1339200"/>
                <a:ext cx="5181600" cy="4837763"/>
              </a:xfrm>
              <a:blipFill>
                <a:blip r:embed="rId3"/>
                <a:stretch>
                  <a:fillRect l="-1294" t="-1387"/>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6" name="Inkt 15">
                <a:extLst>
                  <a:ext uri="{FF2B5EF4-FFF2-40B4-BE49-F238E27FC236}">
                    <a16:creationId xmlns:a16="http://schemas.microsoft.com/office/drawing/2014/main" id="{F480063D-5BBB-1A72-AFCC-C388F018219D}"/>
                  </a:ext>
                </a:extLst>
              </p14:cNvPr>
              <p14:cNvContentPartPr/>
              <p14:nvPr/>
            </p14:nvContentPartPr>
            <p14:xfrm>
              <a:off x="2615580" y="2050148"/>
              <a:ext cx="1626840" cy="23760"/>
            </p14:xfrm>
          </p:contentPart>
        </mc:Choice>
        <mc:Fallback xmlns="">
          <p:pic>
            <p:nvPicPr>
              <p:cNvPr id="16" name="Inkt 15">
                <a:extLst>
                  <a:ext uri="{FF2B5EF4-FFF2-40B4-BE49-F238E27FC236}">
                    <a16:creationId xmlns:a16="http://schemas.microsoft.com/office/drawing/2014/main" id="{F480063D-5BBB-1A72-AFCC-C388F018219D}"/>
                  </a:ext>
                </a:extLst>
              </p:cNvPr>
              <p:cNvPicPr/>
              <p:nvPr/>
            </p:nvPicPr>
            <p:blipFill>
              <a:blip r:embed="rId5"/>
              <a:stretch>
                <a:fillRect/>
              </a:stretch>
            </p:blipFill>
            <p:spPr>
              <a:xfrm>
                <a:off x="2561580" y="1942148"/>
                <a:ext cx="17344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t 17">
                <a:extLst>
                  <a:ext uri="{FF2B5EF4-FFF2-40B4-BE49-F238E27FC236}">
                    <a16:creationId xmlns:a16="http://schemas.microsoft.com/office/drawing/2014/main" id="{4AE2DA3C-A1AD-9CF3-3151-F033567266E7}"/>
                  </a:ext>
                </a:extLst>
              </p14:cNvPr>
              <p14:cNvContentPartPr/>
              <p14:nvPr/>
            </p14:nvContentPartPr>
            <p14:xfrm>
              <a:off x="3264792" y="1784155"/>
              <a:ext cx="1065960" cy="14760"/>
            </p14:xfrm>
          </p:contentPart>
        </mc:Choice>
        <mc:Fallback xmlns="">
          <p:pic>
            <p:nvPicPr>
              <p:cNvPr id="18" name="Inkt 17">
                <a:extLst>
                  <a:ext uri="{FF2B5EF4-FFF2-40B4-BE49-F238E27FC236}">
                    <a16:creationId xmlns:a16="http://schemas.microsoft.com/office/drawing/2014/main" id="{4AE2DA3C-A1AD-9CF3-3151-F033567266E7}"/>
                  </a:ext>
                </a:extLst>
              </p:cNvPr>
              <p:cNvPicPr/>
              <p:nvPr/>
            </p:nvPicPr>
            <p:blipFill>
              <a:blip r:embed="rId7"/>
              <a:stretch>
                <a:fillRect/>
              </a:stretch>
            </p:blipFill>
            <p:spPr>
              <a:xfrm>
                <a:off x="3210792" y="1676155"/>
                <a:ext cx="11736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t 18">
                <a:extLst>
                  <a:ext uri="{FF2B5EF4-FFF2-40B4-BE49-F238E27FC236}">
                    <a16:creationId xmlns:a16="http://schemas.microsoft.com/office/drawing/2014/main" id="{2532E9CD-3950-135B-8DE9-23EEF4607509}"/>
                  </a:ext>
                </a:extLst>
              </p14:cNvPr>
              <p14:cNvContentPartPr/>
              <p14:nvPr/>
            </p14:nvContentPartPr>
            <p14:xfrm>
              <a:off x="2930940" y="1777500"/>
              <a:ext cx="258840" cy="15840"/>
            </p14:xfrm>
          </p:contentPart>
        </mc:Choice>
        <mc:Fallback xmlns="">
          <p:pic>
            <p:nvPicPr>
              <p:cNvPr id="19" name="Inkt 18">
                <a:extLst>
                  <a:ext uri="{FF2B5EF4-FFF2-40B4-BE49-F238E27FC236}">
                    <a16:creationId xmlns:a16="http://schemas.microsoft.com/office/drawing/2014/main" id="{2532E9CD-3950-135B-8DE9-23EEF4607509}"/>
                  </a:ext>
                </a:extLst>
              </p:cNvPr>
              <p:cNvPicPr/>
              <p:nvPr/>
            </p:nvPicPr>
            <p:blipFill>
              <a:blip r:embed="rId9"/>
              <a:stretch>
                <a:fillRect/>
              </a:stretch>
            </p:blipFill>
            <p:spPr>
              <a:xfrm>
                <a:off x="2876940" y="1669500"/>
                <a:ext cx="3664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t 20">
                <a:extLst>
                  <a:ext uri="{FF2B5EF4-FFF2-40B4-BE49-F238E27FC236}">
                    <a16:creationId xmlns:a16="http://schemas.microsoft.com/office/drawing/2014/main" id="{75E692DD-809C-C0E8-78CB-DE7A0EC745AC}"/>
                  </a:ext>
                </a:extLst>
              </p14:cNvPr>
              <p14:cNvContentPartPr/>
              <p14:nvPr/>
            </p14:nvContentPartPr>
            <p14:xfrm>
              <a:off x="1256988" y="1778760"/>
              <a:ext cx="1065960" cy="29160"/>
            </p14:xfrm>
          </p:contentPart>
        </mc:Choice>
        <mc:Fallback xmlns="">
          <p:pic>
            <p:nvPicPr>
              <p:cNvPr id="21" name="Inkt 20">
                <a:extLst>
                  <a:ext uri="{FF2B5EF4-FFF2-40B4-BE49-F238E27FC236}">
                    <a16:creationId xmlns:a16="http://schemas.microsoft.com/office/drawing/2014/main" id="{75E692DD-809C-C0E8-78CB-DE7A0EC745AC}"/>
                  </a:ext>
                </a:extLst>
              </p:cNvPr>
              <p:cNvPicPr/>
              <p:nvPr/>
            </p:nvPicPr>
            <p:blipFill>
              <a:blip r:embed="rId11"/>
              <a:stretch>
                <a:fillRect/>
              </a:stretch>
            </p:blipFill>
            <p:spPr>
              <a:xfrm>
                <a:off x="1202988" y="1670760"/>
                <a:ext cx="117360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t 21">
                <a:extLst>
                  <a:ext uri="{FF2B5EF4-FFF2-40B4-BE49-F238E27FC236}">
                    <a16:creationId xmlns:a16="http://schemas.microsoft.com/office/drawing/2014/main" id="{6366CD6E-A2A7-C0F3-F786-5F8FF6CF83FB}"/>
                  </a:ext>
                </a:extLst>
              </p14:cNvPr>
              <p14:cNvContentPartPr/>
              <p14:nvPr/>
            </p14:nvContentPartPr>
            <p14:xfrm>
              <a:off x="942840" y="2295244"/>
              <a:ext cx="1082160" cy="17280"/>
            </p14:xfrm>
          </p:contentPart>
        </mc:Choice>
        <mc:Fallback xmlns="">
          <p:pic>
            <p:nvPicPr>
              <p:cNvPr id="22" name="Inkt 21">
                <a:extLst>
                  <a:ext uri="{FF2B5EF4-FFF2-40B4-BE49-F238E27FC236}">
                    <a16:creationId xmlns:a16="http://schemas.microsoft.com/office/drawing/2014/main" id="{6366CD6E-A2A7-C0F3-F786-5F8FF6CF83FB}"/>
                  </a:ext>
                </a:extLst>
              </p:cNvPr>
              <p:cNvPicPr/>
              <p:nvPr/>
            </p:nvPicPr>
            <p:blipFill>
              <a:blip r:embed="rId13"/>
              <a:stretch>
                <a:fillRect/>
              </a:stretch>
            </p:blipFill>
            <p:spPr>
              <a:xfrm>
                <a:off x="888840" y="2187604"/>
                <a:ext cx="118980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t 22">
                <a:extLst>
                  <a:ext uri="{FF2B5EF4-FFF2-40B4-BE49-F238E27FC236}">
                    <a16:creationId xmlns:a16="http://schemas.microsoft.com/office/drawing/2014/main" id="{27122F6B-BA4A-CDF5-DFAC-40A9EB35A0A4}"/>
                  </a:ext>
                </a:extLst>
              </p14:cNvPr>
              <p14:cNvContentPartPr/>
              <p14:nvPr/>
            </p14:nvContentPartPr>
            <p14:xfrm>
              <a:off x="3166380" y="2570299"/>
              <a:ext cx="346320" cy="13680"/>
            </p14:xfrm>
          </p:contentPart>
        </mc:Choice>
        <mc:Fallback xmlns="">
          <p:pic>
            <p:nvPicPr>
              <p:cNvPr id="23" name="Inkt 22">
                <a:extLst>
                  <a:ext uri="{FF2B5EF4-FFF2-40B4-BE49-F238E27FC236}">
                    <a16:creationId xmlns:a16="http://schemas.microsoft.com/office/drawing/2014/main" id="{27122F6B-BA4A-CDF5-DFAC-40A9EB35A0A4}"/>
                  </a:ext>
                </a:extLst>
              </p:cNvPr>
              <p:cNvPicPr/>
              <p:nvPr/>
            </p:nvPicPr>
            <p:blipFill>
              <a:blip r:embed="rId15"/>
              <a:stretch>
                <a:fillRect/>
              </a:stretch>
            </p:blipFill>
            <p:spPr>
              <a:xfrm>
                <a:off x="3112740" y="2462299"/>
                <a:ext cx="4539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t 23">
                <a:extLst>
                  <a:ext uri="{FF2B5EF4-FFF2-40B4-BE49-F238E27FC236}">
                    <a16:creationId xmlns:a16="http://schemas.microsoft.com/office/drawing/2014/main" id="{BB5C9F49-962D-5641-C7BE-2045F63274EA}"/>
                  </a:ext>
                </a:extLst>
              </p14:cNvPr>
              <p14:cNvContentPartPr/>
              <p14:nvPr/>
            </p14:nvContentPartPr>
            <p14:xfrm>
              <a:off x="2417320" y="3692300"/>
              <a:ext cx="1122840" cy="22320"/>
            </p14:xfrm>
          </p:contentPart>
        </mc:Choice>
        <mc:Fallback xmlns="">
          <p:pic>
            <p:nvPicPr>
              <p:cNvPr id="24" name="Inkt 23">
                <a:extLst>
                  <a:ext uri="{FF2B5EF4-FFF2-40B4-BE49-F238E27FC236}">
                    <a16:creationId xmlns:a16="http://schemas.microsoft.com/office/drawing/2014/main" id="{BB5C9F49-962D-5641-C7BE-2045F63274EA}"/>
                  </a:ext>
                </a:extLst>
              </p:cNvPr>
              <p:cNvPicPr/>
              <p:nvPr/>
            </p:nvPicPr>
            <p:blipFill>
              <a:blip r:embed="rId17"/>
              <a:stretch>
                <a:fillRect/>
              </a:stretch>
            </p:blipFill>
            <p:spPr>
              <a:xfrm>
                <a:off x="2363320" y="3584300"/>
                <a:ext cx="123048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6" name="Inkt 25">
                <a:extLst>
                  <a:ext uri="{FF2B5EF4-FFF2-40B4-BE49-F238E27FC236}">
                    <a16:creationId xmlns:a16="http://schemas.microsoft.com/office/drawing/2014/main" id="{2899861C-96B4-073B-3045-57790BD41B69}"/>
                  </a:ext>
                </a:extLst>
              </p14:cNvPr>
              <p14:cNvContentPartPr/>
              <p14:nvPr/>
            </p14:nvContentPartPr>
            <p14:xfrm>
              <a:off x="4731814" y="3731180"/>
              <a:ext cx="900720" cy="720"/>
            </p14:xfrm>
          </p:contentPart>
        </mc:Choice>
        <mc:Fallback xmlns="">
          <p:pic>
            <p:nvPicPr>
              <p:cNvPr id="26" name="Inkt 25">
                <a:extLst>
                  <a:ext uri="{FF2B5EF4-FFF2-40B4-BE49-F238E27FC236}">
                    <a16:creationId xmlns:a16="http://schemas.microsoft.com/office/drawing/2014/main" id="{2899861C-96B4-073B-3045-57790BD41B69}"/>
                  </a:ext>
                </a:extLst>
              </p:cNvPr>
              <p:cNvPicPr/>
              <p:nvPr/>
            </p:nvPicPr>
            <p:blipFill>
              <a:blip r:embed="rId19"/>
              <a:stretch>
                <a:fillRect/>
              </a:stretch>
            </p:blipFill>
            <p:spPr>
              <a:xfrm>
                <a:off x="4677814" y="3515180"/>
                <a:ext cx="100836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t 26">
                <a:extLst>
                  <a:ext uri="{FF2B5EF4-FFF2-40B4-BE49-F238E27FC236}">
                    <a16:creationId xmlns:a16="http://schemas.microsoft.com/office/drawing/2014/main" id="{76EE927B-7152-75A8-1B26-E63263FBA5C7}"/>
                  </a:ext>
                </a:extLst>
              </p14:cNvPr>
              <p14:cNvContentPartPr/>
              <p14:nvPr/>
            </p14:nvContentPartPr>
            <p14:xfrm>
              <a:off x="2755178" y="3969186"/>
              <a:ext cx="1144440" cy="29160"/>
            </p14:xfrm>
          </p:contentPart>
        </mc:Choice>
        <mc:Fallback xmlns="">
          <p:pic>
            <p:nvPicPr>
              <p:cNvPr id="27" name="Inkt 26">
                <a:extLst>
                  <a:ext uri="{FF2B5EF4-FFF2-40B4-BE49-F238E27FC236}">
                    <a16:creationId xmlns:a16="http://schemas.microsoft.com/office/drawing/2014/main" id="{76EE927B-7152-75A8-1B26-E63263FBA5C7}"/>
                  </a:ext>
                </a:extLst>
              </p:cNvPr>
              <p:cNvPicPr/>
              <p:nvPr/>
            </p:nvPicPr>
            <p:blipFill>
              <a:blip r:embed="rId21"/>
              <a:stretch>
                <a:fillRect/>
              </a:stretch>
            </p:blipFill>
            <p:spPr>
              <a:xfrm>
                <a:off x="2701178" y="3861186"/>
                <a:ext cx="1252080" cy="244800"/>
              </a:xfrm>
              <a:prstGeom prst="rect">
                <a:avLst/>
              </a:prstGeom>
            </p:spPr>
          </p:pic>
        </mc:Fallback>
      </mc:AlternateContent>
      <p:sp>
        <p:nvSpPr>
          <p:cNvPr id="31" name="Punthaak 30">
            <a:extLst>
              <a:ext uri="{FF2B5EF4-FFF2-40B4-BE49-F238E27FC236}">
                <a16:creationId xmlns:a16="http://schemas.microsoft.com/office/drawing/2014/main" id="{62140439-D769-B266-D421-27750AC5F140}"/>
              </a:ext>
            </a:extLst>
          </p:cNvPr>
          <p:cNvSpPr/>
          <p:nvPr/>
        </p:nvSpPr>
        <p:spPr>
          <a:xfrm>
            <a:off x="2815990" y="5344319"/>
            <a:ext cx="3037610" cy="252000"/>
          </a:xfrm>
          <a:prstGeom prst="chevron">
            <a:avLst>
              <a:gd name="adj" fmla="val 153799"/>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a:p>
        </p:txBody>
      </p:sp>
      <mc:AlternateContent xmlns:mc="http://schemas.openxmlformats.org/markup-compatibility/2006" xmlns:a14="http://schemas.microsoft.com/office/drawing/2010/main">
        <mc:Choice Requires="a14">
          <p:sp>
            <p:nvSpPr>
              <p:cNvPr id="32" name="Punthaak 27">
                <a:extLst>
                  <a:ext uri="{FF2B5EF4-FFF2-40B4-BE49-F238E27FC236}">
                    <a16:creationId xmlns:a16="http://schemas.microsoft.com/office/drawing/2014/main" id="{97A751AC-CA1A-8156-FF0A-BEDA9D6C5F54}"/>
                  </a:ext>
                </a:extLst>
              </p:cNvPr>
              <p:cNvSpPr/>
              <p:nvPr/>
            </p:nvSpPr>
            <p:spPr>
              <a:xfrm>
                <a:off x="314910" y="5310733"/>
                <a:ext cx="3307977" cy="1287822"/>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nl-NL" sz="2000" b="0" i="1" dirty="0" smtClean="0">
                              <a:solidFill>
                                <a:srgbClr val="0070C0"/>
                              </a:solidFill>
                              <a:latin typeface="Cambria Math" panose="02040503050406030204" pitchFamily="18" charset="0"/>
                            </a:rPr>
                          </m:ctrlPr>
                        </m:sSubPr>
                        <m:e>
                          <m:r>
                            <a:rPr lang="nl-NL" sz="2000" b="0" i="1" dirty="0" smtClean="0">
                              <a:solidFill>
                                <a:srgbClr val="0070C0"/>
                              </a:solidFill>
                              <a:latin typeface="Cambria Math" panose="02040503050406030204" pitchFamily="18" charset="0"/>
                            </a:rPr>
                            <m:t>𝐸</m:t>
                          </m:r>
                        </m:e>
                        <m:sub>
                          <m:r>
                            <m:rPr>
                              <m:sty m:val="p"/>
                            </m:rPr>
                            <a:rPr lang="nl-NL" sz="2000" b="0" i="0" dirty="0" smtClean="0">
                              <a:solidFill>
                                <a:srgbClr val="0070C0"/>
                              </a:solidFill>
                              <a:latin typeface="Cambria Math" panose="02040503050406030204" pitchFamily="18" charset="0"/>
                            </a:rPr>
                            <m:t>in</m:t>
                          </m:r>
                        </m:sub>
                      </m:sSub>
                      <m:r>
                        <a:rPr lang="nl-NL" sz="2000" b="0" i="1" dirty="0" smtClean="0">
                          <a:solidFill>
                            <a:srgbClr val="0070C0"/>
                          </a:solidFill>
                          <a:latin typeface="Cambria Math" panose="02040503050406030204" pitchFamily="18" charset="0"/>
                        </a:rPr>
                        <m:t>=</m:t>
                      </m:r>
                      <m:sSub>
                        <m:sSubPr>
                          <m:ctrlPr>
                            <a:rPr lang="nl-NL" sz="2000" b="0" i="1" dirty="0" smtClean="0">
                              <a:solidFill>
                                <a:srgbClr val="0070C0"/>
                              </a:solidFill>
                              <a:latin typeface="Cambria Math" panose="02040503050406030204" pitchFamily="18" charset="0"/>
                            </a:rPr>
                          </m:ctrlPr>
                        </m:sSubPr>
                        <m:e>
                          <m:r>
                            <a:rPr lang="nl-NL" sz="2000" b="0" i="1" dirty="0" smtClean="0">
                              <a:solidFill>
                                <a:srgbClr val="0070C0"/>
                              </a:solidFill>
                              <a:latin typeface="Cambria Math" panose="02040503050406030204" pitchFamily="18" charset="0"/>
                            </a:rPr>
                            <m:t>𝐸</m:t>
                          </m:r>
                        </m:e>
                        <m:sub>
                          <m:r>
                            <m:rPr>
                              <m:sty m:val="p"/>
                            </m:rPr>
                            <a:rPr lang="nl-NL" sz="2000" b="0" i="0" dirty="0" smtClean="0">
                              <a:solidFill>
                                <a:srgbClr val="0070C0"/>
                              </a:solidFill>
                              <a:latin typeface="Cambria Math" panose="02040503050406030204" pitchFamily="18" charset="0"/>
                            </a:rPr>
                            <m:t>chem</m:t>
                          </m:r>
                        </m:sub>
                      </m:sSub>
                      <m:r>
                        <a:rPr lang="nl-NL" sz="2000" b="0" i="1" dirty="0" smtClean="0">
                          <a:solidFill>
                            <a:srgbClr val="0070C0"/>
                          </a:solidFill>
                          <a:latin typeface="Cambria Math" panose="02040503050406030204" pitchFamily="18" charset="0"/>
                        </a:rPr>
                        <m:t>         </m:t>
                      </m:r>
                    </m:oMath>
                  </m:oMathPara>
                </a14:m>
                <a:endParaRPr dirty="0"/>
              </a:p>
            </p:txBody>
          </p:sp>
        </mc:Choice>
        <mc:Fallback xmlns="">
          <p:sp>
            <p:nvSpPr>
              <p:cNvPr id="32" name="Punthaak 27">
                <a:extLst>
                  <a:ext uri="{FF2B5EF4-FFF2-40B4-BE49-F238E27FC236}">
                    <a16:creationId xmlns:a16="http://schemas.microsoft.com/office/drawing/2014/main" id="{97A751AC-CA1A-8156-FF0A-BEDA9D6C5F54}"/>
                  </a:ext>
                </a:extLst>
              </p:cNvPr>
              <p:cNvSpPr>
                <a:spLocks noRot="1" noChangeAspect="1" noMove="1" noResize="1" noEditPoints="1" noAdjustHandles="1" noChangeArrowheads="1" noChangeShapeType="1" noTextEdit="1"/>
              </p:cNvSpPr>
              <p:nvPr/>
            </p:nvSpPr>
            <p:spPr>
              <a:xfrm>
                <a:off x="314910" y="5310733"/>
                <a:ext cx="3307977" cy="1287822"/>
              </a:xfrm>
              <a:prstGeom prst="chevron">
                <a:avLst/>
              </a:prstGeom>
              <a:blipFill>
                <a:blip r:embed="rId22"/>
                <a:stretch>
                  <a:fillRect/>
                </a:stretch>
              </a:blipFill>
              <a:ln w="28575">
                <a:solidFill>
                  <a:schemeClr val="bg1"/>
                </a:solidFill>
              </a:ln>
              <a:effectLst>
                <a:glow rad="50800">
                  <a:srgbClr val="FF00FF"/>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3" name="Punthaak 28">
                <a:extLst>
                  <a:ext uri="{FF2B5EF4-FFF2-40B4-BE49-F238E27FC236}">
                    <a16:creationId xmlns:a16="http://schemas.microsoft.com/office/drawing/2014/main" id="{4D41E5B0-CC22-FB09-9A1A-6CCBBE7A6314}"/>
                  </a:ext>
                </a:extLst>
              </p:cNvPr>
              <p:cNvSpPr/>
              <p:nvPr/>
            </p:nvSpPr>
            <p:spPr>
              <a:xfrm>
                <a:off x="2815989" y="5594459"/>
                <a:ext cx="3272730" cy="1004096"/>
              </a:xfrm>
              <a:prstGeom prst="chevron">
                <a:avLst>
                  <a:gd name="adj" fmla="val 62479"/>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sSub>
                        <m:sSubPr>
                          <m:ctrlPr>
                            <a:rPr lang="nl-NL" sz="2000" b="0" i="1" dirty="0" smtClean="0">
                              <a:solidFill>
                                <a:schemeClr val="tx1"/>
                              </a:solidFill>
                              <a:latin typeface="Cambria Math" panose="02040503050406030204" pitchFamily="18" charset="0"/>
                            </a:rPr>
                          </m:ctrlPr>
                        </m:sSubPr>
                        <m:e>
                          <m:r>
                            <a:rPr lang="nl-NL" sz="2000" b="0" i="1" dirty="0" smtClean="0">
                              <a:solidFill>
                                <a:schemeClr val="tx1"/>
                              </a:solidFill>
                              <a:latin typeface="Cambria Math" panose="02040503050406030204" pitchFamily="18" charset="0"/>
                            </a:rPr>
                            <m:t>                    </m:t>
                          </m:r>
                          <m:r>
                            <a:rPr lang="nl-NL" sz="2000" b="0" i="1" dirty="0" smtClean="0">
                              <a:solidFill>
                                <a:schemeClr val="tx1"/>
                              </a:solidFill>
                              <a:latin typeface="Cambria Math" panose="02040503050406030204" pitchFamily="18" charset="0"/>
                            </a:rPr>
                            <m:t>𝐸</m:t>
                          </m:r>
                        </m:e>
                        <m:sub>
                          <m:r>
                            <m:rPr>
                              <m:sty m:val="p"/>
                            </m:rPr>
                            <a:rPr lang="nl-NL" sz="2000" b="0" i="0" dirty="0" smtClean="0">
                              <a:solidFill>
                                <a:schemeClr val="tx1"/>
                              </a:solidFill>
                              <a:latin typeface="Cambria Math" panose="02040503050406030204" pitchFamily="18" charset="0"/>
                            </a:rPr>
                            <m:t>verlies</m:t>
                          </m:r>
                        </m:sub>
                      </m:sSub>
                      <m:r>
                        <a:rPr lang="nl-NL" sz="2000" b="0" i="1" dirty="0" smtClean="0">
                          <a:solidFill>
                            <a:schemeClr val="tx1"/>
                          </a:solidFill>
                          <a:latin typeface="Cambria Math" panose="02040503050406030204" pitchFamily="18" charset="0"/>
                        </a:rPr>
                        <m:t>=</m:t>
                      </m:r>
                      <m:r>
                        <a:rPr lang="nl-NL" sz="2000" b="0" i="1" dirty="0" smtClean="0">
                          <a:solidFill>
                            <a:schemeClr val="tx1"/>
                          </a:solidFill>
                          <a:latin typeface="Cambria Math" panose="02040503050406030204" pitchFamily="18" charset="0"/>
                        </a:rPr>
                        <m:t>𝑄</m:t>
                      </m:r>
                    </m:oMath>
                  </m:oMathPara>
                </a14:m>
                <a:endParaRPr lang="nl-NL" sz="2000" dirty="0">
                  <a:solidFill>
                    <a:schemeClr val="tx1"/>
                  </a:solidFill>
                  <a:latin typeface="Effra" panose="02000506080000020004"/>
                </a:endParaRPr>
              </a:p>
            </p:txBody>
          </p:sp>
        </mc:Choice>
        <mc:Fallback xmlns="">
          <p:sp>
            <p:nvSpPr>
              <p:cNvPr id="33" name="Punthaak 28">
                <a:extLst>
                  <a:ext uri="{FF2B5EF4-FFF2-40B4-BE49-F238E27FC236}">
                    <a16:creationId xmlns:a16="http://schemas.microsoft.com/office/drawing/2014/main" id="{4D41E5B0-CC22-FB09-9A1A-6CCBBE7A6314}"/>
                  </a:ext>
                </a:extLst>
              </p:cNvPr>
              <p:cNvSpPr>
                <a:spLocks noRot="1" noChangeAspect="1" noMove="1" noResize="1" noEditPoints="1" noAdjustHandles="1" noChangeArrowheads="1" noChangeShapeType="1" noTextEdit="1"/>
              </p:cNvSpPr>
              <p:nvPr/>
            </p:nvSpPr>
            <p:spPr>
              <a:xfrm>
                <a:off x="2815989" y="5594459"/>
                <a:ext cx="3272730" cy="1004096"/>
              </a:xfrm>
              <a:prstGeom prst="chevron">
                <a:avLst>
                  <a:gd name="adj" fmla="val 62479"/>
                </a:avLst>
              </a:prstGeom>
              <a:blipFill>
                <a:blip r:embed="rId23"/>
                <a:stretch>
                  <a:fillRect/>
                </a:stretch>
              </a:blipFill>
              <a:ln w="28575">
                <a:solidFill>
                  <a:schemeClr val="bg1"/>
                </a:solidFill>
              </a:ln>
              <a:effectLst>
                <a:glow rad="50800">
                  <a:srgbClr val="FF00FF"/>
                </a:glow>
              </a:effectLst>
            </p:spPr>
            <p:txBody>
              <a:bodyPr/>
              <a:lstStyle/>
              <a:p>
                <a:r>
                  <a:rPr lang="nl-NL">
                    <a:noFill/>
                  </a:rPr>
                  <a:t> </a:t>
                </a:r>
              </a:p>
            </p:txBody>
          </p:sp>
        </mc:Fallback>
      </mc:AlternateContent>
      <p:sp>
        <p:nvSpPr>
          <p:cNvPr id="34" name="Rechthoek 33">
            <a:extLst>
              <a:ext uri="{FF2B5EF4-FFF2-40B4-BE49-F238E27FC236}">
                <a16:creationId xmlns:a16="http://schemas.microsoft.com/office/drawing/2014/main" id="{310BA368-D554-A16A-C6B5-21A0A3B1E060}"/>
              </a:ext>
            </a:extLst>
          </p:cNvPr>
          <p:cNvSpPr/>
          <p:nvPr/>
        </p:nvSpPr>
        <p:spPr>
          <a:xfrm>
            <a:off x="2417320" y="5253588"/>
            <a:ext cx="1791935"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Boombrommer</a:t>
            </a:r>
          </a:p>
        </p:txBody>
      </p:sp>
      <mc:AlternateContent xmlns:mc="http://schemas.openxmlformats.org/markup-compatibility/2006" xmlns:a14="http://schemas.microsoft.com/office/drawing/2010/main">
        <mc:Choice Requires="a14">
          <p:sp>
            <p:nvSpPr>
              <p:cNvPr id="35" name="Tekstvak 34">
                <a:extLst>
                  <a:ext uri="{FF2B5EF4-FFF2-40B4-BE49-F238E27FC236}">
                    <a16:creationId xmlns:a16="http://schemas.microsoft.com/office/drawing/2014/main" id="{9E0D748F-846B-A3CF-5385-CF85EA9004D8}"/>
                  </a:ext>
                </a:extLst>
              </p:cNvPr>
              <p:cNvSpPr txBox="1"/>
              <p:nvPr/>
            </p:nvSpPr>
            <p:spPr>
              <a:xfrm>
                <a:off x="3412803" y="4922727"/>
                <a:ext cx="227991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sz="2000" b="0" i="1" dirty="0" smtClean="0">
                              <a:solidFill>
                                <a:srgbClr val="00B800"/>
                              </a:solidFill>
                              <a:latin typeface="Cambria Math" panose="02040503050406030204" pitchFamily="18" charset="0"/>
                            </a:rPr>
                          </m:ctrlPr>
                        </m:sSubPr>
                        <m:e>
                          <m:r>
                            <a:rPr lang="nl-NL" sz="2000" b="0" i="1" dirty="0" smtClean="0">
                              <a:solidFill>
                                <a:srgbClr val="00B800"/>
                              </a:solidFill>
                              <a:latin typeface="Cambria Math" panose="02040503050406030204" pitchFamily="18" charset="0"/>
                            </a:rPr>
                            <m:t>                </m:t>
                          </m:r>
                          <m:r>
                            <a:rPr lang="nl-NL" sz="2000" b="0" i="1" dirty="0" smtClean="0">
                              <a:solidFill>
                                <a:srgbClr val="00B800"/>
                              </a:solidFill>
                              <a:latin typeface="Cambria Math" panose="02040503050406030204" pitchFamily="18" charset="0"/>
                            </a:rPr>
                            <m:t>𝐸</m:t>
                          </m:r>
                        </m:e>
                        <m:sub>
                          <m:r>
                            <m:rPr>
                              <m:sty m:val="p"/>
                            </m:rPr>
                            <a:rPr lang="nl-NL" sz="2000" b="0" i="0" dirty="0" smtClean="0">
                              <a:solidFill>
                                <a:srgbClr val="00B800"/>
                              </a:solidFill>
                              <a:latin typeface="Cambria Math" panose="02040503050406030204" pitchFamily="18" charset="0"/>
                            </a:rPr>
                            <m:t>nut</m:t>
                          </m:r>
                        </m:sub>
                      </m:sSub>
                      <m:r>
                        <a:rPr lang="nl-NL" sz="2000" b="0" i="1" dirty="0" smtClean="0">
                          <a:solidFill>
                            <a:srgbClr val="00B800"/>
                          </a:solidFill>
                          <a:latin typeface="Cambria Math" panose="02040503050406030204" pitchFamily="18" charset="0"/>
                        </a:rPr>
                        <m:t>=</m:t>
                      </m:r>
                      <m:sSub>
                        <m:sSubPr>
                          <m:ctrlPr>
                            <a:rPr lang="nl-NL" sz="2000" b="0" i="1" dirty="0" smtClean="0">
                              <a:solidFill>
                                <a:srgbClr val="00B800"/>
                              </a:solidFill>
                              <a:latin typeface="Cambria Math" panose="02040503050406030204" pitchFamily="18" charset="0"/>
                            </a:rPr>
                          </m:ctrlPr>
                        </m:sSubPr>
                        <m:e>
                          <m:r>
                            <a:rPr lang="nl-NL" sz="2000" b="0" i="1" dirty="0" smtClean="0">
                              <a:solidFill>
                                <a:srgbClr val="00B800"/>
                              </a:solidFill>
                              <a:latin typeface="Cambria Math" panose="02040503050406030204" pitchFamily="18" charset="0"/>
                            </a:rPr>
                            <m:t>𝐸</m:t>
                          </m:r>
                        </m:e>
                        <m:sub>
                          <m:r>
                            <m:rPr>
                              <m:sty m:val="p"/>
                            </m:rPr>
                            <a:rPr lang="nl-NL" sz="2000" b="0" i="0" dirty="0" smtClean="0">
                              <a:solidFill>
                                <a:srgbClr val="00B800"/>
                              </a:solidFill>
                              <a:latin typeface="Cambria Math" panose="02040503050406030204" pitchFamily="18" charset="0"/>
                            </a:rPr>
                            <m:t>z</m:t>
                          </m:r>
                        </m:sub>
                      </m:sSub>
                    </m:oMath>
                  </m:oMathPara>
                </a14:m>
                <a:endParaRPr lang="nl-NL" sz="2000" dirty="0"/>
              </a:p>
            </p:txBody>
          </p:sp>
        </mc:Choice>
        <mc:Fallback xmlns="">
          <p:sp>
            <p:nvSpPr>
              <p:cNvPr id="35" name="Tekstvak 34">
                <a:extLst>
                  <a:ext uri="{FF2B5EF4-FFF2-40B4-BE49-F238E27FC236}">
                    <a16:creationId xmlns:a16="http://schemas.microsoft.com/office/drawing/2014/main" id="{9E0D748F-846B-A3CF-5385-CF85EA9004D8}"/>
                  </a:ext>
                </a:extLst>
              </p:cNvPr>
              <p:cNvSpPr txBox="1">
                <a:spLocks noRot="1" noChangeAspect="1" noMove="1" noResize="1" noEditPoints="1" noAdjustHandles="1" noChangeArrowheads="1" noChangeShapeType="1" noTextEdit="1"/>
              </p:cNvSpPr>
              <p:nvPr/>
            </p:nvSpPr>
            <p:spPr>
              <a:xfrm>
                <a:off x="3412803" y="4922727"/>
                <a:ext cx="2279913" cy="400110"/>
              </a:xfrm>
              <a:prstGeom prst="rect">
                <a:avLst/>
              </a:prstGeom>
              <a:blipFill>
                <a:blip r:embed="rId24"/>
                <a:stretch>
                  <a:fillRect/>
                </a:stretch>
              </a:blipFill>
            </p:spPr>
            <p:txBody>
              <a:bodyPr/>
              <a:lstStyle/>
              <a:p>
                <a:r>
                  <a:rPr lang="nl-NL">
                    <a:noFill/>
                  </a:rPr>
                  <a:t> </a:t>
                </a:r>
              </a:p>
            </p:txBody>
          </p:sp>
        </mc:Fallback>
      </mc:AlternateContent>
      <p:sp>
        <p:nvSpPr>
          <p:cNvPr id="36" name="Tekstvak 35">
            <a:extLst>
              <a:ext uri="{FF2B5EF4-FFF2-40B4-BE49-F238E27FC236}">
                <a16:creationId xmlns:a16="http://schemas.microsoft.com/office/drawing/2014/main" id="{9A861613-DC59-A003-756A-E5BEF14388CE}"/>
              </a:ext>
            </a:extLst>
          </p:cNvPr>
          <p:cNvSpPr txBox="1"/>
          <p:nvPr/>
        </p:nvSpPr>
        <p:spPr>
          <a:xfrm>
            <a:off x="1255630" y="5322837"/>
            <a:ext cx="1175499" cy="369332"/>
          </a:xfrm>
          <a:prstGeom prst="rect">
            <a:avLst/>
          </a:prstGeom>
          <a:noFill/>
        </p:spPr>
        <p:txBody>
          <a:bodyPr wrap="square" rtlCol="0">
            <a:spAutoFit/>
          </a:bodyPr>
          <a:lstStyle/>
          <a:p>
            <a:r>
              <a:rPr lang="nl-NL" dirty="0">
                <a:solidFill>
                  <a:srgbClr val="0070C0"/>
                </a:solidFill>
                <a:latin typeface="Effra" panose="02000506080000020004" pitchFamily="2" charset="0"/>
              </a:rPr>
              <a:t>100%</a:t>
            </a:r>
          </a:p>
        </p:txBody>
      </p: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434CD5A5-374E-2A37-09EF-BA7FB3642B9E}"/>
                  </a:ext>
                </a:extLst>
              </p:cNvPr>
              <p:cNvSpPr txBox="1"/>
              <p:nvPr/>
            </p:nvSpPr>
            <p:spPr>
              <a:xfrm>
                <a:off x="3898191" y="6108016"/>
                <a:ext cx="24134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82%</m:t>
                      </m:r>
                    </m:oMath>
                  </m:oMathPara>
                </a14:m>
                <a:endParaRPr lang="nl-NL" dirty="0">
                  <a:latin typeface="Effra" panose="02000506080000020004" pitchFamily="2" charset="0"/>
                </a:endParaRPr>
              </a:p>
            </p:txBody>
          </p:sp>
        </mc:Choice>
        <mc:Fallback xmlns="">
          <p:sp>
            <p:nvSpPr>
              <p:cNvPr id="37" name="Tekstvak 36">
                <a:extLst>
                  <a:ext uri="{FF2B5EF4-FFF2-40B4-BE49-F238E27FC236}">
                    <a16:creationId xmlns:a16="http://schemas.microsoft.com/office/drawing/2014/main" id="{434CD5A5-374E-2A37-09EF-BA7FB3642B9E}"/>
                  </a:ext>
                </a:extLst>
              </p:cNvPr>
              <p:cNvSpPr txBox="1">
                <a:spLocks noRot="1" noChangeAspect="1" noMove="1" noResize="1" noEditPoints="1" noAdjustHandles="1" noChangeArrowheads="1" noChangeShapeType="1" noTextEdit="1"/>
              </p:cNvSpPr>
              <p:nvPr/>
            </p:nvSpPr>
            <p:spPr>
              <a:xfrm>
                <a:off x="3898191" y="6108016"/>
                <a:ext cx="2413474" cy="369332"/>
              </a:xfrm>
              <a:prstGeom prst="rect">
                <a:avLst/>
              </a:prstGeom>
              <a:blipFill>
                <a:blip r:embed="rId2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AB1D0343-C5BE-901D-7508-79E1A0F5C3A9}"/>
                  </a:ext>
                </a:extLst>
              </p:cNvPr>
              <p:cNvSpPr txBox="1"/>
              <p:nvPr/>
            </p:nvSpPr>
            <p:spPr>
              <a:xfrm>
                <a:off x="4562195" y="5279357"/>
                <a:ext cx="2081341" cy="369332"/>
              </a:xfrm>
              <a:prstGeom prst="rect">
                <a:avLst/>
              </a:prstGeom>
              <a:noFill/>
            </p:spPr>
            <p:txBody>
              <a:bodyPr wrap="square" rtlCol="0">
                <a:spAutoFit/>
              </a:bodyPr>
              <a:lstStyle/>
              <a:p>
                <a14:m>
                  <m:oMath xmlns:m="http://schemas.openxmlformats.org/officeDocument/2006/math">
                    <m:r>
                      <a:rPr lang="nl-NL" b="0" i="1" smtClean="0">
                        <a:solidFill>
                          <a:srgbClr val="00CC00"/>
                        </a:solidFill>
                        <a:latin typeface="Cambria Math" panose="02040503050406030204" pitchFamily="18" charset="0"/>
                      </a:rPr>
                      <m:t>18 %</m:t>
                    </m:r>
                  </m:oMath>
                </a14:m>
                <a:r>
                  <a:rPr lang="nl-NL" dirty="0">
                    <a:solidFill>
                      <a:srgbClr val="00CC00"/>
                    </a:solidFill>
                    <a:latin typeface="Effra" panose="02000506080000020004" pitchFamily="2" charset="0"/>
                  </a:rPr>
                  <a:t> </a:t>
                </a:r>
              </a:p>
            </p:txBody>
          </p:sp>
        </mc:Choice>
        <mc:Fallback xmlns="">
          <p:sp>
            <p:nvSpPr>
              <p:cNvPr id="38" name="Tekstvak 37">
                <a:extLst>
                  <a:ext uri="{FF2B5EF4-FFF2-40B4-BE49-F238E27FC236}">
                    <a16:creationId xmlns:a16="http://schemas.microsoft.com/office/drawing/2014/main" id="{AB1D0343-C5BE-901D-7508-79E1A0F5C3A9}"/>
                  </a:ext>
                </a:extLst>
              </p:cNvPr>
              <p:cNvSpPr txBox="1">
                <a:spLocks noRot="1" noChangeAspect="1" noMove="1" noResize="1" noEditPoints="1" noAdjustHandles="1" noChangeArrowheads="1" noChangeShapeType="1" noTextEdit="1"/>
              </p:cNvSpPr>
              <p:nvPr/>
            </p:nvSpPr>
            <p:spPr>
              <a:xfrm>
                <a:off x="4562195" y="5279357"/>
                <a:ext cx="2081341" cy="369332"/>
              </a:xfrm>
              <a:prstGeom prst="rect">
                <a:avLst/>
              </a:prstGeom>
              <a:blipFill>
                <a:blip r:embed="rId26"/>
                <a:stretch>
                  <a:fillRect/>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27">
            <p14:nvContentPartPr>
              <p14:cNvPr id="39" name="Inkt 38">
                <a:extLst>
                  <a:ext uri="{FF2B5EF4-FFF2-40B4-BE49-F238E27FC236}">
                    <a16:creationId xmlns:a16="http://schemas.microsoft.com/office/drawing/2014/main" id="{CE918072-6AA9-41C6-303A-71815F9BD743}"/>
                  </a:ext>
                </a:extLst>
              </p14:cNvPr>
              <p14:cNvContentPartPr/>
              <p14:nvPr/>
            </p14:nvContentPartPr>
            <p14:xfrm>
              <a:off x="4045812" y="2596231"/>
              <a:ext cx="569880" cy="7920"/>
            </p14:xfrm>
          </p:contentPart>
        </mc:Choice>
        <mc:Fallback xmlns="">
          <p:pic>
            <p:nvPicPr>
              <p:cNvPr id="39" name="Inkt 38">
                <a:extLst>
                  <a:ext uri="{FF2B5EF4-FFF2-40B4-BE49-F238E27FC236}">
                    <a16:creationId xmlns:a16="http://schemas.microsoft.com/office/drawing/2014/main" id="{CE918072-6AA9-41C6-303A-71815F9BD743}"/>
                  </a:ext>
                </a:extLst>
              </p:cNvPr>
              <p:cNvPicPr/>
              <p:nvPr/>
            </p:nvPicPr>
            <p:blipFill>
              <a:blip r:embed="rId28"/>
              <a:stretch>
                <a:fillRect/>
              </a:stretch>
            </p:blipFill>
            <p:spPr>
              <a:xfrm>
                <a:off x="3991812" y="2488231"/>
                <a:ext cx="6775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0" name="Inkt 39">
                <a:extLst>
                  <a:ext uri="{FF2B5EF4-FFF2-40B4-BE49-F238E27FC236}">
                    <a16:creationId xmlns:a16="http://schemas.microsoft.com/office/drawing/2014/main" id="{F4D9692D-DB29-5B3A-75B3-43729E7D5E97}"/>
                  </a:ext>
                </a:extLst>
              </p14:cNvPr>
              <p14:cNvContentPartPr/>
              <p14:nvPr/>
            </p14:nvContentPartPr>
            <p14:xfrm>
              <a:off x="4878334" y="2881544"/>
              <a:ext cx="607680" cy="14760"/>
            </p14:xfrm>
          </p:contentPart>
        </mc:Choice>
        <mc:Fallback xmlns="">
          <p:pic>
            <p:nvPicPr>
              <p:cNvPr id="40" name="Inkt 39">
                <a:extLst>
                  <a:ext uri="{FF2B5EF4-FFF2-40B4-BE49-F238E27FC236}">
                    <a16:creationId xmlns:a16="http://schemas.microsoft.com/office/drawing/2014/main" id="{F4D9692D-DB29-5B3A-75B3-43729E7D5E97}"/>
                  </a:ext>
                </a:extLst>
              </p:cNvPr>
              <p:cNvPicPr/>
              <p:nvPr/>
            </p:nvPicPr>
            <p:blipFill>
              <a:blip r:embed="rId30"/>
              <a:stretch>
                <a:fillRect/>
              </a:stretch>
            </p:blipFill>
            <p:spPr>
              <a:xfrm>
                <a:off x="4824334" y="2773544"/>
                <a:ext cx="715320" cy="230400"/>
              </a:xfrm>
              <a:prstGeom prst="rect">
                <a:avLst/>
              </a:prstGeom>
            </p:spPr>
          </p:pic>
        </mc:Fallback>
      </mc:AlternateContent>
      <p:sp>
        <p:nvSpPr>
          <p:cNvPr id="41" name="Tekstvak 40">
            <a:extLst>
              <a:ext uri="{FF2B5EF4-FFF2-40B4-BE49-F238E27FC236}">
                <a16:creationId xmlns:a16="http://schemas.microsoft.com/office/drawing/2014/main" id="{D4BF206F-5218-30C0-FDC6-5137C5D3B2E6}"/>
              </a:ext>
            </a:extLst>
          </p:cNvPr>
          <p:cNvSpPr txBox="1"/>
          <p:nvPr/>
        </p:nvSpPr>
        <p:spPr>
          <a:xfrm>
            <a:off x="10048676" y="6492875"/>
            <a:ext cx="2072640" cy="276999"/>
          </a:xfrm>
          <a:prstGeom prst="rect">
            <a:avLst/>
          </a:prstGeom>
          <a:noFill/>
        </p:spPr>
        <p:txBody>
          <a:bodyPr wrap="square" rtlCol="0">
            <a:spAutoFit/>
          </a:bodyPr>
          <a:lstStyle/>
          <a:p>
            <a:r>
              <a:rPr lang="nl-NL" sz="1200" i="1" dirty="0">
                <a:solidFill>
                  <a:srgbClr val="945DE8"/>
                </a:solidFill>
              </a:rPr>
              <a:t>Bewerking van 2024, tijdvak 2</a:t>
            </a:r>
          </a:p>
        </p:txBody>
      </p:sp>
    </p:spTree>
    <p:extLst>
      <p:ext uri="{BB962C8B-B14F-4D97-AF65-F5344CB8AC3E}">
        <p14:creationId xmlns:p14="http://schemas.microsoft.com/office/powerpoint/2010/main" val="4232368865"/>
      </p:ext>
    </p:extLst>
  </p:cSld>
  <p:clrMapOvr>
    <a:masterClrMapping/>
  </p:clrMapOvr>
  <mc:AlternateContent xmlns:mc="http://schemas.openxmlformats.org/markup-compatibility/2006" xmlns:p159="http://schemas.microsoft.com/office/powerpoint/2015/09/main">
    <mc:Choice Requires="p159">
      <p:transition spd="slow">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 calcmode="lin" valueType="num">
                                      <p:cBhvr additive="base">
                                        <p:cTn id="37"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 calcmode="lin" valueType="num">
                                      <p:cBhvr additive="base">
                                        <p:cTn id="43"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 calcmode="lin" valueType="num">
                                      <p:cBhvr additive="base">
                                        <p:cTn id="4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3"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
                                        <p:tgtEl>
                                          <p:spTgt spid="34"/>
                                        </p:tgtEl>
                                      </p:cBhvr>
                                    </p:animEffect>
                                    <p:anim calcmode="lin" valueType="num">
                                      <p:cBhvr>
                                        <p:cTn id="56" dur="400" fill="hold"/>
                                        <p:tgtEl>
                                          <p:spTgt spid="34"/>
                                        </p:tgtEl>
                                        <p:attrNameLst>
                                          <p:attrName>ppt_x</p:attrName>
                                        </p:attrNameLst>
                                      </p:cBhvr>
                                      <p:tavLst>
                                        <p:tav tm="0">
                                          <p:val>
                                            <p:strVal val="#ppt_x"/>
                                          </p:val>
                                        </p:tav>
                                        <p:tav tm="100000">
                                          <p:val>
                                            <p:strVal val="#ppt_x"/>
                                          </p:val>
                                        </p:tav>
                                      </p:tavLst>
                                    </p:anim>
                                    <p:anim calcmode="lin" valueType="num">
                                      <p:cBhvr>
                                        <p:cTn id="57" dur="400" fill="hold"/>
                                        <p:tgtEl>
                                          <p:spTgt spid="34"/>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3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3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fltVal val="0"/>
                                          </p:val>
                                        </p:tav>
                                        <p:tav tm="100000">
                                          <p:val>
                                            <p:strVal val="#ppt_h"/>
                                          </p:val>
                                        </p:tav>
                                      </p:tavLst>
                                    </p:anim>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p:cTn id="90" dur="500" fill="hold"/>
                                        <p:tgtEl>
                                          <p:spTgt spid="36"/>
                                        </p:tgtEl>
                                        <p:attrNameLst>
                                          <p:attrName>ppt_w</p:attrName>
                                        </p:attrNameLst>
                                      </p:cBhvr>
                                      <p:tavLst>
                                        <p:tav tm="0">
                                          <p:val>
                                            <p:fltVal val="0"/>
                                          </p:val>
                                        </p:tav>
                                        <p:tav tm="100000">
                                          <p:val>
                                            <p:strVal val="#ppt_w"/>
                                          </p:val>
                                        </p:tav>
                                      </p:tavLst>
                                    </p:anim>
                                    <p:anim calcmode="lin" valueType="num">
                                      <p:cBhvr>
                                        <p:cTn id="91" dur="500" fill="hold"/>
                                        <p:tgtEl>
                                          <p:spTgt spid="36"/>
                                        </p:tgtEl>
                                        <p:attrNameLst>
                                          <p:attrName>ppt_h</p:attrName>
                                        </p:attrNameLst>
                                      </p:cBhvr>
                                      <p:tavLst>
                                        <p:tav tm="0">
                                          <p:val>
                                            <p:fltVal val="0"/>
                                          </p:val>
                                        </p:tav>
                                        <p:tav tm="100000">
                                          <p:val>
                                            <p:strVal val="#ppt_h"/>
                                          </p:val>
                                        </p:tav>
                                      </p:tavLst>
                                    </p:anim>
                                    <p:animEffect transition="in" filter="fade">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500" fill="hold"/>
                                        <p:tgtEl>
                                          <p:spTgt spid="38"/>
                                        </p:tgtEl>
                                        <p:attrNameLst>
                                          <p:attrName>ppt_w</p:attrName>
                                        </p:attrNameLst>
                                      </p:cBhvr>
                                      <p:tavLst>
                                        <p:tav tm="0">
                                          <p:val>
                                            <p:fltVal val="0"/>
                                          </p:val>
                                        </p:tav>
                                        <p:tav tm="100000">
                                          <p:val>
                                            <p:strVal val="#ppt_w"/>
                                          </p:val>
                                        </p:tav>
                                      </p:tavLst>
                                    </p:anim>
                                    <p:anim calcmode="lin" valueType="num">
                                      <p:cBhvr>
                                        <p:cTn id="98" dur="500" fill="hold"/>
                                        <p:tgtEl>
                                          <p:spTgt spid="38"/>
                                        </p:tgtEl>
                                        <p:attrNameLst>
                                          <p:attrName>ppt_h</p:attrName>
                                        </p:attrNameLst>
                                      </p:cBhvr>
                                      <p:tavLst>
                                        <p:tav tm="0">
                                          <p:val>
                                            <p:fltVal val="0"/>
                                          </p:val>
                                        </p:tav>
                                        <p:tav tm="100000">
                                          <p:val>
                                            <p:strVal val="#ppt_h"/>
                                          </p:val>
                                        </p:tav>
                                      </p:tavLst>
                                    </p:anim>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37"/>
                                        </p:tgtEl>
                                        <p:attrNameLst>
                                          <p:attrName>style.visibility</p:attrName>
                                        </p:attrNameLst>
                                      </p:cBhvr>
                                      <p:to>
                                        <p:strVal val="visible"/>
                                      </p:to>
                                    </p:set>
                                    <p:anim calcmode="lin" valueType="num">
                                      <p:cBhvr>
                                        <p:cTn id="104" dur="500" fill="hold"/>
                                        <p:tgtEl>
                                          <p:spTgt spid="37"/>
                                        </p:tgtEl>
                                        <p:attrNameLst>
                                          <p:attrName>ppt_w</p:attrName>
                                        </p:attrNameLst>
                                      </p:cBhvr>
                                      <p:tavLst>
                                        <p:tav tm="0">
                                          <p:val>
                                            <p:fltVal val="0"/>
                                          </p:val>
                                        </p:tav>
                                        <p:tav tm="100000">
                                          <p:val>
                                            <p:strVal val="#ppt_w"/>
                                          </p:val>
                                        </p:tav>
                                      </p:tavLst>
                                    </p:anim>
                                    <p:anim calcmode="lin" valueType="num">
                                      <p:cBhvr>
                                        <p:cTn id="105" dur="500" fill="hold"/>
                                        <p:tgtEl>
                                          <p:spTgt spid="37"/>
                                        </p:tgtEl>
                                        <p:attrNameLst>
                                          <p:attrName>ppt_h</p:attrName>
                                        </p:attrNameLst>
                                      </p:cBhvr>
                                      <p:tavLst>
                                        <p:tav tm="0">
                                          <p:val>
                                            <p:fltVal val="0"/>
                                          </p:val>
                                        </p:tav>
                                        <p:tav tm="100000">
                                          <p:val>
                                            <p:strVal val="#ppt_h"/>
                                          </p:val>
                                        </p:tav>
                                      </p:tavLst>
                                    </p:anim>
                                    <p:animEffect transition="in" filter="fade">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31" grpId="0" animBg="1"/>
      <p:bldP spid="32" grpId="0" animBg="1"/>
      <p:bldP spid="33" grpId="0" animBg="1"/>
      <p:bldP spid="34" grpId="0" animBg="1"/>
      <p:bldP spid="35" grpId="0"/>
      <p:bldP spid="36" grpId="0"/>
      <p:bldP spid="37" grpId="0"/>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64D54-367E-1B77-6B2C-90AB2F2E531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AA32E9C8-6F0C-07E8-4FA8-375FF8DC74F3}"/>
              </a:ext>
            </a:extLst>
          </p:cNvPr>
          <p:cNvSpPr txBox="1"/>
          <p:nvPr/>
        </p:nvSpPr>
        <p:spPr>
          <a:xfrm>
            <a:off x="10048676" y="6492875"/>
            <a:ext cx="2072640" cy="276999"/>
          </a:xfrm>
          <a:prstGeom prst="rect">
            <a:avLst/>
          </a:prstGeom>
          <a:noFill/>
        </p:spPr>
        <p:txBody>
          <a:bodyPr wrap="square" rtlCol="0">
            <a:spAutoFit/>
          </a:bodyPr>
          <a:lstStyle/>
          <a:p>
            <a:r>
              <a:rPr lang="nl-NL" sz="1200" i="1" dirty="0">
                <a:solidFill>
                  <a:srgbClr val="945DE8"/>
                </a:solidFill>
              </a:rPr>
              <a:t>Bewerking van 2024, tijdvak 2</a:t>
            </a:r>
          </a:p>
        </p:txBody>
      </p:sp>
      <p:sp>
        <p:nvSpPr>
          <p:cNvPr id="15" name="Titel 14">
            <a:extLst>
              <a:ext uri="{FF2B5EF4-FFF2-40B4-BE49-F238E27FC236}">
                <a16:creationId xmlns:a16="http://schemas.microsoft.com/office/drawing/2014/main" id="{DCAADDFB-6CFC-DE60-63FD-238EB3BCDC12}"/>
              </a:ext>
            </a:extLst>
          </p:cNvPr>
          <p:cNvSpPr>
            <a:spLocks noGrp="1"/>
          </p:cNvSpPr>
          <p:nvPr>
            <p:ph type="title"/>
          </p:nvPr>
        </p:nvSpPr>
        <p:spPr/>
        <p:txBody>
          <a:bodyPr/>
          <a:lstStyle/>
          <a:p>
            <a:r>
              <a:rPr lang="nl-NL" dirty="0"/>
              <a:t>Boombrommer</a:t>
            </a:r>
          </a:p>
        </p:txBody>
      </p:sp>
      <mc:AlternateContent xmlns:mc="http://schemas.openxmlformats.org/markup-compatibility/2006" xmlns:a14="http://schemas.microsoft.com/office/drawing/2010/main">
        <mc:Choice Requires="a14">
          <p:sp>
            <p:nvSpPr>
              <p:cNvPr id="11" name="Tijdelijke aanduiding voor inhoud 10">
                <a:extLst>
                  <a:ext uri="{FF2B5EF4-FFF2-40B4-BE49-F238E27FC236}">
                    <a16:creationId xmlns:a16="http://schemas.microsoft.com/office/drawing/2014/main" id="{889A9AC7-A35D-823D-6264-A6B16FE1A36A}"/>
                  </a:ext>
                </a:extLst>
              </p:cNvPr>
              <p:cNvSpPr>
                <a:spLocks noGrp="1"/>
              </p:cNvSpPr>
              <p:nvPr>
                <p:ph sz="half" idx="2"/>
              </p:nvPr>
            </p:nvSpPr>
            <p:spPr>
              <a:xfrm>
                <a:off x="887400" y="1339200"/>
                <a:ext cx="5181600" cy="4837763"/>
              </a:xfrm>
            </p:spPr>
            <p:txBody>
              <a:bodyPr>
                <a:normAutofit/>
              </a:bodyPr>
              <a:lstStyle/>
              <a:p>
                <a:pPr marL="0" indent="0">
                  <a:buNone/>
                </a:pPr>
                <a:r>
                  <a:rPr lang="nl-NL" sz="2000" dirty="0"/>
                  <a:t>Gegeven:</a:t>
                </a:r>
              </a:p>
              <a:p>
                <a14:m>
                  <m:oMath xmlns:m="http://schemas.openxmlformats.org/officeDocument/2006/math">
                    <m:sSub>
                      <m:sSubPr>
                        <m:ctrlPr>
                          <a:rPr lang="nl-NL" sz="2000" b="0" i="1" smtClean="0">
                            <a:solidFill>
                              <a:srgbClr val="0070C0"/>
                            </a:solidFill>
                            <a:latin typeface="Cambria Math" panose="02040503050406030204" pitchFamily="18" charset="0"/>
                          </a:rPr>
                        </m:ctrlPr>
                      </m:sSubPr>
                      <m:e>
                        <m:r>
                          <a:rPr lang="nl-NL" sz="2000" b="0" i="1" smtClean="0">
                            <a:solidFill>
                              <a:srgbClr val="0070C0"/>
                            </a:solidFill>
                            <a:latin typeface="Cambria Math" panose="02040503050406030204" pitchFamily="18" charset="0"/>
                          </a:rPr>
                          <m:t>𝑟</m:t>
                        </m:r>
                      </m:e>
                      <m:sub>
                        <m:r>
                          <m:rPr>
                            <m:sty m:val="p"/>
                          </m:rPr>
                          <a:rPr lang="nl-NL" sz="2000" b="0" i="0" smtClean="0">
                            <a:solidFill>
                              <a:srgbClr val="0070C0"/>
                            </a:solidFill>
                            <a:latin typeface="Cambria Math" panose="02040503050406030204" pitchFamily="18" charset="0"/>
                          </a:rPr>
                          <m:t>V</m:t>
                        </m:r>
                      </m:sub>
                    </m:sSub>
                    <m:r>
                      <a:rPr lang="nl-NL" sz="2000" b="0" i="1" smtClean="0">
                        <a:solidFill>
                          <a:srgbClr val="0070C0"/>
                        </a:solidFill>
                        <a:latin typeface="Cambria Math" panose="02040503050406030204" pitchFamily="18" charset="0"/>
                      </a:rPr>
                      <m:t>=33∙</m:t>
                    </m:r>
                    <m:sSup>
                      <m:sSupPr>
                        <m:ctrlPr>
                          <a:rPr lang="nl-NL" sz="2000" b="0" i="1" smtClean="0">
                            <a:solidFill>
                              <a:srgbClr val="0070C0"/>
                            </a:solidFill>
                            <a:latin typeface="Cambria Math" panose="02040503050406030204" pitchFamily="18" charset="0"/>
                          </a:rPr>
                        </m:ctrlPr>
                      </m:sSupPr>
                      <m:e>
                        <m:r>
                          <a:rPr lang="nl-NL" sz="2000" b="0" i="1" smtClean="0">
                            <a:solidFill>
                              <a:srgbClr val="0070C0"/>
                            </a:solidFill>
                            <a:latin typeface="Cambria Math" panose="02040503050406030204" pitchFamily="18" charset="0"/>
                          </a:rPr>
                          <m:t>10</m:t>
                        </m:r>
                      </m:e>
                      <m:sup>
                        <m:r>
                          <a:rPr lang="nl-NL" sz="2000" b="0" i="1" smtClean="0">
                            <a:solidFill>
                              <a:srgbClr val="0070C0"/>
                            </a:solidFill>
                            <a:latin typeface="Cambria Math" panose="02040503050406030204" pitchFamily="18" charset="0"/>
                          </a:rPr>
                          <m:t>9</m:t>
                        </m:r>
                      </m:sup>
                    </m:sSup>
                    <m:r>
                      <a:rPr lang="nl-NL" sz="2000" b="0" i="1" smtClean="0">
                        <a:solidFill>
                          <a:srgbClr val="0070C0"/>
                        </a:solidFill>
                        <a:latin typeface="Cambria Math" panose="02040503050406030204" pitchFamily="18" charset="0"/>
                      </a:rPr>
                      <m:t> </m:t>
                    </m:r>
                    <m:sSup>
                      <m:sSupPr>
                        <m:ctrlPr>
                          <a:rPr lang="nl-NL" sz="2000" b="0" i="1" smtClean="0">
                            <a:solidFill>
                              <a:srgbClr val="0070C0"/>
                            </a:solidFill>
                            <a:latin typeface="Cambria Math" panose="02040503050406030204" pitchFamily="18" charset="0"/>
                          </a:rPr>
                        </m:ctrlPr>
                      </m:sSupPr>
                      <m:e>
                        <m:r>
                          <m:rPr>
                            <m:sty m:val="p"/>
                          </m:rPr>
                          <a:rPr lang="nl-NL" sz="2000" b="0" i="0" smtClean="0">
                            <a:solidFill>
                              <a:srgbClr val="0070C0"/>
                            </a:solidFill>
                            <a:latin typeface="Cambria Math" panose="02040503050406030204" pitchFamily="18" charset="0"/>
                          </a:rPr>
                          <m:t>Jm</m:t>
                        </m:r>
                      </m:e>
                      <m:sup>
                        <m:r>
                          <a:rPr lang="nl-NL" sz="2000" b="0" i="0" smtClean="0">
                            <a:solidFill>
                              <a:srgbClr val="0070C0"/>
                            </a:solidFill>
                            <a:latin typeface="Cambria Math" panose="02040503050406030204" pitchFamily="18" charset="0"/>
                          </a:rPr>
                          <m:t>−3</m:t>
                        </m:r>
                      </m:sup>
                    </m:sSup>
                  </m:oMath>
                </a14:m>
                <a:r>
                  <a:rPr lang="nl-NL" sz="2000" b="0" i="1" dirty="0">
                    <a:solidFill>
                      <a:srgbClr val="0070C0"/>
                    </a:solidFill>
                    <a:latin typeface="Cambria Math" panose="02040503050406030204" pitchFamily="18" charset="0"/>
                  </a:rPr>
                  <a:t> </a:t>
                </a:r>
                <a:r>
                  <a:rPr lang="nl-NL" sz="2000" dirty="0">
                    <a:solidFill>
                      <a:srgbClr val="0070C0"/>
                    </a:solidFill>
                  </a:rPr>
                  <a:t>(BINAS  28B)</a:t>
                </a:r>
                <a:endParaRPr lang="nl-NL" sz="2000" b="0" i="1" dirty="0">
                  <a:solidFill>
                    <a:srgbClr val="0070C0"/>
                  </a:solidFill>
                  <a:latin typeface="Cambria Math" panose="02040503050406030204" pitchFamily="18" charset="0"/>
                </a:endParaRPr>
              </a:p>
              <a:p>
                <a14:m>
                  <m:oMath xmlns:m="http://schemas.openxmlformats.org/officeDocument/2006/math">
                    <m:r>
                      <a:rPr lang="nl-NL" sz="2000" b="0" i="1" smtClean="0">
                        <a:solidFill>
                          <a:srgbClr val="0070C0"/>
                        </a:solidFill>
                        <a:latin typeface="Cambria Math" panose="02040503050406030204" pitchFamily="18" charset="0"/>
                      </a:rPr>
                      <m:t>𝑉</m:t>
                    </m:r>
                    <m:r>
                      <a:rPr lang="nl-NL" sz="2000" b="0" i="1" smtClean="0">
                        <a:solidFill>
                          <a:srgbClr val="0070C0"/>
                        </a:solidFill>
                        <a:latin typeface="Cambria Math" panose="02040503050406030204" pitchFamily="18" charset="0"/>
                      </a:rPr>
                      <m:t>=1,5 </m:t>
                    </m:r>
                    <m:r>
                      <m:rPr>
                        <m:sty m:val="p"/>
                      </m:rPr>
                      <a:rPr lang="nl-NL" sz="2000" b="0" i="0" smtClean="0">
                        <a:solidFill>
                          <a:srgbClr val="0070C0"/>
                        </a:solidFill>
                        <a:latin typeface="Cambria Math" panose="02040503050406030204" pitchFamily="18" charset="0"/>
                      </a:rPr>
                      <m:t>L</m:t>
                    </m:r>
                    <m:r>
                      <a:rPr lang="nl-NL" sz="2000" b="0" i="0" smtClean="0">
                        <a:solidFill>
                          <a:srgbClr val="0070C0"/>
                        </a:solidFill>
                        <a:latin typeface="Cambria Math" panose="02040503050406030204" pitchFamily="18" charset="0"/>
                      </a:rPr>
                      <m:t>=1,5 </m:t>
                    </m:r>
                    <m:r>
                      <m:rPr>
                        <m:sty m:val="p"/>
                      </m:rPr>
                      <a:rPr lang="nl-NL" sz="2000" b="0" i="0" smtClean="0">
                        <a:solidFill>
                          <a:srgbClr val="0070C0"/>
                        </a:solidFill>
                        <a:latin typeface="Cambria Math" panose="02040503050406030204" pitchFamily="18" charset="0"/>
                      </a:rPr>
                      <m:t>dm</m:t>
                    </m:r>
                    <m:r>
                      <a:rPr lang="nl-NL" sz="2000" b="0" i="0" smtClean="0">
                        <a:solidFill>
                          <a:srgbClr val="0070C0"/>
                        </a:solidFill>
                        <a:latin typeface="Cambria Math" panose="02040503050406030204" pitchFamily="18" charset="0"/>
                      </a:rPr>
                      <m:t>=1,5</m:t>
                    </m:r>
                    <m:r>
                      <a:rPr lang="nl-NL" sz="2000" b="0" i="1" smtClean="0">
                        <a:solidFill>
                          <a:srgbClr val="0070C0"/>
                        </a:solidFill>
                        <a:latin typeface="Cambria Math" panose="02040503050406030204" pitchFamily="18" charset="0"/>
                      </a:rPr>
                      <m:t>∙</m:t>
                    </m:r>
                    <m:sSup>
                      <m:sSupPr>
                        <m:ctrlPr>
                          <a:rPr lang="nl-NL" sz="2000" b="0" i="1" smtClean="0">
                            <a:solidFill>
                              <a:srgbClr val="0070C0"/>
                            </a:solidFill>
                            <a:latin typeface="Cambria Math" panose="02040503050406030204" pitchFamily="18" charset="0"/>
                          </a:rPr>
                        </m:ctrlPr>
                      </m:sSupPr>
                      <m:e>
                        <m:r>
                          <a:rPr lang="nl-NL" sz="2000" b="0" i="1" smtClean="0">
                            <a:solidFill>
                              <a:srgbClr val="0070C0"/>
                            </a:solidFill>
                            <a:latin typeface="Cambria Math" panose="02040503050406030204" pitchFamily="18" charset="0"/>
                          </a:rPr>
                          <m:t>10</m:t>
                        </m:r>
                      </m:e>
                      <m:sup>
                        <m:r>
                          <a:rPr lang="nl-NL" sz="2000" b="0" i="1" smtClean="0">
                            <a:solidFill>
                              <a:srgbClr val="0070C0"/>
                            </a:solidFill>
                            <a:latin typeface="Cambria Math" panose="02040503050406030204" pitchFamily="18" charset="0"/>
                          </a:rPr>
                          <m:t>−3</m:t>
                        </m:r>
                      </m:sup>
                    </m:sSup>
                    <m:r>
                      <a:rPr lang="nl-NL" sz="2000" b="0" i="1" smtClean="0">
                        <a:solidFill>
                          <a:srgbClr val="0070C0"/>
                        </a:solidFill>
                        <a:latin typeface="Cambria Math" panose="02040503050406030204" pitchFamily="18" charset="0"/>
                      </a:rPr>
                      <m:t> </m:t>
                    </m:r>
                    <m:sSup>
                      <m:sSupPr>
                        <m:ctrlPr>
                          <a:rPr lang="nl-NL" sz="2000" b="0" i="1" smtClean="0">
                            <a:solidFill>
                              <a:srgbClr val="0070C0"/>
                            </a:solidFill>
                            <a:latin typeface="Cambria Math" panose="02040503050406030204" pitchFamily="18" charset="0"/>
                          </a:rPr>
                        </m:ctrlPr>
                      </m:sSupPr>
                      <m:e>
                        <m:r>
                          <m:rPr>
                            <m:sty m:val="p"/>
                          </m:rPr>
                          <a:rPr lang="nl-NL" sz="2000" b="0" i="0" smtClean="0">
                            <a:solidFill>
                              <a:srgbClr val="0070C0"/>
                            </a:solidFill>
                            <a:latin typeface="Cambria Math" panose="02040503050406030204" pitchFamily="18" charset="0"/>
                          </a:rPr>
                          <m:t>m</m:t>
                        </m:r>
                      </m:e>
                      <m:sup>
                        <m:r>
                          <a:rPr lang="nl-NL" sz="2000" b="0" i="0" smtClean="0">
                            <a:solidFill>
                              <a:srgbClr val="0070C0"/>
                            </a:solidFill>
                            <a:latin typeface="Cambria Math" panose="02040503050406030204" pitchFamily="18" charset="0"/>
                          </a:rPr>
                          <m:t>3</m:t>
                        </m:r>
                      </m:sup>
                    </m:sSup>
                  </m:oMath>
                </a14:m>
                <a:endParaRPr lang="nl-NL" sz="2000" dirty="0">
                  <a:solidFill>
                    <a:srgbClr val="0070C0"/>
                  </a:solidFill>
                </a:endParaRPr>
              </a:p>
              <a:p>
                <a14:m>
                  <m:oMath xmlns:m="http://schemas.openxmlformats.org/officeDocument/2006/math">
                    <m:r>
                      <a:rPr lang="nl-NL" sz="2000" b="0" i="1" smtClean="0">
                        <a:solidFill>
                          <a:srgbClr val="00B800"/>
                        </a:solidFill>
                        <a:latin typeface="Cambria Math" panose="02040503050406030204" pitchFamily="18" charset="0"/>
                      </a:rPr>
                      <m:t>h</m:t>
                    </m:r>
                    <m:r>
                      <a:rPr lang="nl-NL" sz="2000" b="0" i="1" smtClean="0">
                        <a:solidFill>
                          <a:srgbClr val="00B800"/>
                        </a:solidFill>
                        <a:latin typeface="Cambria Math" panose="02040503050406030204" pitchFamily="18" charset="0"/>
                      </a:rPr>
                      <m:t>=135×30=4050 </m:t>
                    </m:r>
                    <m:r>
                      <m:rPr>
                        <m:sty m:val="p"/>
                      </m:rPr>
                      <a:rPr lang="nl-NL" sz="2000" b="0" i="0" smtClean="0">
                        <a:solidFill>
                          <a:srgbClr val="00B800"/>
                        </a:solidFill>
                        <a:latin typeface="Cambria Math" panose="02040503050406030204" pitchFamily="18" charset="0"/>
                      </a:rPr>
                      <m:t>m</m:t>
                    </m:r>
                  </m:oMath>
                </a14:m>
                <a:endParaRPr lang="nl-NL" sz="2000" dirty="0">
                  <a:solidFill>
                    <a:srgbClr val="00B800"/>
                  </a:solidFill>
                </a:endParaRPr>
              </a:p>
              <a:p>
                <a14:m>
                  <m:oMath xmlns:m="http://schemas.openxmlformats.org/officeDocument/2006/math">
                    <m:r>
                      <a:rPr lang="nl-NL" sz="2000" b="0" i="1" smtClean="0">
                        <a:solidFill>
                          <a:srgbClr val="00B800"/>
                        </a:solidFill>
                        <a:latin typeface="Cambria Math" panose="02040503050406030204" pitchFamily="18" charset="0"/>
                      </a:rPr>
                      <m:t>𝑚</m:t>
                    </m:r>
                    <m:r>
                      <a:rPr lang="nl-NL" sz="2000" b="0" i="1" smtClean="0">
                        <a:solidFill>
                          <a:srgbClr val="00B800"/>
                        </a:solidFill>
                        <a:latin typeface="Cambria Math" panose="02040503050406030204" pitchFamily="18" charset="0"/>
                      </a:rPr>
                      <m:t>=104 </m:t>
                    </m:r>
                    <m:r>
                      <m:rPr>
                        <m:sty m:val="p"/>
                      </m:rPr>
                      <a:rPr lang="nl-NL" sz="2000" b="0" i="0" smtClean="0">
                        <a:solidFill>
                          <a:srgbClr val="00B800"/>
                        </a:solidFill>
                        <a:latin typeface="Cambria Math" panose="02040503050406030204" pitchFamily="18" charset="0"/>
                      </a:rPr>
                      <m:t>kg</m:t>
                    </m:r>
                  </m:oMath>
                </a14:m>
                <a:endParaRPr lang="nl-NL" sz="2000" dirty="0">
                  <a:solidFill>
                    <a:srgbClr val="00B800"/>
                  </a:solidFill>
                </a:endParaRPr>
              </a:p>
              <a:p>
                <a14:m>
                  <m:oMath xmlns:m="http://schemas.openxmlformats.org/officeDocument/2006/math">
                    <m:r>
                      <a:rPr lang="nl-NL" sz="2000" b="0" i="1" smtClean="0">
                        <a:solidFill>
                          <a:schemeClr val="accent2"/>
                        </a:solidFill>
                        <a:latin typeface="Cambria Math" panose="02040503050406030204" pitchFamily="18" charset="0"/>
                      </a:rPr>
                      <m:t>𝜂</m:t>
                    </m:r>
                    <m:r>
                      <a:rPr lang="nl-NL" sz="2000" b="0" i="1" smtClean="0">
                        <a:solidFill>
                          <a:schemeClr val="accent2"/>
                        </a:solidFill>
                        <a:latin typeface="Cambria Math" panose="02040503050406030204" pitchFamily="18" charset="0"/>
                      </a:rPr>
                      <m:t>=18 %</m:t>
                    </m:r>
                  </m:oMath>
                </a14:m>
                <a:endParaRPr lang="nl-NL" sz="2000" dirty="0">
                  <a:solidFill>
                    <a:schemeClr val="accent2"/>
                  </a:solidFill>
                </a:endParaRPr>
              </a:p>
              <a:p>
                <a:pPr marL="0" indent="0">
                  <a:buNone/>
                </a:pPr>
                <a:r>
                  <a:rPr lang="nl-NL" sz="2000" dirty="0"/>
                  <a:t>Gevraagd:</a:t>
                </a:r>
              </a:p>
              <a:p>
                <a14:m>
                  <m:oMath xmlns:m="http://schemas.openxmlformats.org/officeDocument/2006/math">
                    <m:r>
                      <a:rPr lang="nl-NL" sz="2000" i="1">
                        <a:solidFill>
                          <a:srgbClr val="00B800"/>
                        </a:solidFill>
                        <a:latin typeface="Cambria Math" panose="02040503050406030204" pitchFamily="18" charset="0"/>
                      </a:rPr>
                      <m:t>h</m:t>
                    </m:r>
                    <m:r>
                      <m:rPr>
                        <m:nor/>
                      </m:rPr>
                      <a:rPr lang="nl-NL" sz="2000" dirty="0">
                        <a:solidFill>
                          <a:srgbClr val="00B800"/>
                        </a:solidFill>
                      </a:rPr>
                      <m:t>?</m:t>
                    </m:r>
                  </m:oMath>
                </a14:m>
                <a:endParaRPr lang="nl-NL" sz="2000" dirty="0">
                  <a:solidFill>
                    <a:srgbClr val="00B800"/>
                  </a:solidFill>
                </a:endParaRPr>
              </a:p>
            </p:txBody>
          </p:sp>
        </mc:Choice>
        <mc:Fallback xmlns="">
          <p:sp>
            <p:nvSpPr>
              <p:cNvPr id="11" name="Tijdelijke aanduiding voor inhoud 10">
                <a:extLst>
                  <a:ext uri="{FF2B5EF4-FFF2-40B4-BE49-F238E27FC236}">
                    <a16:creationId xmlns:a16="http://schemas.microsoft.com/office/drawing/2014/main" id="{889A9AC7-A35D-823D-6264-A6B16FE1A36A}"/>
                  </a:ext>
                </a:extLst>
              </p:cNvPr>
              <p:cNvSpPr>
                <a:spLocks noGrp="1" noRot="1" noChangeAspect="1" noMove="1" noResize="1" noEditPoints="1" noAdjustHandles="1" noChangeArrowheads="1" noChangeShapeType="1" noTextEdit="1"/>
              </p:cNvSpPr>
              <p:nvPr>
                <p:ph sz="half" idx="2"/>
              </p:nvPr>
            </p:nvSpPr>
            <p:spPr>
              <a:xfrm>
                <a:off x="887400" y="1339200"/>
                <a:ext cx="5181600" cy="4837763"/>
              </a:xfrm>
              <a:blipFill>
                <a:blip r:embed="rId2"/>
                <a:stretch>
                  <a:fillRect l="-1294" t="-138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 name="Punthaak 30">
                <a:extLst>
                  <a:ext uri="{FF2B5EF4-FFF2-40B4-BE49-F238E27FC236}">
                    <a16:creationId xmlns:a16="http://schemas.microsoft.com/office/drawing/2014/main" id="{17347338-6981-5BC6-AEA2-DE0C99DE1235}"/>
                  </a:ext>
                </a:extLst>
              </p:cNvPr>
              <p:cNvSpPr/>
              <p:nvPr/>
            </p:nvSpPr>
            <p:spPr>
              <a:xfrm>
                <a:off x="2815990" y="5344319"/>
                <a:ext cx="3037610" cy="252000"/>
              </a:xfrm>
              <a:prstGeom prst="chevron">
                <a:avLst>
                  <a:gd name="adj" fmla="val 153799"/>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a:p>
            </p:txBody>
          </p:sp>
        </mc:Choice>
        <mc:Fallback xmlns="">
          <p:sp>
            <p:nvSpPr>
              <p:cNvPr id="2" name="Punthaak 30">
                <a:extLst>
                  <a:ext uri="{FF2B5EF4-FFF2-40B4-BE49-F238E27FC236}">
                    <a16:creationId xmlns:a16="http://schemas.microsoft.com/office/drawing/2014/main" id="{17347338-6981-5BC6-AEA2-DE0C99DE1235}"/>
                  </a:ext>
                </a:extLst>
              </p:cNvPr>
              <p:cNvSpPr>
                <a:spLocks noRot="1" noChangeAspect="1" noMove="1" noResize="1" noEditPoints="1" noAdjustHandles="1" noChangeArrowheads="1" noChangeShapeType="1" noTextEdit="1"/>
              </p:cNvSpPr>
              <p:nvPr/>
            </p:nvSpPr>
            <p:spPr>
              <a:xfrm>
                <a:off x="2815990" y="5344319"/>
                <a:ext cx="3037610" cy="252000"/>
              </a:xfrm>
              <a:prstGeom prst="chevron">
                <a:avLst>
                  <a:gd name="adj" fmla="val 153799"/>
                </a:avLst>
              </a:prstGeom>
              <a:blipFill>
                <a:blip r:embed="rId3"/>
                <a:stretch>
                  <a:fillRect/>
                </a:stretch>
              </a:blipFill>
              <a:ln w="28575">
                <a:solidFill>
                  <a:schemeClr val="bg1"/>
                </a:solidFill>
              </a:ln>
              <a:effectLst>
                <a:glow rad="50800">
                  <a:srgbClr val="FF00FF"/>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 name="Punthaak 27">
                <a:extLst>
                  <a:ext uri="{FF2B5EF4-FFF2-40B4-BE49-F238E27FC236}">
                    <a16:creationId xmlns:a16="http://schemas.microsoft.com/office/drawing/2014/main" id="{61C724D5-95A5-39E6-9863-3E9446A58445}"/>
                  </a:ext>
                </a:extLst>
              </p:cNvPr>
              <p:cNvSpPr/>
              <p:nvPr/>
            </p:nvSpPr>
            <p:spPr>
              <a:xfrm>
                <a:off x="314910" y="5310733"/>
                <a:ext cx="3307977" cy="1287822"/>
              </a:xfrm>
              <a:prstGeom prst="chevron">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nl-NL" sz="2000" b="0" i="1" dirty="0" smtClean="0">
                              <a:solidFill>
                                <a:srgbClr val="0070C0"/>
                              </a:solidFill>
                              <a:latin typeface="Cambria Math" panose="02040503050406030204" pitchFamily="18" charset="0"/>
                            </a:rPr>
                          </m:ctrlPr>
                        </m:sSubPr>
                        <m:e>
                          <m:r>
                            <a:rPr lang="nl-NL" sz="2000" b="0" i="1" dirty="0" smtClean="0">
                              <a:solidFill>
                                <a:srgbClr val="0070C0"/>
                              </a:solidFill>
                              <a:latin typeface="Cambria Math" panose="02040503050406030204" pitchFamily="18" charset="0"/>
                            </a:rPr>
                            <m:t>𝐸</m:t>
                          </m:r>
                        </m:e>
                        <m:sub>
                          <m:r>
                            <m:rPr>
                              <m:sty m:val="p"/>
                            </m:rPr>
                            <a:rPr lang="nl-NL" sz="2000" b="0" i="0" dirty="0" smtClean="0">
                              <a:solidFill>
                                <a:srgbClr val="0070C0"/>
                              </a:solidFill>
                              <a:latin typeface="Cambria Math" panose="02040503050406030204" pitchFamily="18" charset="0"/>
                            </a:rPr>
                            <m:t>in</m:t>
                          </m:r>
                        </m:sub>
                      </m:sSub>
                      <m:r>
                        <a:rPr lang="nl-NL" sz="2000" b="0" i="1" dirty="0" smtClean="0">
                          <a:solidFill>
                            <a:srgbClr val="0070C0"/>
                          </a:solidFill>
                          <a:latin typeface="Cambria Math" panose="02040503050406030204" pitchFamily="18" charset="0"/>
                        </a:rPr>
                        <m:t>=</m:t>
                      </m:r>
                      <m:sSub>
                        <m:sSubPr>
                          <m:ctrlPr>
                            <a:rPr lang="nl-NL" sz="2000" b="0" i="1" dirty="0" smtClean="0">
                              <a:solidFill>
                                <a:srgbClr val="0070C0"/>
                              </a:solidFill>
                              <a:latin typeface="Cambria Math" panose="02040503050406030204" pitchFamily="18" charset="0"/>
                            </a:rPr>
                          </m:ctrlPr>
                        </m:sSubPr>
                        <m:e>
                          <m:r>
                            <a:rPr lang="nl-NL" sz="2000" b="0" i="1" dirty="0" smtClean="0">
                              <a:solidFill>
                                <a:srgbClr val="0070C0"/>
                              </a:solidFill>
                              <a:latin typeface="Cambria Math" panose="02040503050406030204" pitchFamily="18" charset="0"/>
                            </a:rPr>
                            <m:t>𝐸</m:t>
                          </m:r>
                        </m:e>
                        <m:sub>
                          <m:r>
                            <m:rPr>
                              <m:sty m:val="p"/>
                            </m:rPr>
                            <a:rPr lang="nl-NL" sz="2000" b="0" i="0" dirty="0" smtClean="0">
                              <a:solidFill>
                                <a:srgbClr val="0070C0"/>
                              </a:solidFill>
                              <a:latin typeface="Cambria Math" panose="02040503050406030204" pitchFamily="18" charset="0"/>
                            </a:rPr>
                            <m:t>chem</m:t>
                          </m:r>
                        </m:sub>
                      </m:sSub>
                      <m:r>
                        <a:rPr lang="nl-NL" sz="2000" b="0" i="1" dirty="0" smtClean="0">
                          <a:solidFill>
                            <a:srgbClr val="0070C0"/>
                          </a:solidFill>
                          <a:latin typeface="Cambria Math" panose="02040503050406030204" pitchFamily="18" charset="0"/>
                        </a:rPr>
                        <m:t>         </m:t>
                      </m:r>
                    </m:oMath>
                  </m:oMathPara>
                </a14:m>
                <a:endParaRPr dirty="0"/>
              </a:p>
            </p:txBody>
          </p:sp>
        </mc:Choice>
        <mc:Fallback xmlns="">
          <p:sp>
            <p:nvSpPr>
              <p:cNvPr id="3" name="Punthaak 27">
                <a:extLst>
                  <a:ext uri="{FF2B5EF4-FFF2-40B4-BE49-F238E27FC236}">
                    <a16:creationId xmlns:a16="http://schemas.microsoft.com/office/drawing/2014/main" id="{61C724D5-95A5-39E6-9863-3E9446A58445}"/>
                  </a:ext>
                </a:extLst>
              </p:cNvPr>
              <p:cNvSpPr>
                <a:spLocks noRot="1" noChangeAspect="1" noMove="1" noResize="1" noEditPoints="1" noAdjustHandles="1" noChangeArrowheads="1" noChangeShapeType="1" noTextEdit="1"/>
              </p:cNvSpPr>
              <p:nvPr/>
            </p:nvSpPr>
            <p:spPr>
              <a:xfrm>
                <a:off x="314910" y="5310733"/>
                <a:ext cx="3307977" cy="1287822"/>
              </a:xfrm>
              <a:prstGeom prst="chevron">
                <a:avLst/>
              </a:prstGeom>
              <a:blipFill>
                <a:blip r:embed="rId4"/>
                <a:stretch>
                  <a:fillRect/>
                </a:stretch>
              </a:blipFill>
              <a:ln w="28575">
                <a:solidFill>
                  <a:schemeClr val="bg1"/>
                </a:solidFill>
              </a:ln>
              <a:effectLst>
                <a:glow rad="50800">
                  <a:srgbClr val="FF00FF"/>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 name="Punthaak 28">
                <a:extLst>
                  <a:ext uri="{FF2B5EF4-FFF2-40B4-BE49-F238E27FC236}">
                    <a16:creationId xmlns:a16="http://schemas.microsoft.com/office/drawing/2014/main" id="{2BA47805-F659-B8A8-6C52-103A5A215FA3}"/>
                  </a:ext>
                </a:extLst>
              </p:cNvPr>
              <p:cNvSpPr/>
              <p:nvPr/>
            </p:nvSpPr>
            <p:spPr>
              <a:xfrm>
                <a:off x="2815989" y="5594459"/>
                <a:ext cx="3272730" cy="1004096"/>
              </a:xfrm>
              <a:prstGeom prst="chevron">
                <a:avLst>
                  <a:gd name="adj" fmla="val 62479"/>
                </a:avLst>
              </a:prstGeom>
              <a:noFill/>
              <a:ln w="28575">
                <a:solidFill>
                  <a:schemeClr val="bg1"/>
                </a:solidFill>
              </a:ln>
              <a:effectLst>
                <a:glow rad="50800">
                  <a:srgbClr val="FF00FF"/>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14:m>
                  <m:oMathPara xmlns:m="http://schemas.openxmlformats.org/officeDocument/2006/math">
                    <m:oMathParaPr>
                      <m:jc m:val="centerGroup"/>
                    </m:oMathParaPr>
                    <m:oMath xmlns:m="http://schemas.openxmlformats.org/officeDocument/2006/math">
                      <m:sSub>
                        <m:sSubPr>
                          <m:ctrlPr>
                            <a:rPr lang="nl-NL" sz="2000" b="0" i="1" dirty="0" smtClean="0">
                              <a:solidFill>
                                <a:schemeClr val="tx1"/>
                              </a:solidFill>
                              <a:latin typeface="Cambria Math" panose="02040503050406030204" pitchFamily="18" charset="0"/>
                            </a:rPr>
                          </m:ctrlPr>
                        </m:sSubPr>
                        <m:e>
                          <m:r>
                            <a:rPr lang="nl-NL" sz="2000" b="0" i="1" dirty="0" smtClean="0">
                              <a:solidFill>
                                <a:schemeClr val="tx1"/>
                              </a:solidFill>
                              <a:latin typeface="Cambria Math" panose="02040503050406030204" pitchFamily="18" charset="0"/>
                            </a:rPr>
                            <m:t>                    </m:t>
                          </m:r>
                          <m:r>
                            <a:rPr lang="nl-NL" sz="2000" b="0" i="1" dirty="0" smtClean="0">
                              <a:solidFill>
                                <a:schemeClr val="tx1"/>
                              </a:solidFill>
                              <a:latin typeface="Cambria Math" panose="02040503050406030204" pitchFamily="18" charset="0"/>
                            </a:rPr>
                            <m:t>𝐸</m:t>
                          </m:r>
                        </m:e>
                        <m:sub>
                          <m:r>
                            <m:rPr>
                              <m:sty m:val="p"/>
                            </m:rPr>
                            <a:rPr lang="nl-NL" sz="2000" b="0" i="0" dirty="0" smtClean="0">
                              <a:solidFill>
                                <a:schemeClr val="tx1"/>
                              </a:solidFill>
                              <a:latin typeface="Cambria Math" panose="02040503050406030204" pitchFamily="18" charset="0"/>
                            </a:rPr>
                            <m:t>verlies</m:t>
                          </m:r>
                        </m:sub>
                      </m:sSub>
                      <m:r>
                        <a:rPr lang="nl-NL" sz="2000" b="0" i="1" dirty="0" smtClean="0">
                          <a:solidFill>
                            <a:schemeClr val="tx1"/>
                          </a:solidFill>
                          <a:latin typeface="Cambria Math" panose="02040503050406030204" pitchFamily="18" charset="0"/>
                        </a:rPr>
                        <m:t>=</m:t>
                      </m:r>
                      <m:r>
                        <a:rPr lang="nl-NL" sz="2000" b="0" i="1" dirty="0" smtClean="0">
                          <a:solidFill>
                            <a:schemeClr val="tx1"/>
                          </a:solidFill>
                          <a:latin typeface="Cambria Math" panose="02040503050406030204" pitchFamily="18" charset="0"/>
                        </a:rPr>
                        <m:t>𝑄</m:t>
                      </m:r>
                    </m:oMath>
                  </m:oMathPara>
                </a14:m>
                <a:endParaRPr lang="nl-NL" sz="2000" dirty="0">
                  <a:solidFill>
                    <a:schemeClr val="tx1"/>
                  </a:solidFill>
                  <a:latin typeface="Effra" panose="02000506080000020004"/>
                </a:endParaRPr>
              </a:p>
            </p:txBody>
          </p:sp>
        </mc:Choice>
        <mc:Fallback xmlns="">
          <p:sp>
            <p:nvSpPr>
              <p:cNvPr id="5" name="Punthaak 28">
                <a:extLst>
                  <a:ext uri="{FF2B5EF4-FFF2-40B4-BE49-F238E27FC236}">
                    <a16:creationId xmlns:a16="http://schemas.microsoft.com/office/drawing/2014/main" id="{2BA47805-F659-B8A8-6C52-103A5A215FA3}"/>
                  </a:ext>
                </a:extLst>
              </p:cNvPr>
              <p:cNvSpPr>
                <a:spLocks noRot="1" noChangeAspect="1" noMove="1" noResize="1" noEditPoints="1" noAdjustHandles="1" noChangeArrowheads="1" noChangeShapeType="1" noTextEdit="1"/>
              </p:cNvSpPr>
              <p:nvPr/>
            </p:nvSpPr>
            <p:spPr>
              <a:xfrm>
                <a:off x="2815989" y="5594459"/>
                <a:ext cx="3272730" cy="1004096"/>
              </a:xfrm>
              <a:prstGeom prst="chevron">
                <a:avLst>
                  <a:gd name="adj" fmla="val 62479"/>
                </a:avLst>
              </a:prstGeom>
              <a:blipFill>
                <a:blip r:embed="rId5"/>
                <a:stretch>
                  <a:fillRect/>
                </a:stretch>
              </a:blipFill>
              <a:ln w="28575">
                <a:solidFill>
                  <a:schemeClr val="bg1"/>
                </a:solidFill>
              </a:ln>
              <a:effectLst>
                <a:glow rad="50800">
                  <a:srgbClr val="FF00FF"/>
                </a:glow>
              </a:effectLst>
            </p:spPr>
            <p:txBody>
              <a:bodyPr/>
              <a:lstStyle/>
              <a:p>
                <a:r>
                  <a:rPr lang="nl-NL">
                    <a:noFill/>
                  </a:rPr>
                  <a:t> </a:t>
                </a:r>
              </a:p>
            </p:txBody>
          </p:sp>
        </mc:Fallback>
      </mc:AlternateContent>
      <p:sp>
        <p:nvSpPr>
          <p:cNvPr id="7" name="Rechthoek 6">
            <a:extLst>
              <a:ext uri="{FF2B5EF4-FFF2-40B4-BE49-F238E27FC236}">
                <a16:creationId xmlns:a16="http://schemas.microsoft.com/office/drawing/2014/main" id="{33E2685A-08CE-FB9B-6A8E-03C9F660C069}"/>
              </a:ext>
            </a:extLst>
          </p:cNvPr>
          <p:cNvSpPr/>
          <p:nvPr/>
        </p:nvSpPr>
        <p:spPr>
          <a:xfrm>
            <a:off x="2417320" y="5253588"/>
            <a:ext cx="1791935" cy="1382241"/>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Boombrommer</a:t>
            </a:r>
          </a:p>
        </p:txBody>
      </p:sp>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E3D2BA41-95EE-804F-98E9-01BB821E1BF9}"/>
                  </a:ext>
                </a:extLst>
              </p:cNvPr>
              <p:cNvSpPr txBox="1"/>
              <p:nvPr/>
            </p:nvSpPr>
            <p:spPr>
              <a:xfrm>
                <a:off x="3412803" y="4922727"/>
                <a:ext cx="227991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sz="2000" b="0" i="1" dirty="0" smtClean="0">
                              <a:solidFill>
                                <a:srgbClr val="00B800"/>
                              </a:solidFill>
                              <a:latin typeface="Cambria Math" panose="02040503050406030204" pitchFamily="18" charset="0"/>
                            </a:rPr>
                          </m:ctrlPr>
                        </m:sSubPr>
                        <m:e>
                          <m:r>
                            <a:rPr lang="nl-NL" sz="2000" b="0" i="1" dirty="0" smtClean="0">
                              <a:solidFill>
                                <a:srgbClr val="00B800"/>
                              </a:solidFill>
                              <a:latin typeface="Cambria Math" panose="02040503050406030204" pitchFamily="18" charset="0"/>
                            </a:rPr>
                            <m:t>                </m:t>
                          </m:r>
                          <m:r>
                            <a:rPr lang="nl-NL" sz="2000" b="0" i="1" dirty="0" smtClean="0">
                              <a:solidFill>
                                <a:srgbClr val="00B800"/>
                              </a:solidFill>
                              <a:latin typeface="Cambria Math" panose="02040503050406030204" pitchFamily="18" charset="0"/>
                            </a:rPr>
                            <m:t>𝐸</m:t>
                          </m:r>
                        </m:e>
                        <m:sub>
                          <m:r>
                            <m:rPr>
                              <m:sty m:val="p"/>
                            </m:rPr>
                            <a:rPr lang="nl-NL" sz="2000" b="0" i="0" dirty="0" smtClean="0">
                              <a:solidFill>
                                <a:srgbClr val="00B800"/>
                              </a:solidFill>
                              <a:latin typeface="Cambria Math" panose="02040503050406030204" pitchFamily="18" charset="0"/>
                            </a:rPr>
                            <m:t>nut</m:t>
                          </m:r>
                        </m:sub>
                      </m:sSub>
                      <m:r>
                        <a:rPr lang="nl-NL" sz="2000" b="0" i="1" dirty="0" smtClean="0">
                          <a:solidFill>
                            <a:srgbClr val="00B800"/>
                          </a:solidFill>
                          <a:latin typeface="Cambria Math" panose="02040503050406030204" pitchFamily="18" charset="0"/>
                        </a:rPr>
                        <m:t>=</m:t>
                      </m:r>
                      <m:sSub>
                        <m:sSubPr>
                          <m:ctrlPr>
                            <a:rPr lang="nl-NL" sz="2000" b="0" i="1" dirty="0" smtClean="0">
                              <a:solidFill>
                                <a:srgbClr val="00B800"/>
                              </a:solidFill>
                              <a:latin typeface="Cambria Math" panose="02040503050406030204" pitchFamily="18" charset="0"/>
                            </a:rPr>
                          </m:ctrlPr>
                        </m:sSubPr>
                        <m:e>
                          <m:r>
                            <a:rPr lang="nl-NL" sz="2000" b="0" i="1" dirty="0" smtClean="0">
                              <a:solidFill>
                                <a:srgbClr val="00B800"/>
                              </a:solidFill>
                              <a:latin typeface="Cambria Math" panose="02040503050406030204" pitchFamily="18" charset="0"/>
                            </a:rPr>
                            <m:t>𝐸</m:t>
                          </m:r>
                        </m:e>
                        <m:sub>
                          <m:r>
                            <m:rPr>
                              <m:sty m:val="p"/>
                            </m:rPr>
                            <a:rPr lang="nl-NL" sz="2000" b="0" i="0" dirty="0" smtClean="0">
                              <a:solidFill>
                                <a:srgbClr val="00B800"/>
                              </a:solidFill>
                              <a:latin typeface="Cambria Math" panose="02040503050406030204" pitchFamily="18" charset="0"/>
                            </a:rPr>
                            <m:t>z</m:t>
                          </m:r>
                        </m:sub>
                      </m:sSub>
                    </m:oMath>
                  </m:oMathPara>
                </a14:m>
                <a:endParaRPr lang="nl-NL" sz="2000" dirty="0"/>
              </a:p>
            </p:txBody>
          </p:sp>
        </mc:Choice>
        <mc:Fallback xmlns="">
          <p:sp>
            <p:nvSpPr>
              <p:cNvPr id="13" name="Tekstvak 12">
                <a:extLst>
                  <a:ext uri="{FF2B5EF4-FFF2-40B4-BE49-F238E27FC236}">
                    <a16:creationId xmlns:a16="http://schemas.microsoft.com/office/drawing/2014/main" id="{E3D2BA41-95EE-804F-98E9-01BB821E1BF9}"/>
                  </a:ext>
                </a:extLst>
              </p:cNvPr>
              <p:cNvSpPr txBox="1">
                <a:spLocks noRot="1" noChangeAspect="1" noMove="1" noResize="1" noEditPoints="1" noAdjustHandles="1" noChangeArrowheads="1" noChangeShapeType="1" noTextEdit="1"/>
              </p:cNvSpPr>
              <p:nvPr/>
            </p:nvSpPr>
            <p:spPr>
              <a:xfrm>
                <a:off x="3412803" y="4922727"/>
                <a:ext cx="2279913" cy="400110"/>
              </a:xfrm>
              <a:prstGeom prst="rect">
                <a:avLst/>
              </a:prstGeom>
              <a:blipFill>
                <a:blip r:embed="rId6"/>
                <a:stretch>
                  <a:fillRect/>
                </a:stretch>
              </a:blipFill>
            </p:spPr>
            <p:txBody>
              <a:bodyPr/>
              <a:lstStyle/>
              <a:p>
                <a:r>
                  <a:rPr lang="nl-NL">
                    <a:noFill/>
                  </a:rPr>
                  <a:t> </a:t>
                </a:r>
              </a:p>
            </p:txBody>
          </p:sp>
        </mc:Fallback>
      </mc:AlternateContent>
      <p:sp>
        <p:nvSpPr>
          <p:cNvPr id="25" name="Tekstvak 24">
            <a:extLst>
              <a:ext uri="{FF2B5EF4-FFF2-40B4-BE49-F238E27FC236}">
                <a16:creationId xmlns:a16="http://schemas.microsoft.com/office/drawing/2014/main" id="{F64E550E-BA4C-D927-79AC-0059C42D8EC0}"/>
              </a:ext>
            </a:extLst>
          </p:cNvPr>
          <p:cNvSpPr txBox="1"/>
          <p:nvPr/>
        </p:nvSpPr>
        <p:spPr>
          <a:xfrm>
            <a:off x="1255630" y="5322837"/>
            <a:ext cx="1175499" cy="369332"/>
          </a:xfrm>
          <a:prstGeom prst="rect">
            <a:avLst/>
          </a:prstGeom>
          <a:noFill/>
        </p:spPr>
        <p:txBody>
          <a:bodyPr wrap="square" rtlCol="0">
            <a:spAutoFit/>
          </a:bodyPr>
          <a:lstStyle/>
          <a:p>
            <a:r>
              <a:rPr lang="nl-NL" dirty="0">
                <a:solidFill>
                  <a:srgbClr val="0070C0"/>
                </a:solidFill>
                <a:latin typeface="Effra" panose="02000506080000020004" pitchFamily="2" charset="0"/>
              </a:rPr>
              <a:t>100%</a:t>
            </a:r>
          </a:p>
        </p:txBody>
      </p:sp>
      <mc:AlternateContent xmlns:mc="http://schemas.openxmlformats.org/markup-compatibility/2006" xmlns:a14="http://schemas.microsoft.com/office/drawing/2010/main">
        <mc:Choice Requires="a14">
          <p:sp>
            <p:nvSpPr>
              <p:cNvPr id="10" name="Tijdelijke aanduiding voor inhoud 10">
                <a:extLst>
                  <a:ext uri="{FF2B5EF4-FFF2-40B4-BE49-F238E27FC236}">
                    <a16:creationId xmlns:a16="http://schemas.microsoft.com/office/drawing/2014/main" id="{ADCC197E-E16D-DA8D-2485-AB20F0110936}"/>
                  </a:ext>
                </a:extLst>
              </p:cNvPr>
              <p:cNvSpPr txBox="1">
                <a:spLocks/>
              </p:cNvSpPr>
              <p:nvPr/>
            </p:nvSpPr>
            <p:spPr>
              <a:xfrm>
                <a:off x="6487388" y="1386957"/>
                <a:ext cx="5181600" cy="483776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t>Berekening:</a:t>
                </a:r>
              </a:p>
              <a:p>
                <a14:m>
                  <m:oMath xmlns:m="http://schemas.openxmlformats.org/officeDocument/2006/math">
                    <m:sSub>
                      <m:sSubPr>
                        <m:ctrlPr>
                          <a:rPr lang="nl-NL" sz="2000" b="0" i="1" smtClean="0">
                            <a:solidFill>
                              <a:schemeClr val="accent1"/>
                            </a:solidFill>
                            <a:latin typeface="Cambria Math" panose="02040503050406030204" pitchFamily="18" charset="0"/>
                          </a:rPr>
                        </m:ctrlPr>
                      </m:sSubPr>
                      <m:e>
                        <m:r>
                          <a:rPr lang="nl-NL" sz="2000" b="0" i="1" smtClean="0">
                            <a:solidFill>
                              <a:schemeClr val="accent1"/>
                            </a:solidFill>
                            <a:latin typeface="Cambria Math" panose="02040503050406030204" pitchFamily="18" charset="0"/>
                          </a:rPr>
                          <m:t>𝐸</m:t>
                        </m:r>
                      </m:e>
                      <m:sub>
                        <m:r>
                          <m:rPr>
                            <m:sty m:val="p"/>
                          </m:rPr>
                          <a:rPr lang="nl-NL" sz="2000" b="0" i="0" smtClean="0">
                            <a:solidFill>
                              <a:schemeClr val="accent1"/>
                            </a:solidFill>
                            <a:latin typeface="Cambria Math" panose="02040503050406030204" pitchFamily="18" charset="0"/>
                          </a:rPr>
                          <m:t>in</m:t>
                        </m:r>
                      </m:sub>
                    </m:sSub>
                    <m:r>
                      <a:rPr lang="nl-NL" sz="2000" b="0" i="1" smtClean="0">
                        <a:solidFill>
                          <a:schemeClr val="accent1"/>
                        </a:solidFill>
                        <a:latin typeface="Cambria Math" panose="02040503050406030204" pitchFamily="18" charset="0"/>
                      </a:rPr>
                      <m:t>=</m:t>
                    </m:r>
                    <m:sSub>
                      <m:sSubPr>
                        <m:ctrlPr>
                          <a:rPr lang="nl-NL" sz="2000" b="0" i="1" smtClean="0">
                            <a:solidFill>
                              <a:schemeClr val="accent1"/>
                            </a:solidFill>
                            <a:latin typeface="Cambria Math" panose="02040503050406030204" pitchFamily="18" charset="0"/>
                          </a:rPr>
                        </m:ctrlPr>
                      </m:sSubPr>
                      <m:e>
                        <m:r>
                          <a:rPr lang="nl-NL" sz="2000" b="0" i="1" smtClean="0">
                            <a:solidFill>
                              <a:schemeClr val="accent1"/>
                            </a:solidFill>
                            <a:latin typeface="Cambria Math" panose="02040503050406030204" pitchFamily="18" charset="0"/>
                          </a:rPr>
                          <m:t>𝐸</m:t>
                        </m:r>
                      </m:e>
                      <m:sub>
                        <m:r>
                          <m:rPr>
                            <m:sty m:val="p"/>
                          </m:rPr>
                          <a:rPr lang="nl-NL" sz="2000" b="0" i="0" smtClean="0">
                            <a:solidFill>
                              <a:schemeClr val="accent1"/>
                            </a:solidFill>
                            <a:latin typeface="Cambria Math" panose="02040503050406030204" pitchFamily="18" charset="0"/>
                          </a:rPr>
                          <m:t>chem</m:t>
                        </m:r>
                      </m:sub>
                    </m:sSub>
                    <m:r>
                      <a:rPr lang="nl-NL" sz="2000" b="0" i="1" smtClean="0">
                        <a:solidFill>
                          <a:schemeClr val="accent1"/>
                        </a:solidFill>
                        <a:latin typeface="Cambria Math" panose="02040503050406030204" pitchFamily="18" charset="0"/>
                      </a:rPr>
                      <m:t>=</m:t>
                    </m:r>
                    <m:sSub>
                      <m:sSubPr>
                        <m:ctrlPr>
                          <a:rPr lang="nl-NL" sz="2000" b="0" i="1" smtClean="0">
                            <a:solidFill>
                              <a:schemeClr val="accent1"/>
                            </a:solidFill>
                            <a:latin typeface="Cambria Math" panose="02040503050406030204" pitchFamily="18" charset="0"/>
                          </a:rPr>
                        </m:ctrlPr>
                      </m:sSubPr>
                      <m:e>
                        <m:r>
                          <a:rPr lang="nl-NL" sz="2000" b="0" i="1" smtClean="0">
                            <a:solidFill>
                              <a:schemeClr val="accent1"/>
                            </a:solidFill>
                            <a:latin typeface="Cambria Math" panose="02040503050406030204" pitchFamily="18" charset="0"/>
                          </a:rPr>
                          <m:t>𝑟</m:t>
                        </m:r>
                      </m:e>
                      <m:sub>
                        <m:r>
                          <m:rPr>
                            <m:sty m:val="p"/>
                          </m:rPr>
                          <a:rPr lang="nl-NL" sz="2000" b="0" i="0" smtClean="0">
                            <a:solidFill>
                              <a:schemeClr val="accent1"/>
                            </a:solidFill>
                            <a:latin typeface="Cambria Math" panose="02040503050406030204" pitchFamily="18" charset="0"/>
                          </a:rPr>
                          <m:t>V</m:t>
                        </m:r>
                      </m:sub>
                    </m:sSub>
                    <m:r>
                      <a:rPr lang="nl-NL" sz="2000" b="0" i="1" smtClean="0">
                        <a:solidFill>
                          <a:schemeClr val="accent1"/>
                        </a:solidFill>
                        <a:latin typeface="Cambria Math" panose="02040503050406030204" pitchFamily="18" charset="0"/>
                      </a:rPr>
                      <m:t>∙</m:t>
                    </m:r>
                    <m:r>
                      <a:rPr lang="nl-NL" sz="2000" b="0" i="1" smtClean="0">
                        <a:solidFill>
                          <a:schemeClr val="accent1"/>
                        </a:solidFill>
                        <a:latin typeface="Cambria Math" panose="02040503050406030204" pitchFamily="18" charset="0"/>
                      </a:rPr>
                      <m:t>𝑉</m:t>
                    </m:r>
                  </m:oMath>
                </a14:m>
                <a:endParaRPr lang="nl-NL" sz="2000" b="0" i="1" dirty="0">
                  <a:solidFill>
                    <a:schemeClr val="accent1"/>
                  </a:solidFill>
                  <a:latin typeface="Cambria Math" panose="02040503050406030204" pitchFamily="18" charset="0"/>
                </a:endParaRPr>
              </a:p>
              <a:p>
                <a14:m>
                  <m:oMath xmlns:m="http://schemas.openxmlformats.org/officeDocument/2006/math">
                    <m:sSub>
                      <m:sSubPr>
                        <m:ctrlPr>
                          <a:rPr lang="nl-NL" sz="2000" i="1" smtClean="0">
                            <a:solidFill>
                              <a:srgbClr val="00B800"/>
                            </a:solidFill>
                            <a:latin typeface="Cambria Math" panose="02040503050406030204" pitchFamily="18" charset="0"/>
                          </a:rPr>
                        </m:ctrlPr>
                      </m:sSubPr>
                      <m:e>
                        <m:sSub>
                          <m:sSubPr>
                            <m:ctrlPr>
                              <a:rPr lang="nl-NL" sz="2000" b="0" i="1" smtClean="0">
                                <a:solidFill>
                                  <a:srgbClr val="00B800"/>
                                </a:solidFill>
                                <a:latin typeface="Cambria Math" panose="02040503050406030204" pitchFamily="18" charset="0"/>
                              </a:rPr>
                            </m:ctrlPr>
                          </m:sSubPr>
                          <m:e>
                            <m:r>
                              <a:rPr lang="nl-NL" sz="2000" b="0" i="1" smtClean="0">
                                <a:solidFill>
                                  <a:srgbClr val="00B800"/>
                                </a:solidFill>
                                <a:latin typeface="Cambria Math" panose="02040503050406030204" pitchFamily="18" charset="0"/>
                              </a:rPr>
                              <m:t>𝐸</m:t>
                            </m:r>
                          </m:e>
                          <m:sub>
                            <m:r>
                              <m:rPr>
                                <m:sty m:val="p"/>
                              </m:rPr>
                              <a:rPr lang="nl-NL" sz="2000" b="0" i="0" smtClean="0">
                                <a:solidFill>
                                  <a:srgbClr val="00B800"/>
                                </a:solidFill>
                                <a:latin typeface="Cambria Math" panose="02040503050406030204" pitchFamily="18" charset="0"/>
                              </a:rPr>
                              <m:t>nut</m:t>
                            </m:r>
                          </m:sub>
                        </m:sSub>
                        <m:r>
                          <a:rPr lang="nl-NL" sz="2000" b="0" i="1" smtClean="0">
                            <a:solidFill>
                              <a:srgbClr val="00B800"/>
                            </a:solidFill>
                            <a:latin typeface="Cambria Math" panose="02040503050406030204" pitchFamily="18" charset="0"/>
                          </a:rPr>
                          <m:t>=</m:t>
                        </m:r>
                        <m:r>
                          <a:rPr lang="nl-NL" sz="2000" i="1">
                            <a:solidFill>
                              <a:srgbClr val="00B800"/>
                            </a:solidFill>
                            <a:latin typeface="Cambria Math" panose="02040503050406030204" pitchFamily="18" charset="0"/>
                          </a:rPr>
                          <m:t>𝐸</m:t>
                        </m:r>
                      </m:e>
                      <m:sub>
                        <m:r>
                          <m:rPr>
                            <m:sty m:val="p"/>
                          </m:rPr>
                          <a:rPr lang="nl-NL" sz="2000">
                            <a:solidFill>
                              <a:srgbClr val="00B800"/>
                            </a:solidFill>
                            <a:latin typeface="Cambria Math" panose="02040503050406030204" pitchFamily="18" charset="0"/>
                          </a:rPr>
                          <m:t>z</m:t>
                        </m:r>
                      </m:sub>
                    </m:sSub>
                    <m:r>
                      <a:rPr lang="nl-NL" sz="2000" i="1">
                        <a:solidFill>
                          <a:srgbClr val="00B800"/>
                        </a:solidFill>
                        <a:latin typeface="Cambria Math" panose="02040503050406030204" pitchFamily="18" charset="0"/>
                      </a:rPr>
                      <m:t>=</m:t>
                    </m:r>
                    <m:r>
                      <a:rPr lang="nl-NL" sz="2000" i="1">
                        <a:solidFill>
                          <a:srgbClr val="00B800"/>
                        </a:solidFill>
                        <a:latin typeface="Cambria Math" panose="02040503050406030204" pitchFamily="18" charset="0"/>
                      </a:rPr>
                      <m:t>𝑚</m:t>
                    </m:r>
                    <m:r>
                      <a:rPr lang="nl-NL" sz="2000" i="1">
                        <a:solidFill>
                          <a:srgbClr val="00B800"/>
                        </a:solidFill>
                        <a:latin typeface="Cambria Math" panose="02040503050406030204" pitchFamily="18" charset="0"/>
                      </a:rPr>
                      <m:t>∙</m:t>
                    </m:r>
                    <m:r>
                      <a:rPr lang="nl-NL" sz="2000" i="1">
                        <a:solidFill>
                          <a:srgbClr val="00B800"/>
                        </a:solidFill>
                        <a:latin typeface="Cambria Math" panose="02040503050406030204" pitchFamily="18" charset="0"/>
                      </a:rPr>
                      <m:t>𝑔</m:t>
                    </m:r>
                    <m:r>
                      <a:rPr lang="nl-NL" sz="2000" i="1">
                        <a:solidFill>
                          <a:srgbClr val="00B800"/>
                        </a:solidFill>
                        <a:latin typeface="Cambria Math" panose="02040503050406030204" pitchFamily="18" charset="0"/>
                      </a:rPr>
                      <m:t>∙</m:t>
                    </m:r>
                    <m:r>
                      <a:rPr lang="nl-NL" sz="2000" i="1">
                        <a:solidFill>
                          <a:srgbClr val="00B800"/>
                        </a:solidFill>
                        <a:latin typeface="Cambria Math" panose="02040503050406030204" pitchFamily="18" charset="0"/>
                      </a:rPr>
                      <m:t>h</m:t>
                    </m:r>
                  </m:oMath>
                </a14:m>
                <a:endParaRPr lang="nl-NL" sz="2000" b="0" i="1" dirty="0">
                  <a:solidFill>
                    <a:srgbClr val="00B800"/>
                  </a:solidFill>
                  <a:latin typeface="Cambria Math" panose="02040503050406030204" pitchFamily="18" charset="0"/>
                </a:endParaRPr>
              </a:p>
              <a:p>
                <a14:m>
                  <m:oMath xmlns:m="http://schemas.openxmlformats.org/officeDocument/2006/math">
                    <m:r>
                      <a:rPr lang="nl-NL" sz="2000" b="0" i="1" smtClean="0">
                        <a:solidFill>
                          <a:schemeClr val="accent2"/>
                        </a:solidFill>
                        <a:latin typeface="Cambria Math" panose="02040503050406030204" pitchFamily="18" charset="0"/>
                      </a:rPr>
                      <m:t>𝜂</m:t>
                    </m:r>
                    <m:r>
                      <a:rPr lang="nl-NL" sz="2000" b="0" i="1" smtClean="0">
                        <a:solidFill>
                          <a:schemeClr val="accent2"/>
                        </a:solidFill>
                        <a:latin typeface="Cambria Math" panose="02040503050406030204" pitchFamily="18" charset="0"/>
                      </a:rPr>
                      <m:t>=</m:t>
                    </m:r>
                    <m:f>
                      <m:fPr>
                        <m:ctrlPr>
                          <a:rPr lang="nl-NL" sz="2000" b="0" i="1" smtClean="0">
                            <a:solidFill>
                              <a:schemeClr val="accent2"/>
                            </a:solidFill>
                            <a:latin typeface="Cambria Math" panose="02040503050406030204" pitchFamily="18" charset="0"/>
                          </a:rPr>
                        </m:ctrlPr>
                      </m:fPr>
                      <m:num>
                        <m:sSub>
                          <m:sSubPr>
                            <m:ctrlPr>
                              <a:rPr lang="nl-NL" sz="2000" b="0" i="1" smtClean="0">
                                <a:solidFill>
                                  <a:schemeClr val="accent2"/>
                                </a:solidFill>
                                <a:latin typeface="Cambria Math" panose="02040503050406030204" pitchFamily="18" charset="0"/>
                              </a:rPr>
                            </m:ctrlPr>
                          </m:sSubPr>
                          <m:e>
                            <m:r>
                              <a:rPr lang="nl-NL" sz="2000" b="0" i="1" smtClean="0">
                                <a:solidFill>
                                  <a:schemeClr val="accent2"/>
                                </a:solidFill>
                                <a:latin typeface="Cambria Math" panose="02040503050406030204" pitchFamily="18" charset="0"/>
                              </a:rPr>
                              <m:t>𝐸</m:t>
                            </m:r>
                          </m:e>
                          <m:sub>
                            <m:r>
                              <m:rPr>
                                <m:sty m:val="p"/>
                              </m:rPr>
                              <a:rPr lang="nl-NL" sz="2000" b="0" i="0" smtClean="0">
                                <a:solidFill>
                                  <a:schemeClr val="accent2"/>
                                </a:solidFill>
                                <a:latin typeface="Cambria Math" panose="02040503050406030204" pitchFamily="18" charset="0"/>
                              </a:rPr>
                              <m:t>nut</m:t>
                            </m:r>
                          </m:sub>
                        </m:sSub>
                      </m:num>
                      <m:den>
                        <m:sSub>
                          <m:sSubPr>
                            <m:ctrlPr>
                              <a:rPr lang="nl-NL" sz="2000" b="0" i="1" smtClean="0">
                                <a:solidFill>
                                  <a:schemeClr val="accent2"/>
                                </a:solidFill>
                                <a:latin typeface="Cambria Math" panose="02040503050406030204" pitchFamily="18" charset="0"/>
                              </a:rPr>
                            </m:ctrlPr>
                          </m:sSubPr>
                          <m:e>
                            <m:r>
                              <a:rPr lang="nl-NL" sz="2000" b="0" i="1" smtClean="0">
                                <a:solidFill>
                                  <a:schemeClr val="accent2"/>
                                </a:solidFill>
                                <a:latin typeface="Cambria Math" panose="02040503050406030204" pitchFamily="18" charset="0"/>
                              </a:rPr>
                              <m:t>𝐸</m:t>
                            </m:r>
                          </m:e>
                          <m:sub>
                            <m:r>
                              <m:rPr>
                                <m:sty m:val="p"/>
                              </m:rPr>
                              <a:rPr lang="nl-NL" sz="2000" b="0" i="0" smtClean="0">
                                <a:solidFill>
                                  <a:schemeClr val="accent2"/>
                                </a:solidFill>
                                <a:latin typeface="Cambria Math" panose="02040503050406030204" pitchFamily="18" charset="0"/>
                              </a:rPr>
                              <m:t>in</m:t>
                            </m:r>
                          </m:sub>
                        </m:sSub>
                      </m:den>
                    </m:f>
                    <m:r>
                      <a:rPr lang="nl-NL" sz="2000" b="0" i="1" smtClean="0">
                        <a:solidFill>
                          <a:schemeClr val="accent2"/>
                        </a:solidFill>
                        <a:latin typeface="Cambria Math" panose="02040503050406030204" pitchFamily="18" charset="0"/>
                      </a:rPr>
                      <m:t>∙100%</m:t>
                    </m:r>
                  </m:oMath>
                </a14:m>
                <a:endParaRPr lang="nl-NL" sz="2000" b="0" i="1" dirty="0">
                  <a:solidFill>
                    <a:schemeClr val="accent2"/>
                  </a:solidFill>
                  <a:latin typeface="Cambria Math" panose="02040503050406030204" pitchFamily="18" charset="0"/>
                </a:endParaRPr>
              </a:p>
              <a:p>
                <a:endParaRPr lang="nl-NL" sz="2000" b="0" i="1" dirty="0">
                  <a:latin typeface="Cambria Math" panose="02040503050406030204" pitchFamily="18" charset="0"/>
                </a:endParaRPr>
              </a:p>
              <a:p>
                <a14:m>
                  <m:oMath xmlns:m="http://schemas.openxmlformats.org/officeDocument/2006/math">
                    <m:sSub>
                      <m:sSubPr>
                        <m:ctrlPr>
                          <a:rPr lang="nl-NL" sz="2000" b="0" i="1" smtClean="0">
                            <a:solidFill>
                              <a:schemeClr val="accent1"/>
                            </a:solidFill>
                            <a:latin typeface="Cambria Math" panose="02040503050406030204" pitchFamily="18" charset="0"/>
                          </a:rPr>
                        </m:ctrlPr>
                      </m:sSubPr>
                      <m:e>
                        <m:r>
                          <a:rPr lang="nl-NL" sz="2000" b="0" i="1" smtClean="0">
                            <a:solidFill>
                              <a:schemeClr val="accent1"/>
                            </a:solidFill>
                            <a:latin typeface="Cambria Math" panose="02040503050406030204" pitchFamily="18" charset="0"/>
                          </a:rPr>
                          <m:t>𝐸</m:t>
                        </m:r>
                      </m:e>
                      <m:sub>
                        <m:r>
                          <m:rPr>
                            <m:sty m:val="p"/>
                          </m:rPr>
                          <a:rPr lang="nl-NL" sz="2000" b="0" i="0" smtClean="0">
                            <a:solidFill>
                              <a:schemeClr val="accent1"/>
                            </a:solidFill>
                            <a:latin typeface="Cambria Math" panose="02040503050406030204" pitchFamily="18" charset="0"/>
                          </a:rPr>
                          <m:t>in</m:t>
                        </m:r>
                      </m:sub>
                    </m:sSub>
                    <m:r>
                      <a:rPr lang="nl-NL" sz="2000" b="0" i="1" smtClean="0">
                        <a:solidFill>
                          <a:schemeClr val="accent1"/>
                        </a:solidFill>
                        <a:latin typeface="Cambria Math" panose="02040503050406030204" pitchFamily="18" charset="0"/>
                      </a:rPr>
                      <m:t>=33∙</m:t>
                    </m:r>
                    <m:sSup>
                      <m:sSupPr>
                        <m:ctrlPr>
                          <a:rPr lang="nl-NL" sz="2000" b="0" i="1" smtClean="0">
                            <a:solidFill>
                              <a:schemeClr val="accent1"/>
                            </a:solidFill>
                            <a:latin typeface="Cambria Math" panose="02040503050406030204" pitchFamily="18" charset="0"/>
                          </a:rPr>
                        </m:ctrlPr>
                      </m:sSupPr>
                      <m:e>
                        <m:r>
                          <a:rPr lang="nl-NL" sz="2000" b="0" i="1" smtClean="0">
                            <a:solidFill>
                              <a:schemeClr val="accent1"/>
                            </a:solidFill>
                            <a:latin typeface="Cambria Math" panose="02040503050406030204" pitchFamily="18" charset="0"/>
                          </a:rPr>
                          <m:t>10</m:t>
                        </m:r>
                      </m:e>
                      <m:sup>
                        <m:r>
                          <a:rPr lang="nl-NL" sz="2000" b="0" i="1" smtClean="0">
                            <a:solidFill>
                              <a:schemeClr val="accent1"/>
                            </a:solidFill>
                            <a:latin typeface="Cambria Math" panose="02040503050406030204" pitchFamily="18" charset="0"/>
                          </a:rPr>
                          <m:t>9</m:t>
                        </m:r>
                      </m:sup>
                    </m:sSup>
                    <m:r>
                      <a:rPr lang="nl-NL" sz="2000" b="0" i="1" smtClean="0">
                        <a:solidFill>
                          <a:schemeClr val="accent1"/>
                        </a:solidFill>
                        <a:latin typeface="Cambria Math" panose="02040503050406030204" pitchFamily="18" charset="0"/>
                      </a:rPr>
                      <m:t>×1,5∙</m:t>
                    </m:r>
                    <m:sSup>
                      <m:sSupPr>
                        <m:ctrlPr>
                          <a:rPr lang="nl-NL" sz="2000" b="0" i="1" smtClean="0">
                            <a:solidFill>
                              <a:schemeClr val="accent1"/>
                            </a:solidFill>
                            <a:latin typeface="Cambria Math" panose="02040503050406030204" pitchFamily="18" charset="0"/>
                          </a:rPr>
                        </m:ctrlPr>
                      </m:sSupPr>
                      <m:e>
                        <m:r>
                          <a:rPr lang="nl-NL" sz="2000" b="0" i="1" smtClean="0">
                            <a:solidFill>
                              <a:schemeClr val="accent1"/>
                            </a:solidFill>
                            <a:latin typeface="Cambria Math" panose="02040503050406030204" pitchFamily="18" charset="0"/>
                          </a:rPr>
                          <m:t>10</m:t>
                        </m:r>
                      </m:e>
                      <m:sup>
                        <m:r>
                          <a:rPr lang="nl-NL" sz="2000" b="0" i="1" smtClean="0">
                            <a:solidFill>
                              <a:schemeClr val="accent1"/>
                            </a:solidFill>
                            <a:latin typeface="Cambria Math" panose="02040503050406030204" pitchFamily="18" charset="0"/>
                          </a:rPr>
                          <m:t>−3</m:t>
                        </m:r>
                      </m:sup>
                    </m:sSup>
                    <m:r>
                      <a:rPr lang="nl-NL" sz="2000" b="0" i="1" smtClean="0">
                        <a:solidFill>
                          <a:schemeClr val="accent1"/>
                        </a:solidFill>
                        <a:latin typeface="Cambria Math" panose="02040503050406030204" pitchFamily="18" charset="0"/>
                      </a:rPr>
                      <m:t>=4,95∙</m:t>
                    </m:r>
                    <m:sSup>
                      <m:sSupPr>
                        <m:ctrlPr>
                          <a:rPr lang="nl-NL" sz="2000" b="0" i="1" smtClean="0">
                            <a:solidFill>
                              <a:schemeClr val="accent1"/>
                            </a:solidFill>
                            <a:latin typeface="Cambria Math" panose="02040503050406030204" pitchFamily="18" charset="0"/>
                          </a:rPr>
                        </m:ctrlPr>
                      </m:sSupPr>
                      <m:e>
                        <m:r>
                          <a:rPr lang="nl-NL" sz="2000" b="0" i="1" smtClean="0">
                            <a:solidFill>
                              <a:schemeClr val="accent1"/>
                            </a:solidFill>
                            <a:latin typeface="Cambria Math" panose="02040503050406030204" pitchFamily="18" charset="0"/>
                          </a:rPr>
                          <m:t>10</m:t>
                        </m:r>
                      </m:e>
                      <m:sup>
                        <m:r>
                          <a:rPr lang="nl-NL" sz="2000" b="0" i="1" smtClean="0">
                            <a:solidFill>
                              <a:schemeClr val="accent1"/>
                            </a:solidFill>
                            <a:latin typeface="Cambria Math" panose="02040503050406030204" pitchFamily="18" charset="0"/>
                          </a:rPr>
                          <m:t>7</m:t>
                        </m:r>
                      </m:sup>
                    </m:sSup>
                    <m:r>
                      <a:rPr lang="nl-NL" sz="2000" b="0" i="1" smtClean="0">
                        <a:solidFill>
                          <a:schemeClr val="accent1"/>
                        </a:solidFill>
                        <a:latin typeface="Cambria Math" panose="02040503050406030204" pitchFamily="18" charset="0"/>
                      </a:rPr>
                      <m:t> </m:t>
                    </m:r>
                    <m:r>
                      <m:rPr>
                        <m:sty m:val="p"/>
                      </m:rPr>
                      <a:rPr lang="nl-NL" sz="2000" b="0" i="0" smtClean="0">
                        <a:solidFill>
                          <a:schemeClr val="accent1"/>
                        </a:solidFill>
                        <a:latin typeface="Cambria Math" panose="02040503050406030204" pitchFamily="18" charset="0"/>
                      </a:rPr>
                      <m:t>J</m:t>
                    </m:r>
                  </m:oMath>
                </a14:m>
                <a:endParaRPr lang="nl-NL" sz="2000" b="0" i="1" dirty="0">
                  <a:solidFill>
                    <a:schemeClr val="accent1"/>
                  </a:solidFill>
                  <a:latin typeface="Cambria Math" panose="02040503050406030204" pitchFamily="18" charset="0"/>
                </a:endParaRPr>
              </a:p>
              <a:p>
                <a14:m>
                  <m:oMath xmlns:m="http://schemas.openxmlformats.org/officeDocument/2006/math">
                    <m:r>
                      <a:rPr lang="nl-NL" sz="2000" b="0" i="1" smtClean="0">
                        <a:solidFill>
                          <a:schemeClr val="accent2"/>
                        </a:solidFill>
                        <a:latin typeface="Cambria Math" panose="02040503050406030204" pitchFamily="18" charset="0"/>
                      </a:rPr>
                      <m:t>18</m:t>
                    </m:r>
                    <m:r>
                      <a:rPr lang="nl-NL" sz="2000" i="1">
                        <a:solidFill>
                          <a:schemeClr val="accent2"/>
                        </a:solidFill>
                        <a:latin typeface="Cambria Math" panose="02040503050406030204" pitchFamily="18" charset="0"/>
                      </a:rPr>
                      <m:t>=</m:t>
                    </m:r>
                    <m:f>
                      <m:fPr>
                        <m:ctrlPr>
                          <a:rPr lang="nl-NL" sz="2000" i="1">
                            <a:solidFill>
                              <a:schemeClr val="accent2"/>
                            </a:solidFill>
                            <a:latin typeface="Cambria Math" panose="02040503050406030204" pitchFamily="18" charset="0"/>
                          </a:rPr>
                        </m:ctrlPr>
                      </m:fPr>
                      <m:num>
                        <m:sSub>
                          <m:sSubPr>
                            <m:ctrlPr>
                              <a:rPr lang="nl-NL" sz="2000" i="1" smtClean="0">
                                <a:solidFill>
                                  <a:srgbClr val="00B800"/>
                                </a:solidFill>
                                <a:latin typeface="Cambria Math" panose="02040503050406030204" pitchFamily="18" charset="0"/>
                              </a:rPr>
                            </m:ctrlPr>
                          </m:sSubPr>
                          <m:e>
                            <m:r>
                              <a:rPr lang="nl-NL" sz="2000" i="1">
                                <a:solidFill>
                                  <a:srgbClr val="00B800"/>
                                </a:solidFill>
                                <a:latin typeface="Cambria Math" panose="02040503050406030204" pitchFamily="18" charset="0"/>
                              </a:rPr>
                              <m:t>𝐸</m:t>
                            </m:r>
                          </m:e>
                          <m:sub>
                            <m:r>
                              <m:rPr>
                                <m:sty m:val="p"/>
                              </m:rPr>
                              <a:rPr lang="nl-NL" sz="2000" smtClean="0">
                                <a:solidFill>
                                  <a:srgbClr val="00B800"/>
                                </a:solidFill>
                                <a:latin typeface="Cambria Math" panose="02040503050406030204" pitchFamily="18" charset="0"/>
                              </a:rPr>
                              <m:t>nut</m:t>
                            </m:r>
                          </m:sub>
                        </m:sSub>
                      </m:num>
                      <m:den>
                        <m:r>
                          <a:rPr lang="nl-NL" sz="2000" b="0" i="1" smtClean="0">
                            <a:solidFill>
                              <a:schemeClr val="accent1"/>
                            </a:solidFill>
                            <a:latin typeface="Cambria Math" panose="02040503050406030204" pitchFamily="18" charset="0"/>
                          </a:rPr>
                          <m:t>4,95∙</m:t>
                        </m:r>
                        <m:sSup>
                          <m:sSupPr>
                            <m:ctrlPr>
                              <a:rPr lang="nl-NL" sz="2000" b="0" i="1" smtClean="0">
                                <a:solidFill>
                                  <a:schemeClr val="accent1"/>
                                </a:solidFill>
                                <a:latin typeface="Cambria Math" panose="02040503050406030204" pitchFamily="18" charset="0"/>
                              </a:rPr>
                            </m:ctrlPr>
                          </m:sSupPr>
                          <m:e>
                            <m:r>
                              <a:rPr lang="nl-NL" sz="2000" b="0" i="1" smtClean="0">
                                <a:solidFill>
                                  <a:schemeClr val="accent1"/>
                                </a:solidFill>
                                <a:latin typeface="Cambria Math" panose="02040503050406030204" pitchFamily="18" charset="0"/>
                              </a:rPr>
                              <m:t>10</m:t>
                            </m:r>
                          </m:e>
                          <m:sup>
                            <m:r>
                              <a:rPr lang="nl-NL" sz="2000" b="0" i="1" smtClean="0">
                                <a:solidFill>
                                  <a:schemeClr val="accent1"/>
                                </a:solidFill>
                                <a:latin typeface="Cambria Math" panose="02040503050406030204" pitchFamily="18" charset="0"/>
                              </a:rPr>
                              <m:t>7</m:t>
                            </m:r>
                          </m:sup>
                        </m:sSup>
                      </m:den>
                    </m:f>
                    <m:r>
                      <a:rPr lang="nl-NL" sz="2000" b="0" i="1" smtClean="0">
                        <a:solidFill>
                          <a:schemeClr val="accent2"/>
                        </a:solidFill>
                        <a:latin typeface="Cambria Math" panose="02040503050406030204" pitchFamily="18" charset="0"/>
                      </a:rPr>
                      <m:t>×</m:t>
                    </m:r>
                    <m:r>
                      <a:rPr lang="nl-NL" sz="2000" i="1">
                        <a:solidFill>
                          <a:schemeClr val="accent2"/>
                        </a:solidFill>
                        <a:latin typeface="Cambria Math" panose="02040503050406030204" pitchFamily="18" charset="0"/>
                      </a:rPr>
                      <m:t>100%</m:t>
                    </m:r>
                  </m:oMath>
                </a14:m>
                <a:endParaRPr lang="nl-NL" sz="2000" i="1" dirty="0">
                  <a:solidFill>
                    <a:schemeClr val="accent2"/>
                  </a:solidFill>
                  <a:latin typeface="Cambria Math" panose="02040503050406030204" pitchFamily="18" charset="0"/>
                </a:endParaRPr>
              </a:p>
              <a:p>
                <a14:m>
                  <m:oMath xmlns:m="http://schemas.openxmlformats.org/officeDocument/2006/math">
                    <m:sSub>
                      <m:sSubPr>
                        <m:ctrlPr>
                          <a:rPr lang="nl-NL" sz="2000" b="0" i="1" smtClean="0">
                            <a:solidFill>
                              <a:srgbClr val="00B800"/>
                            </a:solidFill>
                            <a:latin typeface="Cambria Math" panose="02040503050406030204" pitchFamily="18" charset="0"/>
                          </a:rPr>
                        </m:ctrlPr>
                      </m:sSubPr>
                      <m:e>
                        <m:r>
                          <a:rPr lang="nl-NL" sz="2000" b="0" i="1" smtClean="0">
                            <a:solidFill>
                              <a:srgbClr val="00B800"/>
                            </a:solidFill>
                            <a:latin typeface="Cambria Math" panose="02040503050406030204" pitchFamily="18" charset="0"/>
                          </a:rPr>
                          <m:t>𝐸</m:t>
                        </m:r>
                      </m:e>
                      <m:sub>
                        <m:r>
                          <m:rPr>
                            <m:sty m:val="p"/>
                          </m:rPr>
                          <a:rPr lang="nl-NL" sz="2000" b="0" i="0" smtClean="0">
                            <a:solidFill>
                              <a:srgbClr val="00B800"/>
                            </a:solidFill>
                            <a:latin typeface="Cambria Math" panose="02040503050406030204" pitchFamily="18" charset="0"/>
                          </a:rPr>
                          <m:t>nut</m:t>
                        </m:r>
                      </m:sub>
                    </m:sSub>
                    <m:r>
                      <a:rPr lang="nl-NL" sz="2000" b="0" i="1" smtClean="0">
                        <a:solidFill>
                          <a:srgbClr val="00B800"/>
                        </a:solidFill>
                        <a:latin typeface="Cambria Math" panose="02040503050406030204" pitchFamily="18" charset="0"/>
                      </a:rPr>
                      <m:t>=</m:t>
                    </m:r>
                    <m:f>
                      <m:fPr>
                        <m:ctrlPr>
                          <a:rPr lang="nl-NL" sz="2000" b="0" i="1" smtClean="0">
                            <a:solidFill>
                              <a:srgbClr val="00B800"/>
                            </a:solidFill>
                            <a:latin typeface="Cambria Math" panose="02040503050406030204" pitchFamily="18" charset="0"/>
                          </a:rPr>
                        </m:ctrlPr>
                      </m:fPr>
                      <m:num>
                        <m:r>
                          <a:rPr lang="nl-NL" sz="2000" b="0" i="1" smtClean="0">
                            <a:solidFill>
                              <a:srgbClr val="00B800"/>
                            </a:solidFill>
                            <a:latin typeface="Cambria Math" panose="02040503050406030204" pitchFamily="18" charset="0"/>
                          </a:rPr>
                          <m:t>4,95∙</m:t>
                        </m:r>
                        <m:sSup>
                          <m:sSupPr>
                            <m:ctrlPr>
                              <a:rPr lang="nl-NL" sz="2000" b="0" i="1" smtClean="0">
                                <a:solidFill>
                                  <a:srgbClr val="00B800"/>
                                </a:solidFill>
                                <a:latin typeface="Cambria Math" panose="02040503050406030204" pitchFamily="18" charset="0"/>
                              </a:rPr>
                            </m:ctrlPr>
                          </m:sSupPr>
                          <m:e>
                            <m:r>
                              <a:rPr lang="nl-NL" sz="2000" b="0" i="1" smtClean="0">
                                <a:solidFill>
                                  <a:srgbClr val="00B800"/>
                                </a:solidFill>
                                <a:latin typeface="Cambria Math" panose="02040503050406030204" pitchFamily="18" charset="0"/>
                              </a:rPr>
                              <m:t>10</m:t>
                            </m:r>
                          </m:e>
                          <m:sup>
                            <m:r>
                              <a:rPr lang="nl-NL" sz="2000" b="0" i="1" smtClean="0">
                                <a:solidFill>
                                  <a:srgbClr val="00B800"/>
                                </a:solidFill>
                                <a:latin typeface="Cambria Math" panose="02040503050406030204" pitchFamily="18" charset="0"/>
                              </a:rPr>
                              <m:t>7</m:t>
                            </m:r>
                          </m:sup>
                        </m:sSup>
                      </m:num>
                      <m:den>
                        <m:r>
                          <a:rPr lang="nl-NL" sz="2000" b="0" i="1" smtClean="0">
                            <a:solidFill>
                              <a:schemeClr val="accent2"/>
                            </a:solidFill>
                            <a:latin typeface="Cambria Math" panose="02040503050406030204" pitchFamily="18" charset="0"/>
                          </a:rPr>
                          <m:t>100</m:t>
                        </m:r>
                      </m:den>
                    </m:f>
                    <m:r>
                      <a:rPr lang="nl-NL" sz="2000" b="0" i="1" smtClean="0">
                        <a:solidFill>
                          <a:srgbClr val="00B800"/>
                        </a:solidFill>
                        <a:latin typeface="Cambria Math" panose="02040503050406030204" pitchFamily="18" charset="0"/>
                      </a:rPr>
                      <m:t>×</m:t>
                    </m:r>
                    <m:r>
                      <a:rPr lang="nl-NL" sz="2000" b="0" i="1" smtClean="0">
                        <a:solidFill>
                          <a:schemeClr val="accent2"/>
                        </a:solidFill>
                        <a:latin typeface="Cambria Math" panose="02040503050406030204" pitchFamily="18" charset="0"/>
                      </a:rPr>
                      <m:t>18</m:t>
                    </m:r>
                    <m:r>
                      <a:rPr lang="nl-NL" sz="2000" b="0" i="1" smtClean="0">
                        <a:solidFill>
                          <a:srgbClr val="00B800"/>
                        </a:solidFill>
                        <a:latin typeface="Cambria Math" panose="02040503050406030204" pitchFamily="18" charset="0"/>
                      </a:rPr>
                      <m:t>=8,91∙</m:t>
                    </m:r>
                    <m:sSup>
                      <m:sSupPr>
                        <m:ctrlPr>
                          <a:rPr lang="nl-NL" sz="2000" b="0" i="1" smtClean="0">
                            <a:solidFill>
                              <a:srgbClr val="00B800"/>
                            </a:solidFill>
                            <a:latin typeface="Cambria Math" panose="02040503050406030204" pitchFamily="18" charset="0"/>
                          </a:rPr>
                        </m:ctrlPr>
                      </m:sSupPr>
                      <m:e>
                        <m:r>
                          <a:rPr lang="nl-NL" sz="2000" b="0" i="1" smtClean="0">
                            <a:solidFill>
                              <a:srgbClr val="00B800"/>
                            </a:solidFill>
                            <a:latin typeface="Cambria Math" panose="02040503050406030204" pitchFamily="18" charset="0"/>
                          </a:rPr>
                          <m:t>10</m:t>
                        </m:r>
                      </m:e>
                      <m:sup>
                        <m:r>
                          <a:rPr lang="nl-NL" sz="2000" b="0" i="1" smtClean="0">
                            <a:solidFill>
                              <a:srgbClr val="00B800"/>
                            </a:solidFill>
                            <a:latin typeface="Cambria Math" panose="02040503050406030204" pitchFamily="18" charset="0"/>
                          </a:rPr>
                          <m:t>6</m:t>
                        </m:r>
                      </m:sup>
                    </m:sSup>
                    <m:r>
                      <a:rPr lang="nl-NL" sz="2000" b="0" i="1" smtClean="0">
                        <a:solidFill>
                          <a:srgbClr val="00B800"/>
                        </a:solidFill>
                        <a:latin typeface="Cambria Math" panose="02040503050406030204" pitchFamily="18" charset="0"/>
                      </a:rPr>
                      <m:t> </m:t>
                    </m:r>
                    <m:r>
                      <m:rPr>
                        <m:sty m:val="p"/>
                      </m:rPr>
                      <a:rPr lang="nl-NL" sz="2000" b="0" i="0" smtClean="0">
                        <a:solidFill>
                          <a:srgbClr val="00B800"/>
                        </a:solidFill>
                        <a:latin typeface="Cambria Math" panose="02040503050406030204" pitchFamily="18" charset="0"/>
                      </a:rPr>
                      <m:t>J</m:t>
                    </m:r>
                  </m:oMath>
                </a14:m>
                <a:endParaRPr lang="nl-NL" sz="2000" b="0" dirty="0">
                  <a:solidFill>
                    <a:srgbClr val="00B800"/>
                  </a:solidFill>
                </a:endParaRPr>
              </a:p>
              <a:p>
                <a:endParaRPr lang="nl-NL" sz="2000" dirty="0"/>
              </a:p>
              <a:p>
                <a14:m>
                  <m:oMath xmlns:m="http://schemas.openxmlformats.org/officeDocument/2006/math">
                    <m:r>
                      <a:rPr lang="nl-NL" sz="2000" b="0" i="1" smtClean="0">
                        <a:solidFill>
                          <a:srgbClr val="00B800"/>
                        </a:solidFill>
                        <a:latin typeface="Cambria Math" panose="02040503050406030204" pitchFamily="18" charset="0"/>
                      </a:rPr>
                      <m:t>8,91∙</m:t>
                    </m:r>
                    <m:sSup>
                      <m:sSupPr>
                        <m:ctrlPr>
                          <a:rPr lang="nl-NL" sz="2000" b="0" i="1" smtClean="0">
                            <a:solidFill>
                              <a:srgbClr val="00B800"/>
                            </a:solidFill>
                            <a:latin typeface="Cambria Math" panose="02040503050406030204" pitchFamily="18" charset="0"/>
                          </a:rPr>
                        </m:ctrlPr>
                      </m:sSupPr>
                      <m:e>
                        <m:r>
                          <a:rPr lang="nl-NL" sz="2000" b="0" i="1" smtClean="0">
                            <a:solidFill>
                              <a:srgbClr val="00B800"/>
                            </a:solidFill>
                            <a:latin typeface="Cambria Math" panose="02040503050406030204" pitchFamily="18" charset="0"/>
                          </a:rPr>
                          <m:t>10</m:t>
                        </m:r>
                      </m:e>
                      <m:sup>
                        <m:r>
                          <a:rPr lang="nl-NL" sz="2000" b="0" i="1" smtClean="0">
                            <a:solidFill>
                              <a:srgbClr val="00B800"/>
                            </a:solidFill>
                            <a:latin typeface="Cambria Math" panose="02040503050406030204" pitchFamily="18" charset="0"/>
                          </a:rPr>
                          <m:t>6</m:t>
                        </m:r>
                      </m:sup>
                    </m:sSup>
                    <m:r>
                      <a:rPr lang="nl-NL" sz="2000" b="0" i="1" smtClean="0">
                        <a:solidFill>
                          <a:srgbClr val="00B800"/>
                        </a:solidFill>
                        <a:latin typeface="Cambria Math" panose="02040503050406030204" pitchFamily="18" charset="0"/>
                      </a:rPr>
                      <m:t>=</m:t>
                    </m:r>
                    <m:r>
                      <a:rPr lang="nl-NL" sz="2000" b="0" i="0" smtClean="0">
                        <a:solidFill>
                          <a:srgbClr val="00B800"/>
                        </a:solidFill>
                        <a:latin typeface="Cambria Math" panose="02040503050406030204" pitchFamily="18" charset="0"/>
                      </a:rPr>
                      <m:t>104</m:t>
                    </m:r>
                    <m:r>
                      <a:rPr lang="nl-NL" sz="2000" b="0" i="1" smtClean="0">
                        <a:solidFill>
                          <a:srgbClr val="00B800"/>
                        </a:solidFill>
                        <a:latin typeface="Cambria Math" panose="02040503050406030204" pitchFamily="18" charset="0"/>
                      </a:rPr>
                      <m:t>×9,81×</m:t>
                    </m:r>
                    <m:r>
                      <a:rPr lang="nl-NL" sz="2000" b="0" i="1" smtClean="0">
                        <a:solidFill>
                          <a:srgbClr val="00B800"/>
                        </a:solidFill>
                        <a:latin typeface="Cambria Math" panose="02040503050406030204" pitchFamily="18" charset="0"/>
                      </a:rPr>
                      <m:t>h</m:t>
                    </m:r>
                  </m:oMath>
                </a14:m>
                <a:endParaRPr lang="nl-NL" sz="2000" b="0" dirty="0">
                  <a:solidFill>
                    <a:srgbClr val="00B800"/>
                  </a:solidFill>
                </a:endParaRPr>
              </a:p>
              <a:p>
                <a14:m>
                  <m:oMath xmlns:m="http://schemas.openxmlformats.org/officeDocument/2006/math">
                    <m:r>
                      <a:rPr lang="nl-NL" sz="2000" b="0" i="1" smtClean="0">
                        <a:solidFill>
                          <a:srgbClr val="00B800"/>
                        </a:solidFill>
                        <a:latin typeface="Cambria Math" panose="02040503050406030204" pitchFamily="18" charset="0"/>
                      </a:rPr>
                      <m:t>h</m:t>
                    </m:r>
                    <m:r>
                      <a:rPr lang="nl-NL" sz="2000" b="0" i="1" smtClean="0">
                        <a:solidFill>
                          <a:srgbClr val="00B800"/>
                        </a:solidFill>
                        <a:latin typeface="Cambria Math" panose="02040503050406030204" pitchFamily="18" charset="0"/>
                      </a:rPr>
                      <m:t>=</m:t>
                    </m:r>
                    <m:f>
                      <m:fPr>
                        <m:ctrlPr>
                          <a:rPr lang="nl-NL" sz="2000" b="0" i="1" smtClean="0">
                            <a:solidFill>
                              <a:srgbClr val="00B800"/>
                            </a:solidFill>
                            <a:latin typeface="Cambria Math" panose="02040503050406030204" pitchFamily="18" charset="0"/>
                          </a:rPr>
                        </m:ctrlPr>
                      </m:fPr>
                      <m:num>
                        <m:r>
                          <a:rPr lang="nl-NL" sz="2000" b="0" i="1" smtClean="0">
                            <a:solidFill>
                              <a:srgbClr val="00B800"/>
                            </a:solidFill>
                            <a:latin typeface="Cambria Math" panose="02040503050406030204" pitchFamily="18" charset="0"/>
                          </a:rPr>
                          <m:t>8,91∙</m:t>
                        </m:r>
                        <m:sSup>
                          <m:sSupPr>
                            <m:ctrlPr>
                              <a:rPr lang="nl-NL" sz="2000" b="0" i="1" smtClean="0">
                                <a:solidFill>
                                  <a:srgbClr val="00B800"/>
                                </a:solidFill>
                                <a:latin typeface="Cambria Math" panose="02040503050406030204" pitchFamily="18" charset="0"/>
                              </a:rPr>
                            </m:ctrlPr>
                          </m:sSupPr>
                          <m:e>
                            <m:r>
                              <a:rPr lang="nl-NL" sz="2000" b="0" i="1" smtClean="0">
                                <a:solidFill>
                                  <a:srgbClr val="00B800"/>
                                </a:solidFill>
                                <a:latin typeface="Cambria Math" panose="02040503050406030204" pitchFamily="18" charset="0"/>
                              </a:rPr>
                              <m:t>10</m:t>
                            </m:r>
                          </m:e>
                          <m:sup>
                            <m:r>
                              <a:rPr lang="nl-NL" sz="2000" b="0" i="1" smtClean="0">
                                <a:solidFill>
                                  <a:srgbClr val="00B800"/>
                                </a:solidFill>
                                <a:latin typeface="Cambria Math" panose="02040503050406030204" pitchFamily="18" charset="0"/>
                              </a:rPr>
                              <m:t>6</m:t>
                            </m:r>
                          </m:sup>
                        </m:sSup>
                      </m:num>
                      <m:den>
                        <m:r>
                          <a:rPr lang="nl-NL" sz="2000" b="0" i="1" smtClean="0">
                            <a:solidFill>
                              <a:srgbClr val="00B800"/>
                            </a:solidFill>
                            <a:latin typeface="Cambria Math" panose="02040503050406030204" pitchFamily="18" charset="0"/>
                          </a:rPr>
                          <m:t>104×9,81</m:t>
                        </m:r>
                      </m:den>
                    </m:f>
                    <m:r>
                      <a:rPr lang="nl-NL" sz="2000" b="0" i="1" smtClean="0">
                        <a:solidFill>
                          <a:srgbClr val="00B800"/>
                        </a:solidFill>
                        <a:latin typeface="Cambria Math" panose="02040503050406030204" pitchFamily="18" charset="0"/>
                      </a:rPr>
                      <m:t>=8733</m:t>
                    </m:r>
                    <m:r>
                      <a:rPr lang="nl-NL" sz="2000" b="0" i="0" smtClean="0">
                        <a:solidFill>
                          <a:srgbClr val="00B800"/>
                        </a:solidFill>
                        <a:latin typeface="Cambria Math" panose="02040503050406030204" pitchFamily="18" charset="0"/>
                      </a:rPr>
                      <m:t> </m:t>
                    </m:r>
                    <m:r>
                      <m:rPr>
                        <m:sty m:val="p"/>
                      </m:rPr>
                      <a:rPr lang="nl-NL" sz="2000" b="0" i="0" smtClean="0">
                        <a:solidFill>
                          <a:srgbClr val="00B800"/>
                        </a:solidFill>
                        <a:latin typeface="Cambria Math" panose="02040503050406030204" pitchFamily="18" charset="0"/>
                      </a:rPr>
                      <m:t>m</m:t>
                    </m:r>
                  </m:oMath>
                </a14:m>
                <a:endParaRPr lang="nl-NL" sz="2000" b="0" dirty="0">
                  <a:solidFill>
                    <a:srgbClr val="00B800"/>
                  </a:solidFill>
                </a:endParaRPr>
              </a:p>
              <a:p>
                <a14:m>
                  <m:oMath xmlns:m="http://schemas.openxmlformats.org/officeDocument/2006/math">
                    <m:r>
                      <a:rPr lang="nl-NL" sz="2000" b="0" i="1" smtClean="0">
                        <a:latin typeface="Cambria Math" panose="02040503050406030204" pitchFamily="18" charset="0"/>
                      </a:rPr>
                      <m:t>8733&gt;4050</m:t>
                    </m:r>
                  </m:oMath>
                </a14:m>
                <a:r>
                  <a:rPr lang="nl-NL" sz="2000" dirty="0"/>
                  <a:t> dus de bewering kan kloppen.</a:t>
                </a:r>
              </a:p>
            </p:txBody>
          </p:sp>
        </mc:Choice>
        <mc:Fallback xmlns="">
          <p:sp>
            <p:nvSpPr>
              <p:cNvPr id="10" name="Tijdelijke aanduiding voor inhoud 10">
                <a:extLst>
                  <a:ext uri="{FF2B5EF4-FFF2-40B4-BE49-F238E27FC236}">
                    <a16:creationId xmlns:a16="http://schemas.microsoft.com/office/drawing/2014/main" id="{ADCC197E-E16D-DA8D-2485-AB20F0110936}"/>
                  </a:ext>
                </a:extLst>
              </p:cNvPr>
              <p:cNvSpPr txBox="1">
                <a:spLocks noRot="1" noChangeAspect="1" noMove="1" noResize="1" noEditPoints="1" noAdjustHandles="1" noChangeArrowheads="1" noChangeShapeType="1" noTextEdit="1"/>
              </p:cNvSpPr>
              <p:nvPr/>
            </p:nvSpPr>
            <p:spPr>
              <a:xfrm>
                <a:off x="6487388" y="1386957"/>
                <a:ext cx="5181600" cy="4837763"/>
              </a:xfrm>
              <a:prstGeom prst="rect">
                <a:avLst/>
              </a:prstGeom>
              <a:blipFill>
                <a:blip r:embed="rId7"/>
                <a:stretch>
                  <a:fillRect l="-706" t="-138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1BCEB997-C984-885B-407C-2E77322F9904}"/>
                  </a:ext>
                </a:extLst>
              </p:cNvPr>
              <p:cNvSpPr txBox="1"/>
              <p:nvPr/>
            </p:nvSpPr>
            <p:spPr>
              <a:xfrm>
                <a:off x="4562195" y="5279357"/>
                <a:ext cx="2081341" cy="369332"/>
              </a:xfrm>
              <a:prstGeom prst="rect">
                <a:avLst/>
              </a:prstGeom>
              <a:noFill/>
            </p:spPr>
            <p:txBody>
              <a:bodyPr wrap="square" rtlCol="0">
                <a:spAutoFit/>
              </a:bodyPr>
              <a:lstStyle/>
              <a:p>
                <a14:m>
                  <m:oMath xmlns:m="http://schemas.openxmlformats.org/officeDocument/2006/math">
                    <m:r>
                      <a:rPr lang="nl-NL" b="0" i="1" smtClean="0">
                        <a:solidFill>
                          <a:srgbClr val="00CC00"/>
                        </a:solidFill>
                        <a:latin typeface="Cambria Math" panose="02040503050406030204" pitchFamily="18" charset="0"/>
                      </a:rPr>
                      <m:t>18 %</m:t>
                    </m:r>
                  </m:oMath>
                </a14:m>
                <a:r>
                  <a:rPr lang="nl-NL" dirty="0">
                    <a:solidFill>
                      <a:srgbClr val="00CC00"/>
                    </a:solidFill>
                    <a:latin typeface="Effra" panose="02000506080000020004" pitchFamily="2" charset="0"/>
                  </a:rPr>
                  <a:t> </a:t>
                </a:r>
              </a:p>
            </p:txBody>
          </p:sp>
        </mc:Choice>
        <mc:Fallback xmlns="">
          <p:sp>
            <p:nvSpPr>
              <p:cNvPr id="16" name="Tekstvak 15">
                <a:extLst>
                  <a:ext uri="{FF2B5EF4-FFF2-40B4-BE49-F238E27FC236}">
                    <a16:creationId xmlns:a16="http://schemas.microsoft.com/office/drawing/2014/main" id="{1BCEB997-C984-885B-407C-2E77322F9904}"/>
                  </a:ext>
                </a:extLst>
              </p:cNvPr>
              <p:cNvSpPr txBox="1">
                <a:spLocks noRot="1" noChangeAspect="1" noMove="1" noResize="1" noEditPoints="1" noAdjustHandles="1" noChangeArrowheads="1" noChangeShapeType="1" noTextEdit="1"/>
              </p:cNvSpPr>
              <p:nvPr/>
            </p:nvSpPr>
            <p:spPr>
              <a:xfrm>
                <a:off x="4562195" y="5279357"/>
                <a:ext cx="2081341" cy="369332"/>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E5867E8C-6FCD-6F83-F556-B33990EF0958}"/>
                  </a:ext>
                </a:extLst>
              </p:cNvPr>
              <p:cNvSpPr txBox="1"/>
              <p:nvPr/>
            </p:nvSpPr>
            <p:spPr>
              <a:xfrm>
                <a:off x="441395" y="6203093"/>
                <a:ext cx="216540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accent1"/>
                              </a:solidFill>
                              <a:latin typeface="Cambria Math" panose="02040503050406030204" pitchFamily="18" charset="0"/>
                            </a:rPr>
                          </m:ctrlPr>
                        </m:sSubPr>
                        <m:e>
                          <m:r>
                            <a:rPr lang="nl-NL" sz="1800" b="0" i="1" smtClean="0">
                              <a:solidFill>
                                <a:schemeClr val="accent1"/>
                              </a:solidFill>
                              <a:latin typeface="Cambria Math" panose="02040503050406030204" pitchFamily="18" charset="0"/>
                            </a:rPr>
                            <m:t>𝐸</m:t>
                          </m:r>
                        </m:e>
                        <m:sub>
                          <m:r>
                            <m:rPr>
                              <m:sty m:val="p"/>
                            </m:rPr>
                            <a:rPr lang="nl-NL" sz="1800" b="0" i="0" smtClean="0">
                              <a:solidFill>
                                <a:schemeClr val="accent1"/>
                              </a:solidFill>
                              <a:latin typeface="Cambria Math" panose="02040503050406030204" pitchFamily="18" charset="0"/>
                            </a:rPr>
                            <m:t>in</m:t>
                          </m:r>
                        </m:sub>
                      </m:sSub>
                      <m:r>
                        <a:rPr lang="nl-NL" sz="1800" b="0" i="1" smtClean="0">
                          <a:solidFill>
                            <a:schemeClr val="accent1"/>
                          </a:solidFill>
                          <a:latin typeface="Cambria Math" panose="02040503050406030204" pitchFamily="18" charset="0"/>
                        </a:rPr>
                        <m:t>=4,95∙</m:t>
                      </m:r>
                      <m:sSup>
                        <m:sSupPr>
                          <m:ctrlPr>
                            <a:rPr lang="nl-NL" sz="1800" b="0" i="1" smtClean="0">
                              <a:solidFill>
                                <a:schemeClr val="accent1"/>
                              </a:solidFill>
                              <a:latin typeface="Cambria Math" panose="02040503050406030204" pitchFamily="18" charset="0"/>
                            </a:rPr>
                          </m:ctrlPr>
                        </m:sSupPr>
                        <m:e>
                          <m:r>
                            <a:rPr lang="nl-NL" sz="1800" b="0" i="1" smtClean="0">
                              <a:solidFill>
                                <a:schemeClr val="accent1"/>
                              </a:solidFill>
                              <a:latin typeface="Cambria Math" panose="02040503050406030204" pitchFamily="18" charset="0"/>
                            </a:rPr>
                            <m:t>10</m:t>
                          </m:r>
                        </m:e>
                        <m:sup>
                          <m:r>
                            <a:rPr lang="nl-NL" sz="1800" b="0" i="1" smtClean="0">
                              <a:solidFill>
                                <a:schemeClr val="accent1"/>
                              </a:solidFill>
                              <a:latin typeface="Cambria Math" panose="02040503050406030204" pitchFamily="18" charset="0"/>
                            </a:rPr>
                            <m:t>7</m:t>
                          </m:r>
                        </m:sup>
                      </m:sSup>
                      <m:r>
                        <a:rPr lang="nl-NL" sz="1800" b="0" i="1" smtClean="0">
                          <a:solidFill>
                            <a:schemeClr val="accent1"/>
                          </a:solidFill>
                          <a:latin typeface="Cambria Math" panose="02040503050406030204" pitchFamily="18" charset="0"/>
                        </a:rPr>
                        <m:t> </m:t>
                      </m:r>
                      <m:r>
                        <m:rPr>
                          <m:sty m:val="p"/>
                        </m:rPr>
                        <a:rPr lang="nl-NL" sz="1800" b="0" i="0" smtClean="0">
                          <a:solidFill>
                            <a:schemeClr val="accent1"/>
                          </a:solidFill>
                          <a:latin typeface="Cambria Math" panose="02040503050406030204" pitchFamily="18" charset="0"/>
                        </a:rPr>
                        <m:t>J</m:t>
                      </m:r>
                    </m:oMath>
                  </m:oMathPara>
                </a14:m>
                <a:endParaRPr lang="nl-NL" sz="1800" b="0" i="1" dirty="0">
                  <a:solidFill>
                    <a:schemeClr val="accent1"/>
                  </a:solidFill>
                  <a:latin typeface="Cambria Math" panose="02040503050406030204" pitchFamily="18" charset="0"/>
                </a:endParaRPr>
              </a:p>
            </p:txBody>
          </p:sp>
        </mc:Choice>
        <mc:Fallback xmlns="">
          <p:sp>
            <p:nvSpPr>
              <p:cNvPr id="18" name="Tekstvak 17">
                <a:extLst>
                  <a:ext uri="{FF2B5EF4-FFF2-40B4-BE49-F238E27FC236}">
                    <a16:creationId xmlns:a16="http://schemas.microsoft.com/office/drawing/2014/main" id="{E5867E8C-6FCD-6F83-F556-B33990EF0958}"/>
                  </a:ext>
                </a:extLst>
              </p:cNvPr>
              <p:cNvSpPr txBox="1">
                <a:spLocks noRot="1" noChangeAspect="1" noMove="1" noResize="1" noEditPoints="1" noAdjustHandles="1" noChangeArrowheads="1" noChangeShapeType="1" noTextEdit="1"/>
              </p:cNvSpPr>
              <p:nvPr/>
            </p:nvSpPr>
            <p:spPr>
              <a:xfrm>
                <a:off x="441395" y="6203093"/>
                <a:ext cx="2165400" cy="369332"/>
              </a:xfrm>
              <a:prstGeom prst="rect">
                <a:avLst/>
              </a:prstGeom>
              <a:blipFill>
                <a:blip r:embed="rId9"/>
                <a:stretch>
                  <a:fillRect b="-11667"/>
                </a:stretch>
              </a:blipFill>
            </p:spPr>
            <p:txBody>
              <a:bodyPr/>
              <a:lstStyle/>
              <a:p>
                <a:r>
                  <a:rPr lang="nl-NL">
                    <a:noFill/>
                  </a:rPr>
                  <a:t> </a:t>
                </a:r>
              </a:p>
            </p:txBody>
          </p:sp>
        </mc:Fallback>
      </mc:AlternateContent>
      <p:sp>
        <p:nvSpPr>
          <p:cNvPr id="19" name="Ovaal 18">
            <a:extLst>
              <a:ext uri="{FF2B5EF4-FFF2-40B4-BE49-F238E27FC236}">
                <a16:creationId xmlns:a16="http://schemas.microsoft.com/office/drawing/2014/main" id="{713709DE-C7FF-F46C-2BAC-78ABFB60DC39}"/>
              </a:ext>
            </a:extLst>
          </p:cNvPr>
          <p:cNvSpPr/>
          <p:nvPr/>
        </p:nvSpPr>
        <p:spPr>
          <a:xfrm>
            <a:off x="545056" y="6181493"/>
            <a:ext cx="1948202" cy="444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9D2CF928-9E30-4F54-9A61-D9C7182035F6}"/>
              </a:ext>
            </a:extLst>
          </p:cNvPr>
          <p:cNvSpPr/>
          <p:nvPr/>
        </p:nvSpPr>
        <p:spPr>
          <a:xfrm>
            <a:off x="559238" y="5285083"/>
            <a:ext cx="1948202" cy="444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Ovaal 20">
            <a:extLst>
              <a:ext uri="{FF2B5EF4-FFF2-40B4-BE49-F238E27FC236}">
                <a16:creationId xmlns:a16="http://schemas.microsoft.com/office/drawing/2014/main" id="{E8CA6A75-7E99-C568-059E-D4609680DF43}"/>
              </a:ext>
            </a:extLst>
          </p:cNvPr>
          <p:cNvSpPr/>
          <p:nvPr/>
        </p:nvSpPr>
        <p:spPr>
          <a:xfrm>
            <a:off x="3991117" y="5241603"/>
            <a:ext cx="1948202" cy="444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23" name="Tekstvak 22">
                <a:extLst>
                  <a:ext uri="{FF2B5EF4-FFF2-40B4-BE49-F238E27FC236}">
                    <a16:creationId xmlns:a16="http://schemas.microsoft.com/office/drawing/2014/main" id="{EA80F817-8FB2-6F40-BC83-5C80D330FDDC}"/>
                  </a:ext>
                </a:extLst>
              </p:cNvPr>
              <p:cNvSpPr txBox="1"/>
              <p:nvPr/>
            </p:nvSpPr>
            <p:spPr>
              <a:xfrm>
                <a:off x="3789087" y="4573879"/>
                <a:ext cx="227991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solidFill>
                                <a:srgbClr val="00B800"/>
                              </a:solidFill>
                              <a:latin typeface="Cambria Math" panose="02040503050406030204" pitchFamily="18" charset="0"/>
                            </a:rPr>
                          </m:ctrlPr>
                        </m:sSubPr>
                        <m:e>
                          <m:r>
                            <a:rPr lang="nl-NL" sz="2000" b="0" i="1" smtClean="0">
                              <a:solidFill>
                                <a:srgbClr val="00B800"/>
                              </a:solidFill>
                              <a:latin typeface="Cambria Math" panose="02040503050406030204" pitchFamily="18" charset="0"/>
                            </a:rPr>
                            <m:t>𝐸</m:t>
                          </m:r>
                        </m:e>
                        <m:sub>
                          <m:r>
                            <m:rPr>
                              <m:sty m:val="p"/>
                            </m:rPr>
                            <a:rPr lang="nl-NL" sz="2000" b="0" i="0" smtClean="0">
                              <a:solidFill>
                                <a:srgbClr val="00B800"/>
                              </a:solidFill>
                              <a:latin typeface="Cambria Math" panose="02040503050406030204" pitchFamily="18" charset="0"/>
                            </a:rPr>
                            <m:t>nut</m:t>
                          </m:r>
                        </m:sub>
                      </m:sSub>
                      <m:r>
                        <a:rPr lang="nl-NL" sz="2000" b="0" i="1" smtClean="0">
                          <a:solidFill>
                            <a:srgbClr val="00B800"/>
                          </a:solidFill>
                          <a:latin typeface="Cambria Math" panose="02040503050406030204" pitchFamily="18" charset="0"/>
                        </a:rPr>
                        <m:t>=8,91∙</m:t>
                      </m:r>
                      <m:sSup>
                        <m:sSupPr>
                          <m:ctrlPr>
                            <a:rPr lang="nl-NL" sz="2000" b="0" i="1" smtClean="0">
                              <a:solidFill>
                                <a:srgbClr val="00B800"/>
                              </a:solidFill>
                              <a:latin typeface="Cambria Math" panose="02040503050406030204" pitchFamily="18" charset="0"/>
                            </a:rPr>
                          </m:ctrlPr>
                        </m:sSupPr>
                        <m:e>
                          <m:r>
                            <a:rPr lang="nl-NL" sz="2000" b="0" i="1" smtClean="0">
                              <a:solidFill>
                                <a:srgbClr val="00B800"/>
                              </a:solidFill>
                              <a:latin typeface="Cambria Math" panose="02040503050406030204" pitchFamily="18" charset="0"/>
                            </a:rPr>
                            <m:t>10</m:t>
                          </m:r>
                        </m:e>
                        <m:sup>
                          <m:r>
                            <a:rPr lang="nl-NL" sz="2000" b="0" i="1" smtClean="0">
                              <a:solidFill>
                                <a:srgbClr val="00B800"/>
                              </a:solidFill>
                              <a:latin typeface="Cambria Math" panose="02040503050406030204" pitchFamily="18" charset="0"/>
                            </a:rPr>
                            <m:t>6</m:t>
                          </m:r>
                        </m:sup>
                      </m:sSup>
                      <m:r>
                        <a:rPr lang="nl-NL" sz="2000" b="0" i="1" smtClean="0">
                          <a:solidFill>
                            <a:srgbClr val="00B800"/>
                          </a:solidFill>
                          <a:latin typeface="Cambria Math" panose="02040503050406030204" pitchFamily="18" charset="0"/>
                        </a:rPr>
                        <m:t> </m:t>
                      </m:r>
                      <m:r>
                        <m:rPr>
                          <m:sty m:val="p"/>
                        </m:rPr>
                        <a:rPr lang="nl-NL" sz="2000" b="0" i="0" smtClean="0">
                          <a:solidFill>
                            <a:srgbClr val="00B800"/>
                          </a:solidFill>
                          <a:latin typeface="Cambria Math" panose="02040503050406030204" pitchFamily="18" charset="0"/>
                        </a:rPr>
                        <m:t>J</m:t>
                      </m:r>
                    </m:oMath>
                  </m:oMathPara>
                </a14:m>
                <a:endParaRPr lang="nl-NL" sz="2000" b="0" dirty="0">
                  <a:solidFill>
                    <a:srgbClr val="00B800"/>
                  </a:solidFill>
                </a:endParaRPr>
              </a:p>
            </p:txBody>
          </p:sp>
        </mc:Choice>
        <mc:Fallback xmlns="">
          <p:sp>
            <p:nvSpPr>
              <p:cNvPr id="23" name="Tekstvak 22">
                <a:extLst>
                  <a:ext uri="{FF2B5EF4-FFF2-40B4-BE49-F238E27FC236}">
                    <a16:creationId xmlns:a16="http://schemas.microsoft.com/office/drawing/2014/main" id="{EA80F817-8FB2-6F40-BC83-5C80D330FDDC}"/>
                  </a:ext>
                </a:extLst>
              </p:cNvPr>
              <p:cNvSpPr txBox="1">
                <a:spLocks noRot="1" noChangeAspect="1" noMove="1" noResize="1" noEditPoints="1" noAdjustHandles="1" noChangeArrowheads="1" noChangeShapeType="1" noTextEdit="1"/>
              </p:cNvSpPr>
              <p:nvPr/>
            </p:nvSpPr>
            <p:spPr>
              <a:xfrm>
                <a:off x="3789087" y="4573879"/>
                <a:ext cx="2279913" cy="400110"/>
              </a:xfrm>
              <a:prstGeom prst="rect">
                <a:avLst/>
              </a:prstGeom>
              <a:blipFill>
                <a:blip r:embed="rId10"/>
                <a:stretch>
                  <a:fillRect b="-10606"/>
                </a:stretch>
              </a:blipFill>
            </p:spPr>
            <p:txBody>
              <a:bodyPr/>
              <a:lstStyle/>
              <a:p>
                <a:r>
                  <a:rPr lang="nl-NL">
                    <a:noFill/>
                  </a:rPr>
                  <a:t> </a:t>
                </a:r>
              </a:p>
            </p:txBody>
          </p:sp>
        </mc:Fallback>
      </mc:AlternateContent>
      <p:pic>
        <p:nvPicPr>
          <p:cNvPr id="24" name="Picture 4" descr="undefined">
            <a:extLst>
              <a:ext uri="{FF2B5EF4-FFF2-40B4-BE49-F238E27FC236}">
                <a16:creationId xmlns:a16="http://schemas.microsoft.com/office/drawing/2014/main" id="{7BE087E8-5444-85FC-ADA1-185D73A6F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1087" y="901904"/>
            <a:ext cx="5967600" cy="5967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740B80E0-3AD2-FA77-D260-9B964884A2F2}"/>
                  </a:ext>
                </a:extLst>
              </p:cNvPr>
              <p:cNvSpPr txBox="1"/>
              <p:nvPr/>
            </p:nvSpPr>
            <p:spPr>
              <a:xfrm>
                <a:off x="3898191" y="6108016"/>
                <a:ext cx="241347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82%</m:t>
                      </m:r>
                    </m:oMath>
                  </m:oMathPara>
                </a14:m>
                <a:endParaRPr lang="nl-NL" dirty="0">
                  <a:latin typeface="Effra" panose="02000506080000020004" pitchFamily="2" charset="0"/>
                </a:endParaRPr>
              </a:p>
            </p:txBody>
          </p:sp>
        </mc:Choice>
        <mc:Fallback xmlns="">
          <p:sp>
            <p:nvSpPr>
              <p:cNvPr id="26" name="Tekstvak 25">
                <a:extLst>
                  <a:ext uri="{FF2B5EF4-FFF2-40B4-BE49-F238E27FC236}">
                    <a16:creationId xmlns:a16="http://schemas.microsoft.com/office/drawing/2014/main" id="{740B80E0-3AD2-FA77-D260-9B964884A2F2}"/>
                  </a:ext>
                </a:extLst>
              </p:cNvPr>
              <p:cNvSpPr txBox="1">
                <a:spLocks noRot="1" noChangeAspect="1" noMove="1" noResize="1" noEditPoints="1" noAdjustHandles="1" noChangeArrowheads="1" noChangeShapeType="1" noTextEdit="1"/>
              </p:cNvSpPr>
              <p:nvPr/>
            </p:nvSpPr>
            <p:spPr>
              <a:xfrm>
                <a:off x="3898191" y="6108016"/>
                <a:ext cx="2413474" cy="369332"/>
              </a:xfrm>
              <a:prstGeom prst="rect">
                <a:avLst/>
              </a:prstGeom>
              <a:blipFill>
                <a:blip r:embed="rId12"/>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671622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1"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heel(1)">
                                      <p:cBhvr>
                                        <p:cTn id="44" dur="75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1"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heel(1)">
                                      <p:cBhvr>
                                        <p:cTn id="49" dur="75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1"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heel(1)">
                                      <p:cBhvr>
                                        <p:cTn id="54" dur="75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xEl>
                                              <p:pRg st="6" end="6"/>
                                            </p:txEl>
                                          </p:spTgt>
                                        </p:tgtEl>
                                        <p:attrNameLst>
                                          <p:attrName>style.visibility</p:attrName>
                                        </p:attrNameLst>
                                      </p:cBhvr>
                                      <p:to>
                                        <p:strVal val="visible"/>
                                      </p:to>
                                    </p:set>
                                    <p:anim calcmode="lin" valueType="num">
                                      <p:cBhvr additive="base">
                                        <p:cTn id="59"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61" presetID="10" presetClass="exit" presetSubtype="0" fill="hold" grpId="0"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0">
                                            <p:txEl>
                                              <p:pRg st="7" end="7"/>
                                            </p:txEl>
                                          </p:spTgt>
                                        </p:tgtEl>
                                        <p:attrNameLst>
                                          <p:attrName>style.visibility</p:attrName>
                                        </p:attrNameLst>
                                      </p:cBhvr>
                                      <p:to>
                                        <p:strVal val="visible"/>
                                      </p:to>
                                    </p:set>
                                    <p:anim calcmode="lin" valueType="num">
                                      <p:cBhvr additive="base">
                                        <p:cTn id="74"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76" presetID="53" presetClass="entr" presetSubtype="16"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ppt_w</p:attrName>
                                        </p:attrNameLst>
                                      </p:cBhvr>
                                      <p:tavLst>
                                        <p:tav tm="0">
                                          <p:val>
                                            <p:fltVal val="0"/>
                                          </p:val>
                                        </p:tav>
                                        <p:tav tm="100000">
                                          <p:val>
                                            <p:strVal val="#ppt_w"/>
                                          </p:val>
                                        </p:tav>
                                      </p:tavLst>
                                    </p:anim>
                                    <p:anim calcmode="lin" valueType="num">
                                      <p:cBhvr>
                                        <p:cTn id="79" dur="500" fill="hold"/>
                                        <p:tgtEl>
                                          <p:spTgt spid="23"/>
                                        </p:tgtEl>
                                        <p:attrNameLst>
                                          <p:attrName>ppt_h</p:attrName>
                                        </p:attrNameLst>
                                      </p:cBhvr>
                                      <p:tavLst>
                                        <p:tav tm="0">
                                          <p:val>
                                            <p:fltVal val="0"/>
                                          </p:val>
                                        </p:tav>
                                        <p:tav tm="100000">
                                          <p:val>
                                            <p:strVal val="#ppt_h"/>
                                          </p:val>
                                        </p:tav>
                                      </p:tavLst>
                                    </p:anim>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
                                            <p:txEl>
                                              <p:pRg st="9" end="9"/>
                                            </p:txEl>
                                          </p:spTgt>
                                        </p:tgtEl>
                                        <p:attrNameLst>
                                          <p:attrName>style.visibility</p:attrName>
                                        </p:attrNameLst>
                                      </p:cBhvr>
                                      <p:to>
                                        <p:strVal val="visible"/>
                                      </p:to>
                                    </p:set>
                                    <p:anim calcmode="lin" valueType="num">
                                      <p:cBhvr additive="base">
                                        <p:cTn id="85"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0">
                                            <p:txEl>
                                              <p:pRg st="10" end="10"/>
                                            </p:txEl>
                                          </p:spTgt>
                                        </p:tgtEl>
                                        <p:attrNameLst>
                                          <p:attrName>style.visibility</p:attrName>
                                        </p:attrNameLst>
                                      </p:cBhvr>
                                      <p:to>
                                        <p:strVal val="visible"/>
                                      </p:to>
                                    </p:set>
                                    <p:anim calcmode="lin" valueType="num">
                                      <p:cBhvr additive="base">
                                        <p:cTn id="91"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randombar(horizontal)">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0">
                                            <p:txEl>
                                              <p:pRg st="11" end="11"/>
                                            </p:txEl>
                                          </p:spTgt>
                                        </p:tgtEl>
                                        <p:attrNameLst>
                                          <p:attrName>style.visibility</p:attrName>
                                        </p:attrNameLst>
                                      </p:cBhvr>
                                      <p:to>
                                        <p:strVal val="visible"/>
                                      </p:to>
                                    </p:set>
                                    <p:anim calcmode="lin" valueType="num">
                                      <p:cBhvr additive="base">
                                        <p:cTn id="102"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104" presetID="10" presetClass="exit" presetSubtype="0" fill="hold" nodeType="withEffect">
                                  <p:stCondLst>
                                    <p:cond delay="0"/>
                                  </p:stCondLst>
                                  <p:childTnLst>
                                    <p:animEffect transition="out" filter="fad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4"/>
      <p:bldP spid="18" grpId="0"/>
      <p:bldP spid="19" grpId="0" animBg="1"/>
      <p:bldP spid="19" grpId="1" animBg="1"/>
      <p:bldP spid="20" grpId="0" animBg="1"/>
      <p:bldP spid="20" grpId="1" animBg="1"/>
      <p:bldP spid="21" grpId="0" animBg="1"/>
      <p:bldP spid="21" grpId="1"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B3AE77-A125-D26A-68E4-DECEA110490A}"/>
              </a:ext>
            </a:extLst>
          </p:cNvPr>
          <p:cNvSpPr>
            <a:spLocks noGrp="1"/>
          </p:cNvSpPr>
          <p:nvPr>
            <p:ph type="title"/>
          </p:nvPr>
        </p:nvSpPr>
        <p:spPr/>
        <p:txBody>
          <a:bodyPr/>
          <a:lstStyle/>
          <a:p>
            <a:r>
              <a:rPr lang="nl-NL" dirty="0"/>
              <a:t>Wat heeft dosis te maken met activiteit?</a:t>
            </a:r>
          </a:p>
        </p:txBody>
      </p:sp>
      <p:sp>
        <p:nvSpPr>
          <p:cNvPr id="3" name="Tijdelijke aanduiding voor tekst 2">
            <a:extLst>
              <a:ext uri="{FF2B5EF4-FFF2-40B4-BE49-F238E27FC236}">
                <a16:creationId xmlns:a16="http://schemas.microsoft.com/office/drawing/2014/main" id="{56BAD298-A356-1672-38F7-E0B0F8C179E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715126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050BA5-16B0-43FF-A419-3603EBE64C09}"/>
              </a:ext>
            </a:extLst>
          </p:cNvPr>
          <p:cNvSpPr>
            <a:spLocks noGrp="1"/>
          </p:cNvSpPr>
          <p:nvPr>
            <p:ph type="title"/>
          </p:nvPr>
        </p:nvSpPr>
        <p:spPr/>
        <p:txBody>
          <a:bodyPr/>
          <a:lstStyle/>
          <a:p>
            <a:r>
              <a:rPr lang="nl-NL" dirty="0"/>
              <a:t>Stralingsdosis</a:t>
            </a:r>
          </a:p>
        </p:txBody>
      </p:sp>
      <p:sp>
        <p:nvSpPr>
          <p:cNvPr id="3" name="Tijdelijke aanduiding voor tekst 2">
            <a:extLst>
              <a:ext uri="{FF2B5EF4-FFF2-40B4-BE49-F238E27FC236}">
                <a16:creationId xmlns:a16="http://schemas.microsoft.com/office/drawing/2014/main" id="{FE8976EA-D69D-2D15-C2CF-F57F97B484B7}"/>
              </a:ext>
            </a:extLst>
          </p:cNvPr>
          <p:cNvSpPr>
            <a:spLocks noGrp="1"/>
          </p:cNvSpPr>
          <p:nvPr>
            <p:ph type="body" idx="1"/>
          </p:nvPr>
        </p:nvSpPr>
        <p:spPr>
          <a:xfrm>
            <a:off x="839788" y="1105163"/>
            <a:ext cx="5157787" cy="823912"/>
          </a:xfrm>
        </p:spPr>
        <p:txBody>
          <a:bodyPr/>
          <a:lstStyle/>
          <a:p>
            <a:r>
              <a:rPr lang="nl-NL" dirty="0"/>
              <a:t>Dosis</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64E3C476-A6CB-E2FE-C4AC-12A3DB4897AF}"/>
                  </a:ext>
                </a:extLst>
              </p:cNvPr>
              <p:cNvSpPr>
                <a:spLocks noGrp="1"/>
              </p:cNvSpPr>
              <p:nvPr>
                <p:ph sz="half" idx="2"/>
              </p:nvPr>
            </p:nvSpPr>
            <p:spPr>
              <a:xfrm>
                <a:off x="839788" y="1929075"/>
                <a:ext cx="5157787" cy="3987800"/>
              </a:xfrm>
            </p:spPr>
            <p:txBody>
              <a:bodyPr>
                <a:normAutofit fontScale="85000" lnSpcReduction="20000"/>
              </a:bodyPr>
              <a:lstStyle/>
              <a:p>
                <a:pPr marL="0" indent="0">
                  <a:buNone/>
                </a:pPr>
                <a:r>
                  <a:rPr lang="nl-NL" dirty="0"/>
                  <a:t>De hoeveelheid </a:t>
                </a:r>
                <a:r>
                  <a:rPr lang="nl-NL" dirty="0">
                    <a:solidFill>
                      <a:srgbClr val="945DE8"/>
                    </a:solidFill>
                  </a:rPr>
                  <a:t>stralingsenergie</a:t>
                </a:r>
                <a:r>
                  <a:rPr lang="nl-NL" dirty="0"/>
                  <a:t> die wordt geabsorbeerd </a:t>
                </a:r>
                <a:r>
                  <a:rPr lang="nl-NL" dirty="0">
                    <a:solidFill>
                      <a:srgbClr val="945DE8"/>
                    </a:solidFill>
                  </a:rPr>
                  <a:t>per kg</a:t>
                </a:r>
                <a:r>
                  <a:rPr lang="nl-NL" dirty="0"/>
                  <a:t>: </a:t>
                </a:r>
              </a:p>
              <a:p>
                <a:r>
                  <a:rPr lang="nl-NL" dirty="0"/>
                  <a:t> </a:t>
                </a:r>
                <a14:m>
                  <m:oMath xmlns:m="http://schemas.openxmlformats.org/officeDocument/2006/math">
                    <m:r>
                      <a:rPr lang="nl-NL" b="0" i="1" smtClean="0">
                        <a:latin typeface="Cambria Math" panose="02040503050406030204" pitchFamily="18" charset="0"/>
                      </a:rPr>
                      <m:t>𝐷</m:t>
                    </m:r>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abs</m:t>
                            </m:r>
                          </m:sub>
                        </m:sSub>
                      </m:num>
                      <m:den>
                        <m:r>
                          <a:rPr lang="nl-NL" b="0" i="1" smtClean="0">
                            <a:latin typeface="Cambria Math" panose="02040503050406030204" pitchFamily="18" charset="0"/>
                          </a:rPr>
                          <m:t>𝑚</m:t>
                        </m:r>
                      </m:den>
                    </m:f>
                  </m:oMath>
                </a14:m>
                <a:endParaRPr lang="nl-NL" dirty="0"/>
              </a:p>
              <a:p>
                <a:pPr marL="0" indent="0">
                  <a:buNone/>
                </a:pPr>
                <a:br>
                  <a:rPr lang="nl-NL" dirty="0"/>
                </a:br>
                <a:br>
                  <a:rPr lang="nl-NL" dirty="0"/>
                </a:br>
                <a:r>
                  <a:rPr lang="nl-NL" dirty="0"/>
                  <a:t>Hierin is:</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abs</m:t>
                        </m:r>
                      </m:sub>
                    </m:sSub>
                  </m:oMath>
                </a14:m>
                <a:r>
                  <a:rPr lang="nl-NL" dirty="0"/>
                  <a:t>:	Geabsorbeerde energie in J;</a:t>
                </a:r>
              </a:p>
              <a:p>
                <a14:m>
                  <m:oMath xmlns:m="http://schemas.openxmlformats.org/officeDocument/2006/math">
                    <m:r>
                      <a:rPr lang="nl-NL" i="1">
                        <a:latin typeface="Cambria Math" panose="02040503050406030204" pitchFamily="18" charset="0"/>
                      </a:rPr>
                      <m:t>𝑚</m:t>
                    </m:r>
                  </m:oMath>
                </a14:m>
                <a:r>
                  <a:rPr lang="nl-NL" dirty="0"/>
                  <a:t>: 	massa van weefsel in kilogram;</a:t>
                </a:r>
              </a:p>
              <a:p>
                <a14:m>
                  <m:oMath xmlns:m="http://schemas.openxmlformats.org/officeDocument/2006/math">
                    <m:r>
                      <a:rPr lang="nl-NL" i="1">
                        <a:latin typeface="Cambria Math" panose="02040503050406030204" pitchFamily="18" charset="0"/>
                      </a:rPr>
                      <m:t>𝐷</m:t>
                    </m:r>
                  </m:oMath>
                </a14:m>
                <a:r>
                  <a:rPr lang="nl-NL" dirty="0"/>
                  <a:t>: 	Dosis in J per kg of </a:t>
                </a:r>
                <a14:m>
                  <m:oMath xmlns:m="http://schemas.openxmlformats.org/officeDocument/2006/math">
                    <m:r>
                      <m:rPr>
                        <m:sty m:val="p"/>
                      </m:rPr>
                      <a:rPr lang="nl-NL" dirty="0" smtClean="0">
                        <a:latin typeface="Cambria Math" panose="02040503050406030204" pitchFamily="18" charset="0"/>
                      </a:rPr>
                      <m:t>g</m:t>
                    </m:r>
                    <m:r>
                      <m:rPr>
                        <m:sty m:val="p"/>
                      </m:rPr>
                      <a:rPr lang="nl-NL">
                        <a:latin typeface="Cambria Math" panose="02040503050406030204" pitchFamily="18" charset="0"/>
                      </a:rPr>
                      <m:t>ray</m:t>
                    </m:r>
                    <m:r>
                      <a:rPr lang="nl-NL">
                        <a:latin typeface="Cambria Math" panose="02040503050406030204" pitchFamily="18" charset="0"/>
                      </a:rPr>
                      <m:t> </m:t>
                    </m:r>
                    <m:d>
                      <m:dPr>
                        <m:ctrlPr>
                          <a:rPr lang="nl-NL" i="1">
                            <a:latin typeface="Cambria Math" panose="02040503050406030204" pitchFamily="18" charset="0"/>
                          </a:rPr>
                        </m:ctrlPr>
                      </m:dPr>
                      <m:e>
                        <m:r>
                          <m:rPr>
                            <m:sty m:val="p"/>
                          </m:rPr>
                          <a:rPr lang="nl-NL">
                            <a:latin typeface="Cambria Math" panose="02040503050406030204" pitchFamily="18" charset="0"/>
                          </a:rPr>
                          <m:t>Gy</m:t>
                        </m:r>
                      </m:e>
                    </m:d>
                    <m:r>
                      <a:rPr lang="nl-NL" b="0" i="0" smtClean="0">
                        <a:latin typeface="Cambria Math" panose="02040503050406030204" pitchFamily="18" charset="0"/>
                      </a:rPr>
                      <m:t>.</m:t>
                    </m:r>
                  </m:oMath>
                </a14:m>
                <a:endParaRPr lang="nl-NL" dirty="0"/>
              </a:p>
              <a:p>
                <a:endParaRPr lang="nl-NL" sz="2400" dirty="0"/>
              </a:p>
            </p:txBody>
          </p:sp>
        </mc:Choice>
        <mc:Fallback xmlns="">
          <p:sp>
            <p:nvSpPr>
              <p:cNvPr id="5" name="Tijdelijke aanduiding voor inhoud 4">
                <a:extLst>
                  <a:ext uri="{FF2B5EF4-FFF2-40B4-BE49-F238E27FC236}">
                    <a16:creationId xmlns:a16="http://schemas.microsoft.com/office/drawing/2014/main" id="{64E3C476-A6CB-E2FE-C4AC-12A3DB4897AF}"/>
                  </a:ext>
                </a:extLst>
              </p:cNvPr>
              <p:cNvSpPr>
                <a:spLocks noGrp="1" noRot="1" noChangeAspect="1" noMove="1" noResize="1" noEditPoints="1" noAdjustHandles="1" noChangeArrowheads="1" noChangeShapeType="1" noTextEdit="1"/>
              </p:cNvSpPr>
              <p:nvPr>
                <p:ph sz="half" idx="2"/>
              </p:nvPr>
            </p:nvSpPr>
            <p:spPr>
              <a:xfrm>
                <a:off x="839788" y="1929075"/>
                <a:ext cx="5157787" cy="3987800"/>
              </a:xfrm>
              <a:blipFill>
                <a:blip r:embed="rId2"/>
                <a:stretch>
                  <a:fillRect l="-1891" t="-3511"/>
                </a:stretch>
              </a:blipFill>
            </p:spPr>
            <p:txBody>
              <a:bodyPr/>
              <a:lstStyle/>
              <a:p>
                <a:r>
                  <a:rPr lang="nl-NL">
                    <a:noFill/>
                  </a:rPr>
                  <a:t> </a:t>
                </a:r>
              </a:p>
            </p:txBody>
          </p:sp>
        </mc:Fallback>
      </mc:AlternateContent>
      <p:sp>
        <p:nvSpPr>
          <p:cNvPr id="6" name="Tijdelijke aanduiding voor tekst 5">
            <a:extLst>
              <a:ext uri="{FF2B5EF4-FFF2-40B4-BE49-F238E27FC236}">
                <a16:creationId xmlns:a16="http://schemas.microsoft.com/office/drawing/2014/main" id="{F14F952D-7FB5-D6E4-0842-4105F3493E53}"/>
              </a:ext>
            </a:extLst>
          </p:cNvPr>
          <p:cNvSpPr>
            <a:spLocks noGrp="1"/>
          </p:cNvSpPr>
          <p:nvPr>
            <p:ph type="body" sz="quarter" idx="3"/>
          </p:nvPr>
        </p:nvSpPr>
        <p:spPr>
          <a:xfrm>
            <a:off x="6172200" y="1105163"/>
            <a:ext cx="5183188" cy="823912"/>
          </a:xfrm>
        </p:spPr>
        <p:txBody>
          <a:bodyPr/>
          <a:lstStyle/>
          <a:p>
            <a:r>
              <a:rPr lang="nl-NL" dirty="0"/>
              <a:t>Dosisequivalent</a:t>
            </a:r>
          </a:p>
        </p:txBody>
      </p:sp>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311C165F-66F5-CE0F-7649-3C9D931463F7}"/>
                  </a:ext>
                </a:extLst>
              </p:cNvPr>
              <p:cNvSpPr>
                <a:spLocks noGrp="1"/>
              </p:cNvSpPr>
              <p:nvPr>
                <p:ph sz="quarter" idx="4"/>
              </p:nvPr>
            </p:nvSpPr>
            <p:spPr>
              <a:xfrm>
                <a:off x="6172200" y="1929075"/>
                <a:ext cx="5183188" cy="3684588"/>
              </a:xfrm>
            </p:spPr>
            <p:txBody>
              <a:bodyPr>
                <a:normAutofit fontScale="85000" lnSpcReduction="20000"/>
              </a:bodyPr>
              <a:lstStyle/>
              <a:p>
                <a:pPr marL="0" indent="0">
                  <a:buNone/>
                </a:pPr>
                <a:r>
                  <a:rPr lang="nl-NL" dirty="0"/>
                  <a:t>Dosis </a:t>
                </a:r>
                <a:r>
                  <a:rPr lang="nl-NL" dirty="0">
                    <a:solidFill>
                      <a:srgbClr val="945DE8"/>
                    </a:solidFill>
                  </a:rPr>
                  <a:t>gecorrigeerd voor soort straling</a:t>
                </a:r>
                <a:r>
                  <a:rPr lang="nl-NL" dirty="0"/>
                  <a:t>:</a:t>
                </a:r>
              </a:p>
              <a:p>
                <a14:m>
                  <m:oMath xmlns:m="http://schemas.openxmlformats.org/officeDocument/2006/math">
                    <m:r>
                      <a:rPr lang="nl-NL" b="0" i="1" smtClean="0">
                        <a:latin typeface="Cambria Math" panose="02040503050406030204" pitchFamily="18" charset="0"/>
                      </a:rPr>
                      <m:t>𝐻</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m:rPr>
                            <m:sty m:val="p"/>
                          </m:rPr>
                          <a:rPr lang="nl-NL" b="0" i="0" smtClean="0">
                            <a:latin typeface="Cambria Math" panose="02040503050406030204" pitchFamily="18" charset="0"/>
                          </a:rPr>
                          <m:t>R</m:t>
                        </m:r>
                      </m:sub>
                    </m:sSub>
                    <m:r>
                      <a:rPr lang="nl-NL" b="0" i="1" smtClean="0">
                        <a:latin typeface="Cambria Math" panose="02040503050406030204" pitchFamily="18" charset="0"/>
                      </a:rPr>
                      <m:t>∙</m:t>
                    </m:r>
                    <m:r>
                      <a:rPr lang="nl-NL" b="0" i="1" smtClean="0">
                        <a:latin typeface="Cambria Math" panose="02040503050406030204" pitchFamily="18" charset="0"/>
                      </a:rPr>
                      <m:t>𝐷</m:t>
                    </m:r>
                  </m:oMath>
                </a14:m>
                <a:r>
                  <a:rPr lang="nl-NL" dirty="0"/>
                  <a:t> </a:t>
                </a:r>
              </a:p>
              <a:p>
                <a14:m>
                  <m:oMath xmlns:m="http://schemas.openxmlformats.org/officeDocument/2006/math">
                    <m:r>
                      <a:rPr lang="nl-NL" i="1">
                        <a:latin typeface="Cambria Math" panose="02040503050406030204" pitchFamily="18" charset="0"/>
                      </a:rPr>
                      <m:t>𝐻</m:t>
                    </m:r>
                    <m:r>
                      <a:rPr lang="nl-NL" i="1">
                        <a:latin typeface="Cambria Math" panose="02040503050406030204" pitchFamily="18" charset="0"/>
                      </a:rPr>
                      <m:t>=</m:t>
                    </m:r>
                    <m:sSub>
                      <m:sSubPr>
                        <m:ctrlPr>
                          <a:rPr lang="nl-NL" i="1">
                            <a:latin typeface="Cambria Math" panose="02040503050406030204" pitchFamily="18" charset="0"/>
                          </a:rPr>
                        </m:ctrlPr>
                      </m:sSubPr>
                      <m:e>
                        <m:r>
                          <a:rPr lang="nl-NL" i="1">
                            <a:latin typeface="Cambria Math" panose="02040503050406030204" pitchFamily="18" charset="0"/>
                          </a:rPr>
                          <m:t>𝑤</m:t>
                        </m:r>
                      </m:e>
                      <m:sub>
                        <m:r>
                          <m:rPr>
                            <m:sty m:val="p"/>
                          </m:rPr>
                          <a:rPr lang="nl-NL">
                            <a:latin typeface="Cambria Math" panose="02040503050406030204" pitchFamily="18" charset="0"/>
                          </a:rPr>
                          <m:t>R</m:t>
                        </m:r>
                      </m:sub>
                    </m:sSub>
                    <m:r>
                      <a:rPr lang="nl-NL" i="1">
                        <a:latin typeface="Cambria Math" panose="02040503050406030204" pitchFamily="18" charset="0"/>
                      </a:rPr>
                      <m:t>∙</m:t>
                    </m:r>
                    <m:f>
                      <m:fPr>
                        <m:ctrlPr>
                          <a:rPr lang="nl-NL" i="1">
                            <a:latin typeface="Cambria Math" panose="02040503050406030204" pitchFamily="18" charset="0"/>
                          </a:rPr>
                        </m:ctrlPr>
                      </m:fPr>
                      <m:num>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abs</m:t>
                            </m:r>
                          </m:sub>
                        </m:sSub>
                      </m:num>
                      <m:den>
                        <m:r>
                          <a:rPr lang="nl-NL" i="1">
                            <a:latin typeface="Cambria Math" panose="02040503050406030204" pitchFamily="18" charset="0"/>
                          </a:rPr>
                          <m:t>𝑚</m:t>
                        </m:r>
                      </m:den>
                    </m:f>
                  </m:oMath>
                </a14:m>
                <a:br>
                  <a:rPr lang="nl-NL" dirty="0"/>
                </a:br>
                <a:endParaRPr lang="nl-NL" dirty="0"/>
              </a:p>
              <a:p>
                <a:pPr marL="0" indent="0">
                  <a:buNone/>
                </a:pPr>
                <a:r>
                  <a:rPr lang="nl-NL" dirty="0"/>
                  <a:t>Hierin is:</a:t>
                </a: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𝑤</m:t>
                        </m:r>
                      </m:e>
                      <m:sub>
                        <m:r>
                          <m:rPr>
                            <m:sty m:val="p"/>
                          </m:rPr>
                          <a:rPr lang="nl-NL" b="0" i="0" smtClean="0">
                            <a:latin typeface="Cambria Math" panose="02040503050406030204" pitchFamily="18" charset="0"/>
                          </a:rPr>
                          <m:t>R</m:t>
                        </m:r>
                      </m:sub>
                    </m:sSub>
                  </m:oMath>
                </a14:m>
                <a:r>
                  <a:rPr lang="nl-NL" dirty="0"/>
                  <a:t>:	Weegfactor (geen eenheid);</a:t>
                </a:r>
              </a:p>
              <a:p>
                <a14:m>
                  <m:oMath xmlns:m="http://schemas.openxmlformats.org/officeDocument/2006/math">
                    <m:r>
                      <a:rPr lang="nl-NL" b="0" i="1" smtClean="0">
                        <a:latin typeface="Cambria Math" panose="02040503050406030204" pitchFamily="18" charset="0"/>
                      </a:rPr>
                      <m:t>𝐷</m:t>
                    </m:r>
                  </m:oMath>
                </a14:m>
                <a:r>
                  <a:rPr lang="nl-NL" dirty="0"/>
                  <a:t>:	Dosis in gray;</a:t>
                </a:r>
              </a:p>
              <a:p>
                <a14:m>
                  <m:oMath xmlns:m="http://schemas.openxmlformats.org/officeDocument/2006/math">
                    <m:r>
                      <a:rPr lang="nl-NL" b="0" i="1" smtClean="0">
                        <a:latin typeface="Cambria Math" panose="02040503050406030204" pitchFamily="18" charset="0"/>
                      </a:rPr>
                      <m:t>𝐻</m:t>
                    </m:r>
                  </m:oMath>
                </a14:m>
                <a:r>
                  <a:rPr lang="nl-NL" dirty="0"/>
                  <a:t>:	Dosisequivalent in J/kg of 	sievert (Sv)</a:t>
                </a:r>
              </a:p>
            </p:txBody>
          </p:sp>
        </mc:Choice>
        <mc:Fallback xmlns="">
          <p:sp>
            <p:nvSpPr>
              <p:cNvPr id="7" name="Tijdelijke aanduiding voor inhoud 6">
                <a:extLst>
                  <a:ext uri="{FF2B5EF4-FFF2-40B4-BE49-F238E27FC236}">
                    <a16:creationId xmlns:a16="http://schemas.microsoft.com/office/drawing/2014/main" id="{311C165F-66F5-CE0F-7649-3C9D931463F7}"/>
                  </a:ext>
                </a:extLst>
              </p:cNvPr>
              <p:cNvSpPr>
                <a:spLocks noGrp="1" noRot="1" noChangeAspect="1" noMove="1" noResize="1" noEditPoints="1" noAdjustHandles="1" noChangeArrowheads="1" noChangeShapeType="1" noTextEdit="1"/>
              </p:cNvSpPr>
              <p:nvPr>
                <p:ph sz="quarter" idx="4"/>
              </p:nvPr>
            </p:nvSpPr>
            <p:spPr>
              <a:xfrm>
                <a:off x="6172200" y="1929075"/>
                <a:ext cx="5183188" cy="3684588"/>
              </a:xfrm>
              <a:blipFill>
                <a:blip r:embed="rId3"/>
                <a:stretch>
                  <a:fillRect l="-1882" t="-3802"/>
                </a:stretch>
              </a:blipFill>
            </p:spPr>
            <p:txBody>
              <a:bodyPr/>
              <a:lstStyle/>
              <a:p>
                <a:r>
                  <a:rPr lang="nl-NL">
                    <a:noFill/>
                  </a:rPr>
                  <a:t> </a:t>
                </a:r>
              </a:p>
            </p:txBody>
          </p:sp>
        </mc:Fallback>
      </mc:AlternateContent>
    </p:spTree>
    <p:extLst>
      <p:ext uri="{BB962C8B-B14F-4D97-AF65-F5344CB8AC3E}">
        <p14:creationId xmlns:p14="http://schemas.microsoft.com/office/powerpoint/2010/main" val="842191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wipe(left)">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wipe(left)">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wipe(left)">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wipe(left)">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wipe(left)">
                                      <p:cBhvr>
                                        <p:cTn id="62" dur="500"/>
                                        <p:tgtEl>
                                          <p:spTgt spid="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wipe(left)">
                                      <p:cBhvr>
                                        <p:cTn id="6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1AD59ADA-D4C9-3913-BE30-60BBA1F7EAA9}"/>
              </a:ext>
            </a:extLst>
          </p:cNvPr>
          <p:cNvSpPr/>
          <p:nvPr/>
        </p:nvSpPr>
        <p:spPr>
          <a:xfrm>
            <a:off x="8948955" y="3607903"/>
            <a:ext cx="45719" cy="45719"/>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BCBF3096-3F32-E7C1-B2B1-F02C45152F3A}"/>
              </a:ext>
            </a:extLst>
          </p:cNvPr>
          <p:cNvSpPr>
            <a:spLocks noChangeAspect="1"/>
          </p:cNvSpPr>
          <p:nvPr/>
        </p:nvSpPr>
        <p:spPr>
          <a:xfrm>
            <a:off x="8737815" y="3373903"/>
            <a:ext cx="468000" cy="468000"/>
          </a:xfrm>
          <a:prstGeom prst="ellipse">
            <a:avLst/>
          </a:prstGeom>
          <a:solidFill>
            <a:srgbClr val="00F6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90C2B"/>
                </a:solidFill>
              </a:rPr>
              <a:t>N</a:t>
            </a:r>
          </a:p>
        </p:txBody>
      </p:sp>
      <p:sp>
        <p:nvSpPr>
          <p:cNvPr id="14" name="Ovaal 13">
            <a:extLst>
              <a:ext uri="{FF2B5EF4-FFF2-40B4-BE49-F238E27FC236}">
                <a16:creationId xmlns:a16="http://schemas.microsoft.com/office/drawing/2014/main" id="{6F008261-7629-8D02-F531-56A5B8F534B2}"/>
              </a:ext>
            </a:extLst>
          </p:cNvPr>
          <p:cNvSpPr>
            <a:spLocks noChangeAspect="1"/>
          </p:cNvSpPr>
          <p:nvPr/>
        </p:nvSpPr>
        <p:spPr>
          <a:xfrm>
            <a:off x="8738965" y="3373903"/>
            <a:ext cx="468000" cy="468000"/>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a:t>
            </a:r>
          </a:p>
        </p:txBody>
      </p:sp>
      <p:sp>
        <p:nvSpPr>
          <p:cNvPr id="2" name="Titel 1">
            <a:extLst>
              <a:ext uri="{FF2B5EF4-FFF2-40B4-BE49-F238E27FC236}">
                <a16:creationId xmlns:a16="http://schemas.microsoft.com/office/drawing/2014/main" id="{B34533A1-69F2-D686-0F1D-EE4A318DF3CE}"/>
              </a:ext>
            </a:extLst>
          </p:cNvPr>
          <p:cNvSpPr>
            <a:spLocks noGrp="1"/>
          </p:cNvSpPr>
          <p:nvPr>
            <p:ph type="title"/>
          </p:nvPr>
        </p:nvSpPr>
        <p:spPr/>
        <p:txBody>
          <a:bodyPr/>
          <a:lstStyle/>
          <a:p>
            <a:r>
              <a:rPr lang="nl-NL" dirty="0"/>
              <a:t>Reactie-energie</a:t>
            </a:r>
          </a:p>
        </p:txBody>
      </p:sp>
      <mc:AlternateContent xmlns:mc="http://schemas.openxmlformats.org/markup-compatibility/2006">
        <mc:Choice xmlns:a14="http://schemas.microsoft.com/office/drawing/2010/main" Requires="a14">
          <p:sp>
            <p:nvSpPr>
              <p:cNvPr id="3" name="Tijdelijke aanduiding voor inhoud 2">
                <a:extLst>
                  <a:ext uri="{FF2B5EF4-FFF2-40B4-BE49-F238E27FC236}">
                    <a16:creationId xmlns:a16="http://schemas.microsoft.com/office/drawing/2014/main" id="{CCEF835B-9C44-0F13-9B3A-F8C5CF23F1A3}"/>
                  </a:ext>
                </a:extLst>
              </p:cNvPr>
              <p:cNvSpPr>
                <a:spLocks noGrp="1"/>
              </p:cNvSpPr>
              <p:nvPr>
                <p:ph sz="half" idx="1"/>
              </p:nvPr>
            </p:nvSpPr>
            <p:spPr/>
            <p:txBody>
              <a:bodyPr>
                <a:normAutofit lnSpcReduction="10000"/>
              </a:bodyPr>
              <a:lstStyle/>
              <a:p>
                <a:r>
                  <a:rPr lang="nl-NL" dirty="0"/>
                  <a:t>Bij iedere vervalreactie komt één stralings-eenheid vrij (</a:t>
                </a:r>
                <a14:m>
                  <m:oMath xmlns:m="http://schemas.openxmlformats.org/officeDocument/2006/math">
                    <m:r>
                      <a:rPr lang="nl-NL" i="1">
                        <a:latin typeface="Cambria Math" panose="02040503050406030204" pitchFamily="18" charset="0"/>
                      </a:rPr>
                      <m:t>𝛼</m:t>
                    </m:r>
                  </m:oMath>
                </a14:m>
                <a:r>
                  <a:rPr lang="nl-NL" dirty="0"/>
                  <a:t> of </a:t>
                </a:r>
                <a14:m>
                  <m:oMath xmlns:m="http://schemas.openxmlformats.org/officeDocument/2006/math">
                    <m:r>
                      <a:rPr lang="nl-NL" i="1">
                        <a:latin typeface="Cambria Math" panose="02040503050406030204" pitchFamily="18" charset="0"/>
                      </a:rPr>
                      <m:t>𝛽</m:t>
                    </m:r>
                    <m:r>
                      <a:rPr lang="nl-NL" b="0" i="0" smtClean="0">
                        <a:latin typeface="Cambria Math" panose="02040503050406030204" pitchFamily="18" charset="0"/>
                      </a:rPr>
                      <m:t>)</m:t>
                    </m:r>
                  </m:oMath>
                </a14:m>
                <a:r>
                  <a:rPr lang="nl-NL" dirty="0"/>
                  <a:t>.</a:t>
                </a:r>
              </a:p>
              <a:p>
                <a:r>
                  <a:rPr lang="nl-NL" dirty="0"/>
                  <a:t>Sóms komt er ook één </a:t>
                </a:r>
                <a14:m>
                  <m:oMath xmlns:m="http://schemas.openxmlformats.org/officeDocument/2006/math">
                    <m:r>
                      <a:rPr lang="nl-NL" b="0" i="1" smtClean="0">
                        <a:latin typeface="Cambria Math" panose="02040503050406030204" pitchFamily="18" charset="0"/>
                      </a:rPr>
                      <m:t>𝛾</m:t>
                    </m:r>
                  </m:oMath>
                </a14:m>
                <a:r>
                  <a:rPr lang="nl-NL" dirty="0"/>
                  <a:t>-foton vrij.</a:t>
                </a:r>
              </a:p>
              <a:p>
                <a:r>
                  <a:rPr lang="nl-NL" dirty="0"/>
                  <a:t>Bij iedere vervalreactie komt dus een vaste hoeveelheid energie vrij: </a:t>
                </a: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reactie</m:t>
                        </m:r>
                      </m:sub>
                    </m:sSub>
                  </m:oMath>
                </a14:m>
                <a:r>
                  <a:rPr lang="nl-NL" dirty="0"/>
                  <a:t>.</a:t>
                </a:r>
              </a:p>
              <a:p>
                <a:r>
                  <a:rPr lang="nl-NL" dirty="0"/>
                  <a:t>Die energie kun je vaak opzoeken in tabel 25 van BINAS, laatste kolom.</a:t>
                </a:r>
              </a:p>
            </p:txBody>
          </p:sp>
        </mc:Choice>
        <mc:Fallback>
          <p:sp>
            <p:nvSpPr>
              <p:cNvPr id="3" name="Tijdelijke aanduiding voor inhoud 2">
                <a:extLst>
                  <a:ext uri="{FF2B5EF4-FFF2-40B4-BE49-F238E27FC236}">
                    <a16:creationId xmlns:a16="http://schemas.microsoft.com/office/drawing/2014/main" id="{CCEF835B-9C44-0F13-9B3A-F8C5CF23F1A3}"/>
                  </a:ext>
                </a:extLst>
              </p:cNvPr>
              <p:cNvSpPr>
                <a:spLocks noGrp="1" noRot="1" noChangeAspect="1" noMove="1" noResize="1" noEditPoints="1" noAdjustHandles="1" noChangeArrowheads="1" noChangeShapeType="1" noTextEdit="1"/>
              </p:cNvSpPr>
              <p:nvPr>
                <p:ph sz="half" idx="1"/>
              </p:nvPr>
            </p:nvSpPr>
            <p:spPr>
              <a:blipFill>
                <a:blip r:embed="rId2"/>
                <a:stretch>
                  <a:fillRect l="-2200" t="-3488" r="-1467" b="-1163"/>
                </a:stretch>
              </a:blipFill>
            </p:spPr>
            <p:txBody>
              <a:bodyPr/>
              <a:lstStyle/>
              <a:p>
                <a:r>
                  <a:rPr lang="nl-NL">
                    <a:noFill/>
                  </a:rPr>
                  <a:t> </a:t>
                </a:r>
              </a:p>
            </p:txBody>
          </p:sp>
        </mc:Fallback>
      </mc:AlternateContent>
      <p:sp>
        <p:nvSpPr>
          <p:cNvPr id="16" name="Tijdelijke aanduiding voor inhoud 15">
            <a:extLst>
              <a:ext uri="{FF2B5EF4-FFF2-40B4-BE49-F238E27FC236}">
                <a16:creationId xmlns:a16="http://schemas.microsoft.com/office/drawing/2014/main" id="{C769F303-DDB3-7427-0AA5-3D79489D3596}"/>
              </a:ext>
            </a:extLst>
          </p:cNvPr>
          <p:cNvSpPr>
            <a:spLocks noGrp="1"/>
          </p:cNvSpPr>
          <p:nvPr>
            <p:ph sz="half" idx="2"/>
          </p:nvPr>
        </p:nvSpPr>
        <p:spPr/>
        <p:txBody>
          <a:bodyPr>
            <a:normAutofit lnSpcReduction="10000"/>
          </a:bodyPr>
          <a:lstStyle/>
          <a:p>
            <a:endParaRPr lang="nl-NL"/>
          </a:p>
        </p:txBody>
      </p:sp>
      <p:sp>
        <p:nvSpPr>
          <p:cNvPr id="5" name="Ovaal 4">
            <a:extLst>
              <a:ext uri="{FF2B5EF4-FFF2-40B4-BE49-F238E27FC236}">
                <a16:creationId xmlns:a16="http://schemas.microsoft.com/office/drawing/2014/main" id="{E5F144EE-F996-6467-9A02-ECCBADD5F6B2}"/>
              </a:ext>
            </a:extLst>
          </p:cNvPr>
          <p:cNvSpPr>
            <a:spLocks noChangeAspect="1"/>
          </p:cNvSpPr>
          <p:nvPr/>
        </p:nvSpPr>
        <p:spPr>
          <a:xfrm>
            <a:off x="7717011" y="2302421"/>
            <a:ext cx="2115997" cy="2115997"/>
          </a:xfrm>
          <a:prstGeom prst="ellipse">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Ovaal 5">
            <a:extLst>
              <a:ext uri="{FF2B5EF4-FFF2-40B4-BE49-F238E27FC236}">
                <a16:creationId xmlns:a16="http://schemas.microsoft.com/office/drawing/2014/main" id="{F289013A-7778-6A66-49B3-1D01BEA66817}"/>
              </a:ext>
            </a:extLst>
          </p:cNvPr>
          <p:cNvSpPr>
            <a:spLocks noChangeAspect="1"/>
          </p:cNvSpPr>
          <p:nvPr/>
        </p:nvSpPr>
        <p:spPr>
          <a:xfrm>
            <a:off x="8156203" y="2696646"/>
            <a:ext cx="468000" cy="468000"/>
          </a:xfrm>
          <a:prstGeom prst="ellipse">
            <a:avLst/>
          </a:prstGeom>
          <a:solidFill>
            <a:srgbClr val="00F6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90C2B"/>
                </a:solidFill>
              </a:rPr>
              <a:t>N</a:t>
            </a:r>
          </a:p>
        </p:txBody>
      </p:sp>
      <p:sp>
        <p:nvSpPr>
          <p:cNvPr id="7" name="Ovaal 6">
            <a:extLst>
              <a:ext uri="{FF2B5EF4-FFF2-40B4-BE49-F238E27FC236}">
                <a16:creationId xmlns:a16="http://schemas.microsoft.com/office/drawing/2014/main" id="{2069FA74-F34A-D880-B14A-41E83BE9BCC6}"/>
              </a:ext>
            </a:extLst>
          </p:cNvPr>
          <p:cNvSpPr>
            <a:spLocks noChangeAspect="1"/>
          </p:cNvSpPr>
          <p:nvPr/>
        </p:nvSpPr>
        <p:spPr>
          <a:xfrm>
            <a:off x="8390203" y="3703676"/>
            <a:ext cx="468000" cy="468000"/>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a:t>
            </a:r>
          </a:p>
        </p:txBody>
      </p:sp>
      <p:sp>
        <p:nvSpPr>
          <p:cNvPr id="8" name="Ovaal 7">
            <a:extLst>
              <a:ext uri="{FF2B5EF4-FFF2-40B4-BE49-F238E27FC236}">
                <a16:creationId xmlns:a16="http://schemas.microsoft.com/office/drawing/2014/main" id="{95297280-D3EF-6CA6-A117-35772EB2DCEA}"/>
              </a:ext>
            </a:extLst>
          </p:cNvPr>
          <p:cNvSpPr>
            <a:spLocks noChangeAspect="1"/>
          </p:cNvSpPr>
          <p:nvPr/>
        </p:nvSpPr>
        <p:spPr>
          <a:xfrm>
            <a:off x="8646051" y="2862662"/>
            <a:ext cx="468000" cy="468000"/>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P</a:t>
            </a:r>
          </a:p>
        </p:txBody>
      </p:sp>
      <p:sp>
        <p:nvSpPr>
          <p:cNvPr id="9" name="Ovaal 8">
            <a:extLst>
              <a:ext uri="{FF2B5EF4-FFF2-40B4-BE49-F238E27FC236}">
                <a16:creationId xmlns:a16="http://schemas.microsoft.com/office/drawing/2014/main" id="{799D18FE-1C54-DCAE-E019-450F4993FF10}"/>
              </a:ext>
            </a:extLst>
          </p:cNvPr>
          <p:cNvSpPr>
            <a:spLocks noChangeAspect="1"/>
          </p:cNvSpPr>
          <p:nvPr/>
        </p:nvSpPr>
        <p:spPr>
          <a:xfrm>
            <a:off x="9121341" y="3028689"/>
            <a:ext cx="468000" cy="468000"/>
          </a:xfrm>
          <a:prstGeom prst="ellipse">
            <a:avLst/>
          </a:prstGeom>
          <a:solidFill>
            <a:srgbClr val="00F6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90C2B"/>
                </a:solidFill>
              </a:rPr>
              <a:t>N</a:t>
            </a:r>
          </a:p>
        </p:txBody>
      </p: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D8D2F2EE-F939-FC89-A0DA-A9DFBBCA2754}"/>
                  </a:ext>
                </a:extLst>
              </p:cNvPr>
              <p:cNvSpPr txBox="1"/>
              <p:nvPr/>
            </p:nvSpPr>
            <p:spPr>
              <a:xfrm>
                <a:off x="8195538" y="4553385"/>
                <a:ext cx="1101466" cy="951543"/>
              </a:xfrm>
              <a:prstGeom prst="rect">
                <a:avLst/>
              </a:prstGeom>
              <a:noFill/>
            </p:spPr>
            <p:txBody>
              <a:bodyPr wrap="square" rtlCol="0">
                <a:spAutoFit/>
              </a:bodyPr>
              <a:lstStyle/>
              <a:p>
                <a:pPr algn="ctr"/>
                <a14:m>
                  <m:oMath xmlns:m="http://schemas.openxmlformats.org/officeDocument/2006/math">
                    <m:sPre>
                      <m:sPrePr>
                        <m:ctrlPr>
                          <a:rPr lang="nl-NL" i="1" smtClean="0">
                            <a:solidFill>
                              <a:srgbClr val="945DE8"/>
                            </a:solidFill>
                            <a:latin typeface="Cambria Math" panose="02040503050406030204" pitchFamily="18" charset="0"/>
                          </a:rPr>
                        </m:ctrlPr>
                      </m:sPrePr>
                      <m:sub>
                        <m:r>
                          <a:rPr lang="nl-NL" b="0" i="1" smtClean="0">
                            <a:solidFill>
                              <a:srgbClr val="945DE8"/>
                            </a:solidFill>
                            <a:latin typeface="Cambria Math" panose="02040503050406030204" pitchFamily="18" charset="0"/>
                          </a:rPr>
                          <m:t>2</m:t>
                        </m:r>
                      </m:sub>
                      <m:sup>
                        <m:r>
                          <a:rPr lang="nl-NL" b="0" i="1" smtClean="0">
                            <a:solidFill>
                              <a:srgbClr val="945DE8"/>
                            </a:solidFill>
                            <a:latin typeface="Cambria Math" panose="02040503050406030204" pitchFamily="18" charset="0"/>
                          </a:rPr>
                          <m:t>6</m:t>
                        </m:r>
                      </m:sup>
                      <m:e>
                        <m:r>
                          <m:rPr>
                            <m:sty m:val="p"/>
                          </m:rPr>
                          <a:rPr lang="nl-NL" b="0" i="0" smtClean="0">
                            <a:solidFill>
                              <a:srgbClr val="945DE8"/>
                            </a:solidFill>
                            <a:latin typeface="Cambria Math" panose="02040503050406030204" pitchFamily="18" charset="0"/>
                          </a:rPr>
                          <m:t>He</m:t>
                        </m:r>
                      </m:e>
                    </m:sPre>
                  </m:oMath>
                </a14:m>
                <a:r>
                  <a:rPr lang="nl-NL" dirty="0">
                    <a:solidFill>
                      <a:srgbClr val="945DE8"/>
                    </a:solidFill>
                  </a:rPr>
                  <a:t> </a:t>
                </a:r>
                <a:br>
                  <a:rPr lang="nl-NL" dirty="0">
                    <a:solidFill>
                      <a:srgbClr val="945DE8"/>
                    </a:solidFill>
                  </a:rPr>
                </a:br>
                <a:r>
                  <a:rPr lang="nl-NL" dirty="0">
                    <a:solidFill>
                      <a:srgbClr val="945DE8"/>
                    </a:solidFill>
                  </a:rPr>
                  <a:t>of</a:t>
                </a:r>
                <a:br>
                  <a:rPr lang="nl-NL" dirty="0">
                    <a:solidFill>
                      <a:srgbClr val="945DE8"/>
                    </a:solidFill>
                  </a:rPr>
                </a:br>
                <a:r>
                  <a:rPr lang="nl-NL" dirty="0">
                    <a:solidFill>
                      <a:srgbClr val="945DE8"/>
                    </a:solidFill>
                  </a:rPr>
                  <a:t>Helium-6</a:t>
                </a:r>
              </a:p>
            </p:txBody>
          </p:sp>
        </mc:Choice>
        <mc:Fallback xmlns="">
          <p:sp>
            <p:nvSpPr>
              <p:cNvPr id="10" name="Tekstvak 9">
                <a:extLst>
                  <a:ext uri="{FF2B5EF4-FFF2-40B4-BE49-F238E27FC236}">
                    <a16:creationId xmlns:a16="http://schemas.microsoft.com/office/drawing/2014/main" id="{D8D2F2EE-F939-FC89-A0DA-A9DFBBCA2754}"/>
                  </a:ext>
                </a:extLst>
              </p:cNvPr>
              <p:cNvSpPr txBox="1">
                <a:spLocks noRot="1" noChangeAspect="1" noMove="1" noResize="1" noEditPoints="1" noAdjustHandles="1" noChangeArrowheads="1" noChangeShapeType="1" noTextEdit="1"/>
              </p:cNvSpPr>
              <p:nvPr/>
            </p:nvSpPr>
            <p:spPr>
              <a:xfrm>
                <a:off x="8195538" y="4553385"/>
                <a:ext cx="1101466" cy="951543"/>
              </a:xfrm>
              <a:prstGeom prst="rect">
                <a:avLst/>
              </a:prstGeom>
              <a:blipFill>
                <a:blip r:embed="rId3"/>
                <a:stretch>
                  <a:fillRect l="-2210" r="-2210" b="-7051"/>
                </a:stretch>
              </a:blipFill>
            </p:spPr>
            <p:txBody>
              <a:bodyPr/>
              <a:lstStyle/>
              <a:p>
                <a:r>
                  <a:rPr lang="nl-NL">
                    <a:noFill/>
                  </a:rPr>
                  <a:t> </a:t>
                </a:r>
              </a:p>
            </p:txBody>
          </p:sp>
        </mc:Fallback>
      </mc:AlternateContent>
      <p:sp>
        <p:nvSpPr>
          <p:cNvPr id="12" name="Ovaal 11">
            <a:extLst>
              <a:ext uri="{FF2B5EF4-FFF2-40B4-BE49-F238E27FC236}">
                <a16:creationId xmlns:a16="http://schemas.microsoft.com/office/drawing/2014/main" id="{0C648BD6-B094-2A69-FDC8-34C0A74B8604}"/>
              </a:ext>
            </a:extLst>
          </p:cNvPr>
          <p:cNvSpPr>
            <a:spLocks noChangeAspect="1"/>
          </p:cNvSpPr>
          <p:nvPr/>
        </p:nvSpPr>
        <p:spPr>
          <a:xfrm>
            <a:off x="8273904" y="3207887"/>
            <a:ext cx="468000" cy="468000"/>
          </a:xfrm>
          <a:prstGeom prst="ellipse">
            <a:avLst/>
          </a:prstGeom>
          <a:solidFill>
            <a:srgbClr val="00F6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rgbClr val="090C2B"/>
                </a:solidFill>
              </a:rPr>
              <a:t>N</a:t>
            </a:r>
          </a:p>
        </p:txBody>
      </p:sp>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B782A2C0-6ACC-96E5-69C0-9B36E5307909}"/>
                  </a:ext>
                </a:extLst>
              </p:cNvPr>
              <p:cNvSpPr txBox="1"/>
              <p:nvPr/>
            </p:nvSpPr>
            <p:spPr>
              <a:xfrm>
                <a:off x="8197756" y="4553385"/>
                <a:ext cx="1101466" cy="951543"/>
              </a:xfrm>
              <a:prstGeom prst="rect">
                <a:avLst/>
              </a:prstGeom>
              <a:noFill/>
            </p:spPr>
            <p:txBody>
              <a:bodyPr wrap="square" rtlCol="0">
                <a:spAutoFit/>
              </a:bodyPr>
              <a:lstStyle/>
              <a:p>
                <a:pPr algn="ctr"/>
                <a14:m>
                  <m:oMath xmlns:m="http://schemas.openxmlformats.org/officeDocument/2006/math">
                    <m:sPre>
                      <m:sPrePr>
                        <m:ctrlPr>
                          <a:rPr lang="nl-NL" i="1" smtClean="0">
                            <a:solidFill>
                              <a:srgbClr val="945DE8"/>
                            </a:solidFill>
                            <a:latin typeface="Cambria Math" panose="02040503050406030204" pitchFamily="18" charset="0"/>
                          </a:rPr>
                        </m:ctrlPr>
                      </m:sPrePr>
                      <m:sub>
                        <m:r>
                          <a:rPr lang="nl-NL" b="0" i="1" smtClean="0">
                            <a:solidFill>
                              <a:srgbClr val="945DE8"/>
                            </a:solidFill>
                            <a:latin typeface="Cambria Math" panose="02040503050406030204" pitchFamily="18" charset="0"/>
                          </a:rPr>
                          <m:t>3</m:t>
                        </m:r>
                      </m:sub>
                      <m:sup>
                        <m:r>
                          <a:rPr lang="nl-NL" b="0" i="1" smtClean="0">
                            <a:solidFill>
                              <a:srgbClr val="945DE8"/>
                            </a:solidFill>
                            <a:latin typeface="Cambria Math" panose="02040503050406030204" pitchFamily="18" charset="0"/>
                          </a:rPr>
                          <m:t>6</m:t>
                        </m:r>
                      </m:sup>
                      <m:e>
                        <m:r>
                          <m:rPr>
                            <m:sty m:val="p"/>
                          </m:rPr>
                          <a:rPr lang="nl-NL" b="0" i="0" smtClean="0">
                            <a:solidFill>
                              <a:srgbClr val="945DE8"/>
                            </a:solidFill>
                            <a:latin typeface="Cambria Math" panose="02040503050406030204" pitchFamily="18" charset="0"/>
                          </a:rPr>
                          <m:t>Li</m:t>
                        </m:r>
                      </m:e>
                    </m:sPre>
                  </m:oMath>
                </a14:m>
                <a:r>
                  <a:rPr lang="nl-NL" dirty="0">
                    <a:solidFill>
                      <a:srgbClr val="945DE8"/>
                    </a:solidFill>
                  </a:rPr>
                  <a:t> </a:t>
                </a:r>
                <a:br>
                  <a:rPr lang="nl-NL" dirty="0">
                    <a:solidFill>
                      <a:srgbClr val="945DE8"/>
                    </a:solidFill>
                  </a:rPr>
                </a:br>
                <a:r>
                  <a:rPr lang="nl-NL" dirty="0">
                    <a:solidFill>
                      <a:srgbClr val="945DE8"/>
                    </a:solidFill>
                  </a:rPr>
                  <a:t>of</a:t>
                </a:r>
                <a:br>
                  <a:rPr lang="nl-NL" dirty="0">
                    <a:solidFill>
                      <a:srgbClr val="945DE8"/>
                    </a:solidFill>
                  </a:rPr>
                </a:br>
                <a:r>
                  <a:rPr lang="nl-NL" dirty="0">
                    <a:solidFill>
                      <a:srgbClr val="945DE8"/>
                    </a:solidFill>
                  </a:rPr>
                  <a:t>Lithium-6</a:t>
                </a:r>
              </a:p>
            </p:txBody>
          </p:sp>
        </mc:Choice>
        <mc:Fallback xmlns="">
          <p:sp>
            <p:nvSpPr>
              <p:cNvPr id="15" name="Tekstvak 14">
                <a:extLst>
                  <a:ext uri="{FF2B5EF4-FFF2-40B4-BE49-F238E27FC236}">
                    <a16:creationId xmlns:a16="http://schemas.microsoft.com/office/drawing/2014/main" id="{B782A2C0-6ACC-96E5-69C0-9B36E5307909}"/>
                  </a:ext>
                </a:extLst>
              </p:cNvPr>
              <p:cNvSpPr txBox="1">
                <a:spLocks noRot="1" noChangeAspect="1" noMove="1" noResize="1" noEditPoints="1" noAdjustHandles="1" noChangeArrowheads="1" noChangeShapeType="1" noTextEdit="1"/>
              </p:cNvSpPr>
              <p:nvPr/>
            </p:nvSpPr>
            <p:spPr>
              <a:xfrm>
                <a:off x="8197756" y="4553385"/>
                <a:ext cx="1101466" cy="951543"/>
              </a:xfrm>
              <a:prstGeom prst="rect">
                <a:avLst/>
              </a:prstGeom>
              <a:blipFill>
                <a:blip r:embed="rId4"/>
                <a:stretch>
                  <a:fillRect l="-4444" r="-3889" b="-7051"/>
                </a:stretch>
              </a:blipFill>
            </p:spPr>
            <p:txBody>
              <a:bodyPr/>
              <a:lstStyle/>
              <a:p>
                <a:r>
                  <a:rPr lang="nl-NL">
                    <a:noFill/>
                  </a:rPr>
                  <a:t> </a:t>
                </a:r>
              </a:p>
            </p:txBody>
          </p:sp>
        </mc:Fallback>
      </mc:AlternateContent>
    </p:spTree>
    <p:extLst>
      <p:ext uri="{BB962C8B-B14F-4D97-AF65-F5344CB8AC3E}">
        <p14:creationId xmlns:p14="http://schemas.microsoft.com/office/powerpoint/2010/main" val="30502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par>
                          <p:cTn id="50" fill="hold">
                            <p:stCondLst>
                              <p:cond delay="0"/>
                            </p:stCondLst>
                            <p:childTnLst>
                              <p:par>
                                <p:cTn id="51" presetID="2" presetClass="exit" presetSubtype="6" fill="hold" grpId="1" nodeType="afterEffect">
                                  <p:stCondLst>
                                    <p:cond delay="0"/>
                                  </p:stCondLst>
                                  <p:childTnLst>
                                    <p:anim calcmode="lin" valueType="num">
                                      <p:cBhvr additive="base">
                                        <p:cTn id="52" dur="1000"/>
                                        <p:tgtEl>
                                          <p:spTgt spid="13"/>
                                        </p:tgtEl>
                                        <p:attrNameLst>
                                          <p:attrName>ppt_x</p:attrName>
                                        </p:attrNameLst>
                                      </p:cBhvr>
                                      <p:tavLst>
                                        <p:tav tm="0">
                                          <p:val>
                                            <p:strVal val="ppt_x"/>
                                          </p:val>
                                        </p:tav>
                                        <p:tav tm="100000">
                                          <p:val>
                                            <p:strVal val="1+ppt_w/2"/>
                                          </p:val>
                                        </p:tav>
                                      </p:tavLst>
                                    </p:anim>
                                    <p:anim calcmode="lin" valueType="num">
                                      <p:cBhvr additive="base">
                                        <p:cTn id="53" dur="1000"/>
                                        <p:tgtEl>
                                          <p:spTgt spid="13"/>
                                        </p:tgtEl>
                                        <p:attrNameLst>
                                          <p:attrName>ppt_y</p:attrName>
                                        </p:attrNameLst>
                                      </p:cBhvr>
                                      <p:tavLst>
                                        <p:tav tm="0">
                                          <p:val>
                                            <p:strVal val="ppt_y"/>
                                          </p:val>
                                        </p:tav>
                                        <p:tav tm="100000">
                                          <p:val>
                                            <p:strVal val="1+ppt_h/2"/>
                                          </p:val>
                                        </p:tav>
                                      </p:tavLst>
                                    </p:anim>
                                    <p:set>
                                      <p:cBhvr>
                                        <p:cTn id="54" dur="1" fill="hold">
                                          <p:stCondLst>
                                            <p:cond delay="999"/>
                                          </p:stCondLst>
                                        </p:cTn>
                                        <p:tgtEl>
                                          <p:spTgt spid="13"/>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additive="base">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anim calcmode="lin" valueType="num">
                                      <p:cBhvr additive="base">
                                        <p:cTn id="7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 calcmode="lin" valueType="num">
                                      <p:cBhvr additive="base">
                                        <p:cTn id="7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anim calcmode="lin" valueType="num">
                                      <p:cBhvr additive="base">
                                        <p:cTn id="8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1" grpId="0" animBg="1"/>
      <p:bldP spid="14" grpId="0" animBg="1"/>
      <p:bldP spid="3" grpId="0" build="p"/>
      <p:bldP spid="5" grpId="0" animBg="1"/>
      <p:bldP spid="6" grpId="0" animBg="1"/>
      <p:bldP spid="7" grpId="0" animBg="1"/>
      <p:bldP spid="8" grpId="0" animBg="1"/>
      <p:bldP spid="9" grpId="0" animBg="1"/>
      <p:bldP spid="10" grpId="0"/>
      <p:bldP spid="10" grpId="1"/>
      <p:bldP spid="12"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70EFE-B2D4-B20F-5433-16D796374D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4A65EE-EF97-D262-F5D5-3172D1BA9F9A}"/>
              </a:ext>
            </a:extLst>
          </p:cNvPr>
          <p:cNvSpPr>
            <a:spLocks noGrp="1"/>
          </p:cNvSpPr>
          <p:nvPr>
            <p:ph type="title"/>
          </p:nvPr>
        </p:nvSpPr>
        <p:spPr/>
        <p:txBody>
          <a:bodyPr/>
          <a:lstStyle/>
          <a:p>
            <a:r>
              <a:rPr lang="nl-NL" dirty="0"/>
              <a:t>Vrijkomende energie</a:t>
            </a:r>
          </a:p>
        </p:txBody>
      </p:sp>
      <mc:AlternateContent xmlns:mc="http://schemas.openxmlformats.org/markup-compatibility/2006">
        <mc:Choice xmlns:a14="http://schemas.microsoft.com/office/drawing/2010/main" Requires="a14">
          <p:sp>
            <p:nvSpPr>
              <p:cNvPr id="3" name="Tijdelijke aanduiding voor inhoud 2">
                <a:extLst>
                  <a:ext uri="{FF2B5EF4-FFF2-40B4-BE49-F238E27FC236}">
                    <a16:creationId xmlns:a16="http://schemas.microsoft.com/office/drawing/2014/main" id="{4D6150B1-DDFC-F6C3-B161-0BB05BB755D1}"/>
                  </a:ext>
                </a:extLst>
              </p:cNvPr>
              <p:cNvSpPr>
                <a:spLocks noGrp="1"/>
              </p:cNvSpPr>
              <p:nvPr>
                <p:ph sz="half" idx="1"/>
              </p:nvPr>
            </p:nvSpPr>
            <p:spPr/>
            <p:txBody>
              <a:bodyPr>
                <a:normAutofit lnSpcReduction="10000"/>
              </a:bodyPr>
              <a:lstStyle/>
              <a:p>
                <a:r>
                  <a:rPr lang="nl-NL" dirty="0"/>
                  <a:t>Bij iedere vervalreactie komt één stralings-eenheid vrij (</a:t>
                </a:r>
                <a14:m>
                  <m:oMath xmlns:m="http://schemas.openxmlformats.org/officeDocument/2006/math">
                    <m:r>
                      <a:rPr lang="nl-NL" i="1">
                        <a:latin typeface="Cambria Math" panose="02040503050406030204" pitchFamily="18" charset="0"/>
                      </a:rPr>
                      <m:t>𝛼</m:t>
                    </m:r>
                  </m:oMath>
                </a14:m>
                <a:r>
                  <a:rPr lang="nl-NL" dirty="0"/>
                  <a:t> of </a:t>
                </a:r>
                <a14:m>
                  <m:oMath xmlns:m="http://schemas.openxmlformats.org/officeDocument/2006/math">
                    <m:r>
                      <a:rPr lang="nl-NL" i="1">
                        <a:latin typeface="Cambria Math" panose="02040503050406030204" pitchFamily="18" charset="0"/>
                      </a:rPr>
                      <m:t>𝛽</m:t>
                    </m:r>
                    <m:r>
                      <a:rPr lang="nl-NL">
                        <a:latin typeface="Cambria Math" panose="02040503050406030204" pitchFamily="18" charset="0"/>
                      </a:rPr>
                      <m:t>)</m:t>
                    </m:r>
                  </m:oMath>
                </a14:m>
                <a:r>
                  <a:rPr lang="nl-NL" dirty="0"/>
                  <a:t>.</a:t>
                </a:r>
              </a:p>
              <a:p>
                <a:r>
                  <a:rPr lang="nl-NL" dirty="0"/>
                  <a:t>Sóms komt er ook één </a:t>
                </a:r>
                <a14:m>
                  <m:oMath xmlns:m="http://schemas.openxmlformats.org/officeDocument/2006/math">
                    <m:r>
                      <a:rPr lang="nl-NL" i="1">
                        <a:latin typeface="Cambria Math" panose="02040503050406030204" pitchFamily="18" charset="0"/>
                      </a:rPr>
                      <m:t>𝛾</m:t>
                    </m:r>
                  </m:oMath>
                </a14:m>
                <a:r>
                  <a:rPr lang="nl-NL" dirty="0"/>
                  <a:t>-foton vrij.</a:t>
                </a:r>
              </a:p>
              <a:p>
                <a:r>
                  <a:rPr lang="nl-NL" dirty="0"/>
                  <a:t>Bij iedere vervalreactie komt dus een vaste hoeveelheid energie vrij: </a:t>
                </a:r>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reactie</m:t>
                        </m:r>
                      </m:sub>
                    </m:sSub>
                  </m:oMath>
                </a14:m>
                <a:r>
                  <a:rPr lang="nl-NL" dirty="0"/>
                  <a:t>.</a:t>
                </a:r>
              </a:p>
              <a:p>
                <a:r>
                  <a:rPr lang="nl-NL" dirty="0"/>
                  <a:t>Die energie kun je vaak opzoeken in tabel 25 van BINAS, laatste kolom.</a:t>
                </a:r>
              </a:p>
            </p:txBody>
          </p:sp>
        </mc:Choice>
        <mc:Fallback>
          <p:sp>
            <p:nvSpPr>
              <p:cNvPr id="3" name="Tijdelijke aanduiding voor inhoud 2">
                <a:extLst>
                  <a:ext uri="{FF2B5EF4-FFF2-40B4-BE49-F238E27FC236}">
                    <a16:creationId xmlns:a16="http://schemas.microsoft.com/office/drawing/2014/main" id="{4D6150B1-DDFC-F6C3-B161-0BB05BB755D1}"/>
                  </a:ext>
                </a:extLst>
              </p:cNvPr>
              <p:cNvSpPr>
                <a:spLocks noGrp="1" noRot="1" noChangeAspect="1" noMove="1" noResize="1" noEditPoints="1" noAdjustHandles="1" noChangeArrowheads="1" noChangeShapeType="1" noTextEdit="1"/>
              </p:cNvSpPr>
              <p:nvPr>
                <p:ph sz="half" idx="1"/>
              </p:nvPr>
            </p:nvSpPr>
            <p:spPr>
              <a:blipFill>
                <a:blip r:embed="rId2"/>
                <a:stretch>
                  <a:fillRect l="-2200" t="-3488" r="-1467" b="-1163"/>
                </a:stretch>
              </a:blipFill>
            </p:spPr>
            <p:txBody>
              <a:bodyPr/>
              <a:lstStyle/>
              <a:p>
                <a:r>
                  <a:rPr lang="nl-NL">
                    <a:noFill/>
                  </a:rPr>
                  <a:t> </a:t>
                </a:r>
              </a:p>
            </p:txBody>
          </p:sp>
        </mc:Fallback>
      </mc:AlternateContent>
      <mc:AlternateContent xmlns:mc="http://schemas.openxmlformats.org/markup-compatibility/2006">
        <mc:Choice xmlns:a14="http://schemas.microsoft.com/office/drawing/2010/main" Requires="a14">
          <p:sp>
            <p:nvSpPr>
              <p:cNvPr id="16" name="Tijdelijke aanduiding voor inhoud 15">
                <a:extLst>
                  <a:ext uri="{FF2B5EF4-FFF2-40B4-BE49-F238E27FC236}">
                    <a16:creationId xmlns:a16="http://schemas.microsoft.com/office/drawing/2014/main" id="{6239B66D-62B7-21DE-FB9A-9AD16B28998E}"/>
                  </a:ext>
                </a:extLst>
              </p:cNvPr>
              <p:cNvSpPr>
                <a:spLocks noGrp="1"/>
              </p:cNvSpPr>
              <p:nvPr>
                <p:ph sz="half" idx="2"/>
              </p:nvPr>
            </p:nvSpPr>
            <p:spPr>
              <a:xfrm>
                <a:off x="6172199" y="1825624"/>
                <a:ext cx="5823857" cy="4778375"/>
              </a:xfrm>
            </p:spPr>
            <p:txBody>
              <a:bodyPr>
                <a:normAutofit lnSpcReduction="10000"/>
              </a:bodyPr>
              <a:lstStyle/>
              <a:p>
                <a:pPr marL="0" indent="0">
                  <a:buNone/>
                </a:pPr>
                <a:r>
                  <a:rPr lang="nl-NL" dirty="0"/>
                  <a:t>Als er dus </a:t>
                </a:r>
                <a14:m>
                  <m:oMath xmlns:m="http://schemas.openxmlformats.org/officeDocument/2006/math">
                    <m:r>
                      <a:rPr lang="nl-NL" b="0" i="1" smtClean="0">
                        <a:latin typeface="Cambria Math" panose="02040503050406030204" pitchFamily="18" charset="0"/>
                      </a:rPr>
                      <m:t>∆</m:t>
                    </m:r>
                    <m:r>
                      <a:rPr lang="nl-NL" b="0" i="1" smtClean="0">
                        <a:latin typeface="Cambria Math" panose="02040503050406030204" pitchFamily="18" charset="0"/>
                      </a:rPr>
                      <m:t>𝑁</m:t>
                    </m:r>
                    <m:r>
                      <a:rPr lang="nl-NL" b="0" i="1" smtClean="0">
                        <a:latin typeface="Cambria Math" panose="02040503050406030204" pitchFamily="18" charset="0"/>
                      </a:rPr>
                      <m:t> </m:t>
                    </m:r>
                  </m:oMath>
                </a14:m>
                <a:r>
                  <a:rPr lang="nl-NL" dirty="0"/>
                  <a:t>kernen vervallen, komt er vrij:</a:t>
                </a: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vrij</m:t>
                        </m:r>
                      </m:sub>
                    </m:sSub>
                    <m:r>
                      <a:rPr lang="nl-NL" b="0" i="0" smtClean="0">
                        <a:latin typeface="Cambria Math" panose="02040503050406030204" pitchFamily="18" charset="0"/>
                      </a:rPr>
                      <m:t>=</m:t>
                    </m:r>
                    <m:r>
                      <a:rPr lang="nl-NL" b="0" i="1" smtClean="0">
                        <a:latin typeface="Cambria Math" panose="02040503050406030204" pitchFamily="18" charset="0"/>
                      </a:rPr>
                      <m:t>∆</m:t>
                    </m:r>
                    <m:r>
                      <a:rPr lang="nl-NL" b="0" i="1" smtClean="0">
                        <a:latin typeface="Cambria Math" panose="02040503050406030204" pitchFamily="18" charset="0"/>
                      </a:rPr>
                      <m:t>𝑁</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reactie</m:t>
                        </m:r>
                      </m:sub>
                    </m:sSub>
                  </m:oMath>
                </a14:m>
                <a:endParaRPr lang="nl-NL" dirty="0"/>
              </a:p>
              <a:p>
                <a:pPr marL="0" indent="0">
                  <a:buNone/>
                </a:pPr>
                <a:endParaRPr lang="nl-NL" dirty="0"/>
              </a:p>
              <a:p>
                <a:pPr marL="0" indent="0">
                  <a:buNone/>
                </a:pPr>
                <a:r>
                  <a:rPr lang="nl-NL" dirty="0"/>
                  <a:t>Activiteit is het aantal kernen dat per seconde vervalt, dus:</a:t>
                </a:r>
              </a:p>
              <a:p>
                <a14:m>
                  <m:oMath xmlns:m="http://schemas.openxmlformats.org/officeDocument/2006/math">
                    <m:sSub>
                      <m:sSubPr>
                        <m:ctrlPr>
                          <a:rPr lang="nl-NL" i="1">
                            <a:latin typeface="Cambria Math" panose="02040503050406030204" pitchFamily="18" charset="0"/>
                          </a:rPr>
                        </m:ctrlPr>
                      </m:sSubPr>
                      <m:e>
                        <m:r>
                          <a:rPr lang="nl-NL" i="1">
                            <a:latin typeface="Cambria Math" panose="02040503050406030204" pitchFamily="18" charset="0"/>
                          </a:rPr>
                          <m:t>𝑃</m:t>
                        </m:r>
                      </m:e>
                      <m:sub>
                        <m:r>
                          <m:rPr>
                            <m:sty m:val="p"/>
                          </m:rPr>
                          <a:rPr lang="nl-NL">
                            <a:latin typeface="Cambria Math" panose="02040503050406030204" pitchFamily="18" charset="0"/>
                          </a:rPr>
                          <m:t>vrij</m:t>
                        </m:r>
                      </m:sub>
                    </m:sSub>
                    <m:r>
                      <a:rPr lang="nl-NL" b="0" i="1" smtClean="0">
                        <a:latin typeface="Cambria Math" panose="02040503050406030204" pitchFamily="18" charset="0"/>
                      </a:rPr>
                      <m:t>=</m:t>
                    </m:r>
                    <m:f>
                      <m:fPr>
                        <m:ctrlPr>
                          <a:rPr lang="nl-NL" b="0" i="1" smtClean="0">
                            <a:latin typeface="Cambria Math" panose="02040503050406030204" pitchFamily="18" charset="0"/>
                          </a:rPr>
                        </m:ctrlPr>
                      </m:fPr>
                      <m:num>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vrij</m:t>
                            </m:r>
                          </m:sub>
                        </m:sSub>
                      </m:num>
                      <m:den>
                        <m:r>
                          <a:rPr lang="nl-NL" b="0" i="1" smtClean="0">
                            <a:latin typeface="Cambria Math" panose="02040503050406030204" pitchFamily="18" charset="0"/>
                          </a:rPr>
                          <m:t>∆</m:t>
                        </m:r>
                        <m:r>
                          <a:rPr lang="nl-NL" b="0" i="1" smtClean="0">
                            <a:latin typeface="Cambria Math" panose="02040503050406030204" pitchFamily="18" charset="0"/>
                          </a:rPr>
                          <m:t>𝑡</m:t>
                        </m:r>
                      </m:den>
                    </m:f>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m:t>
                        </m:r>
                        <m:r>
                          <a:rPr lang="nl-NL" b="0" i="1" smtClean="0">
                            <a:latin typeface="Cambria Math" panose="02040503050406030204" pitchFamily="18" charset="0"/>
                          </a:rPr>
                          <m:t>𝑁</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reactie</m:t>
                            </m:r>
                          </m:sub>
                        </m:sSub>
                      </m:num>
                      <m:den>
                        <m:r>
                          <a:rPr lang="nl-NL" b="0" i="1" smtClean="0">
                            <a:latin typeface="Cambria Math" panose="02040503050406030204" pitchFamily="18" charset="0"/>
                          </a:rPr>
                          <m:t>∆</m:t>
                        </m:r>
                        <m:r>
                          <a:rPr lang="nl-NL" b="0" i="1" smtClean="0">
                            <a:latin typeface="Cambria Math" panose="02040503050406030204" pitchFamily="18" charset="0"/>
                          </a:rPr>
                          <m:t>𝑡</m:t>
                        </m:r>
                      </m:den>
                    </m:f>
                  </m:oMath>
                </a14:m>
                <a:r>
                  <a:rPr lang="nl-NL" dirty="0"/>
                  <a:t> </a:t>
                </a:r>
                <a:endParaRPr lang="nl-NL" i="1" dirty="0">
                  <a:latin typeface="Cambria Math" panose="02040503050406030204" pitchFamily="18" charset="0"/>
                </a:endParaRP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𝑃</m:t>
                        </m:r>
                      </m:e>
                      <m:sub>
                        <m:r>
                          <m:rPr>
                            <m:sty m:val="p"/>
                          </m:rPr>
                          <a:rPr lang="nl-NL" b="0" i="0" smtClean="0">
                            <a:latin typeface="Cambria Math" panose="02040503050406030204" pitchFamily="18" charset="0"/>
                          </a:rPr>
                          <m:t>vrij</m:t>
                        </m:r>
                      </m:sub>
                    </m:sSub>
                    <m:r>
                      <a:rPr lang="nl-NL" i="0">
                        <a:latin typeface="Cambria Math" panose="02040503050406030204" pitchFamily="18" charset="0"/>
                      </a:rPr>
                      <m:t>=</m:t>
                    </m:r>
                    <m:f>
                      <m:fPr>
                        <m:ctrlPr>
                          <a:rPr lang="nl-NL" i="1">
                            <a:latin typeface="Cambria Math" panose="02040503050406030204" pitchFamily="18" charset="0"/>
                          </a:rPr>
                        </m:ctrlPr>
                      </m:fPr>
                      <m:num>
                        <m:r>
                          <a:rPr lang="nl-NL" i="1">
                            <a:latin typeface="Cambria Math" panose="02040503050406030204" pitchFamily="18" charset="0"/>
                          </a:rPr>
                          <m:t>∆</m:t>
                        </m:r>
                        <m:r>
                          <a:rPr lang="nl-NL" i="1">
                            <a:latin typeface="Cambria Math" panose="02040503050406030204" pitchFamily="18" charset="0"/>
                          </a:rPr>
                          <m:t>𝑁</m:t>
                        </m:r>
                      </m:num>
                      <m:den>
                        <m:r>
                          <a:rPr lang="nl-NL" i="1">
                            <a:latin typeface="Cambria Math" panose="02040503050406030204" pitchFamily="18" charset="0"/>
                          </a:rPr>
                          <m:t>∆</m:t>
                        </m:r>
                        <m:r>
                          <a:rPr lang="nl-NL" i="1">
                            <a:latin typeface="Cambria Math" panose="02040503050406030204" pitchFamily="18" charset="0"/>
                          </a:rPr>
                          <m:t>𝑡</m:t>
                        </m:r>
                      </m:den>
                    </m:f>
                  </m:oMath>
                </a14:m>
                <a:r>
                  <a:rPr lang="nl-NL" dirty="0"/>
                  <a:t> </a:t>
                </a:r>
                <a14:m>
                  <m:oMath xmlns:m="http://schemas.openxmlformats.org/officeDocument/2006/math">
                    <m:r>
                      <a:rPr lang="nl-NL" i="1">
                        <a:latin typeface="Cambria Math" panose="02040503050406030204" pitchFamily="18" charset="0"/>
                      </a:rPr>
                      <m:t>∙</m:t>
                    </m:r>
                    <m:sSub>
                      <m:sSubPr>
                        <m:ctrlPr>
                          <a:rPr lang="nl-NL" i="1">
                            <a:latin typeface="Cambria Math" panose="02040503050406030204" pitchFamily="18" charset="0"/>
                          </a:rPr>
                        </m:ctrlPr>
                      </m:sSubPr>
                      <m:e>
                        <m:r>
                          <a:rPr lang="nl-NL" i="1">
                            <a:latin typeface="Cambria Math" panose="02040503050406030204" pitchFamily="18" charset="0"/>
                          </a:rPr>
                          <m:t>𝐸</m:t>
                        </m:r>
                      </m:e>
                      <m:sub>
                        <m:r>
                          <m:rPr>
                            <m:sty m:val="p"/>
                          </m:rPr>
                          <a:rPr lang="nl-NL">
                            <a:latin typeface="Cambria Math" panose="02040503050406030204" pitchFamily="18" charset="0"/>
                          </a:rPr>
                          <m:t>reactie</m:t>
                        </m:r>
                      </m:sub>
                    </m:sSub>
                  </m:oMath>
                </a14:m>
                <a:endParaRPr lang="nl-NL" b="0" i="1" dirty="0">
                  <a:latin typeface="Cambria Math" panose="02040503050406030204" pitchFamily="18" charset="0"/>
                </a:endParaRPr>
              </a:p>
              <a:p>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𝑃</m:t>
                        </m:r>
                      </m:e>
                      <m:sub>
                        <m:r>
                          <m:rPr>
                            <m:sty m:val="p"/>
                          </m:rPr>
                          <a:rPr lang="nl-NL" b="0" i="0" smtClean="0">
                            <a:latin typeface="Cambria Math" panose="02040503050406030204" pitchFamily="18" charset="0"/>
                          </a:rPr>
                          <m:t>vrij</m:t>
                        </m:r>
                      </m:sub>
                    </m:sSub>
                    <m:r>
                      <a:rPr lang="nl-NL" b="0" i="1" smtClean="0">
                        <a:latin typeface="Cambria Math" panose="02040503050406030204" pitchFamily="18" charset="0"/>
                      </a:rPr>
                      <m:t>=</m:t>
                    </m:r>
                    <m:r>
                      <a:rPr lang="nl-NL" b="0" i="1" smtClean="0">
                        <a:latin typeface="Cambria Math" panose="02040503050406030204" pitchFamily="18" charset="0"/>
                      </a:rPr>
                      <m:t>𝐴</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𝐸</m:t>
                        </m:r>
                      </m:e>
                      <m:sub>
                        <m:r>
                          <m:rPr>
                            <m:sty m:val="p"/>
                          </m:rPr>
                          <a:rPr lang="nl-NL" b="0" i="0" smtClean="0">
                            <a:latin typeface="Cambria Math" panose="02040503050406030204" pitchFamily="18" charset="0"/>
                          </a:rPr>
                          <m:t>reactie</m:t>
                        </m:r>
                      </m:sub>
                    </m:sSub>
                  </m:oMath>
                </a14:m>
                <a:endParaRPr lang="nl-NL" dirty="0"/>
              </a:p>
              <a:p>
                <a:endParaRPr lang="nl-NL" dirty="0"/>
              </a:p>
              <a:p>
                <a:endParaRPr lang="nl-NL" dirty="0"/>
              </a:p>
            </p:txBody>
          </p:sp>
        </mc:Choice>
        <mc:Fallback>
          <p:sp>
            <p:nvSpPr>
              <p:cNvPr id="16" name="Tijdelijke aanduiding voor inhoud 15">
                <a:extLst>
                  <a:ext uri="{FF2B5EF4-FFF2-40B4-BE49-F238E27FC236}">
                    <a16:creationId xmlns:a16="http://schemas.microsoft.com/office/drawing/2014/main" id="{6239B66D-62B7-21DE-FB9A-9AD16B28998E}"/>
                  </a:ext>
                </a:extLst>
              </p:cNvPr>
              <p:cNvSpPr>
                <a:spLocks noGrp="1" noRot="1" noChangeAspect="1" noMove="1" noResize="1" noEditPoints="1" noAdjustHandles="1" noChangeArrowheads="1" noChangeShapeType="1" noTextEdit="1"/>
              </p:cNvSpPr>
              <p:nvPr>
                <p:ph sz="half" idx="2"/>
              </p:nvPr>
            </p:nvSpPr>
            <p:spPr>
              <a:xfrm>
                <a:off x="6172199" y="1825624"/>
                <a:ext cx="5823857" cy="4778375"/>
              </a:xfrm>
              <a:blipFill>
                <a:blip r:embed="rId3"/>
                <a:stretch>
                  <a:fillRect l="-1957" t="-3183" r="-3043"/>
                </a:stretch>
              </a:blipFill>
            </p:spPr>
            <p:txBody>
              <a:bodyPr/>
              <a:lstStyle/>
              <a:p>
                <a:r>
                  <a:rPr lang="nl-NL">
                    <a:noFill/>
                  </a:rPr>
                  <a:t> </a:t>
                </a:r>
              </a:p>
            </p:txBody>
          </p:sp>
        </mc:Fallback>
      </mc:AlternateContent>
    </p:spTree>
    <p:extLst>
      <p:ext uri="{BB962C8B-B14F-4D97-AF65-F5344CB8AC3E}">
        <p14:creationId xmlns:p14="http://schemas.microsoft.com/office/powerpoint/2010/main" val="216430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A4146-1C68-B243-C969-51B6C1AA70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3C8728-AD1D-70F2-FD8D-0074F59E8D2E}"/>
              </a:ext>
            </a:extLst>
          </p:cNvPr>
          <p:cNvSpPr>
            <a:spLocks noGrp="1"/>
          </p:cNvSpPr>
          <p:nvPr>
            <p:ph type="title"/>
          </p:nvPr>
        </p:nvSpPr>
        <p:spPr/>
        <p:txBody>
          <a:bodyPr vert="horz" lIns="91440" tIns="45720" rIns="91440" bIns="45720" rtlCol="0" anchor="b">
            <a:normAutofit/>
          </a:bodyPr>
          <a:lstStyle/>
          <a:p>
            <a:r>
              <a:rPr lang="en-US" sz="5400" b="1" dirty="0" err="1">
                <a:latin typeface="Effra" panose="02000506080000020004" pitchFamily="2" charset="77"/>
              </a:rPr>
              <a:t>Inhoud</a:t>
            </a:r>
            <a:r>
              <a:rPr lang="en-US" sz="5400" b="1" dirty="0">
                <a:latin typeface="Effra" panose="02000506080000020004" pitchFamily="2" charset="77"/>
              </a:rPr>
              <a:t> </a:t>
            </a:r>
            <a:r>
              <a:rPr lang="en-US" sz="5400" b="1" dirty="0" err="1">
                <a:latin typeface="Effra" panose="02000506080000020004" pitchFamily="2" charset="77"/>
              </a:rPr>
              <a:t>vragenuur</a:t>
            </a:r>
            <a:r>
              <a:rPr lang="en-US" sz="5400" b="1" dirty="0">
                <a:latin typeface="Effra" panose="02000506080000020004" pitchFamily="2" charset="77"/>
              </a:rPr>
              <a:t> 2025</a:t>
            </a:r>
          </a:p>
        </p:txBody>
      </p:sp>
      <p:sp>
        <p:nvSpPr>
          <p:cNvPr id="3" name="Tijdelijke aanduiding voor inhoud 2">
            <a:extLst>
              <a:ext uri="{FF2B5EF4-FFF2-40B4-BE49-F238E27FC236}">
                <a16:creationId xmlns:a16="http://schemas.microsoft.com/office/drawing/2014/main" id="{96A05E16-CBF9-9BE6-1A10-52A23E4F1D3D}"/>
              </a:ext>
            </a:extLst>
          </p:cNvPr>
          <p:cNvSpPr>
            <a:spLocks noGrp="1"/>
          </p:cNvSpPr>
          <p:nvPr>
            <p:ph type="body" idx="1"/>
          </p:nvPr>
        </p:nvSpPr>
        <p:spPr/>
        <p:txBody>
          <a:bodyPr vert="horz" lIns="91440" tIns="45720" rIns="91440" bIns="45720" rtlCol="0">
            <a:normAutofit/>
          </a:bodyPr>
          <a:lstStyle/>
          <a:p>
            <a:endParaRPr lang="en-US" sz="1700" dirty="0">
              <a:latin typeface="+mn-lt"/>
            </a:endParaRPr>
          </a:p>
        </p:txBody>
      </p:sp>
    </p:spTree>
    <p:extLst>
      <p:ext uri="{BB962C8B-B14F-4D97-AF65-F5344CB8AC3E}">
        <p14:creationId xmlns:p14="http://schemas.microsoft.com/office/powerpoint/2010/main" val="37390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9D62B424-A44B-325C-9C33-FFB840BEBD34}"/>
                  </a:ext>
                </a:extLst>
              </p:cNvPr>
              <p:cNvSpPr>
                <a:spLocks noGrp="1"/>
              </p:cNvSpPr>
              <p:nvPr>
                <p:ph sz="half" idx="1"/>
              </p:nvPr>
            </p:nvSpPr>
            <p:spPr>
              <a:xfrm>
                <a:off x="838200" y="800100"/>
                <a:ext cx="6393180" cy="5376863"/>
              </a:xfrm>
            </p:spPr>
            <p:txBody>
              <a:bodyPr>
                <a:normAutofit/>
              </a:bodyPr>
              <a:lstStyle/>
              <a:p>
                <a:pPr marL="0" indent="0">
                  <a:lnSpc>
                    <a:spcPct val="120000"/>
                  </a:lnSpc>
                  <a:buNone/>
                </a:pPr>
                <a:r>
                  <a:rPr lang="nl-NL" sz="2000" dirty="0">
                    <a:latin typeface="Effra" panose="02000506080000020004"/>
                  </a:rPr>
                  <a:t>Vanuit het radium ontstaan 1,6·10</a:t>
                </a:r>
                <a:r>
                  <a:rPr lang="nl-NL" sz="2000" baseline="30000" dirty="0">
                    <a:latin typeface="Effra" panose="02000506080000020004"/>
                  </a:rPr>
                  <a:t>5</a:t>
                </a:r>
                <a:r>
                  <a:rPr lang="nl-NL" sz="2000" dirty="0">
                    <a:latin typeface="Effra" panose="02000506080000020004"/>
                  </a:rPr>
                  <a:t> radonatomen per seconde. De activiteit hiervan is constant tijdens het nemen van een bad. Er komt 25% van het radongas in het lichaam terecht. Per ingeademd radondeeltje komt er 24,7 </a:t>
                </a:r>
                <a:r>
                  <a:rPr lang="nl-NL" sz="2000" dirty="0" err="1">
                    <a:latin typeface="Effra" panose="02000506080000020004"/>
                  </a:rPr>
                  <a:t>MeV</a:t>
                </a:r>
                <a:r>
                  <a:rPr lang="nl-NL" sz="2000" dirty="0">
                    <a:latin typeface="Effra" panose="02000506080000020004"/>
                  </a:rPr>
                  <a:t> aan energie vrij door α-verval. </a:t>
                </a:r>
              </a:p>
              <a:p>
                <a:pPr marL="0" indent="0">
                  <a:lnSpc>
                    <a:spcPct val="120000"/>
                  </a:lnSpc>
                  <a:buNone/>
                </a:pPr>
                <a:r>
                  <a:rPr lang="nl-NL" sz="2000" dirty="0">
                    <a:latin typeface="Effra" panose="02000506080000020004"/>
                  </a:rPr>
                  <a:t>De weegfactor van de gebruikte alfastraling is 20. Veronderstel dat iemand van 80 kg gedurende 45 minuten in zo’n </a:t>
                </a:r>
                <a:r>
                  <a:rPr lang="nl-NL" sz="2000" dirty="0" err="1">
                    <a:latin typeface="Effra" panose="02000506080000020004"/>
                  </a:rPr>
                  <a:t>radiumbad</a:t>
                </a:r>
                <a:r>
                  <a:rPr lang="nl-NL" sz="2000" dirty="0">
                    <a:latin typeface="Effra" panose="02000506080000020004"/>
                  </a:rPr>
                  <a:t> zit. </a:t>
                </a:r>
              </a:p>
              <a:p>
                <a:pPr marL="0" indent="0">
                  <a:lnSpc>
                    <a:spcPct val="120000"/>
                  </a:lnSpc>
                  <a:buNone/>
                </a:pPr>
                <a:r>
                  <a:rPr lang="nl-NL" sz="2000" dirty="0">
                    <a:latin typeface="Effra" panose="02000506080000020004"/>
                  </a:rPr>
                  <a:t>Bereken de equivalente dosis die een patiënt oploopt bij het nemen van zijn bad als gevolg van de </a:t>
                </a:r>
                <a14:m>
                  <m:oMath xmlns:m="http://schemas.openxmlformats.org/officeDocument/2006/math">
                    <m:r>
                      <a:rPr lang="nl-NL" sz="2000" b="0" i="1" smtClean="0">
                        <a:latin typeface="Cambria Math" panose="02040503050406030204" pitchFamily="18" charset="0"/>
                      </a:rPr>
                      <m:t>𝛼</m:t>
                    </m:r>
                  </m:oMath>
                </a14:m>
                <a:r>
                  <a:rPr lang="nl-NL" sz="2000" dirty="0">
                    <a:latin typeface="Effra" panose="02000506080000020004"/>
                  </a:rPr>
                  <a:t>-straling.</a:t>
                </a:r>
              </a:p>
              <a:p>
                <a:pPr>
                  <a:lnSpc>
                    <a:spcPct val="120000"/>
                  </a:lnSpc>
                </a:pPr>
                <a:endParaRPr lang="nl-NL" sz="2000" dirty="0">
                  <a:latin typeface="Effra" panose="02000506080000020004"/>
                </a:endParaRPr>
              </a:p>
            </p:txBody>
          </p:sp>
        </mc:Choice>
        <mc:Fallback xmlns="">
          <p:sp>
            <p:nvSpPr>
              <p:cNvPr id="3" name="Tijdelijke aanduiding voor inhoud 2">
                <a:extLst>
                  <a:ext uri="{FF2B5EF4-FFF2-40B4-BE49-F238E27FC236}">
                    <a16:creationId xmlns:a16="http://schemas.microsoft.com/office/drawing/2014/main" id="{9D62B424-A44B-325C-9C33-FFB840BEBD34}"/>
                  </a:ext>
                </a:extLst>
              </p:cNvPr>
              <p:cNvSpPr>
                <a:spLocks noGrp="1" noRot="1" noChangeAspect="1" noMove="1" noResize="1" noEditPoints="1" noAdjustHandles="1" noChangeArrowheads="1" noChangeShapeType="1" noTextEdit="1"/>
              </p:cNvSpPr>
              <p:nvPr>
                <p:ph sz="half" idx="1"/>
              </p:nvPr>
            </p:nvSpPr>
            <p:spPr>
              <a:xfrm>
                <a:off x="838200" y="800100"/>
                <a:ext cx="6393180" cy="5376863"/>
              </a:xfrm>
              <a:blipFill>
                <a:blip r:embed="rId3"/>
                <a:stretch>
                  <a:fillRect l="-1050" r="-114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B14D82EF-589A-6A33-34E6-0695D4FFF799}"/>
                  </a:ext>
                </a:extLst>
              </p:cNvPr>
              <p:cNvSpPr>
                <a:spLocks noGrp="1"/>
              </p:cNvSpPr>
              <p:nvPr>
                <p:ph sz="half" idx="2"/>
              </p:nvPr>
            </p:nvSpPr>
            <p:spPr>
              <a:xfrm>
                <a:off x="7452360" y="800100"/>
                <a:ext cx="3901440" cy="5376863"/>
              </a:xfrm>
            </p:spPr>
            <p:txBody>
              <a:bodyPr>
                <a:normAutofit/>
              </a:bodyPr>
              <a:lstStyle/>
              <a:p>
                <a:pPr marL="0" indent="0">
                  <a:buNone/>
                </a:pPr>
                <a:r>
                  <a:rPr lang="nl-NL" sz="2000" b="0" dirty="0">
                    <a:latin typeface="Effra" panose="02000506080000020004"/>
                  </a:rPr>
                  <a:t>Gegeven:</a:t>
                </a:r>
              </a:p>
              <a:p>
                <a14:m>
                  <m:oMath xmlns:m="http://schemas.openxmlformats.org/officeDocument/2006/math">
                    <m:r>
                      <a:rPr lang="nl-NL" sz="2000" b="0" i="1" smtClean="0">
                        <a:latin typeface="Cambria Math" panose="02040503050406030204" pitchFamily="18" charset="0"/>
                      </a:rPr>
                      <m:t>𝐴</m:t>
                    </m:r>
                    <m:r>
                      <a:rPr lang="nl-NL" sz="2000" b="0" i="1" smtClean="0">
                        <a:latin typeface="Cambria Math" panose="02040503050406030204" pitchFamily="18" charset="0"/>
                      </a:rPr>
                      <m:t>=1,6∙</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Bq</m:t>
                    </m:r>
                  </m:oMath>
                </a14:m>
                <a:endParaRPr lang="nl-NL" sz="2000" dirty="0"/>
              </a:p>
              <a:p>
                <a14:m>
                  <m:oMath xmlns:m="http://schemas.openxmlformats.org/officeDocument/2006/math">
                    <m:r>
                      <a:rPr lang="nl-NL" sz="2000" b="0" i="1" smtClean="0">
                        <a:latin typeface="Cambria Math" panose="02040503050406030204" pitchFamily="18" charset="0"/>
                      </a:rPr>
                      <m:t>25 %</m:t>
                    </m:r>
                  </m:oMath>
                </a14:m>
                <a:r>
                  <a:rPr lang="nl-NL" sz="2000" dirty="0"/>
                  <a:t> in het lichaam.</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b="0" i="0" smtClean="0">
                            <a:latin typeface="Cambria Math" panose="02040503050406030204" pitchFamily="18" charset="0"/>
                          </a:rPr>
                          <m:t>reactie</m:t>
                        </m:r>
                      </m:sub>
                    </m:sSub>
                    <m:r>
                      <a:rPr lang="nl-NL" sz="2000" b="0" i="1" smtClean="0">
                        <a:latin typeface="Cambria Math" panose="02040503050406030204" pitchFamily="18" charset="0"/>
                      </a:rPr>
                      <m:t>=24,7 </m:t>
                    </m:r>
                    <m:r>
                      <m:rPr>
                        <m:sty m:val="p"/>
                      </m:rPr>
                      <a:rPr lang="nl-NL" sz="2000" b="0" i="0" smtClean="0">
                        <a:latin typeface="Cambria Math" panose="02040503050406030204" pitchFamily="18" charset="0"/>
                      </a:rPr>
                      <m:t>MeV</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𝑤</m:t>
                        </m:r>
                      </m:e>
                      <m:sub>
                        <m:r>
                          <m:rPr>
                            <m:sty m:val="p"/>
                          </m:rPr>
                          <a:rPr lang="nl-NL" sz="2000" b="0" i="0" smtClean="0">
                            <a:latin typeface="Cambria Math" panose="02040503050406030204" pitchFamily="18" charset="0"/>
                          </a:rPr>
                          <m:t>R</m:t>
                        </m:r>
                      </m:sub>
                    </m:sSub>
                    <m:r>
                      <a:rPr lang="nl-NL" sz="2000" b="0" i="1" smtClean="0">
                        <a:latin typeface="Cambria Math" panose="02040503050406030204" pitchFamily="18" charset="0"/>
                      </a:rPr>
                      <m:t>=20</m:t>
                    </m:r>
                  </m:oMath>
                </a14:m>
                <a:endParaRPr lang="nl-NL" sz="2000" dirty="0"/>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=80 </m:t>
                    </m:r>
                    <m:r>
                      <m:rPr>
                        <m:sty m:val="p"/>
                      </m:rPr>
                      <a:rPr lang="nl-NL" sz="2000" b="0" i="0" smtClean="0">
                        <a:latin typeface="Cambria Math" panose="02040503050406030204" pitchFamily="18" charset="0"/>
                      </a:rPr>
                      <m:t>kg</m:t>
                    </m:r>
                  </m:oMath>
                </a14:m>
                <a:endParaRPr lang="nl-NL" sz="2000" b="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𝑡</m:t>
                    </m:r>
                    <m:r>
                      <a:rPr lang="nl-NL" sz="2000" b="0" i="1" smtClean="0">
                        <a:latin typeface="Cambria Math" panose="02040503050406030204" pitchFamily="18" charset="0"/>
                      </a:rPr>
                      <m:t>=45 </m:t>
                    </m:r>
                    <m:r>
                      <m:rPr>
                        <m:sty m:val="p"/>
                      </m:rPr>
                      <a:rPr lang="nl-NL" sz="2000" b="0" i="0" smtClean="0">
                        <a:latin typeface="Cambria Math" panose="02040503050406030204" pitchFamily="18" charset="0"/>
                      </a:rPr>
                      <m:t>min</m:t>
                    </m:r>
                    <m:r>
                      <a:rPr lang="nl-NL" sz="2000" b="0" i="0" smtClean="0">
                        <a:latin typeface="Cambria Math" panose="02040503050406030204" pitchFamily="18" charset="0"/>
                      </a:rPr>
                      <m:t>=2700 </m:t>
                    </m:r>
                    <m:r>
                      <m:rPr>
                        <m:sty m:val="p"/>
                      </m:rPr>
                      <a:rPr lang="nl-NL" sz="2000" b="0" i="0" smtClean="0">
                        <a:latin typeface="Cambria Math" panose="02040503050406030204" pitchFamily="18" charset="0"/>
                      </a:rPr>
                      <m:t>s</m:t>
                    </m:r>
                  </m:oMath>
                </a14:m>
                <a:endParaRPr lang="nl-NL" sz="2000" b="0" dirty="0"/>
              </a:p>
              <a:p>
                <a:pPr marL="0" indent="0">
                  <a:buNone/>
                </a:pPr>
                <a:r>
                  <a:rPr lang="nl-NL" sz="2000" dirty="0"/>
                  <a:t>Gevraagd:</a:t>
                </a:r>
              </a:p>
              <a:p>
                <a14:m>
                  <m:oMath xmlns:m="http://schemas.openxmlformats.org/officeDocument/2006/math">
                    <m:r>
                      <a:rPr lang="nl-NL" sz="2000" b="0" i="1" smtClean="0">
                        <a:latin typeface="Cambria Math" panose="02040503050406030204" pitchFamily="18" charset="0"/>
                      </a:rPr>
                      <m:t>𝐻</m:t>
                    </m:r>
                    <m:r>
                      <a:rPr lang="nl-NL" sz="2000" b="0" i="1" smtClean="0">
                        <a:latin typeface="Cambria Math" panose="02040503050406030204" pitchFamily="18" charset="0"/>
                      </a:rPr>
                      <m:t>?</m:t>
                    </m:r>
                  </m:oMath>
                </a14:m>
                <a:endParaRPr lang="nl-NL" sz="2000" dirty="0"/>
              </a:p>
            </p:txBody>
          </p:sp>
        </mc:Choice>
        <mc:Fallback xmlns="">
          <p:sp>
            <p:nvSpPr>
              <p:cNvPr id="7" name="Tijdelijke aanduiding voor inhoud 6">
                <a:extLst>
                  <a:ext uri="{FF2B5EF4-FFF2-40B4-BE49-F238E27FC236}">
                    <a16:creationId xmlns:a16="http://schemas.microsoft.com/office/drawing/2014/main" id="{B14D82EF-589A-6A33-34E6-0695D4FFF799}"/>
                  </a:ext>
                </a:extLst>
              </p:cNvPr>
              <p:cNvSpPr>
                <a:spLocks noGrp="1" noRot="1" noChangeAspect="1" noMove="1" noResize="1" noEditPoints="1" noAdjustHandles="1" noChangeArrowheads="1" noChangeShapeType="1" noTextEdit="1"/>
              </p:cNvSpPr>
              <p:nvPr>
                <p:ph sz="half" idx="2"/>
              </p:nvPr>
            </p:nvSpPr>
            <p:spPr>
              <a:xfrm>
                <a:off x="7452360" y="800100"/>
                <a:ext cx="3901440" cy="5376863"/>
              </a:xfrm>
              <a:blipFill>
                <a:blip r:embed="rId4"/>
                <a:stretch>
                  <a:fillRect l="-1719" t="-1134"/>
                </a:stretch>
              </a:blipFill>
            </p:spPr>
            <p:txBody>
              <a:bodyPr/>
              <a:lstStyle/>
              <a:p>
                <a:r>
                  <a:rPr lang="nl-NL">
                    <a:noFill/>
                  </a:rPr>
                  <a:t> </a:t>
                </a:r>
              </a:p>
            </p:txBody>
          </p:sp>
        </mc:Fallback>
      </mc:AlternateContent>
      <p:pic>
        <p:nvPicPr>
          <p:cNvPr id="4" name="Afbeelding 3">
            <a:extLst>
              <a:ext uri="{FF2B5EF4-FFF2-40B4-BE49-F238E27FC236}">
                <a16:creationId xmlns:a16="http://schemas.microsoft.com/office/drawing/2014/main" id="{E7AF562C-3F23-6968-1528-524C30FB2D4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0524" b="60044" l="47541" r="87588">
                        <a14:foregroundMark x1="84192" y1="39956" x2="84426" y2="39083"/>
                        <a14:foregroundMark x1="87588" y1="38210" x2="87588" y2="38210"/>
                        <a14:foregroundMark x1="87588" y1="44978" x2="87588" y2="44978"/>
                        <a14:foregroundMark x1="56206" y1="40393" x2="56206" y2="40393"/>
                        <a14:foregroundMark x1="47658" y1="39083" x2="47658" y2="39083"/>
                        <a14:foregroundMark x1="69789" y1="51092" x2="69789" y2="51092"/>
                        <a14:foregroundMark x1="77869" y1="53712" x2="61475" y2="52183"/>
                        <a14:foregroundMark x1="76581" y1="26419" x2="74122" y2="26419"/>
                        <a14:foregroundMark x1="77752" y1="24017" x2="70375" y2="25764"/>
                        <a14:foregroundMark x1="77049" y1="28166" x2="70141" y2="27293"/>
                        <a14:foregroundMark x1="82201" y1="20524" x2="80211" y2="20742"/>
                        <a14:foregroundMark x1="59719" y1="23144" x2="57026" y2="22926"/>
                        <a14:foregroundMark x1="60304" y1="24236" x2="59953" y2="24017"/>
                        <a14:foregroundMark x1="65457" y1="25764" x2="61241" y2="25983"/>
                        <a14:foregroundMark x1="69672" y1="25764" x2="64754" y2="25328"/>
                        <a14:foregroundMark x1="64754" y1="25328" x2="64754" y2="25328"/>
                      </a14:backgroundRemoval>
                    </a14:imgEffect>
                  </a14:imgLayer>
                </a14:imgProps>
              </a:ext>
              <a:ext uri="{28A0092B-C50C-407E-A947-70E740481C1C}">
                <a14:useLocalDpi xmlns:a14="http://schemas.microsoft.com/office/drawing/2010/main" val="0"/>
              </a:ext>
            </a:extLst>
          </a:blip>
          <a:srcRect l="46131" t="19073" r="9887" b="35398"/>
          <a:stretch/>
        </p:blipFill>
        <p:spPr bwMode="auto">
          <a:xfrm>
            <a:off x="7366201" y="4076700"/>
            <a:ext cx="4631489" cy="2575560"/>
          </a:xfrm>
          <a:prstGeom prst="rect">
            <a:avLst/>
          </a:prstGeom>
          <a:ln>
            <a:noFill/>
          </a:ln>
          <a:extLst>
            <a:ext uri="{53640926-AAD7-44D8-BBD7-CCE9431645EC}">
              <a14:shadowObscured xmlns:a14="http://schemas.microsoft.com/office/drawing/2010/main"/>
            </a:ext>
          </a:extLst>
        </p:spPr>
      </p:pic>
      <p:sp>
        <p:nvSpPr>
          <p:cNvPr id="5" name="Tijdelijke aanduiding voor inhoud 6">
            <a:extLst>
              <a:ext uri="{FF2B5EF4-FFF2-40B4-BE49-F238E27FC236}">
                <a16:creationId xmlns:a16="http://schemas.microsoft.com/office/drawing/2014/main" id="{7C460CC4-1A77-7C38-93C7-647A9AA47F3E}"/>
              </a:ext>
            </a:extLst>
          </p:cNvPr>
          <p:cNvSpPr txBox="1">
            <a:spLocks/>
          </p:cNvSpPr>
          <p:nvPr/>
        </p:nvSpPr>
        <p:spPr>
          <a:xfrm>
            <a:off x="6477000" y="86550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000" dirty="0"/>
          </a:p>
        </p:txBody>
      </p:sp>
      <mc:AlternateContent xmlns:mc="http://schemas.openxmlformats.org/markup-compatibility/2006" xmlns:p14="http://schemas.microsoft.com/office/powerpoint/2010/main">
        <mc:Choice Requires="p14">
          <p:contentPart p14:bwMode="auto" r:id="rId7">
            <p14:nvContentPartPr>
              <p14:cNvPr id="23" name="Inkt 22">
                <a:extLst>
                  <a:ext uri="{FF2B5EF4-FFF2-40B4-BE49-F238E27FC236}">
                    <a16:creationId xmlns:a16="http://schemas.microsoft.com/office/drawing/2014/main" id="{6BC76EA0-CDC3-791A-C3FA-E41B354E01AB}"/>
                  </a:ext>
                </a:extLst>
              </p14:cNvPr>
              <p14:cNvContentPartPr/>
              <p14:nvPr/>
            </p14:nvContentPartPr>
            <p14:xfrm>
              <a:off x="3817380" y="1005180"/>
              <a:ext cx="2628360" cy="46440"/>
            </p14:xfrm>
          </p:contentPart>
        </mc:Choice>
        <mc:Fallback xmlns="">
          <p:pic>
            <p:nvPicPr>
              <p:cNvPr id="23" name="Inkt 22">
                <a:extLst>
                  <a:ext uri="{FF2B5EF4-FFF2-40B4-BE49-F238E27FC236}">
                    <a16:creationId xmlns:a16="http://schemas.microsoft.com/office/drawing/2014/main" id="{6BC76EA0-CDC3-791A-C3FA-E41B354E01AB}"/>
                  </a:ext>
                </a:extLst>
              </p:cNvPr>
              <p:cNvPicPr/>
              <p:nvPr/>
            </p:nvPicPr>
            <p:blipFill>
              <a:blip r:embed="rId8"/>
              <a:stretch>
                <a:fillRect/>
              </a:stretch>
            </p:blipFill>
            <p:spPr>
              <a:xfrm>
                <a:off x="3763380" y="897540"/>
                <a:ext cx="273600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4" name="Inkt 23">
                <a:extLst>
                  <a:ext uri="{FF2B5EF4-FFF2-40B4-BE49-F238E27FC236}">
                    <a16:creationId xmlns:a16="http://schemas.microsoft.com/office/drawing/2014/main" id="{6A4FA7F0-6AAE-D4B3-3C7D-AD80375772C5}"/>
                  </a:ext>
                </a:extLst>
              </p14:cNvPr>
              <p14:cNvContentPartPr/>
              <p14:nvPr/>
            </p14:nvContentPartPr>
            <p14:xfrm>
              <a:off x="952140" y="1417380"/>
              <a:ext cx="837720" cy="33120"/>
            </p14:xfrm>
          </p:contentPart>
        </mc:Choice>
        <mc:Fallback xmlns="">
          <p:pic>
            <p:nvPicPr>
              <p:cNvPr id="24" name="Inkt 23">
                <a:extLst>
                  <a:ext uri="{FF2B5EF4-FFF2-40B4-BE49-F238E27FC236}">
                    <a16:creationId xmlns:a16="http://schemas.microsoft.com/office/drawing/2014/main" id="{6A4FA7F0-6AAE-D4B3-3C7D-AD80375772C5}"/>
                  </a:ext>
                </a:extLst>
              </p:cNvPr>
              <p:cNvPicPr/>
              <p:nvPr/>
            </p:nvPicPr>
            <p:blipFill>
              <a:blip r:embed="rId10"/>
              <a:stretch>
                <a:fillRect/>
              </a:stretch>
            </p:blipFill>
            <p:spPr>
              <a:xfrm>
                <a:off x="898500" y="1309380"/>
                <a:ext cx="945360" cy="248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t 25">
                <a:extLst>
                  <a:ext uri="{FF2B5EF4-FFF2-40B4-BE49-F238E27FC236}">
                    <a16:creationId xmlns:a16="http://schemas.microsoft.com/office/drawing/2014/main" id="{DD12FB4A-FF5D-8067-4393-292B7A9C2B97}"/>
                  </a:ext>
                </a:extLst>
              </p14:cNvPr>
              <p14:cNvContentPartPr/>
              <p14:nvPr/>
            </p14:nvContentPartPr>
            <p14:xfrm>
              <a:off x="2293500" y="1417380"/>
              <a:ext cx="823320" cy="15480"/>
            </p14:xfrm>
          </p:contentPart>
        </mc:Choice>
        <mc:Fallback xmlns="">
          <p:pic>
            <p:nvPicPr>
              <p:cNvPr id="26" name="Inkt 25">
                <a:extLst>
                  <a:ext uri="{FF2B5EF4-FFF2-40B4-BE49-F238E27FC236}">
                    <a16:creationId xmlns:a16="http://schemas.microsoft.com/office/drawing/2014/main" id="{DD12FB4A-FF5D-8067-4393-292B7A9C2B97}"/>
                  </a:ext>
                </a:extLst>
              </p:cNvPr>
              <p:cNvPicPr/>
              <p:nvPr/>
            </p:nvPicPr>
            <p:blipFill>
              <a:blip r:embed="rId12"/>
              <a:stretch>
                <a:fillRect/>
              </a:stretch>
            </p:blipFill>
            <p:spPr>
              <a:xfrm>
                <a:off x="2239500" y="1309380"/>
                <a:ext cx="9309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t 26">
                <a:extLst>
                  <a:ext uri="{FF2B5EF4-FFF2-40B4-BE49-F238E27FC236}">
                    <a16:creationId xmlns:a16="http://schemas.microsoft.com/office/drawing/2014/main" id="{42A10302-F3CF-5B46-C681-384E491012C0}"/>
                  </a:ext>
                </a:extLst>
              </p14:cNvPr>
              <p14:cNvContentPartPr/>
              <p14:nvPr/>
            </p14:nvContentPartPr>
            <p14:xfrm>
              <a:off x="4320300" y="1399740"/>
              <a:ext cx="830160" cy="48240"/>
            </p14:xfrm>
          </p:contentPart>
        </mc:Choice>
        <mc:Fallback xmlns="">
          <p:pic>
            <p:nvPicPr>
              <p:cNvPr id="27" name="Inkt 26">
                <a:extLst>
                  <a:ext uri="{FF2B5EF4-FFF2-40B4-BE49-F238E27FC236}">
                    <a16:creationId xmlns:a16="http://schemas.microsoft.com/office/drawing/2014/main" id="{42A10302-F3CF-5B46-C681-384E491012C0}"/>
                  </a:ext>
                </a:extLst>
              </p:cNvPr>
              <p:cNvPicPr/>
              <p:nvPr/>
            </p:nvPicPr>
            <p:blipFill>
              <a:blip r:embed="rId14"/>
              <a:stretch>
                <a:fillRect/>
              </a:stretch>
            </p:blipFill>
            <p:spPr>
              <a:xfrm>
                <a:off x="4266660" y="1292100"/>
                <a:ext cx="9378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t 27">
                <a:extLst>
                  <a:ext uri="{FF2B5EF4-FFF2-40B4-BE49-F238E27FC236}">
                    <a16:creationId xmlns:a16="http://schemas.microsoft.com/office/drawing/2014/main" id="{ABD49A6A-4B18-BCB4-68DC-31BCBEF620AB}"/>
                  </a:ext>
                </a:extLst>
              </p14:cNvPr>
              <p14:cNvContentPartPr/>
              <p14:nvPr/>
            </p14:nvContentPartPr>
            <p14:xfrm>
              <a:off x="3177300" y="1783140"/>
              <a:ext cx="448920" cy="360"/>
            </p14:xfrm>
          </p:contentPart>
        </mc:Choice>
        <mc:Fallback xmlns="">
          <p:pic>
            <p:nvPicPr>
              <p:cNvPr id="28" name="Inkt 27">
                <a:extLst>
                  <a:ext uri="{FF2B5EF4-FFF2-40B4-BE49-F238E27FC236}">
                    <a16:creationId xmlns:a16="http://schemas.microsoft.com/office/drawing/2014/main" id="{ABD49A6A-4B18-BCB4-68DC-31BCBEF620AB}"/>
                  </a:ext>
                </a:extLst>
              </p:cNvPr>
              <p:cNvPicPr/>
              <p:nvPr/>
            </p:nvPicPr>
            <p:blipFill>
              <a:blip r:embed="rId16"/>
              <a:stretch>
                <a:fillRect/>
              </a:stretch>
            </p:blipFill>
            <p:spPr>
              <a:xfrm>
                <a:off x="3123660" y="1675140"/>
                <a:ext cx="556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9" name="Inkt 28">
                <a:extLst>
                  <a:ext uri="{FF2B5EF4-FFF2-40B4-BE49-F238E27FC236}">
                    <a16:creationId xmlns:a16="http://schemas.microsoft.com/office/drawing/2014/main" id="{627CB20A-4E82-6303-57BB-2041AD8A98C5}"/>
                  </a:ext>
                </a:extLst>
              </p14:cNvPr>
              <p14:cNvContentPartPr/>
              <p14:nvPr/>
            </p14:nvContentPartPr>
            <p14:xfrm>
              <a:off x="5516940" y="1766220"/>
              <a:ext cx="1418400" cy="32760"/>
            </p14:xfrm>
          </p:contentPart>
        </mc:Choice>
        <mc:Fallback xmlns="">
          <p:pic>
            <p:nvPicPr>
              <p:cNvPr id="29" name="Inkt 28">
                <a:extLst>
                  <a:ext uri="{FF2B5EF4-FFF2-40B4-BE49-F238E27FC236}">
                    <a16:creationId xmlns:a16="http://schemas.microsoft.com/office/drawing/2014/main" id="{627CB20A-4E82-6303-57BB-2041AD8A98C5}"/>
                  </a:ext>
                </a:extLst>
              </p:cNvPr>
              <p:cNvPicPr/>
              <p:nvPr/>
            </p:nvPicPr>
            <p:blipFill>
              <a:blip r:embed="rId18"/>
              <a:stretch>
                <a:fillRect/>
              </a:stretch>
            </p:blipFill>
            <p:spPr>
              <a:xfrm>
                <a:off x="5462940" y="1658580"/>
                <a:ext cx="152604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t 29">
                <a:extLst>
                  <a:ext uri="{FF2B5EF4-FFF2-40B4-BE49-F238E27FC236}">
                    <a16:creationId xmlns:a16="http://schemas.microsoft.com/office/drawing/2014/main" id="{157597CC-EB99-F909-557C-FFB6086D2A0F}"/>
                  </a:ext>
                </a:extLst>
              </p14:cNvPr>
              <p14:cNvContentPartPr/>
              <p14:nvPr/>
            </p14:nvContentPartPr>
            <p14:xfrm>
              <a:off x="1851420" y="2117580"/>
              <a:ext cx="2880000" cy="46800"/>
            </p14:xfrm>
          </p:contentPart>
        </mc:Choice>
        <mc:Fallback xmlns="">
          <p:pic>
            <p:nvPicPr>
              <p:cNvPr id="30" name="Inkt 29">
                <a:extLst>
                  <a:ext uri="{FF2B5EF4-FFF2-40B4-BE49-F238E27FC236}">
                    <a16:creationId xmlns:a16="http://schemas.microsoft.com/office/drawing/2014/main" id="{157597CC-EB99-F909-557C-FFB6086D2A0F}"/>
                  </a:ext>
                </a:extLst>
              </p:cNvPr>
              <p:cNvPicPr/>
              <p:nvPr/>
            </p:nvPicPr>
            <p:blipFill>
              <a:blip r:embed="rId20"/>
              <a:stretch>
                <a:fillRect/>
              </a:stretch>
            </p:blipFill>
            <p:spPr>
              <a:xfrm>
                <a:off x="1797780" y="2009940"/>
                <a:ext cx="298764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t 30">
                <a:extLst>
                  <a:ext uri="{FF2B5EF4-FFF2-40B4-BE49-F238E27FC236}">
                    <a16:creationId xmlns:a16="http://schemas.microsoft.com/office/drawing/2014/main" id="{CF86F9E2-8994-A964-6604-DE0BA121FD86}"/>
                  </a:ext>
                </a:extLst>
              </p14:cNvPr>
              <p14:cNvContentPartPr/>
              <p14:nvPr/>
            </p14:nvContentPartPr>
            <p14:xfrm>
              <a:off x="5714580" y="2117940"/>
              <a:ext cx="967320" cy="23400"/>
            </p14:xfrm>
          </p:contentPart>
        </mc:Choice>
        <mc:Fallback xmlns="">
          <p:pic>
            <p:nvPicPr>
              <p:cNvPr id="31" name="Inkt 30">
                <a:extLst>
                  <a:ext uri="{FF2B5EF4-FFF2-40B4-BE49-F238E27FC236}">
                    <a16:creationId xmlns:a16="http://schemas.microsoft.com/office/drawing/2014/main" id="{CF86F9E2-8994-A964-6604-DE0BA121FD86}"/>
                  </a:ext>
                </a:extLst>
              </p:cNvPr>
              <p:cNvPicPr/>
              <p:nvPr/>
            </p:nvPicPr>
            <p:blipFill>
              <a:blip r:embed="rId22"/>
              <a:stretch>
                <a:fillRect/>
              </a:stretch>
            </p:blipFill>
            <p:spPr>
              <a:xfrm>
                <a:off x="5660940" y="2009940"/>
                <a:ext cx="107496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t 32">
                <a:extLst>
                  <a:ext uri="{FF2B5EF4-FFF2-40B4-BE49-F238E27FC236}">
                    <a16:creationId xmlns:a16="http://schemas.microsoft.com/office/drawing/2014/main" id="{21C431D9-51ED-A1E3-E998-6B68C99A9FD5}"/>
                  </a:ext>
                </a:extLst>
              </p14:cNvPr>
              <p14:cNvContentPartPr/>
              <p14:nvPr/>
            </p14:nvContentPartPr>
            <p14:xfrm>
              <a:off x="5707020" y="3017220"/>
              <a:ext cx="198720" cy="7920"/>
            </p14:xfrm>
          </p:contentPart>
        </mc:Choice>
        <mc:Fallback xmlns="">
          <p:pic>
            <p:nvPicPr>
              <p:cNvPr id="33" name="Inkt 32">
                <a:extLst>
                  <a:ext uri="{FF2B5EF4-FFF2-40B4-BE49-F238E27FC236}">
                    <a16:creationId xmlns:a16="http://schemas.microsoft.com/office/drawing/2014/main" id="{21C431D9-51ED-A1E3-E998-6B68C99A9FD5}"/>
                  </a:ext>
                </a:extLst>
              </p:cNvPr>
              <p:cNvPicPr/>
              <p:nvPr/>
            </p:nvPicPr>
            <p:blipFill>
              <a:blip r:embed="rId24"/>
              <a:stretch>
                <a:fillRect/>
              </a:stretch>
            </p:blipFill>
            <p:spPr>
              <a:xfrm>
                <a:off x="5653020" y="2909220"/>
                <a:ext cx="30636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 name="Inkt 33">
                <a:extLst>
                  <a:ext uri="{FF2B5EF4-FFF2-40B4-BE49-F238E27FC236}">
                    <a16:creationId xmlns:a16="http://schemas.microsoft.com/office/drawing/2014/main" id="{3DFEC3B1-40FE-916C-01F1-3C9C86260C3D}"/>
                  </a:ext>
                </a:extLst>
              </p14:cNvPr>
              <p14:cNvContentPartPr/>
              <p14:nvPr/>
            </p14:nvContentPartPr>
            <p14:xfrm>
              <a:off x="1348500" y="2994540"/>
              <a:ext cx="1051200" cy="360"/>
            </p14:xfrm>
          </p:contentPart>
        </mc:Choice>
        <mc:Fallback xmlns="">
          <p:pic>
            <p:nvPicPr>
              <p:cNvPr id="34" name="Inkt 33">
                <a:extLst>
                  <a:ext uri="{FF2B5EF4-FFF2-40B4-BE49-F238E27FC236}">
                    <a16:creationId xmlns:a16="http://schemas.microsoft.com/office/drawing/2014/main" id="{3DFEC3B1-40FE-916C-01F1-3C9C86260C3D}"/>
                  </a:ext>
                </a:extLst>
              </p:cNvPr>
              <p:cNvPicPr/>
              <p:nvPr/>
            </p:nvPicPr>
            <p:blipFill>
              <a:blip r:embed="rId26"/>
              <a:stretch>
                <a:fillRect/>
              </a:stretch>
            </p:blipFill>
            <p:spPr>
              <a:xfrm>
                <a:off x="1294860" y="2886900"/>
                <a:ext cx="1158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Inkt 34">
                <a:extLst>
                  <a:ext uri="{FF2B5EF4-FFF2-40B4-BE49-F238E27FC236}">
                    <a16:creationId xmlns:a16="http://schemas.microsoft.com/office/drawing/2014/main" id="{6DA3F11B-A3AF-9D7C-6B84-5ECD81C0A132}"/>
                  </a:ext>
                </a:extLst>
              </p14:cNvPr>
              <p14:cNvContentPartPr/>
              <p14:nvPr/>
            </p14:nvContentPartPr>
            <p14:xfrm>
              <a:off x="4023300" y="3352740"/>
              <a:ext cx="471960" cy="25560"/>
            </p14:xfrm>
          </p:contentPart>
        </mc:Choice>
        <mc:Fallback xmlns="">
          <p:pic>
            <p:nvPicPr>
              <p:cNvPr id="35" name="Inkt 34">
                <a:extLst>
                  <a:ext uri="{FF2B5EF4-FFF2-40B4-BE49-F238E27FC236}">
                    <a16:creationId xmlns:a16="http://schemas.microsoft.com/office/drawing/2014/main" id="{6DA3F11B-A3AF-9D7C-6B84-5ECD81C0A132}"/>
                  </a:ext>
                </a:extLst>
              </p:cNvPr>
              <p:cNvPicPr/>
              <p:nvPr/>
            </p:nvPicPr>
            <p:blipFill>
              <a:blip r:embed="rId28"/>
              <a:stretch>
                <a:fillRect/>
              </a:stretch>
            </p:blipFill>
            <p:spPr>
              <a:xfrm>
                <a:off x="3969300" y="3244740"/>
                <a:ext cx="5796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Inkt 35">
                <a:extLst>
                  <a:ext uri="{FF2B5EF4-FFF2-40B4-BE49-F238E27FC236}">
                    <a16:creationId xmlns:a16="http://schemas.microsoft.com/office/drawing/2014/main" id="{9F8AE8DC-0366-FED9-3E8C-541322EDA721}"/>
                  </a:ext>
                </a:extLst>
              </p14:cNvPr>
              <p14:cNvContentPartPr/>
              <p14:nvPr/>
            </p14:nvContentPartPr>
            <p14:xfrm>
              <a:off x="5768220" y="3355620"/>
              <a:ext cx="1160640" cy="12960"/>
            </p14:xfrm>
          </p:contentPart>
        </mc:Choice>
        <mc:Fallback xmlns="">
          <p:pic>
            <p:nvPicPr>
              <p:cNvPr id="36" name="Inkt 35">
                <a:extLst>
                  <a:ext uri="{FF2B5EF4-FFF2-40B4-BE49-F238E27FC236}">
                    <a16:creationId xmlns:a16="http://schemas.microsoft.com/office/drawing/2014/main" id="{9F8AE8DC-0366-FED9-3E8C-541322EDA721}"/>
                  </a:ext>
                </a:extLst>
              </p:cNvPr>
              <p:cNvPicPr/>
              <p:nvPr/>
            </p:nvPicPr>
            <p:blipFill>
              <a:blip r:embed="rId30"/>
              <a:stretch>
                <a:fillRect/>
              </a:stretch>
            </p:blipFill>
            <p:spPr>
              <a:xfrm>
                <a:off x="5714580" y="3247620"/>
                <a:ext cx="12682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t 36">
                <a:extLst>
                  <a:ext uri="{FF2B5EF4-FFF2-40B4-BE49-F238E27FC236}">
                    <a16:creationId xmlns:a16="http://schemas.microsoft.com/office/drawing/2014/main" id="{4FCA5FA3-F0B6-0F06-1C6E-CDA2FBA797DC}"/>
                  </a:ext>
                </a:extLst>
              </p14:cNvPr>
              <p14:cNvContentPartPr/>
              <p14:nvPr/>
            </p14:nvContentPartPr>
            <p14:xfrm>
              <a:off x="2194500" y="4228620"/>
              <a:ext cx="1789920" cy="8640"/>
            </p14:xfrm>
          </p:contentPart>
        </mc:Choice>
        <mc:Fallback xmlns="">
          <p:pic>
            <p:nvPicPr>
              <p:cNvPr id="37" name="Inkt 36">
                <a:extLst>
                  <a:ext uri="{FF2B5EF4-FFF2-40B4-BE49-F238E27FC236}">
                    <a16:creationId xmlns:a16="http://schemas.microsoft.com/office/drawing/2014/main" id="{4FCA5FA3-F0B6-0F06-1C6E-CDA2FBA797DC}"/>
                  </a:ext>
                </a:extLst>
              </p:cNvPr>
              <p:cNvPicPr/>
              <p:nvPr/>
            </p:nvPicPr>
            <p:blipFill>
              <a:blip r:embed="rId32"/>
              <a:stretch>
                <a:fillRect/>
              </a:stretch>
            </p:blipFill>
            <p:spPr>
              <a:xfrm>
                <a:off x="2140500" y="4120980"/>
                <a:ext cx="1897560" cy="224280"/>
              </a:xfrm>
              <a:prstGeom prst="rect">
                <a:avLst/>
              </a:prstGeom>
            </p:spPr>
          </p:pic>
        </mc:Fallback>
      </mc:AlternateContent>
    </p:spTree>
    <p:extLst>
      <p:ext uri="{BB962C8B-B14F-4D97-AF65-F5344CB8AC3E}">
        <p14:creationId xmlns:p14="http://schemas.microsoft.com/office/powerpoint/2010/main" val="389714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 calcmode="lin" valueType="num">
                                      <p:cBhvr additive="base">
                                        <p:cTn id="48"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 calcmode="lin" valueType="num">
                                      <p:cBhvr additive="base">
                                        <p:cTn id="63"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par>
                          <p:cTn id="70" fill="hold">
                            <p:stCondLst>
                              <p:cond delay="500"/>
                            </p:stCondLst>
                            <p:childTnLst>
                              <p:par>
                                <p:cTn id="71" presetID="22" presetClass="entr" presetSubtype="8"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2" fill="hold" grpId="0" nodeType="clickEffect">
                                  <p:stCondLst>
                                    <p:cond delay="0"/>
                                  </p:stCondLst>
                                  <p:childTnLst>
                                    <p:set>
                                      <p:cBhvr>
                                        <p:cTn id="77" dur="1" fill="hold">
                                          <p:stCondLst>
                                            <p:cond delay="0"/>
                                          </p:stCondLst>
                                        </p:cTn>
                                        <p:tgtEl>
                                          <p:spTgt spid="7">
                                            <p:txEl>
                                              <p:pRg st="3" end="3"/>
                                            </p:txEl>
                                          </p:spTgt>
                                        </p:tgtEl>
                                        <p:attrNameLst>
                                          <p:attrName>style.visibility</p:attrName>
                                        </p:attrNameLst>
                                      </p:cBhvr>
                                      <p:to>
                                        <p:strVal val="visible"/>
                                      </p:to>
                                    </p:set>
                                    <p:anim calcmode="lin" valueType="num">
                                      <p:cBhvr additive="base">
                                        <p:cTn id="78"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ipe(left)">
                                      <p:cBhvr>
                                        <p:cTn id="84" dur="500"/>
                                        <p:tgtEl>
                                          <p:spTgt spid="34"/>
                                        </p:tgtEl>
                                      </p:cBhvr>
                                    </p:animEffect>
                                  </p:childTnLst>
                                </p:cTn>
                              </p:par>
                            </p:childTnLst>
                          </p:cTn>
                        </p:par>
                        <p:par>
                          <p:cTn id="85" fill="hold">
                            <p:stCondLst>
                              <p:cond delay="500"/>
                            </p:stCondLst>
                            <p:childTnLst>
                              <p:par>
                                <p:cTn id="86" presetID="22" presetClass="entr" presetSubtype="8" fill="hold"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7">
                                            <p:txEl>
                                              <p:pRg st="4" end="4"/>
                                            </p:txEl>
                                          </p:spTgt>
                                        </p:tgtEl>
                                        <p:attrNameLst>
                                          <p:attrName>style.visibility</p:attrName>
                                        </p:attrNameLst>
                                      </p:cBhvr>
                                      <p:to>
                                        <p:strVal val="visible"/>
                                      </p:to>
                                    </p:set>
                                    <p:anim calcmode="lin" valueType="num">
                                      <p:cBhvr additive="base">
                                        <p:cTn id="93"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wipe(left)">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2" fill="hold" grpId="0" nodeType="clickEffect">
                                  <p:stCondLst>
                                    <p:cond delay="0"/>
                                  </p:stCondLst>
                                  <p:childTnLst>
                                    <p:set>
                                      <p:cBhvr>
                                        <p:cTn id="103" dur="1" fill="hold">
                                          <p:stCondLst>
                                            <p:cond delay="0"/>
                                          </p:stCondLst>
                                        </p:cTn>
                                        <p:tgtEl>
                                          <p:spTgt spid="7">
                                            <p:txEl>
                                              <p:pRg st="5" end="5"/>
                                            </p:txEl>
                                          </p:spTgt>
                                        </p:tgtEl>
                                        <p:attrNameLst>
                                          <p:attrName>style.visibility</p:attrName>
                                        </p:attrNameLst>
                                      </p:cBhvr>
                                      <p:to>
                                        <p:strVal val="visible"/>
                                      </p:to>
                                    </p:set>
                                    <p:anim calcmode="lin" valueType="num">
                                      <p:cBhvr additive="base">
                                        <p:cTn id="104"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105"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wipe(left)">
                                      <p:cBhvr>
                                        <p:cTn id="110" dur="500"/>
                                        <p:tgtEl>
                                          <p:spTgt spid="36"/>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7">
                                            <p:txEl>
                                              <p:pRg st="6" end="6"/>
                                            </p:txEl>
                                          </p:spTgt>
                                        </p:tgtEl>
                                        <p:attrNameLst>
                                          <p:attrName>style.visibility</p:attrName>
                                        </p:attrNameLst>
                                      </p:cBhvr>
                                      <p:to>
                                        <p:strVal val="visible"/>
                                      </p:to>
                                    </p:set>
                                    <p:anim calcmode="lin" valueType="num">
                                      <p:cBhvr additive="base">
                                        <p:cTn id="115"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7">
                                            <p:txEl>
                                              <p:pRg st="7" end="7"/>
                                            </p:txEl>
                                          </p:spTgt>
                                        </p:tgtEl>
                                        <p:attrNameLst>
                                          <p:attrName>style.visibility</p:attrName>
                                        </p:attrNameLst>
                                      </p:cBhvr>
                                      <p:to>
                                        <p:strVal val="visible"/>
                                      </p:to>
                                    </p:set>
                                    <p:anim calcmode="lin" valueType="num">
                                      <p:cBhvr additive="base">
                                        <p:cTn id="121" dur="500" fill="hold"/>
                                        <p:tgtEl>
                                          <p:spTgt spid="7">
                                            <p:txEl>
                                              <p:pRg st="7" end="7"/>
                                            </p:txEl>
                                          </p:spTgt>
                                        </p:tgtEl>
                                        <p:attrNameLst>
                                          <p:attrName>ppt_x</p:attrName>
                                        </p:attrNameLst>
                                      </p:cBhvr>
                                      <p:tavLst>
                                        <p:tav tm="0">
                                          <p:val>
                                            <p:strVal val="1+#ppt_w/2"/>
                                          </p:val>
                                        </p:tav>
                                        <p:tav tm="100000">
                                          <p:val>
                                            <p:strVal val="#ppt_x"/>
                                          </p:val>
                                        </p:tav>
                                      </p:tavLst>
                                    </p:anim>
                                    <p:anim calcmode="lin" valueType="num">
                                      <p:cBhvr additive="base">
                                        <p:cTn id="122"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37"/>
                                        </p:tgtEl>
                                        <p:attrNameLst>
                                          <p:attrName>style.visibility</p:attrName>
                                        </p:attrNameLst>
                                      </p:cBhvr>
                                      <p:to>
                                        <p:strVal val="visible"/>
                                      </p:to>
                                    </p:set>
                                    <p:animEffect transition="in" filter="wipe(left)">
                                      <p:cBhvr>
                                        <p:cTn id="127" dur="500"/>
                                        <p:tgtEl>
                                          <p:spTgt spid="37"/>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2" fill="hold" grpId="0" nodeType="clickEffect">
                                  <p:stCondLst>
                                    <p:cond delay="0"/>
                                  </p:stCondLst>
                                  <p:childTnLst>
                                    <p:set>
                                      <p:cBhvr>
                                        <p:cTn id="131" dur="1" fill="hold">
                                          <p:stCondLst>
                                            <p:cond delay="0"/>
                                          </p:stCondLst>
                                        </p:cTn>
                                        <p:tgtEl>
                                          <p:spTgt spid="7">
                                            <p:txEl>
                                              <p:pRg st="8" end="8"/>
                                            </p:txEl>
                                          </p:spTgt>
                                        </p:tgtEl>
                                        <p:attrNameLst>
                                          <p:attrName>style.visibility</p:attrName>
                                        </p:attrNameLst>
                                      </p:cBhvr>
                                      <p:to>
                                        <p:strVal val="visible"/>
                                      </p:to>
                                    </p:set>
                                    <p:anim calcmode="lin" valueType="num">
                                      <p:cBhvr additive="base">
                                        <p:cTn id="132"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133"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AD4C7-CE86-BABC-6D8A-97A2EE1EBF50}"/>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2549E356-4E7B-C186-85D7-97769B093E15}"/>
              </a:ext>
            </a:extLst>
          </p:cNvPr>
          <p:cNvSpPr>
            <a:spLocks noGrp="1"/>
          </p:cNvSpPr>
          <p:nvPr>
            <p:ph type="title"/>
          </p:nvPr>
        </p:nvSpPr>
        <p:spPr/>
        <p:txBody>
          <a:bodyPr/>
          <a:lstStyle/>
          <a:p>
            <a:r>
              <a:rPr lang="nl-NL" dirty="0"/>
              <a:t>Uitwerken</a:t>
            </a:r>
          </a:p>
        </p:txBody>
      </p:sp>
      <mc:AlternateContent xmlns:mc="http://schemas.openxmlformats.org/markup-compatibility/2006" xmlns:a14="http://schemas.microsoft.com/office/drawing/2010/main">
        <mc:Choice Requires="a14">
          <p:sp>
            <p:nvSpPr>
              <p:cNvPr id="9" name="Tijdelijke aanduiding voor inhoud 8">
                <a:extLst>
                  <a:ext uri="{FF2B5EF4-FFF2-40B4-BE49-F238E27FC236}">
                    <a16:creationId xmlns:a16="http://schemas.microsoft.com/office/drawing/2014/main" id="{DD5EC127-A338-6413-913F-D05B07147A9C}"/>
                  </a:ext>
                </a:extLst>
              </p:cNvPr>
              <p:cNvSpPr>
                <a:spLocks noGrp="1"/>
              </p:cNvSpPr>
              <p:nvPr>
                <p:ph sz="half" idx="1"/>
              </p:nvPr>
            </p:nvSpPr>
            <p:spPr/>
            <p:txBody>
              <a:bodyPr>
                <a:normAutofit/>
              </a:bodyPr>
              <a:lstStyle/>
              <a:p>
                <a:pPr marL="0" indent="0">
                  <a:buNone/>
                </a:pPr>
                <a:r>
                  <a:rPr lang="nl-NL" sz="2000" dirty="0">
                    <a:latin typeface="Effra" panose="02000506080000020004"/>
                  </a:rPr>
                  <a:t>Gegeven:</a:t>
                </a:r>
              </a:p>
              <a:p>
                <a14:m>
                  <m:oMath xmlns:m="http://schemas.openxmlformats.org/officeDocument/2006/math">
                    <m:r>
                      <a:rPr lang="nl-NL" sz="2000" i="1">
                        <a:latin typeface="Cambria Math" panose="02040503050406030204" pitchFamily="18" charset="0"/>
                      </a:rPr>
                      <m:t>𝐴</m:t>
                    </m:r>
                    <m:r>
                      <a:rPr lang="nl-NL" sz="2000" i="1">
                        <a:latin typeface="Cambria Math" panose="02040503050406030204" pitchFamily="18" charset="0"/>
                      </a:rPr>
                      <m:t>=1,6∙</m:t>
                    </m:r>
                    <m:sSup>
                      <m:sSupPr>
                        <m:ctrlPr>
                          <a:rPr lang="nl-NL" sz="2000" i="1">
                            <a:latin typeface="Cambria Math" panose="02040503050406030204" pitchFamily="18" charset="0"/>
                          </a:rPr>
                        </m:ctrlPr>
                      </m:sSupPr>
                      <m:e>
                        <m:r>
                          <a:rPr lang="nl-NL" sz="2000" i="1">
                            <a:latin typeface="Cambria Math" panose="02040503050406030204" pitchFamily="18" charset="0"/>
                          </a:rPr>
                          <m:t>10</m:t>
                        </m:r>
                      </m:e>
                      <m:sup>
                        <m:r>
                          <a:rPr lang="nl-NL" sz="2000" i="1">
                            <a:latin typeface="Cambria Math" panose="02040503050406030204" pitchFamily="18" charset="0"/>
                          </a:rPr>
                          <m:t>5</m:t>
                        </m:r>
                      </m:sup>
                    </m:sSup>
                    <m:r>
                      <a:rPr lang="nl-NL" sz="2000" i="1">
                        <a:latin typeface="Cambria Math" panose="02040503050406030204" pitchFamily="18" charset="0"/>
                      </a:rPr>
                      <m:t> </m:t>
                    </m:r>
                    <m:r>
                      <m:rPr>
                        <m:sty m:val="p"/>
                      </m:rPr>
                      <a:rPr lang="nl-NL" sz="2000">
                        <a:latin typeface="Cambria Math" panose="02040503050406030204" pitchFamily="18" charset="0"/>
                      </a:rPr>
                      <m:t>Bq</m:t>
                    </m:r>
                  </m:oMath>
                </a14:m>
                <a:endParaRPr lang="nl-NL" sz="2000" dirty="0"/>
              </a:p>
              <a:p>
                <a14:m>
                  <m:oMath xmlns:m="http://schemas.openxmlformats.org/officeDocument/2006/math">
                    <m:r>
                      <a:rPr lang="nl-NL" sz="2000" i="1">
                        <a:latin typeface="Cambria Math" panose="02040503050406030204" pitchFamily="18" charset="0"/>
                      </a:rPr>
                      <m:t>25 %</m:t>
                    </m:r>
                  </m:oMath>
                </a14:m>
                <a:r>
                  <a:rPr lang="nl-NL" sz="2000" dirty="0"/>
                  <a:t> in het lichaam.</a:t>
                </a:r>
              </a:p>
              <a:p>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𝐸</m:t>
                        </m:r>
                      </m:e>
                      <m:sub>
                        <m:r>
                          <m:rPr>
                            <m:sty m:val="p"/>
                          </m:rPr>
                          <a:rPr lang="nl-NL" sz="2000">
                            <a:latin typeface="Cambria Math" panose="02040503050406030204" pitchFamily="18" charset="0"/>
                          </a:rPr>
                          <m:t>reactie</m:t>
                        </m:r>
                      </m:sub>
                    </m:sSub>
                    <m:r>
                      <a:rPr lang="nl-NL" sz="2000" i="1">
                        <a:latin typeface="Cambria Math" panose="02040503050406030204" pitchFamily="18" charset="0"/>
                      </a:rPr>
                      <m:t>=24,7 </m:t>
                    </m:r>
                    <m:r>
                      <m:rPr>
                        <m:sty m:val="p"/>
                      </m:rPr>
                      <a:rPr lang="nl-NL" sz="2000">
                        <a:latin typeface="Cambria Math" panose="02040503050406030204" pitchFamily="18" charset="0"/>
                      </a:rPr>
                      <m:t>MeV</m:t>
                    </m:r>
                  </m:oMath>
                </a14:m>
                <a:endParaRPr lang="nl-NL" sz="2000" dirty="0"/>
              </a:p>
              <a:p>
                <a14:m>
                  <m:oMath xmlns:m="http://schemas.openxmlformats.org/officeDocument/2006/math">
                    <m:sSub>
                      <m:sSubPr>
                        <m:ctrlPr>
                          <a:rPr lang="nl-NL" sz="2000" i="1">
                            <a:latin typeface="Cambria Math" panose="02040503050406030204" pitchFamily="18" charset="0"/>
                          </a:rPr>
                        </m:ctrlPr>
                      </m:sSubPr>
                      <m:e>
                        <m:r>
                          <a:rPr lang="nl-NL" sz="2000" i="1">
                            <a:latin typeface="Cambria Math" panose="02040503050406030204" pitchFamily="18" charset="0"/>
                          </a:rPr>
                          <m:t>𝑤</m:t>
                        </m:r>
                      </m:e>
                      <m:sub>
                        <m:r>
                          <m:rPr>
                            <m:sty m:val="p"/>
                          </m:rPr>
                          <a:rPr lang="nl-NL" sz="2000">
                            <a:latin typeface="Cambria Math" panose="02040503050406030204" pitchFamily="18" charset="0"/>
                          </a:rPr>
                          <m:t>R</m:t>
                        </m:r>
                      </m:sub>
                    </m:sSub>
                    <m:r>
                      <a:rPr lang="nl-NL" sz="2000" i="1">
                        <a:latin typeface="Cambria Math" panose="02040503050406030204" pitchFamily="18" charset="0"/>
                      </a:rPr>
                      <m:t>=20</m:t>
                    </m:r>
                  </m:oMath>
                </a14:m>
                <a:endParaRPr lang="nl-NL" sz="2000" dirty="0"/>
              </a:p>
              <a:p>
                <a14:m>
                  <m:oMath xmlns:m="http://schemas.openxmlformats.org/officeDocument/2006/math">
                    <m:r>
                      <a:rPr lang="nl-NL" sz="2000" i="1">
                        <a:latin typeface="Cambria Math" panose="02040503050406030204" pitchFamily="18" charset="0"/>
                      </a:rPr>
                      <m:t>𝑚</m:t>
                    </m:r>
                    <m:r>
                      <a:rPr lang="nl-NL" sz="2000" i="1">
                        <a:latin typeface="Cambria Math" panose="02040503050406030204" pitchFamily="18" charset="0"/>
                      </a:rPr>
                      <m:t>=80 </m:t>
                    </m:r>
                    <m:r>
                      <m:rPr>
                        <m:sty m:val="p"/>
                      </m:rPr>
                      <a:rPr lang="nl-NL" sz="2000">
                        <a:latin typeface="Cambria Math" panose="02040503050406030204" pitchFamily="18" charset="0"/>
                      </a:rPr>
                      <m:t>kg</m:t>
                    </m:r>
                  </m:oMath>
                </a14:m>
                <a:endParaRPr lang="nl-NL" sz="2000" dirty="0"/>
              </a:p>
              <a:p>
                <a14:m>
                  <m:oMath xmlns:m="http://schemas.openxmlformats.org/officeDocument/2006/math">
                    <m:r>
                      <a:rPr lang="nl-NL" sz="2000" i="1">
                        <a:latin typeface="Cambria Math" panose="02040503050406030204" pitchFamily="18" charset="0"/>
                      </a:rPr>
                      <m:t>∆</m:t>
                    </m:r>
                    <m:r>
                      <a:rPr lang="nl-NL" sz="2000" i="1">
                        <a:latin typeface="Cambria Math" panose="02040503050406030204" pitchFamily="18" charset="0"/>
                      </a:rPr>
                      <m:t>𝑡</m:t>
                    </m:r>
                    <m:r>
                      <a:rPr lang="nl-NL" sz="2000" i="1">
                        <a:latin typeface="Cambria Math" panose="02040503050406030204" pitchFamily="18" charset="0"/>
                      </a:rPr>
                      <m:t>=45 </m:t>
                    </m:r>
                    <m:r>
                      <m:rPr>
                        <m:sty m:val="p"/>
                      </m:rPr>
                      <a:rPr lang="nl-NL" sz="2000">
                        <a:latin typeface="Cambria Math" panose="02040503050406030204" pitchFamily="18" charset="0"/>
                      </a:rPr>
                      <m:t>min</m:t>
                    </m:r>
                    <m:r>
                      <a:rPr lang="nl-NL" sz="2000">
                        <a:latin typeface="Cambria Math" panose="02040503050406030204" pitchFamily="18" charset="0"/>
                      </a:rPr>
                      <m:t>=2700 </m:t>
                    </m:r>
                    <m:r>
                      <m:rPr>
                        <m:sty m:val="p"/>
                      </m:rPr>
                      <a:rPr lang="nl-NL" sz="2000">
                        <a:latin typeface="Cambria Math" panose="02040503050406030204" pitchFamily="18" charset="0"/>
                      </a:rPr>
                      <m:t>s</m:t>
                    </m:r>
                  </m:oMath>
                </a14:m>
                <a:endParaRPr lang="nl-NL" sz="2000" dirty="0"/>
              </a:p>
              <a:p>
                <a:pPr marL="0" indent="0">
                  <a:buNone/>
                </a:pPr>
                <a:r>
                  <a:rPr lang="nl-NL" sz="2000" dirty="0"/>
                  <a:t>Gevraagd:</a:t>
                </a:r>
              </a:p>
              <a:p>
                <a14:m>
                  <m:oMath xmlns:m="http://schemas.openxmlformats.org/officeDocument/2006/math">
                    <m:r>
                      <a:rPr lang="nl-NL" sz="2000" i="1">
                        <a:latin typeface="Cambria Math" panose="02040503050406030204" pitchFamily="18" charset="0"/>
                      </a:rPr>
                      <m:t>𝐻</m:t>
                    </m:r>
                    <m:r>
                      <a:rPr lang="nl-NL" sz="2000" i="1">
                        <a:latin typeface="Cambria Math" panose="02040503050406030204" pitchFamily="18" charset="0"/>
                      </a:rPr>
                      <m:t>?</m:t>
                    </m:r>
                  </m:oMath>
                </a14:m>
                <a:endParaRPr lang="nl-NL" sz="2000" dirty="0"/>
              </a:p>
              <a:p>
                <a:endParaRPr lang="nl-NL" sz="2000" dirty="0"/>
              </a:p>
            </p:txBody>
          </p:sp>
        </mc:Choice>
        <mc:Fallback xmlns="">
          <p:sp>
            <p:nvSpPr>
              <p:cNvPr id="9" name="Tijdelijke aanduiding voor inhoud 8">
                <a:extLst>
                  <a:ext uri="{FF2B5EF4-FFF2-40B4-BE49-F238E27FC236}">
                    <a16:creationId xmlns:a16="http://schemas.microsoft.com/office/drawing/2014/main" id="{DD5EC127-A338-6413-913F-D05B07147A9C}"/>
                  </a:ext>
                </a:extLst>
              </p:cNvPr>
              <p:cNvSpPr>
                <a:spLocks noGrp="1" noRot="1" noChangeAspect="1" noMove="1" noResize="1" noEditPoints="1" noAdjustHandles="1" noChangeArrowheads="1" noChangeShapeType="1" noTextEdit="1"/>
              </p:cNvSpPr>
              <p:nvPr>
                <p:ph sz="half" idx="1"/>
              </p:nvPr>
            </p:nvSpPr>
            <p:spPr>
              <a:blipFill>
                <a:blip r:embed="rId3"/>
                <a:stretch>
                  <a:fillRect l="-1294" t="-140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ijdelijke aanduiding voor inhoud 6">
                <a:extLst>
                  <a:ext uri="{FF2B5EF4-FFF2-40B4-BE49-F238E27FC236}">
                    <a16:creationId xmlns:a16="http://schemas.microsoft.com/office/drawing/2014/main" id="{8D6CFEE8-C0F7-6B57-9F98-E7CBC99FE3B2}"/>
                  </a:ext>
                </a:extLst>
              </p:cNvPr>
              <p:cNvSpPr>
                <a:spLocks noGrp="1"/>
              </p:cNvSpPr>
              <p:nvPr>
                <p:ph sz="half" idx="2"/>
              </p:nvPr>
            </p:nvSpPr>
            <p:spPr>
              <a:xfrm>
                <a:off x="4488180" y="807720"/>
                <a:ext cx="6865620" cy="5867399"/>
              </a:xfrm>
            </p:spPr>
            <p:txBody>
              <a:bodyPr>
                <a:normAutofit/>
              </a:bodyPr>
              <a:lstStyle/>
              <a:p>
                <a:pPr marL="0" indent="0">
                  <a:buNone/>
                </a:pPr>
                <a:r>
                  <a:rPr lang="nl-NL" sz="2000" dirty="0"/>
                  <a:t>Berekening:</a:t>
                </a:r>
              </a:p>
              <a:p>
                <a14:m>
                  <m:oMath xmlns:m="http://schemas.openxmlformats.org/officeDocument/2006/math">
                    <m:r>
                      <a:rPr lang="nl-NL" sz="2000" b="0" i="1" smtClean="0">
                        <a:latin typeface="Cambria Math" panose="02040503050406030204" pitchFamily="18" charset="0"/>
                      </a:rPr>
                      <m:t>𝐻</m:t>
                    </m:r>
                    <m:r>
                      <a:rPr lang="nl-NL" sz="2000" i="1">
                        <a:latin typeface="Cambria Math" panose="02040503050406030204" pitchFamily="18" charset="0"/>
                      </a:rPr>
                      <m:t>=</m:t>
                    </m:r>
                    <m:sSub>
                      <m:sSubPr>
                        <m:ctrlPr>
                          <a:rPr lang="nl-NL" sz="2000" i="1">
                            <a:latin typeface="Cambria Math" panose="02040503050406030204" pitchFamily="18" charset="0"/>
                          </a:rPr>
                        </m:ctrlPr>
                      </m:sSubPr>
                      <m:e>
                        <m:r>
                          <a:rPr lang="nl-NL" sz="2000" i="1">
                            <a:latin typeface="Cambria Math" panose="02040503050406030204" pitchFamily="18" charset="0"/>
                          </a:rPr>
                          <m:t>𝑤</m:t>
                        </m:r>
                      </m:e>
                      <m:sub>
                        <m:r>
                          <m:rPr>
                            <m:sty m:val="p"/>
                          </m:rPr>
                          <a:rPr lang="nl-NL" sz="2000">
                            <a:latin typeface="Cambria Math" panose="02040503050406030204" pitchFamily="18" charset="0"/>
                          </a:rPr>
                          <m:t>R</m:t>
                        </m:r>
                      </m:sub>
                    </m:sSub>
                    <m:r>
                      <a:rPr lang="nl-NL" sz="2000" i="1">
                        <a:latin typeface="Cambria Math" panose="02040503050406030204" pitchFamily="18" charset="0"/>
                      </a:rPr>
                      <m:t>∙</m:t>
                    </m:r>
                    <m:f>
                      <m:fPr>
                        <m:ctrlPr>
                          <a:rPr lang="nl-NL" sz="2000" i="1">
                            <a:latin typeface="Cambria Math" panose="02040503050406030204" pitchFamily="18" charset="0"/>
                          </a:rPr>
                        </m:ctrlPr>
                      </m:fPr>
                      <m:num>
                        <m:sSub>
                          <m:sSubPr>
                            <m:ctrlPr>
                              <a:rPr lang="nl-NL" sz="2000" i="1">
                                <a:latin typeface="Cambria Math" panose="02040503050406030204" pitchFamily="18" charset="0"/>
                              </a:rPr>
                            </m:ctrlPr>
                          </m:sSubPr>
                          <m:e>
                            <m:r>
                              <a:rPr lang="nl-NL" sz="2000" i="1">
                                <a:latin typeface="Cambria Math" panose="02040503050406030204" pitchFamily="18" charset="0"/>
                              </a:rPr>
                              <m:t>𝐸</m:t>
                            </m:r>
                          </m:e>
                          <m:sub>
                            <m:r>
                              <m:rPr>
                                <m:sty m:val="p"/>
                              </m:rPr>
                              <a:rPr lang="nl-NL" sz="2000">
                                <a:latin typeface="Cambria Math" panose="02040503050406030204" pitchFamily="18" charset="0"/>
                              </a:rPr>
                              <m:t>abs</m:t>
                            </m:r>
                          </m:sub>
                        </m:sSub>
                      </m:num>
                      <m:den>
                        <m:r>
                          <a:rPr lang="nl-NL" sz="2000" i="1">
                            <a:latin typeface="Cambria Math" panose="02040503050406030204" pitchFamily="18" charset="0"/>
                          </a:rPr>
                          <m:t>𝑚</m:t>
                        </m:r>
                      </m:den>
                    </m:f>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b="0" i="0" smtClean="0">
                            <a:latin typeface="Cambria Math" panose="02040503050406030204" pitchFamily="18" charset="0"/>
                          </a:rPr>
                          <m:t>vrij</m:t>
                        </m:r>
                      </m:sub>
                    </m:sSub>
                    <m:r>
                      <a:rPr lang="nl-NL" sz="2000" b="0" i="1" smtClean="0">
                        <a:latin typeface="Cambria Math" panose="02040503050406030204" pitchFamily="18" charset="0"/>
                      </a:rPr>
                      <m:t>=∆</m:t>
                    </m:r>
                    <m:r>
                      <a:rPr lang="nl-NL" sz="2000" b="0" i="1" smtClean="0">
                        <a:latin typeface="Cambria Math" panose="02040503050406030204" pitchFamily="18" charset="0"/>
                      </a:rPr>
                      <m:t>𝑁</m:t>
                    </m:r>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i="0">
                            <a:latin typeface="Cambria Math" panose="02040503050406030204" pitchFamily="18" charset="0"/>
                          </a:rPr>
                          <m:t>reactie</m:t>
                        </m:r>
                      </m:sub>
                    </m:sSub>
                  </m:oMath>
                </a14:m>
                <a:endParaRPr lang="nl-NL" sz="2000" dirty="0"/>
              </a:p>
              <a:p>
                <a14:m>
                  <m:oMath xmlns:m="http://schemas.openxmlformats.org/officeDocument/2006/math">
                    <m:r>
                      <a:rPr lang="nl-NL" sz="2000" b="0" i="1" smtClean="0">
                        <a:latin typeface="Cambria Math" panose="02040503050406030204" pitchFamily="18" charset="0"/>
                      </a:rPr>
                      <m:t>𝐴</m:t>
                    </m:r>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r>
                          <a:rPr lang="nl-NL" sz="2000" b="0" i="1" smtClean="0">
                            <a:latin typeface="Cambria Math" panose="02040503050406030204" pitchFamily="18" charset="0"/>
                          </a:rPr>
                          <m:t>∆</m:t>
                        </m:r>
                        <m:r>
                          <a:rPr lang="nl-NL" sz="2000" b="0" i="1" smtClean="0">
                            <a:latin typeface="Cambria Math" panose="02040503050406030204" pitchFamily="18" charset="0"/>
                          </a:rPr>
                          <m:t>𝑁</m:t>
                        </m:r>
                      </m:num>
                      <m:den>
                        <m:r>
                          <a:rPr lang="nl-NL" sz="2000" b="0" i="1" smtClean="0">
                            <a:latin typeface="Cambria Math" panose="02040503050406030204" pitchFamily="18" charset="0"/>
                          </a:rPr>
                          <m:t>∆</m:t>
                        </m:r>
                        <m:r>
                          <a:rPr lang="nl-NL" sz="2000" b="0" i="1" smtClean="0">
                            <a:latin typeface="Cambria Math" panose="02040503050406030204" pitchFamily="18" charset="0"/>
                          </a:rPr>
                          <m:t>𝑡</m:t>
                        </m:r>
                      </m:den>
                    </m:f>
                  </m:oMath>
                </a14:m>
                <a:endParaRPr lang="nl-NL" sz="2000" dirty="0"/>
              </a:p>
              <a:p>
                <a:pPr marL="0" indent="0">
                  <a:buNone/>
                </a:pPr>
                <a:endParaRPr lang="nl-NL" sz="200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𝑁</m:t>
                    </m:r>
                    <m:r>
                      <a:rPr lang="nl-NL" sz="2000" b="0" i="1" smtClean="0">
                        <a:latin typeface="Cambria Math" panose="02040503050406030204" pitchFamily="18" charset="0"/>
                      </a:rPr>
                      <m:t>=</m:t>
                    </m:r>
                    <m:r>
                      <a:rPr lang="nl-NL" sz="2000" b="0" i="1" smtClean="0">
                        <a:latin typeface="Cambria Math" panose="02040503050406030204" pitchFamily="18" charset="0"/>
                      </a:rPr>
                      <m:t>𝐴</m:t>
                    </m:r>
                    <m:r>
                      <a:rPr lang="nl-NL" sz="2000" b="0" i="1" smtClean="0">
                        <a:latin typeface="Cambria Math" panose="02040503050406030204" pitchFamily="18" charset="0"/>
                      </a:rPr>
                      <m:t>∙∆</m:t>
                    </m:r>
                    <m:r>
                      <a:rPr lang="nl-NL" sz="2000" b="0" i="1" smtClean="0">
                        <a:latin typeface="Cambria Math" panose="02040503050406030204" pitchFamily="18" charset="0"/>
                      </a:rPr>
                      <m:t>𝑡</m:t>
                    </m:r>
                  </m:oMath>
                </a14:m>
                <a:endParaRPr lang="nl-NL" sz="2000" b="0" dirty="0"/>
              </a:p>
              <a:p>
                <a14:m>
                  <m:oMath xmlns:m="http://schemas.openxmlformats.org/officeDocument/2006/math">
                    <m:r>
                      <a:rPr lang="nl-NL" sz="2000" b="0" i="1" smtClean="0">
                        <a:latin typeface="Cambria Math" panose="02040503050406030204" pitchFamily="18" charset="0"/>
                      </a:rPr>
                      <m:t>∆</m:t>
                    </m:r>
                    <m:r>
                      <a:rPr lang="nl-NL" sz="2000" b="0" i="1" smtClean="0">
                        <a:latin typeface="Cambria Math" panose="02040503050406030204" pitchFamily="18" charset="0"/>
                      </a:rPr>
                      <m:t>𝑁</m:t>
                    </m:r>
                    <m:r>
                      <a:rPr lang="nl-NL" sz="2000" b="0" i="1" smtClean="0">
                        <a:latin typeface="Cambria Math" panose="02040503050406030204" pitchFamily="18" charset="0"/>
                      </a:rPr>
                      <m:t>=1,6∙</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×2700=4,32∙</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8</m:t>
                        </m:r>
                      </m:sup>
                    </m:sSup>
                  </m:oMath>
                </a14:m>
                <a:r>
                  <a:rPr lang="nl-NL" sz="2000" dirty="0"/>
                  <a:t> kernen</a:t>
                </a:r>
              </a:p>
              <a:p>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b="0" i="0" smtClean="0">
                            <a:latin typeface="Cambria Math" panose="02040503050406030204" pitchFamily="18" charset="0"/>
                          </a:rPr>
                          <m:t>vrij</m:t>
                        </m:r>
                      </m:sub>
                    </m:sSub>
                    <m:r>
                      <a:rPr lang="nl-NL" sz="2000" b="0" i="1" smtClean="0">
                        <a:latin typeface="Cambria Math" panose="02040503050406030204" pitchFamily="18" charset="0"/>
                      </a:rPr>
                      <m:t>=4,32∙</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8</m:t>
                        </m:r>
                      </m:sup>
                    </m:sSup>
                    <m:r>
                      <a:rPr lang="nl-NL" sz="2000" b="0" i="1" smtClean="0">
                        <a:latin typeface="Cambria Math" panose="02040503050406030204" pitchFamily="18" charset="0"/>
                      </a:rPr>
                      <m:t>×24,7∙</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6</m:t>
                        </m:r>
                      </m:sup>
                    </m:sSup>
                    <m:r>
                      <a:rPr lang="nl-NL" sz="2000" b="0" i="1" smtClean="0">
                        <a:latin typeface="Cambria Math" panose="02040503050406030204" pitchFamily="18" charset="0"/>
                      </a:rPr>
                      <m:t>×1,602∙</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−19</m:t>
                        </m:r>
                      </m:sup>
                    </m:sSup>
                    <m:r>
                      <a:rPr lang="nl-NL" sz="2000" b="0" i="1" smtClean="0">
                        <a:latin typeface="Cambria Math" panose="02040503050406030204" pitchFamily="18" charset="0"/>
                      </a:rPr>
                      <m:t>=0,00171 </m:t>
                    </m:r>
                    <m:r>
                      <m:rPr>
                        <m:sty m:val="p"/>
                      </m:rPr>
                      <a:rPr lang="nl-NL" sz="2000" b="0" i="0" smtClean="0">
                        <a:latin typeface="Cambria Math" panose="02040503050406030204" pitchFamily="18" charset="0"/>
                      </a:rPr>
                      <m:t>J</m:t>
                    </m:r>
                  </m:oMath>
                </a14:m>
                <a:endParaRPr lang="nl-NL" sz="2000" b="0" dirty="0"/>
              </a:p>
              <a:p>
                <a:pPr marL="0" indent="0">
                  <a:buNone/>
                </a:pPr>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𝐸</m:t>
                        </m:r>
                      </m:e>
                      <m:sub>
                        <m:r>
                          <m:rPr>
                            <m:sty m:val="p"/>
                          </m:rPr>
                          <a:rPr lang="nl-NL" sz="2000" b="0" i="0" smtClean="0">
                            <a:latin typeface="Cambria Math" panose="02040503050406030204" pitchFamily="18" charset="0"/>
                          </a:rPr>
                          <m:t>abs</m:t>
                        </m:r>
                      </m:sub>
                    </m:sSub>
                    <m:r>
                      <a:rPr lang="nl-NL" sz="2000" i="1">
                        <a:latin typeface="Cambria Math" panose="02040503050406030204" pitchFamily="18" charset="0"/>
                      </a:rPr>
                      <m:t>=</m:t>
                    </m:r>
                    <m:f>
                      <m:fPr>
                        <m:ctrlPr>
                          <a:rPr lang="nl-NL" sz="2000" b="0" i="1" smtClean="0">
                            <a:latin typeface="Cambria Math" panose="02040503050406030204" pitchFamily="18" charset="0"/>
                          </a:rPr>
                        </m:ctrlPr>
                      </m:fPr>
                      <m:num>
                        <m:r>
                          <a:rPr lang="nl-NL" sz="2000" i="1">
                            <a:latin typeface="Cambria Math" panose="02040503050406030204" pitchFamily="18" charset="0"/>
                          </a:rPr>
                          <m:t>0,00171</m:t>
                        </m:r>
                      </m:num>
                      <m:den>
                        <m:r>
                          <a:rPr lang="nl-NL" sz="2000" b="0" i="1" smtClean="0">
                            <a:latin typeface="Cambria Math" panose="02040503050406030204" pitchFamily="18" charset="0"/>
                          </a:rPr>
                          <m:t>100</m:t>
                        </m:r>
                      </m:den>
                    </m:f>
                    <m:r>
                      <a:rPr lang="nl-NL" sz="2000" b="0" i="1" smtClean="0">
                        <a:latin typeface="Cambria Math" panose="02040503050406030204" pitchFamily="18" charset="0"/>
                      </a:rPr>
                      <m:t>×25=4,273∙</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J</m:t>
                    </m:r>
                  </m:oMath>
                </a14:m>
                <a:endParaRPr lang="nl-NL" sz="2000" dirty="0"/>
              </a:p>
              <a:p>
                <a:pPr marL="0" indent="0">
                  <a:buNone/>
                </a:pPr>
                <a:endParaRPr lang="nl-NL" sz="2000" dirty="0"/>
              </a:p>
              <a:p>
                <a14:m>
                  <m:oMath xmlns:m="http://schemas.openxmlformats.org/officeDocument/2006/math">
                    <m:r>
                      <a:rPr lang="nl-NL" sz="2000" i="1">
                        <a:latin typeface="Cambria Math" panose="02040503050406030204" pitchFamily="18" charset="0"/>
                      </a:rPr>
                      <m:t>𝐻</m:t>
                    </m:r>
                    <m:r>
                      <a:rPr lang="nl-NL" sz="2000" i="1">
                        <a:latin typeface="Cambria Math" panose="02040503050406030204" pitchFamily="18" charset="0"/>
                      </a:rPr>
                      <m:t>=20∙</m:t>
                    </m:r>
                    <m:f>
                      <m:fPr>
                        <m:ctrlPr>
                          <a:rPr lang="nl-NL" sz="2000" i="1">
                            <a:latin typeface="Cambria Math" panose="02040503050406030204" pitchFamily="18" charset="0"/>
                          </a:rPr>
                        </m:ctrlPr>
                      </m:fPr>
                      <m:num>
                        <m:r>
                          <a:rPr lang="nl-NL" sz="2000" i="1">
                            <a:latin typeface="Cambria Math" panose="02040503050406030204" pitchFamily="18" charset="0"/>
                          </a:rPr>
                          <m:t>4,273∙</m:t>
                        </m:r>
                        <m:sSup>
                          <m:sSupPr>
                            <m:ctrlPr>
                              <a:rPr lang="nl-NL" sz="2000" i="1">
                                <a:latin typeface="Cambria Math" panose="02040503050406030204" pitchFamily="18" charset="0"/>
                              </a:rPr>
                            </m:ctrlPr>
                          </m:sSupPr>
                          <m:e>
                            <m:r>
                              <a:rPr lang="nl-NL" sz="2000" i="1">
                                <a:latin typeface="Cambria Math" panose="02040503050406030204" pitchFamily="18" charset="0"/>
                              </a:rPr>
                              <m:t>10</m:t>
                            </m:r>
                          </m:e>
                          <m:sup>
                            <m:r>
                              <a:rPr lang="nl-NL" sz="2000" i="1">
                                <a:latin typeface="Cambria Math" panose="02040503050406030204" pitchFamily="18" charset="0"/>
                              </a:rPr>
                              <m:t>−5</m:t>
                            </m:r>
                          </m:sup>
                        </m:sSup>
                      </m:num>
                      <m:den>
                        <m:r>
                          <a:rPr lang="nl-NL" sz="2000" b="0" i="1" smtClean="0">
                            <a:latin typeface="Cambria Math" panose="02040503050406030204" pitchFamily="18" charset="0"/>
                          </a:rPr>
                          <m:t>80</m:t>
                        </m:r>
                      </m:den>
                    </m:f>
                    <m:r>
                      <a:rPr lang="nl-NL" sz="2000" b="0" i="1" smtClean="0">
                        <a:latin typeface="Cambria Math" panose="02040503050406030204" pitchFamily="18" charset="0"/>
                      </a:rPr>
                      <m:t>=1,068∙</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−5</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Sv</m:t>
                    </m:r>
                  </m:oMath>
                </a14:m>
                <a:endParaRPr lang="nl-NL" sz="2000" dirty="0"/>
              </a:p>
            </p:txBody>
          </p:sp>
        </mc:Choice>
        <mc:Fallback xmlns="">
          <p:sp>
            <p:nvSpPr>
              <p:cNvPr id="7" name="Tijdelijke aanduiding voor inhoud 6">
                <a:extLst>
                  <a:ext uri="{FF2B5EF4-FFF2-40B4-BE49-F238E27FC236}">
                    <a16:creationId xmlns:a16="http://schemas.microsoft.com/office/drawing/2014/main" id="{8D6CFEE8-C0F7-6B57-9F98-E7CBC99FE3B2}"/>
                  </a:ext>
                </a:extLst>
              </p:cNvPr>
              <p:cNvSpPr>
                <a:spLocks noGrp="1" noRot="1" noChangeAspect="1" noMove="1" noResize="1" noEditPoints="1" noAdjustHandles="1" noChangeArrowheads="1" noChangeShapeType="1" noTextEdit="1"/>
              </p:cNvSpPr>
              <p:nvPr>
                <p:ph sz="half" idx="2"/>
              </p:nvPr>
            </p:nvSpPr>
            <p:spPr>
              <a:xfrm>
                <a:off x="4488180" y="807720"/>
                <a:ext cx="6865620" cy="5867399"/>
              </a:xfrm>
              <a:blipFill>
                <a:blip r:embed="rId4"/>
                <a:stretch>
                  <a:fillRect l="-887" t="-1143"/>
                </a:stretch>
              </a:blipFill>
            </p:spPr>
            <p:txBody>
              <a:bodyPr/>
              <a:lstStyle/>
              <a:p>
                <a:r>
                  <a:rPr lang="nl-NL">
                    <a:noFill/>
                  </a:rPr>
                  <a:t> </a:t>
                </a:r>
              </a:p>
            </p:txBody>
          </p:sp>
        </mc:Fallback>
      </mc:AlternateContent>
      <p:sp>
        <p:nvSpPr>
          <p:cNvPr id="5" name="Tijdelijke aanduiding voor inhoud 6">
            <a:extLst>
              <a:ext uri="{FF2B5EF4-FFF2-40B4-BE49-F238E27FC236}">
                <a16:creationId xmlns:a16="http://schemas.microsoft.com/office/drawing/2014/main" id="{EE8C5624-4BEA-B446-35C3-C37836DDDD20}"/>
              </a:ext>
            </a:extLst>
          </p:cNvPr>
          <p:cNvSpPr txBox="1">
            <a:spLocks/>
          </p:cNvSpPr>
          <p:nvPr/>
        </p:nvSpPr>
        <p:spPr>
          <a:xfrm>
            <a:off x="6477000" y="86550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l-NL" sz="2000" dirty="0"/>
          </a:p>
        </p:txBody>
      </p:sp>
      <p:pic>
        <p:nvPicPr>
          <p:cNvPr id="6" name="Afbeelding 5">
            <a:extLst>
              <a:ext uri="{FF2B5EF4-FFF2-40B4-BE49-F238E27FC236}">
                <a16:creationId xmlns:a16="http://schemas.microsoft.com/office/drawing/2014/main" id="{9BD76BD3-3803-4871-88CE-B11874BB82B7}"/>
              </a:ext>
            </a:extLst>
          </p:cNvPr>
          <p:cNvPicPr>
            <a:picLocks noChangeAspect="1"/>
          </p:cNvPicPr>
          <p:nvPr/>
        </p:nvPicPr>
        <p:blipFill>
          <a:blip r:embed="rId5"/>
          <a:stretch>
            <a:fillRect/>
          </a:stretch>
        </p:blipFill>
        <p:spPr>
          <a:xfrm rot="16200000">
            <a:off x="4581586" y="-1147556"/>
            <a:ext cx="3439699" cy="6858000"/>
          </a:xfrm>
          <a:prstGeom prst="rect">
            <a:avLst/>
          </a:prstGeom>
        </p:spPr>
      </p:pic>
    </p:spTree>
    <p:extLst>
      <p:ext uri="{BB962C8B-B14F-4D97-AF65-F5344CB8AC3E}">
        <p14:creationId xmlns:p14="http://schemas.microsoft.com/office/powerpoint/2010/main" val="32966042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 calcmode="lin" valueType="num">
                                      <p:cBhvr additive="base">
                                        <p:cTn id="43"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anim calcmode="lin" valueType="num">
                                      <p:cBhvr additive="base">
                                        <p:cTn id="55" dur="500" fill="hold"/>
                                        <p:tgtEl>
                                          <p:spTgt spid="7">
                                            <p:txEl>
                                              <p:pRg st="10" end="1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
                                            <p:txEl>
                                              <p:pRg st="10" end="10"/>
                                            </p:txEl>
                                          </p:spTgt>
                                        </p:tgtEl>
                                        <p:attrNameLst>
                                          <p:attrName>ppt_y</p:attrName>
                                        </p:attrNameLst>
                                      </p:cBhvr>
                                      <p:tavLst>
                                        <p:tav tm="0">
                                          <p:val>
                                            <p:strVal val="#ppt_y"/>
                                          </p:val>
                                        </p:tav>
                                        <p:tav tm="100000">
                                          <p:val>
                                            <p:strVal val="#ppt_y"/>
                                          </p:val>
                                        </p:tav>
                                      </p:tavLst>
                                    </p:anim>
                                  </p:childTnLst>
                                </p:cTn>
                              </p:par>
                              <p:par>
                                <p:cTn id="57" presetID="10" presetClass="exit" presetSubtype="0" fill="hold"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7">
                                            <p:txEl>
                                              <p:pRg st="12" end="12"/>
                                            </p:txEl>
                                          </p:spTgt>
                                        </p:tgtEl>
                                        <p:attrNameLst>
                                          <p:attrName>style.visibility</p:attrName>
                                        </p:attrNameLst>
                                      </p:cBhvr>
                                      <p:to>
                                        <p:strVal val="visible"/>
                                      </p:to>
                                    </p:set>
                                    <p:anim calcmode="lin" valueType="num">
                                      <p:cBhvr additive="base">
                                        <p:cTn id="64" dur="500" fill="hold"/>
                                        <p:tgtEl>
                                          <p:spTgt spid="7">
                                            <p:txEl>
                                              <p:pRg st="12" end="12"/>
                                            </p:txEl>
                                          </p:spTgt>
                                        </p:tgtEl>
                                        <p:attrNameLst>
                                          <p:attrName>ppt_x</p:attrName>
                                        </p:attrNameLst>
                                      </p:cBhvr>
                                      <p:tavLst>
                                        <p:tav tm="0">
                                          <p:val>
                                            <p:strVal val="1+#ppt_w/2"/>
                                          </p:val>
                                        </p:tav>
                                        <p:tav tm="100000">
                                          <p:val>
                                            <p:strVal val="#ppt_x"/>
                                          </p:val>
                                        </p:tav>
                                      </p:tavLst>
                                    </p:anim>
                                    <p:anim calcmode="lin" valueType="num">
                                      <p:cBhvr additive="base">
                                        <p:cTn id="65"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9B90A-9B6E-5A77-F649-70189E394066}"/>
              </a:ext>
            </a:extLst>
          </p:cNvPr>
          <p:cNvSpPr>
            <a:spLocks noGrp="1"/>
          </p:cNvSpPr>
          <p:nvPr>
            <p:ph type="title"/>
          </p:nvPr>
        </p:nvSpPr>
        <p:spPr/>
        <p:txBody>
          <a:bodyPr/>
          <a:lstStyle/>
          <a:p>
            <a:r>
              <a:rPr lang="nl-NL" dirty="0"/>
              <a:t>Hoe werken staande golven?</a:t>
            </a:r>
          </a:p>
        </p:txBody>
      </p:sp>
      <p:sp>
        <p:nvSpPr>
          <p:cNvPr id="3" name="Tijdelijke aanduiding voor tekst 2">
            <a:extLst>
              <a:ext uri="{FF2B5EF4-FFF2-40B4-BE49-F238E27FC236}">
                <a16:creationId xmlns:a16="http://schemas.microsoft.com/office/drawing/2014/main" id="{DCE3F2CB-37A9-1EF9-C583-42A4F234C79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134509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97ED4-FB8D-452E-A5BB-F78F4923B1FE}"/>
              </a:ext>
            </a:extLst>
          </p:cNvPr>
          <p:cNvSpPr>
            <a:spLocks noGrp="1"/>
          </p:cNvSpPr>
          <p:nvPr>
            <p:ph type="title"/>
          </p:nvPr>
        </p:nvSpPr>
        <p:spPr/>
        <p:txBody>
          <a:bodyPr/>
          <a:lstStyle/>
          <a:p>
            <a:r>
              <a:rPr lang="nl-NL" dirty="0">
                <a:latin typeface="Effra" panose="02000506080000020004" pitchFamily="2" charset="0"/>
              </a:rPr>
              <a:t>Lopende en staande golf</a:t>
            </a:r>
          </a:p>
        </p:txBody>
      </p:sp>
      <p:sp>
        <p:nvSpPr>
          <p:cNvPr id="3" name="Tijdelijke aanduiding voor tekst 2">
            <a:extLst>
              <a:ext uri="{FF2B5EF4-FFF2-40B4-BE49-F238E27FC236}">
                <a16:creationId xmlns:a16="http://schemas.microsoft.com/office/drawing/2014/main" id="{BA50FD0E-A9D9-FB77-AE55-30E8A9CD12C5}"/>
              </a:ext>
            </a:extLst>
          </p:cNvPr>
          <p:cNvSpPr>
            <a:spLocks noGrp="1"/>
          </p:cNvSpPr>
          <p:nvPr>
            <p:ph type="body" idx="1"/>
          </p:nvPr>
        </p:nvSpPr>
        <p:spPr/>
        <p:txBody>
          <a:bodyPr/>
          <a:lstStyle/>
          <a:p>
            <a:r>
              <a:rPr lang="nl-NL" dirty="0">
                <a:latin typeface="Effra" panose="02000506080000020004" pitchFamily="2" charset="0"/>
              </a:rPr>
              <a:t>Lopende golf</a:t>
            </a:r>
          </a:p>
        </p:txBody>
      </p:sp>
      <p:sp>
        <p:nvSpPr>
          <p:cNvPr id="5" name="Tijdelijke aanduiding voor tekst 4">
            <a:extLst>
              <a:ext uri="{FF2B5EF4-FFF2-40B4-BE49-F238E27FC236}">
                <a16:creationId xmlns:a16="http://schemas.microsoft.com/office/drawing/2014/main" id="{83F6ECD7-6395-69AC-8237-5EE3D59158C9}"/>
              </a:ext>
            </a:extLst>
          </p:cNvPr>
          <p:cNvSpPr>
            <a:spLocks noGrp="1"/>
          </p:cNvSpPr>
          <p:nvPr>
            <p:ph type="body" sz="quarter" idx="3"/>
          </p:nvPr>
        </p:nvSpPr>
        <p:spPr/>
        <p:txBody>
          <a:bodyPr/>
          <a:lstStyle/>
          <a:p>
            <a:r>
              <a:rPr lang="nl-NL" dirty="0">
                <a:latin typeface="Effra" panose="02000506080000020004" pitchFamily="2" charset="0"/>
              </a:rPr>
              <a:t>Staande golf</a:t>
            </a:r>
          </a:p>
        </p:txBody>
      </p:sp>
      <p:sp>
        <p:nvSpPr>
          <p:cNvPr id="6" name="Tijdelijke aanduiding voor inhoud 5">
            <a:extLst>
              <a:ext uri="{FF2B5EF4-FFF2-40B4-BE49-F238E27FC236}">
                <a16:creationId xmlns:a16="http://schemas.microsoft.com/office/drawing/2014/main" id="{90BB5AA4-ABC5-F762-FA94-4BA78044BC1D}"/>
              </a:ext>
            </a:extLst>
          </p:cNvPr>
          <p:cNvSpPr>
            <a:spLocks noGrp="1"/>
          </p:cNvSpPr>
          <p:nvPr>
            <p:ph sz="half" idx="2"/>
          </p:nvPr>
        </p:nvSpPr>
        <p:spPr/>
        <p:txBody>
          <a:bodyPr/>
          <a:lstStyle/>
          <a:p>
            <a:endParaRPr lang="nl-NL" dirty="0">
              <a:latin typeface="Effra" panose="02000506080000020004" pitchFamily="2" charset="0"/>
            </a:endParaRPr>
          </a:p>
        </p:txBody>
      </p:sp>
      <p:sp>
        <p:nvSpPr>
          <p:cNvPr id="8" name="Tijdelijke aanduiding voor inhoud 7">
            <a:extLst>
              <a:ext uri="{FF2B5EF4-FFF2-40B4-BE49-F238E27FC236}">
                <a16:creationId xmlns:a16="http://schemas.microsoft.com/office/drawing/2014/main" id="{B6045CC7-0870-2F65-02C7-D62D43526C30}"/>
              </a:ext>
            </a:extLst>
          </p:cNvPr>
          <p:cNvSpPr>
            <a:spLocks noGrp="1"/>
          </p:cNvSpPr>
          <p:nvPr>
            <p:ph sz="quarter" idx="4"/>
          </p:nvPr>
        </p:nvSpPr>
        <p:spPr/>
        <p:txBody>
          <a:bodyPr/>
          <a:lstStyle/>
          <a:p>
            <a:endParaRPr lang="nl-NL" dirty="0">
              <a:latin typeface="Effra" panose="02000506080000020004" pitchFamily="2" charset="0"/>
            </a:endParaRPr>
          </a:p>
        </p:txBody>
      </p:sp>
      <p:pic>
        <p:nvPicPr>
          <p:cNvPr id="12" name="Picture 2" descr="Gallery Transverse Wave Rope">
            <a:extLst>
              <a:ext uri="{FF2B5EF4-FFF2-40B4-BE49-F238E27FC236}">
                <a16:creationId xmlns:a16="http://schemas.microsoft.com/office/drawing/2014/main" id="{99EC5888-B61E-088D-AA55-0AD413042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95" y="3430386"/>
            <a:ext cx="4383088" cy="2335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New Science Physics">
            <a:extLst>
              <a:ext uri="{FF2B5EF4-FFF2-40B4-BE49-F238E27FC236}">
                <a16:creationId xmlns:a16="http://schemas.microsoft.com/office/drawing/2014/main" id="{5CC2DA1C-0EFC-C32B-79F8-B92DE88D8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95" y="2576253"/>
            <a:ext cx="4459253" cy="14864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waves - Open pipe resonance - Physics Stack Exchange">
            <a:extLst>
              <a:ext uri="{FF2B5EF4-FFF2-40B4-BE49-F238E27FC236}">
                <a16:creationId xmlns:a16="http://schemas.microsoft.com/office/drawing/2014/main" id="{08A256DF-853E-67CF-934A-7895F1ABEE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6507"/>
          <a:stretch/>
        </p:blipFill>
        <p:spPr bwMode="auto">
          <a:xfrm>
            <a:off x="5915819" y="2695517"/>
            <a:ext cx="5695949"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ep 15">
            <a:extLst>
              <a:ext uri="{FF2B5EF4-FFF2-40B4-BE49-F238E27FC236}">
                <a16:creationId xmlns:a16="http://schemas.microsoft.com/office/drawing/2014/main" id="{6FA09008-3921-BA8E-DE0D-F37441CE9469}"/>
              </a:ext>
            </a:extLst>
          </p:cNvPr>
          <p:cNvGrpSpPr/>
          <p:nvPr/>
        </p:nvGrpSpPr>
        <p:grpSpPr>
          <a:xfrm>
            <a:off x="6169024" y="4074454"/>
            <a:ext cx="5183188" cy="1522026"/>
            <a:chOff x="6054825" y="1659569"/>
            <a:chExt cx="5183188" cy="1522026"/>
          </a:xfrm>
        </p:grpSpPr>
        <p:pic>
          <p:nvPicPr>
            <p:cNvPr id="17" name="Picture 4" descr="14.6 Standing Waves and Resonance">
              <a:extLst>
                <a:ext uri="{FF2B5EF4-FFF2-40B4-BE49-F238E27FC236}">
                  <a16:creationId xmlns:a16="http://schemas.microsoft.com/office/drawing/2014/main" id="{72AE1E78-27F7-761B-35DD-0F6C8DBBF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4825" y="1659569"/>
              <a:ext cx="5183188" cy="1522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he Reason You Always Mix Your Bass Too Quiet/Loud | Black ...">
              <a:extLst>
                <a:ext uri="{FF2B5EF4-FFF2-40B4-BE49-F238E27FC236}">
                  <a16:creationId xmlns:a16="http://schemas.microsoft.com/office/drawing/2014/main" id="{A2489A85-FB9B-ECE7-F81A-438520CA42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1" t="20081" r="3229" b="24709"/>
            <a:stretch/>
          </p:blipFill>
          <p:spPr bwMode="auto">
            <a:xfrm>
              <a:off x="6746032" y="1819470"/>
              <a:ext cx="3817301" cy="895715"/>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00745FCA-D284-1F3B-08BB-D0DDE6E4F2FE}"/>
                  </a:ext>
                </a:extLst>
              </p:cNvPr>
              <p:cNvSpPr txBox="1"/>
              <p:nvPr/>
            </p:nvSpPr>
            <p:spPr>
              <a:xfrm>
                <a:off x="842964" y="6164356"/>
                <a:ext cx="10515600" cy="584775"/>
              </a:xfrm>
              <a:prstGeom prst="rect">
                <a:avLst/>
              </a:prstGeom>
              <a:noFill/>
            </p:spPr>
            <p:txBody>
              <a:bodyPr wrap="square" rtlCol="0">
                <a:spAutoFit/>
              </a:bodyPr>
              <a:lstStyle/>
              <a:p>
                <a:pPr algn="ctr"/>
                <a:r>
                  <a:rPr lang="nl-NL" sz="3200" b="1" dirty="0">
                    <a:latin typeface="Effra" panose="02000506080000020004" pitchFamily="2" charset="0"/>
                  </a:rPr>
                  <a:t>LET OP: </a:t>
                </a:r>
                <a14:m>
                  <m:oMath xmlns:m="http://schemas.openxmlformats.org/officeDocument/2006/math">
                    <m:r>
                      <a:rPr lang="nl-NL" sz="3200" b="1" i="1" smtClean="0">
                        <a:latin typeface="Cambria Math" panose="02040503050406030204" pitchFamily="18" charset="0"/>
                      </a:rPr>
                      <m:t>𝒗</m:t>
                    </m:r>
                    <m:r>
                      <a:rPr lang="nl-NL" sz="3200" b="1" i="1" smtClean="0">
                        <a:latin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𝝀</m:t>
                    </m:r>
                    <m:r>
                      <a:rPr lang="nl-NL" sz="3200" b="1" i="1" smtClean="0">
                        <a:latin typeface="Cambria Math" panose="02040503050406030204" pitchFamily="18" charset="0"/>
                        <a:ea typeface="Cambria Math" panose="02040503050406030204" pitchFamily="18" charset="0"/>
                      </a:rPr>
                      <m:t>∙</m:t>
                    </m:r>
                    <m:r>
                      <a:rPr lang="nl-NL" sz="3200" b="1" i="1" smtClean="0">
                        <a:latin typeface="Cambria Math" panose="02040503050406030204" pitchFamily="18" charset="0"/>
                        <a:ea typeface="Cambria Math" panose="02040503050406030204" pitchFamily="18" charset="0"/>
                      </a:rPr>
                      <m:t>𝒇</m:t>
                    </m:r>
                  </m:oMath>
                </a14:m>
                <a:r>
                  <a:rPr lang="nl-NL" sz="3200" b="1" dirty="0">
                    <a:latin typeface="Effra" panose="02000506080000020004" pitchFamily="2" charset="0"/>
                  </a:rPr>
                  <a:t> geldt in </a:t>
                </a:r>
                <a:r>
                  <a:rPr lang="nl-NL" sz="3200" b="1" dirty="0">
                    <a:solidFill>
                      <a:srgbClr val="FF0000"/>
                    </a:solidFill>
                    <a:latin typeface="Effra" panose="02000506080000020004" pitchFamily="2" charset="0"/>
                  </a:rPr>
                  <a:t>BEIDE</a:t>
                </a:r>
                <a:r>
                  <a:rPr lang="nl-NL" sz="3200" b="1" dirty="0">
                    <a:latin typeface="Effra" panose="02000506080000020004" pitchFamily="2" charset="0"/>
                  </a:rPr>
                  <a:t> gevallen!</a:t>
                </a:r>
              </a:p>
            </p:txBody>
          </p:sp>
        </mc:Choice>
        <mc:Fallback xmlns="">
          <p:sp>
            <p:nvSpPr>
              <p:cNvPr id="9" name="Tekstvak 8">
                <a:extLst>
                  <a:ext uri="{FF2B5EF4-FFF2-40B4-BE49-F238E27FC236}">
                    <a16:creationId xmlns:a16="http://schemas.microsoft.com/office/drawing/2014/main" id="{00745FCA-D284-1F3B-08BB-D0DDE6E4F2FE}"/>
                  </a:ext>
                </a:extLst>
              </p:cNvPr>
              <p:cNvSpPr txBox="1">
                <a:spLocks noRot="1" noChangeAspect="1" noMove="1" noResize="1" noEditPoints="1" noAdjustHandles="1" noChangeArrowheads="1" noChangeShapeType="1" noTextEdit="1"/>
              </p:cNvSpPr>
              <p:nvPr/>
            </p:nvSpPr>
            <p:spPr>
              <a:xfrm>
                <a:off x="842964" y="6164356"/>
                <a:ext cx="10515600" cy="584775"/>
              </a:xfrm>
              <a:prstGeom prst="rect">
                <a:avLst/>
              </a:prstGeom>
              <a:blipFill>
                <a:blip r:embed="rId7"/>
                <a:stretch>
                  <a:fillRect t="-12766" b="-31915"/>
                </a:stretch>
              </a:blipFill>
            </p:spPr>
            <p:txBody>
              <a:bodyPr/>
              <a:lstStyle/>
              <a:p>
                <a:r>
                  <a:rPr lang="nl-NL">
                    <a:noFill/>
                  </a:rPr>
                  <a:t> </a:t>
                </a:r>
              </a:p>
            </p:txBody>
          </p:sp>
        </mc:Fallback>
      </mc:AlternateContent>
    </p:spTree>
    <p:extLst>
      <p:ext uri="{BB962C8B-B14F-4D97-AF65-F5344CB8AC3E}">
        <p14:creationId xmlns:p14="http://schemas.microsoft.com/office/powerpoint/2010/main" val="37727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diagram, tekst, lijn, Perceel&#10;&#10;Automatisch gegenereerde beschrijving">
            <a:extLst>
              <a:ext uri="{FF2B5EF4-FFF2-40B4-BE49-F238E27FC236}">
                <a16:creationId xmlns:a16="http://schemas.microsoft.com/office/drawing/2014/main" id="{E310D068-FCAD-9D3D-100B-A42B08F83DA5}"/>
              </a:ext>
            </a:extLst>
          </p:cNvPr>
          <p:cNvPicPr>
            <a:picLocks noChangeAspect="1"/>
          </p:cNvPicPr>
          <p:nvPr/>
        </p:nvPicPr>
        <p:blipFill rotWithShape="1">
          <a:blip r:embed="rId2">
            <a:extLst>
              <a:ext uri="{28A0092B-C50C-407E-A947-70E740481C1C}">
                <a14:useLocalDpi xmlns:a14="http://schemas.microsoft.com/office/drawing/2010/main" val="0"/>
              </a:ext>
            </a:extLst>
          </a:blip>
          <a:srcRect l="13031" t="18844" b="61800"/>
          <a:stretch>
            <a:fillRect/>
          </a:stretch>
        </p:blipFill>
        <p:spPr>
          <a:xfrm>
            <a:off x="6916037" y="5688453"/>
            <a:ext cx="4433592" cy="770759"/>
          </a:xfrm>
          <a:prstGeom prst="rect">
            <a:avLst/>
          </a:prstGeom>
        </p:spPr>
      </p:pic>
      <p:pic>
        <p:nvPicPr>
          <p:cNvPr id="4" name="Afbeelding 3" descr="Afbeelding met diagram, tekst, lijn, Perceel&#10;&#10;Automatisch gegenereerde beschrijving">
            <a:extLst>
              <a:ext uri="{FF2B5EF4-FFF2-40B4-BE49-F238E27FC236}">
                <a16:creationId xmlns:a16="http://schemas.microsoft.com/office/drawing/2014/main" id="{73312A8D-587B-10CD-098F-87C391A24932}"/>
              </a:ext>
            </a:extLst>
          </p:cNvPr>
          <p:cNvPicPr>
            <a:picLocks noChangeAspect="1"/>
          </p:cNvPicPr>
          <p:nvPr/>
        </p:nvPicPr>
        <p:blipFill rotWithShape="1">
          <a:blip r:embed="rId2">
            <a:extLst>
              <a:ext uri="{28A0092B-C50C-407E-A947-70E740481C1C}">
                <a14:useLocalDpi xmlns:a14="http://schemas.microsoft.com/office/drawing/2010/main" val="0"/>
              </a:ext>
            </a:extLst>
          </a:blip>
          <a:srcRect l="12061" b="80645"/>
          <a:stretch>
            <a:fillRect/>
          </a:stretch>
        </p:blipFill>
        <p:spPr>
          <a:xfrm>
            <a:off x="1236678" y="5615754"/>
            <a:ext cx="4483039" cy="770759"/>
          </a:xfrm>
          <a:prstGeom prst="rect">
            <a:avLst/>
          </a:prstGeom>
        </p:spPr>
      </p:pic>
      <p:sp>
        <p:nvSpPr>
          <p:cNvPr id="2" name="Titel 1">
            <a:extLst>
              <a:ext uri="{FF2B5EF4-FFF2-40B4-BE49-F238E27FC236}">
                <a16:creationId xmlns:a16="http://schemas.microsoft.com/office/drawing/2014/main" id="{A906ECCE-54B8-02C4-B96A-7447C48A38AF}"/>
              </a:ext>
            </a:extLst>
          </p:cNvPr>
          <p:cNvSpPr>
            <a:spLocks noGrp="1"/>
          </p:cNvSpPr>
          <p:nvPr>
            <p:ph type="title"/>
          </p:nvPr>
        </p:nvSpPr>
        <p:spPr/>
        <p:txBody>
          <a:bodyPr/>
          <a:lstStyle/>
          <a:p>
            <a:r>
              <a:rPr lang="nl-NL" dirty="0"/>
              <a:t>Staande golven</a:t>
            </a:r>
          </a:p>
        </p:txBody>
      </p:sp>
      <p:sp>
        <p:nvSpPr>
          <p:cNvPr id="3" name="Tijdelijke aanduiding voor inhoud 2">
            <a:extLst>
              <a:ext uri="{FF2B5EF4-FFF2-40B4-BE49-F238E27FC236}">
                <a16:creationId xmlns:a16="http://schemas.microsoft.com/office/drawing/2014/main" id="{91965C97-828F-D57E-317C-3CA044A35AE7}"/>
              </a:ext>
            </a:extLst>
          </p:cNvPr>
          <p:cNvSpPr>
            <a:spLocks noGrp="1"/>
          </p:cNvSpPr>
          <p:nvPr>
            <p:ph idx="1"/>
          </p:nvPr>
        </p:nvSpPr>
        <p:spPr>
          <a:xfrm>
            <a:off x="838200" y="1483646"/>
            <a:ext cx="10515600" cy="4351338"/>
          </a:xfrm>
        </p:spPr>
        <p:txBody>
          <a:bodyPr/>
          <a:lstStyle/>
          <a:p>
            <a:r>
              <a:rPr lang="nl-NL" dirty="0"/>
              <a:t>Voorwerpen willen van nature trillen in een bepaalde frequentie. </a:t>
            </a:r>
          </a:p>
          <a:p>
            <a:r>
              <a:rPr lang="nl-NL" dirty="0"/>
              <a:t>We noemen deze frequentie de </a:t>
            </a:r>
            <a:r>
              <a:rPr lang="nl-NL" dirty="0">
                <a:solidFill>
                  <a:srgbClr val="945DE8"/>
                </a:solidFill>
              </a:rPr>
              <a:t>eigenfrequentie</a:t>
            </a:r>
            <a:r>
              <a:rPr lang="nl-NL" dirty="0"/>
              <a:t>.</a:t>
            </a:r>
          </a:p>
          <a:p>
            <a:r>
              <a:rPr lang="nl-NL" dirty="0"/>
              <a:t>Als de </a:t>
            </a:r>
            <a:r>
              <a:rPr lang="nl-NL" dirty="0">
                <a:solidFill>
                  <a:srgbClr val="945DE8"/>
                </a:solidFill>
              </a:rPr>
              <a:t>eigenfrequentie</a:t>
            </a:r>
            <a:r>
              <a:rPr lang="nl-NL" dirty="0"/>
              <a:t> van buitenaf wordt opgelegd, ontstaat </a:t>
            </a:r>
            <a:r>
              <a:rPr lang="nl-NL" dirty="0">
                <a:solidFill>
                  <a:srgbClr val="945DE8"/>
                </a:solidFill>
              </a:rPr>
              <a:t>resonantie</a:t>
            </a:r>
            <a:r>
              <a:rPr lang="nl-NL" dirty="0"/>
              <a:t>.</a:t>
            </a:r>
          </a:p>
          <a:p>
            <a:r>
              <a:rPr lang="nl-NL" dirty="0"/>
              <a:t>Wanneer je bijvoorbeeld een snaar of koord laat trillen, dan ontstaan staande golven.</a:t>
            </a:r>
          </a:p>
          <a:p>
            <a:pPr lvl="1"/>
            <a:r>
              <a:rPr lang="nl-NL" dirty="0"/>
              <a:t>Sommige delen van de snaar hebben de grootste amplitude: </a:t>
            </a:r>
            <a:r>
              <a:rPr lang="nl-NL" dirty="0">
                <a:solidFill>
                  <a:srgbClr val="945DE8"/>
                </a:solidFill>
              </a:rPr>
              <a:t>buik</a:t>
            </a:r>
          </a:p>
          <a:p>
            <a:pPr lvl="1"/>
            <a:r>
              <a:rPr lang="nl-NL" dirty="0"/>
              <a:t>Sommige delen van de snaar hebben geen uitwijking: </a:t>
            </a:r>
            <a:r>
              <a:rPr lang="nl-NL" dirty="0">
                <a:solidFill>
                  <a:srgbClr val="945DE8"/>
                </a:solidFill>
              </a:rPr>
              <a:t>knoop</a:t>
            </a:r>
            <a:r>
              <a:rPr lang="nl-NL" dirty="0"/>
              <a:t>. </a:t>
            </a:r>
          </a:p>
        </p:txBody>
      </p:sp>
      <p:sp>
        <p:nvSpPr>
          <p:cNvPr id="6" name="Tekstvak 5">
            <a:extLst>
              <a:ext uri="{FF2B5EF4-FFF2-40B4-BE49-F238E27FC236}">
                <a16:creationId xmlns:a16="http://schemas.microsoft.com/office/drawing/2014/main" id="{74A98BC7-13A4-36A5-6277-14512A5673FF}"/>
              </a:ext>
            </a:extLst>
          </p:cNvPr>
          <p:cNvSpPr txBox="1"/>
          <p:nvPr/>
        </p:nvSpPr>
        <p:spPr>
          <a:xfrm>
            <a:off x="842371" y="6174531"/>
            <a:ext cx="788614" cy="369332"/>
          </a:xfrm>
          <a:prstGeom prst="rect">
            <a:avLst/>
          </a:prstGeom>
          <a:noFill/>
        </p:spPr>
        <p:txBody>
          <a:bodyPr wrap="none" rtlCol="0">
            <a:spAutoFit/>
          </a:bodyPr>
          <a:lstStyle/>
          <a:p>
            <a:r>
              <a:rPr lang="nl-NL" dirty="0"/>
              <a:t>Knoop</a:t>
            </a:r>
          </a:p>
        </p:txBody>
      </p:sp>
      <p:sp>
        <p:nvSpPr>
          <p:cNvPr id="7" name="Tekstvak 6">
            <a:extLst>
              <a:ext uri="{FF2B5EF4-FFF2-40B4-BE49-F238E27FC236}">
                <a16:creationId xmlns:a16="http://schemas.microsoft.com/office/drawing/2014/main" id="{AE7340D9-FD04-3553-5C6D-26DC103FFB47}"/>
              </a:ext>
            </a:extLst>
          </p:cNvPr>
          <p:cNvSpPr txBox="1"/>
          <p:nvPr/>
        </p:nvSpPr>
        <p:spPr>
          <a:xfrm>
            <a:off x="4817466" y="6180138"/>
            <a:ext cx="788614" cy="369332"/>
          </a:xfrm>
          <a:prstGeom prst="rect">
            <a:avLst/>
          </a:prstGeom>
          <a:noFill/>
        </p:spPr>
        <p:txBody>
          <a:bodyPr wrap="none" rtlCol="0">
            <a:spAutoFit/>
          </a:bodyPr>
          <a:lstStyle/>
          <a:p>
            <a:r>
              <a:rPr lang="nl-NL" dirty="0"/>
              <a:t>Knoop</a:t>
            </a:r>
          </a:p>
        </p:txBody>
      </p:sp>
      <p:sp>
        <p:nvSpPr>
          <p:cNvPr id="8" name="Tekstvak 7">
            <a:extLst>
              <a:ext uri="{FF2B5EF4-FFF2-40B4-BE49-F238E27FC236}">
                <a16:creationId xmlns:a16="http://schemas.microsoft.com/office/drawing/2014/main" id="{F02639CD-3E80-639A-3B6F-B60FCA0722A1}"/>
              </a:ext>
            </a:extLst>
          </p:cNvPr>
          <p:cNvSpPr txBox="1"/>
          <p:nvPr/>
        </p:nvSpPr>
        <p:spPr>
          <a:xfrm>
            <a:off x="6505447" y="6127234"/>
            <a:ext cx="788614" cy="369332"/>
          </a:xfrm>
          <a:prstGeom prst="rect">
            <a:avLst/>
          </a:prstGeom>
          <a:noFill/>
        </p:spPr>
        <p:txBody>
          <a:bodyPr wrap="none" rtlCol="0">
            <a:spAutoFit/>
          </a:bodyPr>
          <a:lstStyle/>
          <a:p>
            <a:r>
              <a:rPr lang="nl-NL" dirty="0"/>
              <a:t>Knoop</a:t>
            </a:r>
          </a:p>
        </p:txBody>
      </p:sp>
      <p:sp>
        <p:nvSpPr>
          <p:cNvPr id="9" name="Tekstvak 8">
            <a:extLst>
              <a:ext uri="{FF2B5EF4-FFF2-40B4-BE49-F238E27FC236}">
                <a16:creationId xmlns:a16="http://schemas.microsoft.com/office/drawing/2014/main" id="{8C19FBAF-9D18-3FC3-3A85-A2315CF56DAD}"/>
              </a:ext>
            </a:extLst>
          </p:cNvPr>
          <p:cNvSpPr txBox="1"/>
          <p:nvPr/>
        </p:nvSpPr>
        <p:spPr>
          <a:xfrm>
            <a:off x="8512460" y="6203107"/>
            <a:ext cx="788614" cy="369332"/>
          </a:xfrm>
          <a:prstGeom prst="rect">
            <a:avLst/>
          </a:prstGeom>
          <a:noFill/>
        </p:spPr>
        <p:txBody>
          <a:bodyPr wrap="none" rtlCol="0">
            <a:spAutoFit/>
          </a:bodyPr>
          <a:lstStyle/>
          <a:p>
            <a:r>
              <a:rPr lang="nl-NL" dirty="0"/>
              <a:t>Knoop</a:t>
            </a:r>
          </a:p>
        </p:txBody>
      </p:sp>
      <p:sp>
        <p:nvSpPr>
          <p:cNvPr id="10" name="Tekstvak 9">
            <a:extLst>
              <a:ext uri="{FF2B5EF4-FFF2-40B4-BE49-F238E27FC236}">
                <a16:creationId xmlns:a16="http://schemas.microsoft.com/office/drawing/2014/main" id="{C3C113A8-5943-046C-4243-B5FB1405DAA1}"/>
              </a:ext>
            </a:extLst>
          </p:cNvPr>
          <p:cNvSpPr txBox="1"/>
          <p:nvPr/>
        </p:nvSpPr>
        <p:spPr>
          <a:xfrm>
            <a:off x="10473713" y="6181479"/>
            <a:ext cx="788614" cy="369332"/>
          </a:xfrm>
          <a:prstGeom prst="rect">
            <a:avLst/>
          </a:prstGeom>
          <a:noFill/>
        </p:spPr>
        <p:txBody>
          <a:bodyPr wrap="none" rtlCol="0">
            <a:spAutoFit/>
          </a:bodyPr>
          <a:lstStyle/>
          <a:p>
            <a:r>
              <a:rPr lang="nl-NL" dirty="0"/>
              <a:t>Knoop</a:t>
            </a:r>
          </a:p>
        </p:txBody>
      </p:sp>
      <p:sp>
        <p:nvSpPr>
          <p:cNvPr id="11" name="Tekstvak 10">
            <a:extLst>
              <a:ext uri="{FF2B5EF4-FFF2-40B4-BE49-F238E27FC236}">
                <a16:creationId xmlns:a16="http://schemas.microsoft.com/office/drawing/2014/main" id="{9A4639FE-B856-BE7D-5889-843CD5474AC2}"/>
              </a:ext>
            </a:extLst>
          </p:cNvPr>
          <p:cNvSpPr txBox="1"/>
          <p:nvPr/>
        </p:nvSpPr>
        <p:spPr>
          <a:xfrm>
            <a:off x="2938923" y="5315595"/>
            <a:ext cx="588623" cy="369332"/>
          </a:xfrm>
          <a:prstGeom prst="rect">
            <a:avLst/>
          </a:prstGeom>
          <a:noFill/>
        </p:spPr>
        <p:txBody>
          <a:bodyPr wrap="none" rtlCol="0">
            <a:spAutoFit/>
          </a:bodyPr>
          <a:lstStyle/>
          <a:p>
            <a:r>
              <a:rPr lang="nl-NL" dirty="0"/>
              <a:t>Buik</a:t>
            </a:r>
          </a:p>
        </p:txBody>
      </p:sp>
      <p:sp>
        <p:nvSpPr>
          <p:cNvPr id="13" name="Tekstvak 12">
            <a:extLst>
              <a:ext uri="{FF2B5EF4-FFF2-40B4-BE49-F238E27FC236}">
                <a16:creationId xmlns:a16="http://schemas.microsoft.com/office/drawing/2014/main" id="{E62456CF-9DB9-CC00-90D6-CD434107B609}"/>
              </a:ext>
            </a:extLst>
          </p:cNvPr>
          <p:cNvSpPr txBox="1"/>
          <p:nvPr/>
        </p:nvSpPr>
        <p:spPr>
          <a:xfrm>
            <a:off x="7564817" y="5350204"/>
            <a:ext cx="588623" cy="369332"/>
          </a:xfrm>
          <a:prstGeom prst="rect">
            <a:avLst/>
          </a:prstGeom>
          <a:noFill/>
        </p:spPr>
        <p:txBody>
          <a:bodyPr wrap="none" rtlCol="0">
            <a:spAutoFit/>
          </a:bodyPr>
          <a:lstStyle/>
          <a:p>
            <a:r>
              <a:rPr lang="nl-NL" dirty="0"/>
              <a:t>Buik</a:t>
            </a:r>
          </a:p>
        </p:txBody>
      </p:sp>
      <p:sp>
        <p:nvSpPr>
          <p:cNvPr id="14" name="Tekstvak 13">
            <a:extLst>
              <a:ext uri="{FF2B5EF4-FFF2-40B4-BE49-F238E27FC236}">
                <a16:creationId xmlns:a16="http://schemas.microsoft.com/office/drawing/2014/main" id="{FE306401-0E90-D982-9D00-28E6588C3A17}"/>
              </a:ext>
            </a:extLst>
          </p:cNvPr>
          <p:cNvSpPr txBox="1"/>
          <p:nvPr/>
        </p:nvSpPr>
        <p:spPr>
          <a:xfrm>
            <a:off x="9567094" y="5350204"/>
            <a:ext cx="588623" cy="369332"/>
          </a:xfrm>
          <a:prstGeom prst="rect">
            <a:avLst/>
          </a:prstGeom>
          <a:noFill/>
        </p:spPr>
        <p:txBody>
          <a:bodyPr wrap="none" rtlCol="0">
            <a:spAutoFit/>
          </a:bodyPr>
          <a:lstStyle/>
          <a:p>
            <a:r>
              <a:rPr lang="nl-NL" dirty="0"/>
              <a:t>Buik</a:t>
            </a:r>
          </a:p>
        </p:txBody>
      </p:sp>
    </p:spTree>
    <p:extLst>
      <p:ext uri="{BB962C8B-B14F-4D97-AF65-F5344CB8AC3E}">
        <p14:creationId xmlns:p14="http://schemas.microsoft.com/office/powerpoint/2010/main" val="352475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1"/>
                                        </p:tgtEl>
                                        <p:attrNameLst>
                                          <p:attrName>ppt_y</p:attrName>
                                        </p:attrNameLst>
                                      </p:cBhvr>
                                      <p:tavLst>
                                        <p:tav tm="0">
                                          <p:val>
                                            <p:strVal val="#ppt_y"/>
                                          </p:val>
                                        </p:tav>
                                        <p:tav tm="100000">
                                          <p:val>
                                            <p:strVal val="#ppt_y"/>
                                          </p:val>
                                        </p:tav>
                                      </p:tavLst>
                                    </p:anim>
                                    <p:anim calcmode="lin" valueType="num">
                                      <p:cBhvr>
                                        <p:cTn id="3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1"/>
                                        </p:tgtEl>
                                      </p:cBhvr>
                                    </p:animEffect>
                                  </p:childTnLst>
                                </p:cTn>
                              </p:par>
                              <p:par>
                                <p:cTn id="37" presetID="41" presetClass="entr" presetSubtype="0" fill="hold" grpId="0" nodeType="withEffect">
                                  <p:stCondLst>
                                    <p:cond delay="0"/>
                                  </p:stCondLst>
                                  <p:iterate type="lt">
                                    <p:tmPct val="10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3"/>
                                        </p:tgtEl>
                                        <p:attrNameLst>
                                          <p:attrName>ppt_y</p:attrName>
                                        </p:attrNameLst>
                                      </p:cBhvr>
                                      <p:tavLst>
                                        <p:tav tm="0">
                                          <p:val>
                                            <p:strVal val="#ppt_y"/>
                                          </p:val>
                                        </p:tav>
                                        <p:tav tm="100000">
                                          <p:val>
                                            <p:strVal val="#ppt_y"/>
                                          </p:val>
                                        </p:tav>
                                      </p:tavLst>
                                    </p:anim>
                                    <p:anim calcmode="lin" valueType="num">
                                      <p:cBhvr>
                                        <p:cTn id="41"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3"/>
                                        </p:tgtEl>
                                      </p:cBhvr>
                                    </p:animEffect>
                                  </p:childTnLst>
                                </p:cTn>
                              </p:par>
                              <p:par>
                                <p:cTn id="44" presetID="41" presetClass="entr" presetSubtype="0" fill="hold" grpId="0" nodeType="withEffect">
                                  <p:stCondLst>
                                    <p:cond delay="0"/>
                                  </p:stCondLst>
                                  <p:iterate type="lt">
                                    <p:tmPct val="10000"/>
                                  </p:iterate>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anim calcmode="lin" valueType="num">
                                      <p:cBhvr>
                                        <p:cTn id="48"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wipe(left)">
                                      <p:cBhvr>
                                        <p:cTn id="55" dur="5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6"/>
                                        </p:tgtEl>
                                        <p:attrNameLst>
                                          <p:attrName>ppt_y</p:attrName>
                                        </p:attrNameLst>
                                      </p:cBhvr>
                                      <p:tavLst>
                                        <p:tav tm="0">
                                          <p:val>
                                            <p:strVal val="#ppt_y"/>
                                          </p:val>
                                        </p:tav>
                                        <p:tav tm="100000">
                                          <p:val>
                                            <p:strVal val="#ppt_y"/>
                                          </p:val>
                                        </p:tav>
                                      </p:tavLst>
                                    </p:anim>
                                    <p:anim calcmode="lin" valueType="num">
                                      <p:cBhvr>
                                        <p:cTn id="62"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6"/>
                                        </p:tgtEl>
                                      </p:cBhvr>
                                    </p:animEffect>
                                  </p:childTnLst>
                                </p:cTn>
                              </p:par>
                              <p:par>
                                <p:cTn id="65" presetID="41" presetClass="entr" presetSubtype="0" fill="hold" grpId="0" nodeType="withEffect">
                                  <p:stCondLst>
                                    <p:cond delay="0"/>
                                  </p:stCondLst>
                                  <p:iterate type="lt">
                                    <p:tmPct val="10000"/>
                                  </p:iterate>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7"/>
                                        </p:tgtEl>
                                        <p:attrNameLst>
                                          <p:attrName>ppt_y</p:attrName>
                                        </p:attrNameLst>
                                      </p:cBhvr>
                                      <p:tavLst>
                                        <p:tav tm="0">
                                          <p:val>
                                            <p:strVal val="#ppt_y"/>
                                          </p:val>
                                        </p:tav>
                                        <p:tav tm="100000">
                                          <p:val>
                                            <p:strVal val="#ppt_y"/>
                                          </p:val>
                                        </p:tav>
                                      </p:tavLst>
                                    </p:anim>
                                    <p:anim calcmode="lin" valueType="num">
                                      <p:cBhvr>
                                        <p:cTn id="6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7"/>
                                        </p:tgtEl>
                                      </p:cBhvr>
                                    </p:animEffect>
                                  </p:childTnLst>
                                </p:cTn>
                              </p:par>
                              <p:par>
                                <p:cTn id="72" presetID="41" presetClass="entr" presetSubtype="0" fill="hold" grpId="0" nodeType="withEffect">
                                  <p:stCondLst>
                                    <p:cond delay="0"/>
                                  </p:stCondLst>
                                  <p:iterate type="lt">
                                    <p:tmPct val="10000"/>
                                  </p:iterate>
                                  <p:childTnLst>
                                    <p:set>
                                      <p:cBhvr>
                                        <p:cTn id="73" dur="1" fill="hold">
                                          <p:stCondLst>
                                            <p:cond delay="0"/>
                                          </p:stCondLst>
                                        </p:cTn>
                                        <p:tgtEl>
                                          <p:spTgt spid="8"/>
                                        </p:tgtEl>
                                        <p:attrNameLst>
                                          <p:attrName>style.visibility</p:attrName>
                                        </p:attrNameLst>
                                      </p:cBhvr>
                                      <p:to>
                                        <p:strVal val="visible"/>
                                      </p:to>
                                    </p:set>
                                    <p:anim calcmode="lin" valueType="num">
                                      <p:cBhvr>
                                        <p:cTn id="7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75" dur="500" fill="hold"/>
                                        <p:tgtEl>
                                          <p:spTgt spid="8"/>
                                        </p:tgtEl>
                                        <p:attrNameLst>
                                          <p:attrName>ppt_y</p:attrName>
                                        </p:attrNameLst>
                                      </p:cBhvr>
                                      <p:tavLst>
                                        <p:tav tm="0">
                                          <p:val>
                                            <p:strVal val="#ppt_y"/>
                                          </p:val>
                                        </p:tav>
                                        <p:tav tm="100000">
                                          <p:val>
                                            <p:strVal val="#ppt_y"/>
                                          </p:val>
                                        </p:tav>
                                      </p:tavLst>
                                    </p:anim>
                                    <p:anim calcmode="lin" valueType="num">
                                      <p:cBhvr>
                                        <p:cTn id="7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7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78" dur="500" tmFilter="0,0; .5, 1; 1, 1"/>
                                        <p:tgtEl>
                                          <p:spTgt spid="8"/>
                                        </p:tgtEl>
                                      </p:cBhvr>
                                    </p:animEffect>
                                  </p:childTnLst>
                                </p:cTn>
                              </p:par>
                              <p:par>
                                <p:cTn id="79" presetID="41" presetClass="entr" presetSubtype="0" fill="hold" grpId="0" nodeType="withEffect">
                                  <p:stCondLst>
                                    <p:cond delay="0"/>
                                  </p:stCondLst>
                                  <p:iterate type="lt">
                                    <p:tmPct val="10000"/>
                                  </p:iterate>
                                  <p:childTnLst>
                                    <p:set>
                                      <p:cBhvr>
                                        <p:cTn id="80" dur="1" fill="hold">
                                          <p:stCondLst>
                                            <p:cond delay="0"/>
                                          </p:stCondLst>
                                        </p:cTn>
                                        <p:tgtEl>
                                          <p:spTgt spid="9"/>
                                        </p:tgtEl>
                                        <p:attrNameLst>
                                          <p:attrName>style.visibility</p:attrName>
                                        </p:attrNameLst>
                                      </p:cBhvr>
                                      <p:to>
                                        <p:strVal val="visible"/>
                                      </p:to>
                                    </p:set>
                                    <p:anim calcmode="lin" valueType="num">
                                      <p:cBhvr>
                                        <p:cTn id="8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9"/>
                                        </p:tgtEl>
                                        <p:attrNameLst>
                                          <p:attrName>ppt_y</p:attrName>
                                        </p:attrNameLst>
                                      </p:cBhvr>
                                      <p:tavLst>
                                        <p:tav tm="0">
                                          <p:val>
                                            <p:strVal val="#ppt_y"/>
                                          </p:val>
                                        </p:tav>
                                        <p:tav tm="100000">
                                          <p:val>
                                            <p:strVal val="#ppt_y"/>
                                          </p:val>
                                        </p:tav>
                                      </p:tavLst>
                                    </p:anim>
                                    <p:anim calcmode="lin" valueType="num">
                                      <p:cBhvr>
                                        <p:cTn id="8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9"/>
                                        </p:tgtEl>
                                      </p:cBhvr>
                                    </p:animEffect>
                                  </p:childTnLst>
                                </p:cTn>
                              </p:par>
                              <p:par>
                                <p:cTn id="86" presetID="41" presetClass="entr" presetSubtype="0" fill="hold" grpId="0" nodeType="withEffect">
                                  <p:stCondLst>
                                    <p:cond delay="0"/>
                                  </p:stCondLst>
                                  <p:iterate type="lt">
                                    <p:tmPct val="10000"/>
                                  </p:iterate>
                                  <p:childTnLst>
                                    <p:set>
                                      <p:cBhvr>
                                        <p:cTn id="87" dur="1" fill="hold">
                                          <p:stCondLst>
                                            <p:cond delay="0"/>
                                          </p:stCondLst>
                                        </p:cTn>
                                        <p:tgtEl>
                                          <p:spTgt spid="10"/>
                                        </p:tgtEl>
                                        <p:attrNameLst>
                                          <p:attrName>style.visibility</p:attrName>
                                        </p:attrNameLst>
                                      </p:cBhvr>
                                      <p:to>
                                        <p:strVal val="visible"/>
                                      </p:to>
                                    </p:set>
                                    <p:anim calcmode="lin" valueType="num">
                                      <p:cBhvr>
                                        <p:cTn id="88"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9" dur="500" fill="hold"/>
                                        <p:tgtEl>
                                          <p:spTgt spid="10"/>
                                        </p:tgtEl>
                                        <p:attrNameLst>
                                          <p:attrName>ppt_y</p:attrName>
                                        </p:attrNameLst>
                                      </p:cBhvr>
                                      <p:tavLst>
                                        <p:tav tm="0">
                                          <p:val>
                                            <p:strVal val="#ppt_y"/>
                                          </p:val>
                                        </p:tav>
                                        <p:tav tm="100000">
                                          <p:val>
                                            <p:strVal val="#ppt_y"/>
                                          </p:val>
                                        </p:tav>
                                      </p:tavLst>
                                    </p:anim>
                                    <p:anim calcmode="lin" valueType="num">
                                      <p:cBhvr>
                                        <p:cTn id="90"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91"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92"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9" grpId="0"/>
      <p:bldP spid="10" grpId="0"/>
      <p:bldP spid="11"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11D3F-B68D-D568-3DFF-0E2BB0987889}"/>
              </a:ext>
            </a:extLst>
          </p:cNvPr>
          <p:cNvSpPr>
            <a:spLocks noGrp="1"/>
          </p:cNvSpPr>
          <p:nvPr>
            <p:ph type="title"/>
          </p:nvPr>
        </p:nvSpPr>
        <p:spPr/>
        <p:txBody>
          <a:bodyPr/>
          <a:lstStyle/>
          <a:p>
            <a:r>
              <a:rPr lang="nl-NL" dirty="0"/>
              <a:t>Twee vaste uiteinden</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6EC47754-6E14-8D1B-49A1-02187FC444DC}"/>
                  </a:ext>
                </a:extLst>
              </p:cNvPr>
              <p:cNvSpPr>
                <a:spLocks noGrp="1"/>
              </p:cNvSpPr>
              <p:nvPr>
                <p:ph sz="half" idx="1"/>
              </p:nvPr>
            </p:nvSpPr>
            <p:spPr/>
            <p:txBody>
              <a:bodyPr>
                <a:normAutofit fontScale="92500" lnSpcReduction="20000"/>
              </a:bodyPr>
              <a:lstStyle/>
              <a:p>
                <a:pPr marL="0" indent="0">
                  <a:buNone/>
                </a:pPr>
                <a:r>
                  <a:rPr lang="nl-NL" dirty="0"/>
                  <a:t>We onderscheiden:</a:t>
                </a:r>
              </a:p>
              <a:p>
                <a:r>
                  <a:rPr lang="nl-NL" dirty="0"/>
                  <a:t>De grondtoon</a:t>
                </a:r>
              </a:p>
              <a:p>
                <a:pPr lvl="1"/>
                <a14:m>
                  <m:oMath xmlns:m="http://schemas.openxmlformats.org/officeDocument/2006/math">
                    <m:r>
                      <a:rPr lang="nl-NL" i="1">
                        <a:latin typeface="Cambria Math" panose="02040503050406030204" pitchFamily="18" charset="0"/>
                        <a:ea typeface="Cambria Math" panose="02040503050406030204" pitchFamily="18" charset="0"/>
                      </a:rPr>
                      <m:t>ℓ=1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t>Eerste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2</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Tweede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3</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Algemeen: </a:t>
                </a:r>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𝑛</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oMath>
                </a14:m>
                <a:r>
                  <a:rPr lang="nl-NL" dirty="0">
                    <a:ea typeface="Cambria Math" panose="02040503050406030204" pitchFamily="18" charset="0"/>
                  </a:rPr>
                  <a:t> is een geheel getal</a:t>
                </a: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r>
                      <a:rPr lang="nl-NL" i="1" dirty="0" smtClean="0">
                        <a:latin typeface="Cambria Math" panose="02040503050406030204" pitchFamily="18" charset="0"/>
                        <a:ea typeface="Cambria Math" panose="02040503050406030204" pitchFamily="18" charset="0"/>
                      </a:rPr>
                      <m:t>=1 </m:t>
                    </m:r>
                  </m:oMath>
                </a14:m>
                <a:r>
                  <a:rPr lang="nl-NL" dirty="0">
                    <a:ea typeface="Cambria Math" panose="02040503050406030204" pitchFamily="18" charset="0"/>
                  </a:rPr>
                  <a:t>hoort bij de grondtoon</a:t>
                </a:r>
              </a:p>
              <a:p>
                <a:endParaRPr lang="nl-NL" dirty="0">
                  <a:ea typeface="Cambria Math" panose="02040503050406030204" pitchFamily="18" charset="0"/>
                </a:endParaRPr>
              </a:p>
              <a:p>
                <a:pPr marL="457200" lvl="1" indent="0">
                  <a:buNone/>
                </a:pPr>
                <a:endParaRPr lang="nl-NL" dirty="0">
                  <a:ea typeface="Cambria Math" panose="02040503050406030204" pitchFamily="18" charset="0"/>
                </a:endParaRPr>
              </a:p>
              <a:p>
                <a:pPr lvl="1"/>
                <a:endParaRPr lang="nl-NL" dirty="0"/>
              </a:p>
            </p:txBody>
          </p:sp>
        </mc:Choice>
        <mc:Fallback xmlns="">
          <p:sp>
            <p:nvSpPr>
              <p:cNvPr id="4" name="Tijdelijke aanduiding voor inhoud 3">
                <a:extLst>
                  <a:ext uri="{FF2B5EF4-FFF2-40B4-BE49-F238E27FC236}">
                    <a16:creationId xmlns:a16="http://schemas.microsoft.com/office/drawing/2014/main" id="{6EC47754-6E14-8D1B-49A1-02187FC444DC}"/>
                  </a:ext>
                </a:extLst>
              </p:cNvPr>
              <p:cNvSpPr>
                <a:spLocks noGrp="1" noRot="1" noChangeAspect="1" noMove="1" noResize="1" noEditPoints="1" noAdjustHandles="1" noChangeArrowheads="1" noChangeShapeType="1" noTextEdit="1"/>
              </p:cNvSpPr>
              <p:nvPr>
                <p:ph sz="half" idx="1"/>
              </p:nvPr>
            </p:nvSpPr>
            <p:spPr>
              <a:blipFill>
                <a:blip r:embed="rId2"/>
                <a:stretch>
                  <a:fillRect l="-2200" t="-3488"/>
                </a:stretch>
              </a:blipFill>
            </p:spPr>
            <p:txBody>
              <a:bodyPr/>
              <a:lstStyle/>
              <a:p>
                <a:r>
                  <a:rPr lang="nl-NL">
                    <a:noFill/>
                  </a:rPr>
                  <a:t> </a:t>
                </a:r>
              </a:p>
            </p:txBody>
          </p:sp>
        </mc:Fallback>
      </mc:AlternateContent>
      <p:pic>
        <p:nvPicPr>
          <p:cNvPr id="6" name="Picture 2" descr="Grondtoon (natuurkunde) - Wikipedia">
            <a:extLst>
              <a:ext uri="{FF2B5EF4-FFF2-40B4-BE49-F238E27FC236}">
                <a16:creationId xmlns:a16="http://schemas.microsoft.com/office/drawing/2014/main" id="{2E1E4D1B-0013-261F-AFE0-504A8EF3BD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546"/>
          <a:stretch>
            <a:fillRect/>
          </a:stretch>
        </p:blipFill>
        <p:spPr bwMode="auto">
          <a:xfrm>
            <a:off x="6360260" y="1853981"/>
            <a:ext cx="3424871" cy="6216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rondtoon (natuurkunde) - Wikipedia">
            <a:extLst>
              <a:ext uri="{FF2B5EF4-FFF2-40B4-BE49-F238E27FC236}">
                <a16:creationId xmlns:a16="http://schemas.microsoft.com/office/drawing/2014/main" id="{4F39D78D-01F4-E12A-DFFE-18B211DE93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69" b="68677"/>
          <a:stretch>
            <a:fillRect/>
          </a:stretch>
        </p:blipFill>
        <p:spPr bwMode="auto">
          <a:xfrm>
            <a:off x="6360258" y="3317079"/>
            <a:ext cx="3424871" cy="621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ondtoon (natuurkunde) - Wikipedia">
            <a:extLst>
              <a:ext uri="{FF2B5EF4-FFF2-40B4-BE49-F238E27FC236}">
                <a16:creationId xmlns:a16="http://schemas.microsoft.com/office/drawing/2014/main" id="{CBA23B4F-B717-E66B-8443-ECACCCCA11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66" b="55780"/>
          <a:stretch>
            <a:fillRect/>
          </a:stretch>
        </p:blipFill>
        <p:spPr bwMode="auto">
          <a:xfrm>
            <a:off x="6360259" y="4780177"/>
            <a:ext cx="3424871" cy="62167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Rechte verbindingslijn met pijl 9">
            <a:extLst>
              <a:ext uri="{FF2B5EF4-FFF2-40B4-BE49-F238E27FC236}">
                <a16:creationId xmlns:a16="http://schemas.microsoft.com/office/drawing/2014/main" id="{7C734D17-3264-BA27-2856-DCFC4ED8CBA1}"/>
              </a:ext>
            </a:extLst>
          </p:cNvPr>
          <p:cNvCxnSpPr>
            <a:cxnSpLocks/>
          </p:cNvCxnSpPr>
          <p:nvPr/>
        </p:nvCxnSpPr>
        <p:spPr>
          <a:xfrm>
            <a:off x="6463862" y="2606566"/>
            <a:ext cx="3216166"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B92E558E-BD9D-D733-D373-5F940E54D485}"/>
                  </a:ext>
                </a:extLst>
              </p:cNvPr>
              <p:cNvSpPr txBox="1"/>
              <p:nvPr/>
            </p:nvSpPr>
            <p:spPr>
              <a:xfrm>
                <a:off x="7893050" y="2638947"/>
                <a:ext cx="3577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2" name="Tekstvak 11">
                <a:extLst>
                  <a:ext uri="{FF2B5EF4-FFF2-40B4-BE49-F238E27FC236}">
                    <a16:creationId xmlns:a16="http://schemas.microsoft.com/office/drawing/2014/main" id="{B92E558E-BD9D-D733-D373-5F940E54D485}"/>
                  </a:ext>
                </a:extLst>
              </p:cNvPr>
              <p:cNvSpPr txBox="1">
                <a:spLocks noRot="1" noChangeAspect="1" noMove="1" noResize="1" noEditPoints="1" noAdjustHandles="1" noChangeArrowheads="1" noChangeShapeType="1" noTextEdit="1"/>
              </p:cNvSpPr>
              <p:nvPr/>
            </p:nvSpPr>
            <p:spPr>
              <a:xfrm>
                <a:off x="7893050" y="2638947"/>
                <a:ext cx="357790" cy="369332"/>
              </a:xfrm>
              <a:prstGeom prst="rect">
                <a:avLst/>
              </a:prstGeom>
              <a:blipFill>
                <a:blip r:embed="rId4"/>
                <a:stretch>
                  <a:fillRect/>
                </a:stretch>
              </a:blipFill>
            </p:spPr>
            <p:txBody>
              <a:bodyPr/>
              <a:lstStyle/>
              <a:p>
                <a:r>
                  <a:rPr lang="nl-NL">
                    <a:noFill/>
                  </a:rPr>
                  <a:t> </a:t>
                </a:r>
              </a:p>
            </p:txBody>
          </p:sp>
        </mc:Fallback>
      </mc:AlternateContent>
      <p:cxnSp>
        <p:nvCxnSpPr>
          <p:cNvPr id="13" name="Rechte verbindingslijn met pijl 12">
            <a:extLst>
              <a:ext uri="{FF2B5EF4-FFF2-40B4-BE49-F238E27FC236}">
                <a16:creationId xmlns:a16="http://schemas.microsoft.com/office/drawing/2014/main" id="{CA605A60-C0A2-66C1-5EA8-3CF19CDF7198}"/>
              </a:ext>
            </a:extLst>
          </p:cNvPr>
          <p:cNvCxnSpPr>
            <a:cxnSpLocks/>
          </p:cNvCxnSpPr>
          <p:nvPr/>
        </p:nvCxnSpPr>
        <p:spPr>
          <a:xfrm>
            <a:off x="6463862" y="4102045"/>
            <a:ext cx="3216166"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3C6B0696-555B-FBE2-66F4-BE3C676A6B86}"/>
                  </a:ext>
                </a:extLst>
              </p:cNvPr>
              <p:cNvSpPr txBox="1"/>
              <p:nvPr/>
            </p:nvSpPr>
            <p:spPr>
              <a:xfrm>
                <a:off x="7893050" y="4134426"/>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4" name="Tekstvak 13">
                <a:extLst>
                  <a:ext uri="{FF2B5EF4-FFF2-40B4-BE49-F238E27FC236}">
                    <a16:creationId xmlns:a16="http://schemas.microsoft.com/office/drawing/2014/main" id="{3C6B0696-555B-FBE2-66F4-BE3C676A6B86}"/>
                  </a:ext>
                </a:extLst>
              </p:cNvPr>
              <p:cNvSpPr txBox="1">
                <a:spLocks noRot="1" noChangeAspect="1" noMove="1" noResize="1" noEditPoints="1" noAdjustHandles="1" noChangeArrowheads="1" noChangeShapeType="1" noTextEdit="1"/>
              </p:cNvSpPr>
              <p:nvPr/>
            </p:nvSpPr>
            <p:spPr>
              <a:xfrm>
                <a:off x="7893050" y="4134426"/>
                <a:ext cx="357790" cy="369332"/>
              </a:xfrm>
              <a:prstGeom prst="rect">
                <a:avLst/>
              </a:prstGeom>
              <a:blipFill>
                <a:blip r:embed="rId5"/>
                <a:stretch>
                  <a:fillRect/>
                </a:stretch>
              </a:blipFill>
            </p:spPr>
            <p:txBody>
              <a:bodyPr/>
              <a:lstStyle/>
              <a:p>
                <a:r>
                  <a:rPr lang="nl-NL">
                    <a:noFill/>
                  </a:rPr>
                  <a:t> </a:t>
                </a:r>
              </a:p>
            </p:txBody>
          </p:sp>
        </mc:Fallback>
      </mc:AlternateContent>
      <p:cxnSp>
        <p:nvCxnSpPr>
          <p:cNvPr id="17" name="Rechte verbindingslijn met pijl 16">
            <a:extLst>
              <a:ext uri="{FF2B5EF4-FFF2-40B4-BE49-F238E27FC236}">
                <a16:creationId xmlns:a16="http://schemas.microsoft.com/office/drawing/2014/main" id="{8790AEFC-1E54-0B3D-316F-C10ECC3DBCDF}"/>
              </a:ext>
            </a:extLst>
          </p:cNvPr>
          <p:cNvCxnSpPr>
            <a:cxnSpLocks/>
          </p:cNvCxnSpPr>
          <p:nvPr/>
        </p:nvCxnSpPr>
        <p:spPr>
          <a:xfrm>
            <a:off x="6453133" y="5565143"/>
            <a:ext cx="3216166"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461F4AE8-ECDC-15F8-C0BE-847C84DF315F}"/>
                  </a:ext>
                </a:extLst>
              </p:cNvPr>
              <p:cNvSpPr txBox="1"/>
              <p:nvPr/>
            </p:nvSpPr>
            <p:spPr>
              <a:xfrm>
                <a:off x="7882321" y="5597524"/>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8" name="Tekstvak 17">
                <a:extLst>
                  <a:ext uri="{FF2B5EF4-FFF2-40B4-BE49-F238E27FC236}">
                    <a16:creationId xmlns:a16="http://schemas.microsoft.com/office/drawing/2014/main" id="{461F4AE8-ECDC-15F8-C0BE-847C84DF315F}"/>
                  </a:ext>
                </a:extLst>
              </p:cNvPr>
              <p:cNvSpPr txBox="1">
                <a:spLocks noRot="1" noChangeAspect="1" noMove="1" noResize="1" noEditPoints="1" noAdjustHandles="1" noChangeArrowheads="1" noChangeShapeType="1" noTextEdit="1"/>
              </p:cNvSpPr>
              <p:nvPr/>
            </p:nvSpPr>
            <p:spPr>
              <a:xfrm>
                <a:off x="7882321" y="5597524"/>
                <a:ext cx="357790" cy="369332"/>
              </a:xfrm>
              <a:prstGeom prst="rect">
                <a:avLst/>
              </a:prstGeom>
              <a:blipFill>
                <a:blip r:embed="rId5"/>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46960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left)">
                                      <p:cBhvr>
                                        <p:cTn id="38" dur="500"/>
                                        <p:tgtEl>
                                          <p:spTgt spid="4">
                                            <p:txEl>
                                              <p:pRg st="3" end="3"/>
                                            </p:txEl>
                                          </p:spTgt>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1500"/>
                            </p:stCondLst>
                            <p:childTnLst>
                              <p:par>
                                <p:cTn id="48" presetID="41" presetClass="entr" presetSubtype="0" fill="hold" grpId="0" nodeType="afterEffect">
                                  <p:stCondLst>
                                    <p:cond delay="0"/>
                                  </p:stCondLst>
                                  <p:iterate type="lt">
                                    <p:tmPct val="10000"/>
                                  </p:iterate>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14"/>
                                        </p:tgtEl>
                                        <p:attrNameLst>
                                          <p:attrName>ppt_y</p:attrName>
                                        </p:attrNameLst>
                                      </p:cBhvr>
                                      <p:tavLst>
                                        <p:tav tm="0">
                                          <p:val>
                                            <p:strVal val="#ppt_y"/>
                                          </p:val>
                                        </p:tav>
                                        <p:tav tm="100000">
                                          <p:val>
                                            <p:strVal val="#ppt_y"/>
                                          </p:val>
                                        </p:tav>
                                      </p:tavLst>
                                    </p:anim>
                                    <p:anim calcmode="lin" valueType="num">
                                      <p:cBhvr>
                                        <p:cTn id="5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Effect transition="in" filter="wipe(left)">
                                      <p:cBhvr>
                                        <p:cTn id="59" dur="500"/>
                                        <p:tgtEl>
                                          <p:spTgt spid="4">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
                                            <p:txEl>
                                              <p:pRg st="5" end="5"/>
                                            </p:txEl>
                                          </p:spTgt>
                                        </p:tgtEl>
                                        <p:attrNameLst>
                                          <p:attrName>style.visibility</p:attrName>
                                        </p:attrNameLst>
                                      </p:cBhvr>
                                      <p:to>
                                        <p:strVal val="visible"/>
                                      </p:to>
                                    </p:set>
                                    <p:animEffect transition="in" filter="wipe(left)">
                                      <p:cBhvr>
                                        <p:cTn id="64" dur="500"/>
                                        <p:tgtEl>
                                          <p:spTgt spid="4">
                                            <p:txEl>
                                              <p:pRg st="5" end="5"/>
                                            </p:txEl>
                                          </p:spTgt>
                                        </p:tgtEl>
                                      </p:cBhvr>
                                    </p:animEffect>
                                  </p:childTnLst>
                                </p:cTn>
                              </p:par>
                            </p:childTnLst>
                          </p:cTn>
                        </p:par>
                        <p:par>
                          <p:cTn id="65" fill="hold">
                            <p:stCondLst>
                              <p:cond delay="500"/>
                            </p:stCondLst>
                            <p:childTnLst>
                              <p:par>
                                <p:cTn id="66" presetID="9" presetClass="entr" presetSubtype="0" fill="hold" nodeType="after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dissolve">
                                      <p:cBhvr>
                                        <p:cTn id="68" dur="500"/>
                                        <p:tgtEl>
                                          <p:spTgt spid="8"/>
                                        </p:tgtEl>
                                      </p:cBhvr>
                                    </p:animEffect>
                                  </p:childTnLst>
                                </p:cTn>
                              </p:par>
                            </p:childTnLst>
                          </p:cTn>
                        </p:par>
                        <p:par>
                          <p:cTn id="69" fill="hold">
                            <p:stCondLst>
                              <p:cond delay="1000"/>
                            </p:stCondLst>
                            <p:childTnLst>
                              <p:par>
                                <p:cTn id="70" presetID="22" presetClass="entr" presetSubtype="8" fill="hold"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left)">
                                      <p:cBhvr>
                                        <p:cTn id="72" dur="500"/>
                                        <p:tgtEl>
                                          <p:spTgt spid="17"/>
                                        </p:tgtEl>
                                      </p:cBhvr>
                                    </p:animEffect>
                                  </p:childTnLst>
                                </p:cTn>
                              </p:par>
                            </p:childTnLst>
                          </p:cTn>
                        </p:par>
                        <p:par>
                          <p:cTn id="73" fill="hold">
                            <p:stCondLst>
                              <p:cond delay="1500"/>
                            </p:stCondLst>
                            <p:childTnLst>
                              <p:par>
                                <p:cTn id="74" presetID="41" presetClass="entr" presetSubtype="0" fill="hold" grpId="0" nodeType="afterEffect">
                                  <p:stCondLst>
                                    <p:cond delay="0"/>
                                  </p:stCondLst>
                                  <p:iterate type="lt">
                                    <p:tmPct val="10000"/>
                                  </p:iterate>
                                  <p:childTnLst>
                                    <p:set>
                                      <p:cBhvr>
                                        <p:cTn id="75" dur="1" fill="hold">
                                          <p:stCondLst>
                                            <p:cond delay="0"/>
                                          </p:stCondLst>
                                        </p:cTn>
                                        <p:tgtEl>
                                          <p:spTgt spid="18"/>
                                        </p:tgtEl>
                                        <p:attrNameLst>
                                          <p:attrName>style.visibility</p:attrName>
                                        </p:attrNameLst>
                                      </p:cBhvr>
                                      <p:to>
                                        <p:strVal val="visible"/>
                                      </p:to>
                                    </p:set>
                                    <p:anim calcmode="lin" valueType="num">
                                      <p:cBhvr>
                                        <p:cTn id="7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18"/>
                                        </p:tgtEl>
                                        <p:attrNameLst>
                                          <p:attrName>ppt_y</p:attrName>
                                        </p:attrNameLst>
                                      </p:cBhvr>
                                      <p:tavLst>
                                        <p:tav tm="0">
                                          <p:val>
                                            <p:strVal val="#ppt_y"/>
                                          </p:val>
                                        </p:tav>
                                        <p:tav tm="100000">
                                          <p:val>
                                            <p:strVal val="#ppt_y"/>
                                          </p:val>
                                        </p:tav>
                                      </p:tavLst>
                                    </p:anim>
                                    <p:anim calcmode="lin" valueType="num">
                                      <p:cBhvr>
                                        <p:cTn id="7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
                                            <p:txEl>
                                              <p:pRg st="6" end="6"/>
                                            </p:txEl>
                                          </p:spTgt>
                                        </p:tgtEl>
                                        <p:attrNameLst>
                                          <p:attrName>style.visibility</p:attrName>
                                        </p:attrNameLst>
                                      </p:cBhvr>
                                      <p:to>
                                        <p:strVal val="visible"/>
                                      </p:to>
                                    </p:set>
                                    <p:animEffect transition="in" filter="wipe(left)">
                                      <p:cBhvr>
                                        <p:cTn id="85" dur="500"/>
                                        <p:tgtEl>
                                          <p:spTgt spid="4">
                                            <p:txEl>
                                              <p:pRg st="6" end="6"/>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4">
                                            <p:txEl>
                                              <p:pRg st="7" end="7"/>
                                            </p:txEl>
                                          </p:spTgt>
                                        </p:tgtEl>
                                        <p:attrNameLst>
                                          <p:attrName>style.visibility</p:attrName>
                                        </p:attrNameLst>
                                      </p:cBhvr>
                                      <p:to>
                                        <p:strVal val="visible"/>
                                      </p:to>
                                    </p:set>
                                    <p:animEffect transition="in" filter="wipe(left)">
                                      <p:cBhvr>
                                        <p:cTn id="90" dur="500"/>
                                        <p:tgtEl>
                                          <p:spTgt spid="4">
                                            <p:txEl>
                                              <p:pRg st="7" end="7"/>
                                            </p:tx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4">
                                            <p:txEl>
                                              <p:pRg st="8" end="8"/>
                                            </p:txEl>
                                          </p:spTgt>
                                        </p:tgtEl>
                                        <p:attrNameLst>
                                          <p:attrName>style.visibility</p:attrName>
                                        </p:attrNameLst>
                                      </p:cBhvr>
                                      <p:to>
                                        <p:strVal val="visible"/>
                                      </p:to>
                                    </p:set>
                                    <p:animEffect transition="in" filter="wipe(left)">
                                      <p:cBhvr>
                                        <p:cTn id="94" dur="500"/>
                                        <p:tgtEl>
                                          <p:spTgt spid="4">
                                            <p:txEl>
                                              <p:pRg st="8" end="8"/>
                                            </p:txEl>
                                          </p:spTgt>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4">
                                            <p:txEl>
                                              <p:pRg st="9" end="9"/>
                                            </p:txEl>
                                          </p:spTgt>
                                        </p:tgtEl>
                                        <p:attrNameLst>
                                          <p:attrName>style.visibility</p:attrName>
                                        </p:attrNameLst>
                                      </p:cBhvr>
                                      <p:to>
                                        <p:strVal val="visible"/>
                                      </p:to>
                                    </p:set>
                                    <p:animEffect transition="in" filter="wipe(left)">
                                      <p:cBhvr>
                                        <p:cTn id="9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p:bldP spid="14"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C4F-4F12-EF73-E120-75D1DB5D38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1BE4C8-1B56-B585-C0C7-B0FE4F9C76E1}"/>
              </a:ext>
            </a:extLst>
          </p:cNvPr>
          <p:cNvSpPr>
            <a:spLocks noGrp="1"/>
          </p:cNvSpPr>
          <p:nvPr>
            <p:ph type="title"/>
          </p:nvPr>
        </p:nvSpPr>
        <p:spPr/>
        <p:txBody>
          <a:bodyPr/>
          <a:lstStyle/>
          <a:p>
            <a:r>
              <a:rPr lang="nl-NL" dirty="0"/>
              <a:t>Twee open uiteinden</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6DE06C8A-4355-BD55-2554-C0CC003CFEA1}"/>
                  </a:ext>
                </a:extLst>
              </p:cNvPr>
              <p:cNvSpPr>
                <a:spLocks noGrp="1"/>
              </p:cNvSpPr>
              <p:nvPr>
                <p:ph sz="half" idx="1"/>
              </p:nvPr>
            </p:nvSpPr>
            <p:spPr/>
            <p:txBody>
              <a:bodyPr>
                <a:normAutofit fontScale="92500" lnSpcReduction="20000"/>
              </a:bodyPr>
              <a:lstStyle/>
              <a:p>
                <a:pPr marL="0" indent="0">
                  <a:buNone/>
                </a:pPr>
                <a:r>
                  <a:rPr lang="nl-NL" dirty="0"/>
                  <a:t>We onderscheiden:</a:t>
                </a:r>
              </a:p>
              <a:p>
                <a:r>
                  <a:rPr lang="nl-NL" dirty="0"/>
                  <a:t>De grondtoon</a:t>
                </a:r>
              </a:p>
              <a:p>
                <a:pPr lvl="1"/>
                <a14:m>
                  <m:oMath xmlns:m="http://schemas.openxmlformats.org/officeDocument/2006/math">
                    <m:r>
                      <a:rPr lang="nl-NL" i="1">
                        <a:latin typeface="Cambria Math" panose="02040503050406030204" pitchFamily="18" charset="0"/>
                        <a:ea typeface="Cambria Math" panose="02040503050406030204" pitchFamily="18" charset="0"/>
                      </a:rPr>
                      <m:t>ℓ=1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t>Eerste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2</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Tweede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3</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Algemeen: </a:t>
                </a:r>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𝑛</m:t>
                    </m:r>
                    <m:r>
                      <a:rPr lang="nl-NL" i="1">
                        <a:latin typeface="Cambria Math" panose="02040503050406030204" pitchFamily="18" charset="0"/>
                        <a:ea typeface="Cambria Math" panose="02040503050406030204" pitchFamily="18" charset="0"/>
                      </a:rPr>
                      <m:t>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i="1">
                            <a:latin typeface="Cambria Math" panose="02040503050406030204" pitchFamily="18" charset="0"/>
                            <a:ea typeface="Cambria Math" panose="02040503050406030204" pitchFamily="18" charset="0"/>
                          </a:rPr>
                          <m:t>2</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oMath>
                </a14:m>
                <a:r>
                  <a:rPr lang="nl-NL" dirty="0">
                    <a:ea typeface="Cambria Math" panose="02040503050406030204" pitchFamily="18" charset="0"/>
                  </a:rPr>
                  <a:t> is een geheel getal</a:t>
                </a: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r>
                      <a:rPr lang="nl-NL" i="1" dirty="0" smtClean="0">
                        <a:latin typeface="Cambria Math" panose="02040503050406030204" pitchFamily="18" charset="0"/>
                        <a:ea typeface="Cambria Math" panose="02040503050406030204" pitchFamily="18" charset="0"/>
                      </a:rPr>
                      <m:t>=1 </m:t>
                    </m:r>
                  </m:oMath>
                </a14:m>
                <a:r>
                  <a:rPr lang="nl-NL" dirty="0">
                    <a:ea typeface="Cambria Math" panose="02040503050406030204" pitchFamily="18" charset="0"/>
                  </a:rPr>
                  <a:t>hoort bij de grondtoon</a:t>
                </a:r>
              </a:p>
              <a:p>
                <a:endParaRPr lang="nl-NL" dirty="0">
                  <a:ea typeface="Cambria Math" panose="02040503050406030204" pitchFamily="18" charset="0"/>
                </a:endParaRPr>
              </a:p>
              <a:p>
                <a:pPr marL="457200" lvl="1" indent="0">
                  <a:buNone/>
                </a:pPr>
                <a:endParaRPr lang="nl-NL" dirty="0">
                  <a:ea typeface="Cambria Math" panose="02040503050406030204" pitchFamily="18" charset="0"/>
                </a:endParaRPr>
              </a:p>
              <a:p>
                <a:pPr lvl="1"/>
                <a:endParaRPr lang="nl-NL" dirty="0"/>
              </a:p>
            </p:txBody>
          </p:sp>
        </mc:Choice>
        <mc:Fallback xmlns="">
          <p:sp>
            <p:nvSpPr>
              <p:cNvPr id="4" name="Tijdelijke aanduiding voor inhoud 3">
                <a:extLst>
                  <a:ext uri="{FF2B5EF4-FFF2-40B4-BE49-F238E27FC236}">
                    <a16:creationId xmlns:a16="http://schemas.microsoft.com/office/drawing/2014/main" id="{6DE06C8A-4355-BD55-2554-C0CC003CFEA1}"/>
                  </a:ext>
                </a:extLst>
              </p:cNvPr>
              <p:cNvSpPr>
                <a:spLocks noGrp="1" noRot="1" noChangeAspect="1" noMove="1" noResize="1" noEditPoints="1" noAdjustHandles="1" noChangeArrowheads="1" noChangeShapeType="1" noTextEdit="1"/>
              </p:cNvSpPr>
              <p:nvPr>
                <p:ph sz="half" idx="1"/>
              </p:nvPr>
            </p:nvSpPr>
            <p:spPr>
              <a:blipFill>
                <a:blip r:embed="rId3"/>
                <a:stretch>
                  <a:fillRect l="-2200" t="-3488"/>
                </a:stretch>
              </a:blipFill>
            </p:spPr>
            <p:txBody>
              <a:bodyPr/>
              <a:lstStyle/>
              <a:p>
                <a:r>
                  <a:rPr lang="nl-NL">
                    <a:noFill/>
                  </a:rPr>
                  <a:t> </a:t>
                </a:r>
              </a:p>
            </p:txBody>
          </p:sp>
        </mc:Fallback>
      </mc:AlternateContent>
      <p:cxnSp>
        <p:nvCxnSpPr>
          <p:cNvPr id="10" name="Rechte verbindingslijn met pijl 9">
            <a:extLst>
              <a:ext uri="{FF2B5EF4-FFF2-40B4-BE49-F238E27FC236}">
                <a16:creationId xmlns:a16="http://schemas.microsoft.com/office/drawing/2014/main" id="{0D6FE2EE-A928-C279-7330-6936ADB9646E}"/>
              </a:ext>
            </a:extLst>
          </p:cNvPr>
          <p:cNvCxnSpPr>
            <a:cxnSpLocks/>
          </p:cNvCxnSpPr>
          <p:nvPr/>
        </p:nvCxnSpPr>
        <p:spPr>
          <a:xfrm>
            <a:off x="6463862" y="2606566"/>
            <a:ext cx="3565041"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777683AD-EC66-5946-6AC4-F8F1C31F5212}"/>
                  </a:ext>
                </a:extLst>
              </p:cNvPr>
              <p:cNvSpPr txBox="1"/>
              <p:nvPr/>
            </p:nvSpPr>
            <p:spPr>
              <a:xfrm>
                <a:off x="7893050" y="2638947"/>
                <a:ext cx="3577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2" name="Tekstvak 11">
                <a:extLst>
                  <a:ext uri="{FF2B5EF4-FFF2-40B4-BE49-F238E27FC236}">
                    <a16:creationId xmlns:a16="http://schemas.microsoft.com/office/drawing/2014/main" id="{777683AD-EC66-5946-6AC4-F8F1C31F5212}"/>
                  </a:ext>
                </a:extLst>
              </p:cNvPr>
              <p:cNvSpPr txBox="1">
                <a:spLocks noRot="1" noChangeAspect="1" noMove="1" noResize="1" noEditPoints="1" noAdjustHandles="1" noChangeArrowheads="1" noChangeShapeType="1" noTextEdit="1"/>
              </p:cNvSpPr>
              <p:nvPr/>
            </p:nvSpPr>
            <p:spPr>
              <a:xfrm>
                <a:off x="7893050" y="2638947"/>
                <a:ext cx="357790" cy="369332"/>
              </a:xfrm>
              <a:prstGeom prst="rect">
                <a:avLst/>
              </a:prstGeom>
              <a:blipFill>
                <a:blip r:embed="rId4"/>
                <a:stretch>
                  <a:fillRect/>
                </a:stretch>
              </a:blipFill>
            </p:spPr>
            <p:txBody>
              <a:bodyPr/>
              <a:lstStyle/>
              <a:p>
                <a:r>
                  <a:rPr lang="nl-NL">
                    <a:noFill/>
                  </a:rPr>
                  <a:t> </a:t>
                </a:r>
              </a:p>
            </p:txBody>
          </p:sp>
        </mc:Fallback>
      </mc:AlternateContent>
      <p:cxnSp>
        <p:nvCxnSpPr>
          <p:cNvPr id="13" name="Rechte verbindingslijn met pijl 12">
            <a:extLst>
              <a:ext uri="{FF2B5EF4-FFF2-40B4-BE49-F238E27FC236}">
                <a16:creationId xmlns:a16="http://schemas.microsoft.com/office/drawing/2014/main" id="{688A6D54-C3E7-A398-AD30-A2849EAC81B8}"/>
              </a:ext>
            </a:extLst>
          </p:cNvPr>
          <p:cNvCxnSpPr>
            <a:cxnSpLocks/>
          </p:cNvCxnSpPr>
          <p:nvPr/>
        </p:nvCxnSpPr>
        <p:spPr>
          <a:xfrm>
            <a:off x="6463862" y="4102045"/>
            <a:ext cx="3565041"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C06E782E-A030-3C19-C457-D51CA9A4D8B5}"/>
                  </a:ext>
                </a:extLst>
              </p:cNvPr>
              <p:cNvSpPr txBox="1"/>
              <p:nvPr/>
            </p:nvSpPr>
            <p:spPr>
              <a:xfrm>
                <a:off x="7893050" y="4134426"/>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4" name="Tekstvak 13">
                <a:extLst>
                  <a:ext uri="{FF2B5EF4-FFF2-40B4-BE49-F238E27FC236}">
                    <a16:creationId xmlns:a16="http://schemas.microsoft.com/office/drawing/2014/main" id="{C06E782E-A030-3C19-C457-D51CA9A4D8B5}"/>
                  </a:ext>
                </a:extLst>
              </p:cNvPr>
              <p:cNvSpPr txBox="1">
                <a:spLocks noRot="1" noChangeAspect="1" noMove="1" noResize="1" noEditPoints="1" noAdjustHandles="1" noChangeArrowheads="1" noChangeShapeType="1" noTextEdit="1"/>
              </p:cNvSpPr>
              <p:nvPr/>
            </p:nvSpPr>
            <p:spPr>
              <a:xfrm>
                <a:off x="7893050" y="4134426"/>
                <a:ext cx="357790" cy="369332"/>
              </a:xfrm>
              <a:prstGeom prst="rect">
                <a:avLst/>
              </a:prstGeom>
              <a:blipFill>
                <a:blip r:embed="rId5"/>
                <a:stretch>
                  <a:fillRect/>
                </a:stretch>
              </a:blipFill>
            </p:spPr>
            <p:txBody>
              <a:bodyPr/>
              <a:lstStyle/>
              <a:p>
                <a:r>
                  <a:rPr lang="nl-NL">
                    <a:noFill/>
                  </a:rPr>
                  <a:t> </a:t>
                </a:r>
              </a:p>
            </p:txBody>
          </p:sp>
        </mc:Fallback>
      </mc:AlternateContent>
      <p:cxnSp>
        <p:nvCxnSpPr>
          <p:cNvPr id="17" name="Rechte verbindingslijn met pijl 16">
            <a:extLst>
              <a:ext uri="{FF2B5EF4-FFF2-40B4-BE49-F238E27FC236}">
                <a16:creationId xmlns:a16="http://schemas.microsoft.com/office/drawing/2014/main" id="{017D6169-FE1E-83CE-6FB2-13820F517DF5}"/>
              </a:ext>
            </a:extLst>
          </p:cNvPr>
          <p:cNvCxnSpPr>
            <a:cxnSpLocks/>
          </p:cNvCxnSpPr>
          <p:nvPr/>
        </p:nvCxnSpPr>
        <p:spPr>
          <a:xfrm>
            <a:off x="6453133" y="5565143"/>
            <a:ext cx="3693757"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F46427D1-3C40-AFCD-1F1F-030C85721C01}"/>
                  </a:ext>
                </a:extLst>
              </p:cNvPr>
              <p:cNvSpPr txBox="1"/>
              <p:nvPr/>
            </p:nvSpPr>
            <p:spPr>
              <a:xfrm>
                <a:off x="7882321" y="5597524"/>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8" name="Tekstvak 17">
                <a:extLst>
                  <a:ext uri="{FF2B5EF4-FFF2-40B4-BE49-F238E27FC236}">
                    <a16:creationId xmlns:a16="http://schemas.microsoft.com/office/drawing/2014/main" id="{F46427D1-3C40-AFCD-1F1F-030C85721C01}"/>
                  </a:ext>
                </a:extLst>
              </p:cNvPr>
              <p:cNvSpPr txBox="1">
                <a:spLocks noRot="1" noChangeAspect="1" noMove="1" noResize="1" noEditPoints="1" noAdjustHandles="1" noChangeArrowheads="1" noChangeShapeType="1" noTextEdit="1"/>
              </p:cNvSpPr>
              <p:nvPr/>
            </p:nvSpPr>
            <p:spPr>
              <a:xfrm>
                <a:off x="7882321" y="5597524"/>
                <a:ext cx="357790" cy="369332"/>
              </a:xfrm>
              <a:prstGeom prst="rect">
                <a:avLst/>
              </a:prstGeom>
              <a:blipFill>
                <a:blip r:embed="rId5"/>
                <a:stretch>
                  <a:fillRect/>
                </a:stretch>
              </a:blipFill>
            </p:spPr>
            <p:txBody>
              <a:bodyPr/>
              <a:lstStyle/>
              <a:p>
                <a:r>
                  <a:rPr lang="nl-NL">
                    <a:noFill/>
                  </a:rPr>
                  <a:t> </a:t>
                </a:r>
              </a:p>
            </p:txBody>
          </p:sp>
        </mc:Fallback>
      </mc:AlternateContent>
      <p:pic>
        <p:nvPicPr>
          <p:cNvPr id="3" name="Picture 2">
            <a:extLst>
              <a:ext uri="{FF2B5EF4-FFF2-40B4-BE49-F238E27FC236}">
                <a16:creationId xmlns:a16="http://schemas.microsoft.com/office/drawing/2014/main" id="{7BB092A3-2085-BEBC-A19D-FC7FD424EE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3785"/>
          <a:stretch>
            <a:fillRect/>
          </a:stretch>
        </p:blipFill>
        <p:spPr bwMode="auto">
          <a:xfrm>
            <a:off x="5777729" y="1630908"/>
            <a:ext cx="5108193" cy="797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C40775E6-F940-27B8-568F-C664713CF0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80" b="64305"/>
          <a:stretch>
            <a:fillRect/>
          </a:stretch>
        </p:blipFill>
        <p:spPr bwMode="auto">
          <a:xfrm>
            <a:off x="5777729" y="3139988"/>
            <a:ext cx="5108193" cy="7979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F1BF2704-C167-6329-C7A9-0841584609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515" b="43270"/>
          <a:stretch>
            <a:fillRect/>
          </a:stretch>
        </p:blipFill>
        <p:spPr bwMode="auto">
          <a:xfrm>
            <a:off x="5836419" y="4600356"/>
            <a:ext cx="5108193" cy="79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64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par>
                          <p:cTn id="37" fill="hold">
                            <p:stCondLst>
                              <p:cond delay="100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4"/>
                                        </p:tgtEl>
                                        <p:attrNameLst>
                                          <p:attrName>ppt_y</p:attrName>
                                        </p:attrNameLst>
                                      </p:cBhvr>
                                      <p:tavLst>
                                        <p:tav tm="0">
                                          <p:val>
                                            <p:strVal val="#ppt_y"/>
                                          </p:val>
                                        </p:tav>
                                        <p:tav tm="100000">
                                          <p:val>
                                            <p:strVal val="#ppt_y"/>
                                          </p:val>
                                        </p:tav>
                                      </p:tavLst>
                                    </p:anim>
                                    <p:anim calcmode="lin" valueType="num">
                                      <p:cBhvr>
                                        <p:cTn id="4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4"/>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wipe(left)">
                                      <p:cBhvr>
                                        <p:cTn id="48" dur="500"/>
                                        <p:tgtEl>
                                          <p:spTgt spid="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left)">
                                      <p:cBhvr>
                                        <p:cTn id="53" dur="500"/>
                                        <p:tgtEl>
                                          <p:spTgt spid="4">
                                            <p:txEl>
                                              <p:pRg st="5" end="5"/>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500"/>
                                        <p:tgtEl>
                                          <p:spTgt spid="17"/>
                                        </p:tgtEl>
                                      </p:cBhvr>
                                    </p:animEffect>
                                  </p:childTnLst>
                                </p:cTn>
                              </p:par>
                              <p:par>
                                <p:cTn id="57" presetID="41" presetClass="entr" presetSubtype="0" fill="hold" grpId="0" nodeType="with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8"/>
                                        </p:tgtEl>
                                        <p:attrNameLst>
                                          <p:attrName>ppt_y</p:attrName>
                                        </p:attrNameLst>
                                      </p:cBhvr>
                                      <p:tavLst>
                                        <p:tav tm="0">
                                          <p:val>
                                            <p:strVal val="#ppt_y"/>
                                          </p:val>
                                        </p:tav>
                                        <p:tav tm="100000">
                                          <p:val>
                                            <p:strVal val="#ppt_y"/>
                                          </p:val>
                                        </p:tav>
                                      </p:tavLst>
                                    </p:anim>
                                    <p:anim calcmode="lin" valueType="num">
                                      <p:cBhvr>
                                        <p:cTn id="6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
                                            <p:txEl>
                                              <p:pRg st="6" end="6"/>
                                            </p:txEl>
                                          </p:spTgt>
                                        </p:tgtEl>
                                        <p:attrNameLst>
                                          <p:attrName>style.visibility</p:attrName>
                                        </p:attrNameLst>
                                      </p:cBhvr>
                                      <p:to>
                                        <p:strVal val="visible"/>
                                      </p:to>
                                    </p:set>
                                    <p:animEffect transition="in" filter="wipe(left)">
                                      <p:cBhvr>
                                        <p:cTn id="66" dur="500"/>
                                        <p:tgtEl>
                                          <p:spTgt spid="4">
                                            <p:txEl>
                                              <p:pRg st="6" end="6"/>
                                            </p:txEl>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
                                            <p:txEl>
                                              <p:pRg st="7" end="7"/>
                                            </p:txEl>
                                          </p:spTgt>
                                        </p:tgtEl>
                                        <p:attrNameLst>
                                          <p:attrName>style.visibility</p:attrName>
                                        </p:attrNameLst>
                                      </p:cBhvr>
                                      <p:to>
                                        <p:strVal val="visible"/>
                                      </p:to>
                                    </p:set>
                                    <p:animEffect transition="in" filter="wipe(left)">
                                      <p:cBhvr>
                                        <p:cTn id="69" dur="500"/>
                                        <p:tgtEl>
                                          <p:spTgt spid="4">
                                            <p:txEl>
                                              <p:pRg st="7" end="7"/>
                                            </p:tx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
                                            <p:txEl>
                                              <p:pRg st="8" end="8"/>
                                            </p:txEl>
                                          </p:spTgt>
                                        </p:tgtEl>
                                        <p:attrNameLst>
                                          <p:attrName>style.visibility</p:attrName>
                                        </p:attrNameLst>
                                      </p:cBhvr>
                                      <p:to>
                                        <p:strVal val="visible"/>
                                      </p:to>
                                    </p:set>
                                    <p:animEffect transition="in" filter="wipe(left)">
                                      <p:cBhvr>
                                        <p:cTn id="72" dur="500"/>
                                        <p:tgtEl>
                                          <p:spTgt spid="4">
                                            <p:txEl>
                                              <p:pRg st="8" end="8"/>
                                            </p:txEl>
                                          </p:spTgt>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
                                            <p:txEl>
                                              <p:pRg st="9" end="9"/>
                                            </p:txEl>
                                          </p:spTgt>
                                        </p:tgtEl>
                                        <p:attrNameLst>
                                          <p:attrName>style.visibility</p:attrName>
                                        </p:attrNameLst>
                                      </p:cBhvr>
                                      <p:to>
                                        <p:strVal val="visible"/>
                                      </p:to>
                                    </p:set>
                                    <p:animEffect transition="in" filter="wipe(left)">
                                      <p:cBhvr>
                                        <p:cTn id="75"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p:bldP spid="14"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8A07-A70B-2DF5-7540-B507F49A6C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26815F-B440-1D17-03EB-15DB82C97536}"/>
              </a:ext>
            </a:extLst>
          </p:cNvPr>
          <p:cNvSpPr>
            <a:spLocks noGrp="1"/>
          </p:cNvSpPr>
          <p:nvPr>
            <p:ph type="title"/>
          </p:nvPr>
        </p:nvSpPr>
        <p:spPr/>
        <p:txBody>
          <a:bodyPr/>
          <a:lstStyle/>
          <a:p>
            <a:r>
              <a:rPr lang="nl-NL" dirty="0"/>
              <a:t>Open en gesloten uiteinde</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F2CF4955-26CF-3F10-E41E-96219BA6F2EF}"/>
                  </a:ext>
                </a:extLst>
              </p:cNvPr>
              <p:cNvSpPr>
                <a:spLocks noGrp="1"/>
              </p:cNvSpPr>
              <p:nvPr>
                <p:ph sz="half" idx="1"/>
              </p:nvPr>
            </p:nvSpPr>
            <p:spPr/>
            <p:txBody>
              <a:bodyPr>
                <a:normAutofit fontScale="92500" lnSpcReduction="20000"/>
              </a:bodyPr>
              <a:lstStyle/>
              <a:p>
                <a:pPr marL="0" indent="0">
                  <a:buNone/>
                </a:pPr>
                <a:r>
                  <a:rPr lang="nl-NL" dirty="0"/>
                  <a:t>We onderscheiden:</a:t>
                </a:r>
              </a:p>
              <a:p>
                <a:r>
                  <a:rPr lang="nl-NL" dirty="0"/>
                  <a:t>De grondtoon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4</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t>Eerste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3</m:t>
                        </m:r>
                      </m:num>
                      <m:den>
                        <m:r>
                          <a:rPr lang="nl-NL" b="0" i="1" smtClean="0">
                            <a:latin typeface="Cambria Math" panose="02040503050406030204" pitchFamily="18" charset="0"/>
                            <a:ea typeface="Cambria Math" panose="02040503050406030204" pitchFamily="18" charset="0"/>
                          </a:rPr>
                          <m:t>4</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Tweede boventoon</a:t>
                </a:r>
              </a:p>
              <a:p>
                <a:pPr lvl="1"/>
                <a14:m>
                  <m:oMath xmlns:m="http://schemas.openxmlformats.org/officeDocument/2006/math">
                    <m:r>
                      <a:rPr lang="nl-NL" i="1">
                        <a:latin typeface="Cambria Math" panose="02040503050406030204" pitchFamily="18" charset="0"/>
                        <a:ea typeface="Cambria Math" panose="02040503050406030204" pitchFamily="18" charset="0"/>
                      </a:rPr>
                      <m:t>ℓ=</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5</m:t>
                        </m:r>
                      </m:num>
                      <m:den>
                        <m:r>
                          <a:rPr lang="nl-NL" b="0" i="1" smtClean="0">
                            <a:latin typeface="Cambria Math" panose="02040503050406030204" pitchFamily="18" charset="0"/>
                            <a:ea typeface="Cambria Math" panose="02040503050406030204" pitchFamily="18" charset="0"/>
                          </a:rPr>
                          <m:t>4</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r>
                  <a:rPr lang="nl-NL" dirty="0">
                    <a:ea typeface="Cambria Math" panose="02040503050406030204" pitchFamily="18" charset="0"/>
                  </a:rPr>
                  <a:t>Algemeen: </a:t>
                </a:r>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(2</m:t>
                    </m:r>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−1) × </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4</m:t>
                        </m:r>
                      </m:den>
                    </m:f>
                    <m:r>
                      <a:rPr lang="nl-NL" i="1">
                        <a:latin typeface="Cambria Math" panose="02040503050406030204" pitchFamily="18" charset="0"/>
                        <a:ea typeface="Cambria Math" panose="02040503050406030204" pitchFamily="18" charset="0"/>
                      </a:rPr>
                      <m:t> </m:t>
                    </m:r>
                    <m:r>
                      <a:rPr lang="nl-NL" i="1">
                        <a:latin typeface="Cambria Math" panose="02040503050406030204" pitchFamily="18" charset="0"/>
                        <a:ea typeface="Cambria Math" panose="02040503050406030204" pitchFamily="18" charset="0"/>
                      </a:rPr>
                      <m:t>𝜆</m:t>
                    </m:r>
                  </m:oMath>
                </a14:m>
                <a:endParaRPr lang="nl-NL" dirty="0">
                  <a:ea typeface="Cambria Math" panose="02040503050406030204" pitchFamily="18" charset="0"/>
                </a:endParaRP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oMath>
                </a14:m>
                <a:r>
                  <a:rPr lang="nl-NL" dirty="0">
                    <a:ea typeface="Cambria Math" panose="02040503050406030204" pitchFamily="18" charset="0"/>
                  </a:rPr>
                  <a:t> is een geheel getal</a:t>
                </a:r>
              </a:p>
              <a:p>
                <a:pPr lvl="1"/>
                <a14:m>
                  <m:oMath xmlns:m="http://schemas.openxmlformats.org/officeDocument/2006/math">
                    <m:r>
                      <a:rPr lang="nl-NL" b="0" i="1" dirty="0" smtClean="0">
                        <a:latin typeface="Cambria Math" panose="02040503050406030204" pitchFamily="18" charset="0"/>
                        <a:ea typeface="Cambria Math" panose="02040503050406030204" pitchFamily="18" charset="0"/>
                      </a:rPr>
                      <m:t>𝑛</m:t>
                    </m:r>
                    <m:r>
                      <a:rPr lang="nl-NL" i="1" dirty="0" smtClean="0">
                        <a:latin typeface="Cambria Math" panose="02040503050406030204" pitchFamily="18" charset="0"/>
                        <a:ea typeface="Cambria Math" panose="02040503050406030204" pitchFamily="18" charset="0"/>
                      </a:rPr>
                      <m:t>=1 </m:t>
                    </m:r>
                  </m:oMath>
                </a14:m>
                <a:r>
                  <a:rPr lang="nl-NL" dirty="0">
                    <a:ea typeface="Cambria Math" panose="02040503050406030204" pitchFamily="18" charset="0"/>
                  </a:rPr>
                  <a:t>hoort bij de grondtoon</a:t>
                </a:r>
              </a:p>
              <a:p>
                <a:endParaRPr lang="nl-NL" dirty="0">
                  <a:ea typeface="Cambria Math" panose="02040503050406030204" pitchFamily="18" charset="0"/>
                </a:endParaRPr>
              </a:p>
              <a:p>
                <a:pPr marL="457200" lvl="1" indent="0">
                  <a:buNone/>
                </a:pPr>
                <a:endParaRPr lang="nl-NL" dirty="0">
                  <a:ea typeface="Cambria Math" panose="02040503050406030204" pitchFamily="18" charset="0"/>
                </a:endParaRPr>
              </a:p>
              <a:p>
                <a:pPr lvl="1"/>
                <a:endParaRPr lang="nl-NL" dirty="0"/>
              </a:p>
            </p:txBody>
          </p:sp>
        </mc:Choice>
        <mc:Fallback xmlns="">
          <p:sp>
            <p:nvSpPr>
              <p:cNvPr id="4" name="Tijdelijke aanduiding voor inhoud 3">
                <a:extLst>
                  <a:ext uri="{FF2B5EF4-FFF2-40B4-BE49-F238E27FC236}">
                    <a16:creationId xmlns:a16="http://schemas.microsoft.com/office/drawing/2014/main" id="{F2CF4955-26CF-3F10-E41E-96219BA6F2EF}"/>
                  </a:ext>
                </a:extLst>
              </p:cNvPr>
              <p:cNvSpPr>
                <a:spLocks noGrp="1" noRot="1" noChangeAspect="1" noMove="1" noResize="1" noEditPoints="1" noAdjustHandles="1" noChangeArrowheads="1" noChangeShapeType="1" noTextEdit="1"/>
              </p:cNvSpPr>
              <p:nvPr>
                <p:ph sz="half" idx="1"/>
              </p:nvPr>
            </p:nvSpPr>
            <p:spPr>
              <a:blipFill>
                <a:blip r:embed="rId2"/>
                <a:stretch>
                  <a:fillRect l="-2200" t="-3488"/>
                </a:stretch>
              </a:blipFill>
            </p:spPr>
            <p:txBody>
              <a:bodyPr/>
              <a:lstStyle/>
              <a:p>
                <a:r>
                  <a:rPr lang="nl-NL">
                    <a:noFill/>
                  </a:rPr>
                  <a:t> </a:t>
                </a:r>
              </a:p>
            </p:txBody>
          </p:sp>
        </mc:Fallback>
      </mc:AlternateContent>
      <p:cxnSp>
        <p:nvCxnSpPr>
          <p:cNvPr id="10" name="Rechte verbindingslijn met pijl 9">
            <a:extLst>
              <a:ext uri="{FF2B5EF4-FFF2-40B4-BE49-F238E27FC236}">
                <a16:creationId xmlns:a16="http://schemas.microsoft.com/office/drawing/2014/main" id="{4877ADFF-34DB-72A4-8822-F401E8CDEE16}"/>
              </a:ext>
            </a:extLst>
          </p:cNvPr>
          <p:cNvCxnSpPr>
            <a:cxnSpLocks/>
          </p:cNvCxnSpPr>
          <p:nvPr/>
        </p:nvCxnSpPr>
        <p:spPr>
          <a:xfrm>
            <a:off x="6463862" y="2606566"/>
            <a:ext cx="3349954"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DA74D650-CFCA-86E5-E71E-755DB5ECBD57}"/>
                  </a:ext>
                </a:extLst>
              </p:cNvPr>
              <p:cNvSpPr txBox="1"/>
              <p:nvPr/>
            </p:nvSpPr>
            <p:spPr>
              <a:xfrm>
                <a:off x="7893050" y="2638947"/>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2" name="Tekstvak 11">
                <a:extLst>
                  <a:ext uri="{FF2B5EF4-FFF2-40B4-BE49-F238E27FC236}">
                    <a16:creationId xmlns:a16="http://schemas.microsoft.com/office/drawing/2014/main" id="{DA74D650-CFCA-86E5-E71E-755DB5ECBD57}"/>
                  </a:ext>
                </a:extLst>
              </p:cNvPr>
              <p:cNvSpPr txBox="1">
                <a:spLocks noRot="1" noChangeAspect="1" noMove="1" noResize="1" noEditPoints="1" noAdjustHandles="1" noChangeArrowheads="1" noChangeShapeType="1" noTextEdit="1"/>
              </p:cNvSpPr>
              <p:nvPr/>
            </p:nvSpPr>
            <p:spPr>
              <a:xfrm>
                <a:off x="7893050" y="2638947"/>
                <a:ext cx="357790" cy="369332"/>
              </a:xfrm>
              <a:prstGeom prst="rect">
                <a:avLst/>
              </a:prstGeom>
              <a:blipFill>
                <a:blip r:embed="rId3"/>
                <a:stretch>
                  <a:fillRect/>
                </a:stretch>
              </a:blipFill>
            </p:spPr>
            <p:txBody>
              <a:bodyPr/>
              <a:lstStyle/>
              <a:p>
                <a:r>
                  <a:rPr lang="nl-NL">
                    <a:noFill/>
                  </a:rPr>
                  <a:t> </a:t>
                </a:r>
              </a:p>
            </p:txBody>
          </p:sp>
        </mc:Fallback>
      </mc:AlternateContent>
      <p:cxnSp>
        <p:nvCxnSpPr>
          <p:cNvPr id="13" name="Rechte verbindingslijn met pijl 12">
            <a:extLst>
              <a:ext uri="{FF2B5EF4-FFF2-40B4-BE49-F238E27FC236}">
                <a16:creationId xmlns:a16="http://schemas.microsoft.com/office/drawing/2014/main" id="{3E6C5959-E420-8232-2AC3-13681CF47F50}"/>
              </a:ext>
            </a:extLst>
          </p:cNvPr>
          <p:cNvCxnSpPr>
            <a:cxnSpLocks/>
          </p:cNvCxnSpPr>
          <p:nvPr/>
        </p:nvCxnSpPr>
        <p:spPr>
          <a:xfrm>
            <a:off x="6463862" y="4102045"/>
            <a:ext cx="3349954"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D99EFB05-D703-3E04-AB7F-E06F6A6D0F73}"/>
                  </a:ext>
                </a:extLst>
              </p:cNvPr>
              <p:cNvSpPr txBox="1"/>
              <p:nvPr/>
            </p:nvSpPr>
            <p:spPr>
              <a:xfrm>
                <a:off x="7893050" y="4134426"/>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4" name="Tekstvak 13">
                <a:extLst>
                  <a:ext uri="{FF2B5EF4-FFF2-40B4-BE49-F238E27FC236}">
                    <a16:creationId xmlns:a16="http://schemas.microsoft.com/office/drawing/2014/main" id="{D99EFB05-D703-3E04-AB7F-E06F6A6D0F73}"/>
                  </a:ext>
                </a:extLst>
              </p:cNvPr>
              <p:cNvSpPr txBox="1">
                <a:spLocks noRot="1" noChangeAspect="1" noMove="1" noResize="1" noEditPoints="1" noAdjustHandles="1" noChangeArrowheads="1" noChangeShapeType="1" noTextEdit="1"/>
              </p:cNvSpPr>
              <p:nvPr/>
            </p:nvSpPr>
            <p:spPr>
              <a:xfrm>
                <a:off x="7893050" y="4134426"/>
                <a:ext cx="357790" cy="369332"/>
              </a:xfrm>
              <a:prstGeom prst="rect">
                <a:avLst/>
              </a:prstGeom>
              <a:blipFill>
                <a:blip r:embed="rId4"/>
                <a:stretch>
                  <a:fillRect/>
                </a:stretch>
              </a:blipFill>
            </p:spPr>
            <p:txBody>
              <a:bodyPr/>
              <a:lstStyle/>
              <a:p>
                <a:r>
                  <a:rPr lang="nl-NL">
                    <a:noFill/>
                  </a:rPr>
                  <a:t> </a:t>
                </a:r>
              </a:p>
            </p:txBody>
          </p:sp>
        </mc:Fallback>
      </mc:AlternateContent>
      <p:cxnSp>
        <p:nvCxnSpPr>
          <p:cNvPr id="17" name="Rechte verbindingslijn met pijl 16">
            <a:extLst>
              <a:ext uri="{FF2B5EF4-FFF2-40B4-BE49-F238E27FC236}">
                <a16:creationId xmlns:a16="http://schemas.microsoft.com/office/drawing/2014/main" id="{D35E82AC-BB3F-4881-711C-A4C1D2FBA7DC}"/>
              </a:ext>
            </a:extLst>
          </p:cNvPr>
          <p:cNvCxnSpPr>
            <a:cxnSpLocks/>
          </p:cNvCxnSpPr>
          <p:nvPr/>
        </p:nvCxnSpPr>
        <p:spPr>
          <a:xfrm>
            <a:off x="6453133" y="5565143"/>
            <a:ext cx="3360683" cy="0"/>
          </a:xfrm>
          <a:prstGeom prst="straightConnector1">
            <a:avLst/>
          </a:prstGeom>
          <a:ln w="28575">
            <a:solidFill>
              <a:srgbClr val="652EA3"/>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kstvak 17">
                <a:extLst>
                  <a:ext uri="{FF2B5EF4-FFF2-40B4-BE49-F238E27FC236}">
                    <a16:creationId xmlns:a16="http://schemas.microsoft.com/office/drawing/2014/main" id="{109AE25B-61E0-549B-7230-EB404BF9FBA1}"/>
                  </a:ext>
                </a:extLst>
              </p:cNvPr>
              <p:cNvSpPr txBox="1"/>
              <p:nvPr/>
            </p:nvSpPr>
            <p:spPr>
              <a:xfrm>
                <a:off x="7882321" y="5597524"/>
                <a:ext cx="3577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latin typeface="Cambria Math" panose="02040503050406030204" pitchFamily="18" charset="0"/>
                          <a:ea typeface="Cambria Math" panose="02040503050406030204" pitchFamily="18" charset="0"/>
                        </a:rPr>
                        <m:t>ℓ</m:t>
                      </m:r>
                    </m:oMath>
                  </m:oMathPara>
                </a14:m>
                <a:endParaRPr lang="nl-NL" dirty="0"/>
              </a:p>
            </p:txBody>
          </p:sp>
        </mc:Choice>
        <mc:Fallback xmlns="">
          <p:sp>
            <p:nvSpPr>
              <p:cNvPr id="18" name="Tekstvak 17">
                <a:extLst>
                  <a:ext uri="{FF2B5EF4-FFF2-40B4-BE49-F238E27FC236}">
                    <a16:creationId xmlns:a16="http://schemas.microsoft.com/office/drawing/2014/main" id="{109AE25B-61E0-549B-7230-EB404BF9FBA1}"/>
                  </a:ext>
                </a:extLst>
              </p:cNvPr>
              <p:cNvSpPr txBox="1">
                <a:spLocks noRot="1" noChangeAspect="1" noMove="1" noResize="1" noEditPoints="1" noAdjustHandles="1" noChangeArrowheads="1" noChangeShapeType="1" noTextEdit="1"/>
              </p:cNvSpPr>
              <p:nvPr/>
            </p:nvSpPr>
            <p:spPr>
              <a:xfrm>
                <a:off x="7882321" y="5597524"/>
                <a:ext cx="357790" cy="369332"/>
              </a:xfrm>
              <a:prstGeom prst="rect">
                <a:avLst/>
              </a:prstGeom>
              <a:blipFill>
                <a:blip r:embed="rId4"/>
                <a:stretch>
                  <a:fillRect/>
                </a:stretch>
              </a:blipFill>
            </p:spPr>
            <p:txBody>
              <a:bodyPr/>
              <a:lstStyle/>
              <a:p>
                <a:r>
                  <a:rPr lang="nl-NL">
                    <a:noFill/>
                  </a:rPr>
                  <a:t> </a:t>
                </a:r>
              </a:p>
            </p:txBody>
          </p:sp>
        </mc:Fallback>
      </mc:AlternateContent>
      <p:pic>
        <p:nvPicPr>
          <p:cNvPr id="6146" name="Picture 2" descr="Industriële wetenschappen Staande golven">
            <a:extLst>
              <a:ext uri="{FF2B5EF4-FFF2-40B4-BE49-F238E27FC236}">
                <a16:creationId xmlns:a16="http://schemas.microsoft.com/office/drawing/2014/main" id="{DE848237-A419-D3EF-4784-2647C0D873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8678"/>
          <a:stretch>
            <a:fillRect/>
          </a:stretch>
        </p:blipFill>
        <p:spPr bwMode="auto">
          <a:xfrm>
            <a:off x="6308616" y="1816401"/>
            <a:ext cx="3505200" cy="7279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ndustriële wetenschappen Staande golven">
            <a:extLst>
              <a:ext uri="{FF2B5EF4-FFF2-40B4-BE49-F238E27FC236}">
                <a16:creationId xmlns:a16="http://schemas.microsoft.com/office/drawing/2014/main" id="{ED7E520C-ABDD-956D-58D6-CB070799E5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32" b="37046"/>
          <a:stretch>
            <a:fillRect/>
          </a:stretch>
        </p:blipFill>
        <p:spPr bwMode="auto">
          <a:xfrm>
            <a:off x="6308616" y="3336358"/>
            <a:ext cx="3505200" cy="727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dustriële wetenschappen Staande golven">
            <a:extLst>
              <a:ext uri="{FF2B5EF4-FFF2-40B4-BE49-F238E27FC236}">
                <a16:creationId xmlns:a16="http://schemas.microsoft.com/office/drawing/2014/main" id="{ED31C7BC-A067-A85A-4956-FF15A2604C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4037" b="4641"/>
          <a:stretch>
            <a:fillRect/>
          </a:stretch>
        </p:blipFill>
        <p:spPr bwMode="auto">
          <a:xfrm>
            <a:off x="6308616" y="4761717"/>
            <a:ext cx="3505200" cy="72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918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ssolve">
                                      <p:cBhvr>
                                        <p:cTn id="15" dur="500"/>
                                        <p:tgtEl>
                                          <p:spTgt spid="61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par>
                          <p:cTn id="37" fill="hold">
                            <p:stCondLst>
                              <p:cond delay="500"/>
                            </p:stCondLst>
                            <p:childTnLst>
                              <p:par>
                                <p:cTn id="38" presetID="9"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15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4"/>
                                        </p:tgtEl>
                                        <p:attrNameLst>
                                          <p:attrName>ppt_y</p:attrName>
                                        </p:attrNameLst>
                                      </p:cBhvr>
                                      <p:tavLst>
                                        <p:tav tm="0">
                                          <p:val>
                                            <p:strVal val="#ppt_y"/>
                                          </p:val>
                                        </p:tav>
                                        <p:tav tm="100000">
                                          <p:val>
                                            <p:strVal val="#ppt_y"/>
                                          </p:val>
                                        </p:tav>
                                      </p:tavLst>
                                    </p:anim>
                                    <p:anim calcmode="lin" valueType="num">
                                      <p:cBhvr>
                                        <p:cTn id="5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4"/>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wipe(left)">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animEffect transition="in" filter="wipe(left)">
                                      <p:cBhvr>
                                        <p:cTn id="61" dur="500"/>
                                        <p:tgtEl>
                                          <p:spTgt spid="4">
                                            <p:txEl>
                                              <p:pRg st="5" end="5"/>
                                            </p:txEl>
                                          </p:spTgt>
                                        </p:tgtEl>
                                      </p:cBhvr>
                                    </p:animEffect>
                                  </p:childTnLst>
                                </p:cTn>
                              </p:par>
                            </p:childTnLst>
                          </p:cTn>
                        </p:par>
                        <p:par>
                          <p:cTn id="62" fill="hold">
                            <p:stCondLst>
                              <p:cond delay="500"/>
                            </p:stCondLst>
                            <p:childTnLst>
                              <p:par>
                                <p:cTn id="63" presetID="9" presetClass="entr" presetSubtype="0"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dissolve">
                                      <p:cBhvr>
                                        <p:cTn id="65" dur="500"/>
                                        <p:tgtEl>
                                          <p:spTgt spid="5"/>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1500"/>
                            </p:stCondLst>
                            <p:childTnLst>
                              <p:par>
                                <p:cTn id="71" presetID="41" presetClass="entr" presetSubtype="0" fill="hold" grpId="0" nodeType="afterEffect">
                                  <p:stCondLst>
                                    <p:cond delay="0"/>
                                  </p:stCondLst>
                                  <p:iterate type="lt">
                                    <p:tmPct val="10000"/>
                                  </p:iterate>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18"/>
                                        </p:tgtEl>
                                        <p:attrNameLst>
                                          <p:attrName>ppt_y</p:attrName>
                                        </p:attrNameLst>
                                      </p:cBhvr>
                                      <p:tavLst>
                                        <p:tav tm="0">
                                          <p:val>
                                            <p:strVal val="#ppt_y"/>
                                          </p:val>
                                        </p:tav>
                                        <p:tav tm="100000">
                                          <p:val>
                                            <p:strVal val="#ppt_y"/>
                                          </p:val>
                                        </p:tav>
                                      </p:tavLst>
                                    </p:anim>
                                    <p:anim calcmode="lin" valueType="num">
                                      <p:cBhvr>
                                        <p:cTn id="75"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18"/>
                                        </p:tgtEl>
                                      </p:cBhvr>
                                    </p:animEffect>
                                  </p:childTnLst>
                                </p:cTn>
                              </p:par>
                            </p:childTnLst>
                          </p:cTn>
                        </p:par>
                        <p:par>
                          <p:cTn id="78" fill="hold">
                            <p:stCondLst>
                              <p:cond delay="2000"/>
                            </p:stCondLst>
                            <p:childTnLst>
                              <p:par>
                                <p:cTn id="79" presetID="22" presetClass="entr" presetSubtype="8" fill="hold" grpId="0" nodeType="afterEffect">
                                  <p:stCondLst>
                                    <p:cond delay="0"/>
                                  </p:stCondLst>
                                  <p:childTnLst>
                                    <p:set>
                                      <p:cBhvr>
                                        <p:cTn id="80" dur="1" fill="hold">
                                          <p:stCondLst>
                                            <p:cond delay="0"/>
                                          </p:stCondLst>
                                        </p:cTn>
                                        <p:tgtEl>
                                          <p:spTgt spid="4">
                                            <p:txEl>
                                              <p:pRg st="6" end="6"/>
                                            </p:txEl>
                                          </p:spTgt>
                                        </p:tgtEl>
                                        <p:attrNameLst>
                                          <p:attrName>style.visibility</p:attrName>
                                        </p:attrNameLst>
                                      </p:cBhvr>
                                      <p:to>
                                        <p:strVal val="visible"/>
                                      </p:to>
                                    </p:set>
                                    <p:animEffect transition="in" filter="wipe(left)">
                                      <p:cBhvr>
                                        <p:cTn id="81" dur="500"/>
                                        <p:tgtEl>
                                          <p:spTgt spid="4">
                                            <p:txEl>
                                              <p:pRg st="6" end="6"/>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
                                            <p:txEl>
                                              <p:pRg st="7" end="7"/>
                                            </p:txEl>
                                          </p:spTgt>
                                        </p:tgtEl>
                                        <p:attrNameLst>
                                          <p:attrName>style.visibility</p:attrName>
                                        </p:attrNameLst>
                                      </p:cBhvr>
                                      <p:to>
                                        <p:strVal val="visible"/>
                                      </p:to>
                                    </p:set>
                                    <p:animEffect transition="in" filter="wipe(left)">
                                      <p:cBhvr>
                                        <p:cTn id="86" dur="500"/>
                                        <p:tgtEl>
                                          <p:spTgt spid="4">
                                            <p:txEl>
                                              <p:pRg st="7" end="7"/>
                                            </p:txEl>
                                          </p:spTgt>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4">
                                            <p:txEl>
                                              <p:pRg st="8" end="8"/>
                                            </p:txEl>
                                          </p:spTgt>
                                        </p:tgtEl>
                                        <p:attrNameLst>
                                          <p:attrName>style.visibility</p:attrName>
                                        </p:attrNameLst>
                                      </p:cBhvr>
                                      <p:to>
                                        <p:strVal val="visible"/>
                                      </p:to>
                                    </p:set>
                                    <p:animEffect transition="in" filter="wipe(left)">
                                      <p:cBhvr>
                                        <p:cTn id="89" dur="500"/>
                                        <p:tgtEl>
                                          <p:spTgt spid="4">
                                            <p:txEl>
                                              <p:pRg st="8" end="8"/>
                                            </p:txEl>
                                          </p:spTgt>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
                                            <p:txEl>
                                              <p:pRg st="9" end="9"/>
                                            </p:txEl>
                                          </p:spTgt>
                                        </p:tgtEl>
                                        <p:attrNameLst>
                                          <p:attrName>style.visibility</p:attrName>
                                        </p:attrNameLst>
                                      </p:cBhvr>
                                      <p:to>
                                        <p:strVal val="visible"/>
                                      </p:to>
                                    </p:set>
                                    <p:animEffect transition="in" filter="wipe(left)">
                                      <p:cBhvr>
                                        <p:cTn id="9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p:bldP spid="14"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1B1A-2E2F-FA8F-5A8E-74A45F0190B7}"/>
              </a:ext>
            </a:extLst>
          </p:cNvPr>
          <p:cNvSpPr>
            <a:spLocks noGrp="1"/>
          </p:cNvSpPr>
          <p:nvPr>
            <p:ph type="title"/>
          </p:nvPr>
        </p:nvSpPr>
        <p:spPr/>
        <p:txBody>
          <a:bodyPr/>
          <a:lstStyle/>
          <a:p>
            <a:r>
              <a:rPr lang="nl-NL" dirty="0"/>
              <a:t>2023 TV1</a:t>
            </a:r>
          </a:p>
        </p:txBody>
      </p:sp>
      <p:pic>
        <p:nvPicPr>
          <p:cNvPr id="8" name="Tijdelijke aanduiding voor inhoud 7">
            <a:extLst>
              <a:ext uri="{FF2B5EF4-FFF2-40B4-BE49-F238E27FC236}">
                <a16:creationId xmlns:a16="http://schemas.microsoft.com/office/drawing/2014/main" id="{C71767BA-3401-7AFB-958E-71F36CCF120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5838" y="1321527"/>
            <a:ext cx="5181600" cy="5386603"/>
          </a:xfrm>
        </p:spPr>
      </p:pic>
      <p:pic>
        <p:nvPicPr>
          <p:cNvPr id="10" name="Tijdelijke aanduiding voor inhoud 9">
            <a:extLst>
              <a:ext uri="{FF2B5EF4-FFF2-40B4-BE49-F238E27FC236}">
                <a16:creationId xmlns:a16="http://schemas.microsoft.com/office/drawing/2014/main" id="{2AA56ADF-959D-83E9-34AF-CC22BD92956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1098" y="1601805"/>
            <a:ext cx="4751962" cy="1118109"/>
          </a:xfrm>
        </p:spPr>
      </p:pic>
      <p:pic>
        <p:nvPicPr>
          <p:cNvPr id="12" name="Afbeelding 11">
            <a:extLst>
              <a:ext uri="{FF2B5EF4-FFF2-40B4-BE49-F238E27FC236}">
                <a16:creationId xmlns:a16="http://schemas.microsoft.com/office/drawing/2014/main" id="{E99C5351-1AFB-A648-60EC-411E3AC9EB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710" y="2719914"/>
            <a:ext cx="5421861" cy="3311235"/>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CC1A3319-E52E-89CA-91F6-E55D710A94EC}"/>
                  </a:ext>
                </a:extLst>
              </p14:cNvPr>
              <p14:cNvContentPartPr/>
              <p14:nvPr/>
            </p14:nvContentPartPr>
            <p14:xfrm>
              <a:off x="2596826" y="1981677"/>
              <a:ext cx="1117800" cy="42480"/>
            </p14:xfrm>
          </p:contentPart>
        </mc:Choice>
        <mc:Fallback xmlns="">
          <p:pic>
            <p:nvPicPr>
              <p:cNvPr id="3" name="Inkt 2">
                <a:extLst>
                  <a:ext uri="{FF2B5EF4-FFF2-40B4-BE49-F238E27FC236}">
                    <a16:creationId xmlns:a16="http://schemas.microsoft.com/office/drawing/2014/main" id="{CC1A3319-E52E-89CA-91F6-E55D710A94EC}"/>
                  </a:ext>
                </a:extLst>
              </p:cNvPr>
              <p:cNvPicPr/>
              <p:nvPr/>
            </p:nvPicPr>
            <p:blipFill>
              <a:blip r:embed="rId6"/>
              <a:stretch>
                <a:fillRect/>
              </a:stretch>
            </p:blipFill>
            <p:spPr>
              <a:xfrm>
                <a:off x="2542826" y="1874037"/>
                <a:ext cx="122544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t 3">
                <a:extLst>
                  <a:ext uri="{FF2B5EF4-FFF2-40B4-BE49-F238E27FC236}">
                    <a16:creationId xmlns:a16="http://schemas.microsoft.com/office/drawing/2014/main" id="{DC356087-E850-A5E2-7489-2895E7BC0F16}"/>
                  </a:ext>
                </a:extLst>
              </p14:cNvPr>
              <p14:cNvContentPartPr/>
              <p14:nvPr/>
            </p14:nvContentPartPr>
            <p14:xfrm>
              <a:off x="2285786" y="2334117"/>
              <a:ext cx="903960" cy="10080"/>
            </p14:xfrm>
          </p:contentPart>
        </mc:Choice>
        <mc:Fallback xmlns="">
          <p:pic>
            <p:nvPicPr>
              <p:cNvPr id="4" name="Inkt 3">
                <a:extLst>
                  <a:ext uri="{FF2B5EF4-FFF2-40B4-BE49-F238E27FC236}">
                    <a16:creationId xmlns:a16="http://schemas.microsoft.com/office/drawing/2014/main" id="{DC356087-E850-A5E2-7489-2895E7BC0F16}"/>
                  </a:ext>
                </a:extLst>
              </p:cNvPr>
              <p:cNvPicPr/>
              <p:nvPr/>
            </p:nvPicPr>
            <p:blipFill>
              <a:blip r:embed="rId8"/>
              <a:stretch>
                <a:fillRect/>
              </a:stretch>
            </p:blipFill>
            <p:spPr>
              <a:xfrm>
                <a:off x="2231786" y="2226477"/>
                <a:ext cx="101160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t 4">
                <a:extLst>
                  <a:ext uri="{FF2B5EF4-FFF2-40B4-BE49-F238E27FC236}">
                    <a16:creationId xmlns:a16="http://schemas.microsoft.com/office/drawing/2014/main" id="{18E9FA57-5C75-4FA1-C520-E6679C87546B}"/>
                  </a:ext>
                </a:extLst>
              </p14:cNvPr>
              <p14:cNvContentPartPr/>
              <p14:nvPr/>
            </p14:nvContentPartPr>
            <p14:xfrm>
              <a:off x="8404346" y="1719597"/>
              <a:ext cx="553680" cy="11880"/>
            </p14:xfrm>
          </p:contentPart>
        </mc:Choice>
        <mc:Fallback xmlns="">
          <p:pic>
            <p:nvPicPr>
              <p:cNvPr id="5" name="Inkt 4">
                <a:extLst>
                  <a:ext uri="{FF2B5EF4-FFF2-40B4-BE49-F238E27FC236}">
                    <a16:creationId xmlns:a16="http://schemas.microsoft.com/office/drawing/2014/main" id="{18E9FA57-5C75-4FA1-C520-E6679C87546B}"/>
                  </a:ext>
                </a:extLst>
              </p:cNvPr>
              <p:cNvPicPr/>
              <p:nvPr/>
            </p:nvPicPr>
            <p:blipFill>
              <a:blip r:embed="rId10"/>
              <a:stretch>
                <a:fillRect/>
              </a:stretch>
            </p:blipFill>
            <p:spPr>
              <a:xfrm>
                <a:off x="8350706" y="1611597"/>
                <a:ext cx="6613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t 5">
                <a:extLst>
                  <a:ext uri="{FF2B5EF4-FFF2-40B4-BE49-F238E27FC236}">
                    <a16:creationId xmlns:a16="http://schemas.microsoft.com/office/drawing/2014/main" id="{4C627A49-3EE7-9F11-2824-9B869EDEE081}"/>
                  </a:ext>
                </a:extLst>
              </p14:cNvPr>
              <p14:cNvContentPartPr/>
              <p14:nvPr/>
            </p14:nvContentPartPr>
            <p14:xfrm>
              <a:off x="9435746" y="1721037"/>
              <a:ext cx="699480" cy="10440"/>
            </p14:xfrm>
          </p:contentPart>
        </mc:Choice>
        <mc:Fallback xmlns="">
          <p:pic>
            <p:nvPicPr>
              <p:cNvPr id="6" name="Inkt 5">
                <a:extLst>
                  <a:ext uri="{FF2B5EF4-FFF2-40B4-BE49-F238E27FC236}">
                    <a16:creationId xmlns:a16="http://schemas.microsoft.com/office/drawing/2014/main" id="{4C627A49-3EE7-9F11-2824-9B869EDEE081}"/>
                  </a:ext>
                </a:extLst>
              </p:cNvPr>
              <p:cNvPicPr/>
              <p:nvPr/>
            </p:nvPicPr>
            <p:blipFill>
              <a:blip r:embed="rId12"/>
              <a:stretch>
                <a:fillRect/>
              </a:stretch>
            </p:blipFill>
            <p:spPr>
              <a:xfrm>
                <a:off x="9381746" y="1613037"/>
                <a:ext cx="8071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t 8">
                <a:extLst>
                  <a:ext uri="{FF2B5EF4-FFF2-40B4-BE49-F238E27FC236}">
                    <a16:creationId xmlns:a16="http://schemas.microsoft.com/office/drawing/2014/main" id="{0D97A0CF-5698-043C-9FB1-8052AF99A035}"/>
                  </a:ext>
                </a:extLst>
              </p14:cNvPr>
              <p14:cNvContentPartPr/>
              <p14:nvPr/>
            </p14:nvContentPartPr>
            <p14:xfrm>
              <a:off x="8871266" y="2986077"/>
              <a:ext cx="1458360" cy="20880"/>
            </p14:xfrm>
          </p:contentPart>
        </mc:Choice>
        <mc:Fallback xmlns="">
          <p:pic>
            <p:nvPicPr>
              <p:cNvPr id="9" name="Inkt 8">
                <a:extLst>
                  <a:ext uri="{FF2B5EF4-FFF2-40B4-BE49-F238E27FC236}">
                    <a16:creationId xmlns:a16="http://schemas.microsoft.com/office/drawing/2014/main" id="{0D97A0CF-5698-043C-9FB1-8052AF99A035}"/>
                  </a:ext>
                </a:extLst>
              </p:cNvPr>
              <p:cNvPicPr/>
              <p:nvPr/>
            </p:nvPicPr>
            <p:blipFill>
              <a:blip r:embed="rId14"/>
              <a:stretch>
                <a:fillRect/>
              </a:stretch>
            </p:blipFill>
            <p:spPr>
              <a:xfrm>
                <a:off x="8817626" y="2878077"/>
                <a:ext cx="15660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t 10">
                <a:extLst>
                  <a:ext uri="{FF2B5EF4-FFF2-40B4-BE49-F238E27FC236}">
                    <a16:creationId xmlns:a16="http://schemas.microsoft.com/office/drawing/2014/main" id="{7F1BB603-5389-F3CD-70E9-056205CA6F14}"/>
                  </a:ext>
                </a:extLst>
              </p14:cNvPr>
              <p14:cNvContentPartPr/>
              <p14:nvPr/>
            </p14:nvContentPartPr>
            <p14:xfrm>
              <a:off x="9260426" y="2176437"/>
              <a:ext cx="1477800" cy="70920"/>
            </p14:xfrm>
          </p:contentPart>
        </mc:Choice>
        <mc:Fallback xmlns="">
          <p:pic>
            <p:nvPicPr>
              <p:cNvPr id="11" name="Inkt 10">
                <a:extLst>
                  <a:ext uri="{FF2B5EF4-FFF2-40B4-BE49-F238E27FC236}">
                    <a16:creationId xmlns:a16="http://schemas.microsoft.com/office/drawing/2014/main" id="{7F1BB603-5389-F3CD-70E9-056205CA6F14}"/>
                  </a:ext>
                </a:extLst>
              </p:cNvPr>
              <p:cNvPicPr/>
              <p:nvPr/>
            </p:nvPicPr>
            <p:blipFill>
              <a:blip r:embed="rId16"/>
              <a:stretch>
                <a:fillRect/>
              </a:stretch>
            </p:blipFill>
            <p:spPr>
              <a:xfrm>
                <a:off x="9206426" y="2068437"/>
                <a:ext cx="15854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t 13">
                <a:extLst>
                  <a:ext uri="{FF2B5EF4-FFF2-40B4-BE49-F238E27FC236}">
                    <a16:creationId xmlns:a16="http://schemas.microsoft.com/office/drawing/2014/main" id="{DD25CB96-53E9-4BC1-B175-A16EF7E57099}"/>
                  </a:ext>
                </a:extLst>
              </p14:cNvPr>
              <p14:cNvContentPartPr/>
              <p14:nvPr/>
            </p14:nvContentPartPr>
            <p14:xfrm>
              <a:off x="6303026" y="2383077"/>
              <a:ext cx="1263600" cy="49320"/>
            </p14:xfrm>
          </p:contentPart>
        </mc:Choice>
        <mc:Fallback xmlns="">
          <p:pic>
            <p:nvPicPr>
              <p:cNvPr id="14" name="Inkt 13">
                <a:extLst>
                  <a:ext uri="{FF2B5EF4-FFF2-40B4-BE49-F238E27FC236}">
                    <a16:creationId xmlns:a16="http://schemas.microsoft.com/office/drawing/2014/main" id="{DD25CB96-53E9-4BC1-B175-A16EF7E57099}"/>
                  </a:ext>
                </a:extLst>
              </p:cNvPr>
              <p:cNvPicPr/>
              <p:nvPr/>
            </p:nvPicPr>
            <p:blipFill>
              <a:blip r:embed="rId18"/>
              <a:stretch>
                <a:fillRect/>
              </a:stretch>
            </p:blipFill>
            <p:spPr>
              <a:xfrm>
                <a:off x="6249386" y="2275077"/>
                <a:ext cx="13712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t 14">
                <a:extLst>
                  <a:ext uri="{FF2B5EF4-FFF2-40B4-BE49-F238E27FC236}">
                    <a16:creationId xmlns:a16="http://schemas.microsoft.com/office/drawing/2014/main" id="{BE135C7E-9CDC-2573-912A-8994103E64D4}"/>
                  </a:ext>
                </a:extLst>
              </p14:cNvPr>
              <p14:cNvContentPartPr/>
              <p14:nvPr/>
            </p14:nvContentPartPr>
            <p14:xfrm>
              <a:off x="8871266" y="2411877"/>
              <a:ext cx="1147320" cy="30960"/>
            </p14:xfrm>
          </p:contentPart>
        </mc:Choice>
        <mc:Fallback xmlns="">
          <p:pic>
            <p:nvPicPr>
              <p:cNvPr id="15" name="Inkt 14">
                <a:extLst>
                  <a:ext uri="{FF2B5EF4-FFF2-40B4-BE49-F238E27FC236}">
                    <a16:creationId xmlns:a16="http://schemas.microsoft.com/office/drawing/2014/main" id="{BE135C7E-9CDC-2573-912A-8994103E64D4}"/>
                  </a:ext>
                </a:extLst>
              </p:cNvPr>
              <p:cNvPicPr/>
              <p:nvPr/>
            </p:nvPicPr>
            <p:blipFill>
              <a:blip r:embed="rId20"/>
              <a:stretch>
                <a:fillRect/>
              </a:stretch>
            </p:blipFill>
            <p:spPr>
              <a:xfrm>
                <a:off x="8817626" y="2303877"/>
                <a:ext cx="125496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t 15">
                <a:extLst>
                  <a:ext uri="{FF2B5EF4-FFF2-40B4-BE49-F238E27FC236}">
                    <a16:creationId xmlns:a16="http://schemas.microsoft.com/office/drawing/2014/main" id="{3A158AF3-55B5-1434-84C0-2E5C5F4E40BA}"/>
                  </a:ext>
                </a:extLst>
              </p14:cNvPr>
              <p14:cNvContentPartPr/>
              <p14:nvPr/>
            </p14:nvContentPartPr>
            <p14:xfrm>
              <a:off x="6342266" y="5717037"/>
              <a:ext cx="427320" cy="22320"/>
            </p14:xfrm>
          </p:contentPart>
        </mc:Choice>
        <mc:Fallback xmlns="">
          <p:pic>
            <p:nvPicPr>
              <p:cNvPr id="16" name="Inkt 15">
                <a:extLst>
                  <a:ext uri="{FF2B5EF4-FFF2-40B4-BE49-F238E27FC236}">
                    <a16:creationId xmlns:a16="http://schemas.microsoft.com/office/drawing/2014/main" id="{3A158AF3-55B5-1434-84C0-2E5C5F4E40BA}"/>
                  </a:ext>
                </a:extLst>
              </p:cNvPr>
              <p:cNvPicPr/>
              <p:nvPr/>
            </p:nvPicPr>
            <p:blipFill>
              <a:blip r:embed="rId22"/>
              <a:stretch>
                <a:fillRect/>
              </a:stretch>
            </p:blipFill>
            <p:spPr>
              <a:xfrm>
                <a:off x="6288266" y="5609037"/>
                <a:ext cx="5349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t 16">
                <a:extLst>
                  <a:ext uri="{FF2B5EF4-FFF2-40B4-BE49-F238E27FC236}">
                    <a16:creationId xmlns:a16="http://schemas.microsoft.com/office/drawing/2014/main" id="{806F60E2-3F72-31BC-EDD4-C45A0B0CEC59}"/>
                  </a:ext>
                </a:extLst>
              </p14:cNvPr>
              <p14:cNvContentPartPr/>
              <p14:nvPr/>
            </p14:nvContentPartPr>
            <p14:xfrm>
              <a:off x="7032746" y="5699037"/>
              <a:ext cx="1157040" cy="11160"/>
            </p14:xfrm>
          </p:contentPart>
        </mc:Choice>
        <mc:Fallback xmlns="">
          <p:pic>
            <p:nvPicPr>
              <p:cNvPr id="17" name="Inkt 16">
                <a:extLst>
                  <a:ext uri="{FF2B5EF4-FFF2-40B4-BE49-F238E27FC236}">
                    <a16:creationId xmlns:a16="http://schemas.microsoft.com/office/drawing/2014/main" id="{806F60E2-3F72-31BC-EDD4-C45A0B0CEC59}"/>
                  </a:ext>
                </a:extLst>
              </p:cNvPr>
              <p:cNvPicPr/>
              <p:nvPr/>
            </p:nvPicPr>
            <p:blipFill>
              <a:blip r:embed="rId24"/>
              <a:stretch>
                <a:fillRect/>
              </a:stretch>
            </p:blipFill>
            <p:spPr>
              <a:xfrm>
                <a:off x="6978746" y="5591397"/>
                <a:ext cx="12646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t 17">
                <a:extLst>
                  <a:ext uri="{FF2B5EF4-FFF2-40B4-BE49-F238E27FC236}">
                    <a16:creationId xmlns:a16="http://schemas.microsoft.com/office/drawing/2014/main" id="{A9A876E8-8DBE-3A6A-D6FD-D12EC55A2657}"/>
                  </a:ext>
                </a:extLst>
              </p14:cNvPr>
              <p14:cNvContentPartPr/>
              <p14:nvPr/>
            </p14:nvContentPartPr>
            <p14:xfrm>
              <a:off x="7276106" y="5924037"/>
              <a:ext cx="1419480" cy="20160"/>
            </p14:xfrm>
          </p:contentPart>
        </mc:Choice>
        <mc:Fallback xmlns="">
          <p:pic>
            <p:nvPicPr>
              <p:cNvPr id="18" name="Inkt 17">
                <a:extLst>
                  <a:ext uri="{FF2B5EF4-FFF2-40B4-BE49-F238E27FC236}">
                    <a16:creationId xmlns:a16="http://schemas.microsoft.com/office/drawing/2014/main" id="{A9A876E8-8DBE-3A6A-D6FD-D12EC55A2657}"/>
                  </a:ext>
                </a:extLst>
              </p:cNvPr>
              <p:cNvPicPr/>
              <p:nvPr/>
            </p:nvPicPr>
            <p:blipFill>
              <a:blip r:embed="rId26"/>
              <a:stretch>
                <a:fillRect/>
              </a:stretch>
            </p:blipFill>
            <p:spPr>
              <a:xfrm>
                <a:off x="7222106" y="5816397"/>
                <a:ext cx="1527120" cy="235800"/>
              </a:xfrm>
              <a:prstGeom prst="rect">
                <a:avLst/>
              </a:prstGeom>
            </p:spPr>
          </p:pic>
        </mc:Fallback>
      </mc:AlternateContent>
    </p:spTree>
    <p:extLst>
      <p:ext uri="{BB962C8B-B14F-4D97-AF65-F5344CB8AC3E}">
        <p14:creationId xmlns:p14="http://schemas.microsoft.com/office/powerpoint/2010/main" val="334891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11B1A-2E2F-FA8F-5A8E-74A45F0190B7}"/>
              </a:ext>
            </a:extLst>
          </p:cNvPr>
          <p:cNvSpPr>
            <a:spLocks noGrp="1"/>
          </p:cNvSpPr>
          <p:nvPr>
            <p:ph type="title"/>
          </p:nvPr>
        </p:nvSpPr>
        <p:spPr/>
        <p:txBody>
          <a:bodyPr/>
          <a:lstStyle/>
          <a:p>
            <a:r>
              <a:rPr lang="nl-NL" dirty="0"/>
              <a:t>Gegevens verzamelen</a:t>
            </a:r>
          </a:p>
        </p:txBody>
      </p:sp>
      <p:pic>
        <p:nvPicPr>
          <p:cNvPr id="10" name="Tijdelijke aanduiding voor inhoud 9">
            <a:extLst>
              <a:ext uri="{FF2B5EF4-FFF2-40B4-BE49-F238E27FC236}">
                <a16:creationId xmlns:a16="http://schemas.microsoft.com/office/drawing/2014/main" id="{2AA56ADF-959D-83E9-34AF-CC22BD9295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71098" y="1601805"/>
            <a:ext cx="4751962" cy="1118109"/>
          </a:xfrm>
        </p:spPr>
      </p:pic>
      <p:pic>
        <p:nvPicPr>
          <p:cNvPr id="12" name="Afbeelding 11">
            <a:extLst>
              <a:ext uri="{FF2B5EF4-FFF2-40B4-BE49-F238E27FC236}">
                <a16:creationId xmlns:a16="http://schemas.microsoft.com/office/drawing/2014/main" id="{E99C5351-1AFB-A648-60EC-411E3AC9E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710" y="2719914"/>
            <a:ext cx="5421861" cy="331123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18E9FA57-5C75-4FA1-C520-E6679C87546B}"/>
                  </a:ext>
                </a:extLst>
              </p14:cNvPr>
              <p14:cNvContentPartPr/>
              <p14:nvPr/>
            </p14:nvContentPartPr>
            <p14:xfrm>
              <a:off x="8404346" y="1719597"/>
              <a:ext cx="553680" cy="11880"/>
            </p14:xfrm>
          </p:contentPart>
        </mc:Choice>
        <mc:Fallback xmlns="">
          <p:pic>
            <p:nvPicPr>
              <p:cNvPr id="5" name="Inkt 4">
                <a:extLst>
                  <a:ext uri="{FF2B5EF4-FFF2-40B4-BE49-F238E27FC236}">
                    <a16:creationId xmlns:a16="http://schemas.microsoft.com/office/drawing/2014/main" id="{18E9FA57-5C75-4FA1-C520-E6679C87546B}"/>
                  </a:ext>
                </a:extLst>
              </p:cNvPr>
              <p:cNvPicPr/>
              <p:nvPr/>
            </p:nvPicPr>
            <p:blipFill>
              <a:blip r:embed="rId5"/>
              <a:stretch>
                <a:fillRect/>
              </a:stretch>
            </p:blipFill>
            <p:spPr>
              <a:xfrm>
                <a:off x="8350706" y="1611597"/>
                <a:ext cx="66132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4C627A49-3EE7-9F11-2824-9B869EDEE081}"/>
                  </a:ext>
                </a:extLst>
              </p14:cNvPr>
              <p14:cNvContentPartPr/>
              <p14:nvPr/>
            </p14:nvContentPartPr>
            <p14:xfrm>
              <a:off x="9435746" y="1721037"/>
              <a:ext cx="699480" cy="10440"/>
            </p14:xfrm>
          </p:contentPart>
        </mc:Choice>
        <mc:Fallback xmlns="">
          <p:pic>
            <p:nvPicPr>
              <p:cNvPr id="6" name="Inkt 5">
                <a:extLst>
                  <a:ext uri="{FF2B5EF4-FFF2-40B4-BE49-F238E27FC236}">
                    <a16:creationId xmlns:a16="http://schemas.microsoft.com/office/drawing/2014/main" id="{4C627A49-3EE7-9F11-2824-9B869EDEE081}"/>
                  </a:ext>
                </a:extLst>
              </p:cNvPr>
              <p:cNvPicPr/>
              <p:nvPr/>
            </p:nvPicPr>
            <p:blipFill>
              <a:blip r:embed="rId7"/>
              <a:stretch>
                <a:fillRect/>
              </a:stretch>
            </p:blipFill>
            <p:spPr>
              <a:xfrm>
                <a:off x="9381746" y="1613037"/>
                <a:ext cx="80712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t 8">
                <a:extLst>
                  <a:ext uri="{FF2B5EF4-FFF2-40B4-BE49-F238E27FC236}">
                    <a16:creationId xmlns:a16="http://schemas.microsoft.com/office/drawing/2014/main" id="{0D97A0CF-5698-043C-9FB1-8052AF99A035}"/>
                  </a:ext>
                </a:extLst>
              </p14:cNvPr>
              <p14:cNvContentPartPr/>
              <p14:nvPr/>
            </p14:nvContentPartPr>
            <p14:xfrm>
              <a:off x="8871266" y="2986077"/>
              <a:ext cx="1458360" cy="20880"/>
            </p14:xfrm>
          </p:contentPart>
        </mc:Choice>
        <mc:Fallback xmlns="">
          <p:pic>
            <p:nvPicPr>
              <p:cNvPr id="9" name="Inkt 8">
                <a:extLst>
                  <a:ext uri="{FF2B5EF4-FFF2-40B4-BE49-F238E27FC236}">
                    <a16:creationId xmlns:a16="http://schemas.microsoft.com/office/drawing/2014/main" id="{0D97A0CF-5698-043C-9FB1-8052AF99A035}"/>
                  </a:ext>
                </a:extLst>
              </p:cNvPr>
              <p:cNvPicPr/>
              <p:nvPr/>
            </p:nvPicPr>
            <p:blipFill>
              <a:blip r:embed="rId9"/>
              <a:stretch>
                <a:fillRect/>
              </a:stretch>
            </p:blipFill>
            <p:spPr>
              <a:xfrm>
                <a:off x="8817626" y="2878077"/>
                <a:ext cx="15660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7F1BB603-5389-F3CD-70E9-056205CA6F14}"/>
                  </a:ext>
                </a:extLst>
              </p14:cNvPr>
              <p14:cNvContentPartPr/>
              <p14:nvPr/>
            </p14:nvContentPartPr>
            <p14:xfrm>
              <a:off x="9260426" y="2176437"/>
              <a:ext cx="1477800" cy="70920"/>
            </p14:xfrm>
          </p:contentPart>
        </mc:Choice>
        <mc:Fallback xmlns="">
          <p:pic>
            <p:nvPicPr>
              <p:cNvPr id="11" name="Inkt 10">
                <a:extLst>
                  <a:ext uri="{FF2B5EF4-FFF2-40B4-BE49-F238E27FC236}">
                    <a16:creationId xmlns:a16="http://schemas.microsoft.com/office/drawing/2014/main" id="{7F1BB603-5389-F3CD-70E9-056205CA6F14}"/>
                  </a:ext>
                </a:extLst>
              </p:cNvPr>
              <p:cNvPicPr/>
              <p:nvPr/>
            </p:nvPicPr>
            <p:blipFill>
              <a:blip r:embed="rId11"/>
              <a:stretch>
                <a:fillRect/>
              </a:stretch>
            </p:blipFill>
            <p:spPr>
              <a:xfrm>
                <a:off x="9206426" y="2068437"/>
                <a:ext cx="15854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DD25CB96-53E9-4BC1-B175-A16EF7E57099}"/>
                  </a:ext>
                </a:extLst>
              </p14:cNvPr>
              <p14:cNvContentPartPr/>
              <p14:nvPr/>
            </p14:nvContentPartPr>
            <p14:xfrm>
              <a:off x="6303026" y="2383077"/>
              <a:ext cx="1263600" cy="49320"/>
            </p14:xfrm>
          </p:contentPart>
        </mc:Choice>
        <mc:Fallback xmlns="">
          <p:pic>
            <p:nvPicPr>
              <p:cNvPr id="14" name="Inkt 13">
                <a:extLst>
                  <a:ext uri="{FF2B5EF4-FFF2-40B4-BE49-F238E27FC236}">
                    <a16:creationId xmlns:a16="http://schemas.microsoft.com/office/drawing/2014/main" id="{DD25CB96-53E9-4BC1-B175-A16EF7E57099}"/>
                  </a:ext>
                </a:extLst>
              </p:cNvPr>
              <p:cNvPicPr/>
              <p:nvPr/>
            </p:nvPicPr>
            <p:blipFill>
              <a:blip r:embed="rId13"/>
              <a:stretch>
                <a:fillRect/>
              </a:stretch>
            </p:blipFill>
            <p:spPr>
              <a:xfrm>
                <a:off x="6249386" y="2275077"/>
                <a:ext cx="13712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BE135C7E-9CDC-2573-912A-8994103E64D4}"/>
                  </a:ext>
                </a:extLst>
              </p14:cNvPr>
              <p14:cNvContentPartPr/>
              <p14:nvPr/>
            </p14:nvContentPartPr>
            <p14:xfrm>
              <a:off x="8871266" y="2411877"/>
              <a:ext cx="1147320" cy="30960"/>
            </p14:xfrm>
          </p:contentPart>
        </mc:Choice>
        <mc:Fallback xmlns="">
          <p:pic>
            <p:nvPicPr>
              <p:cNvPr id="15" name="Inkt 14">
                <a:extLst>
                  <a:ext uri="{FF2B5EF4-FFF2-40B4-BE49-F238E27FC236}">
                    <a16:creationId xmlns:a16="http://schemas.microsoft.com/office/drawing/2014/main" id="{BE135C7E-9CDC-2573-912A-8994103E64D4}"/>
                  </a:ext>
                </a:extLst>
              </p:cNvPr>
              <p:cNvPicPr/>
              <p:nvPr/>
            </p:nvPicPr>
            <p:blipFill>
              <a:blip r:embed="rId15"/>
              <a:stretch>
                <a:fillRect/>
              </a:stretch>
            </p:blipFill>
            <p:spPr>
              <a:xfrm>
                <a:off x="8817626" y="2303877"/>
                <a:ext cx="125496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3A158AF3-55B5-1434-84C0-2E5C5F4E40BA}"/>
                  </a:ext>
                </a:extLst>
              </p14:cNvPr>
              <p14:cNvContentPartPr/>
              <p14:nvPr/>
            </p14:nvContentPartPr>
            <p14:xfrm>
              <a:off x="6342266" y="5717037"/>
              <a:ext cx="427320" cy="22320"/>
            </p14:xfrm>
          </p:contentPart>
        </mc:Choice>
        <mc:Fallback xmlns="">
          <p:pic>
            <p:nvPicPr>
              <p:cNvPr id="16" name="Inkt 15">
                <a:extLst>
                  <a:ext uri="{FF2B5EF4-FFF2-40B4-BE49-F238E27FC236}">
                    <a16:creationId xmlns:a16="http://schemas.microsoft.com/office/drawing/2014/main" id="{3A158AF3-55B5-1434-84C0-2E5C5F4E40BA}"/>
                  </a:ext>
                </a:extLst>
              </p:cNvPr>
              <p:cNvPicPr/>
              <p:nvPr/>
            </p:nvPicPr>
            <p:blipFill>
              <a:blip r:embed="rId17"/>
              <a:stretch>
                <a:fillRect/>
              </a:stretch>
            </p:blipFill>
            <p:spPr>
              <a:xfrm>
                <a:off x="6288266" y="5609037"/>
                <a:ext cx="5349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Inkt 16">
                <a:extLst>
                  <a:ext uri="{FF2B5EF4-FFF2-40B4-BE49-F238E27FC236}">
                    <a16:creationId xmlns:a16="http://schemas.microsoft.com/office/drawing/2014/main" id="{806F60E2-3F72-31BC-EDD4-C45A0B0CEC59}"/>
                  </a:ext>
                </a:extLst>
              </p14:cNvPr>
              <p14:cNvContentPartPr/>
              <p14:nvPr/>
            </p14:nvContentPartPr>
            <p14:xfrm>
              <a:off x="7032746" y="5699037"/>
              <a:ext cx="1157040" cy="11160"/>
            </p14:xfrm>
          </p:contentPart>
        </mc:Choice>
        <mc:Fallback xmlns="">
          <p:pic>
            <p:nvPicPr>
              <p:cNvPr id="17" name="Inkt 16">
                <a:extLst>
                  <a:ext uri="{FF2B5EF4-FFF2-40B4-BE49-F238E27FC236}">
                    <a16:creationId xmlns:a16="http://schemas.microsoft.com/office/drawing/2014/main" id="{806F60E2-3F72-31BC-EDD4-C45A0B0CEC59}"/>
                  </a:ext>
                </a:extLst>
              </p:cNvPr>
              <p:cNvPicPr/>
              <p:nvPr/>
            </p:nvPicPr>
            <p:blipFill>
              <a:blip r:embed="rId19"/>
              <a:stretch>
                <a:fillRect/>
              </a:stretch>
            </p:blipFill>
            <p:spPr>
              <a:xfrm>
                <a:off x="6978746" y="5591397"/>
                <a:ext cx="12646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t 17">
                <a:extLst>
                  <a:ext uri="{FF2B5EF4-FFF2-40B4-BE49-F238E27FC236}">
                    <a16:creationId xmlns:a16="http://schemas.microsoft.com/office/drawing/2014/main" id="{A9A876E8-8DBE-3A6A-D6FD-D12EC55A2657}"/>
                  </a:ext>
                </a:extLst>
              </p14:cNvPr>
              <p14:cNvContentPartPr/>
              <p14:nvPr/>
            </p14:nvContentPartPr>
            <p14:xfrm>
              <a:off x="7276106" y="5924037"/>
              <a:ext cx="1419480" cy="20160"/>
            </p14:xfrm>
          </p:contentPart>
        </mc:Choice>
        <mc:Fallback xmlns="">
          <p:pic>
            <p:nvPicPr>
              <p:cNvPr id="18" name="Inkt 17">
                <a:extLst>
                  <a:ext uri="{FF2B5EF4-FFF2-40B4-BE49-F238E27FC236}">
                    <a16:creationId xmlns:a16="http://schemas.microsoft.com/office/drawing/2014/main" id="{A9A876E8-8DBE-3A6A-D6FD-D12EC55A2657}"/>
                  </a:ext>
                </a:extLst>
              </p:cNvPr>
              <p:cNvPicPr/>
              <p:nvPr/>
            </p:nvPicPr>
            <p:blipFill>
              <a:blip r:embed="rId21"/>
              <a:stretch>
                <a:fillRect/>
              </a:stretch>
            </p:blipFill>
            <p:spPr>
              <a:xfrm>
                <a:off x="7222106" y="5816397"/>
                <a:ext cx="1527120" cy="235800"/>
              </a:xfrm>
              <a:prstGeom prst="rect">
                <a:avLst/>
              </a:prstGeom>
            </p:spPr>
          </p:pic>
        </mc:Fallback>
      </mc:AlternateContent>
      <mc:AlternateContent xmlns:mc="http://schemas.openxmlformats.org/markup-compatibility/2006" xmlns:a14="http://schemas.microsoft.com/office/drawing/2010/main">
        <mc:Choice Requires="a14">
          <p:sp>
            <p:nvSpPr>
              <p:cNvPr id="21" name="Tijdelijke aanduiding voor inhoud 2">
                <a:extLst>
                  <a:ext uri="{FF2B5EF4-FFF2-40B4-BE49-F238E27FC236}">
                    <a16:creationId xmlns:a16="http://schemas.microsoft.com/office/drawing/2014/main" id="{C792CB25-6593-EB77-F5DA-DAE4CC4BAA76}"/>
                  </a:ext>
                </a:extLst>
              </p:cNvPr>
              <p:cNvSpPr>
                <a:spLocks noGrp="1"/>
              </p:cNvSpPr>
              <p:nvPr>
                <p:ph sz="half" idx="1"/>
              </p:nvPr>
            </p:nvSpPr>
            <p:spPr>
              <a:xfrm>
                <a:off x="838200" y="1825625"/>
                <a:ext cx="5181600" cy="4351338"/>
              </a:xfrm>
            </p:spPr>
            <p:txBody>
              <a:bodyPr>
                <a:normAutofit/>
              </a:bodyPr>
              <a:lstStyle/>
              <a:p>
                <a14:m>
                  <m:oMath xmlns:m="http://schemas.openxmlformats.org/officeDocument/2006/math">
                    <m:sSub>
                      <m:sSubPr>
                        <m:ctrlPr>
                          <a:rPr lang="nl-NL" i="1" smtClean="0">
                            <a:latin typeface="Cambria Math" panose="02040503050406030204" pitchFamily="18" charset="0"/>
                          </a:rPr>
                        </m:ctrlPr>
                      </m:sSub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geluid</m:t>
                        </m:r>
                      </m:sub>
                    </m:sSub>
                    <m:r>
                      <a:rPr lang="nl-NL" b="0" i="1" smtClean="0">
                        <a:latin typeface="Cambria Math" panose="02040503050406030204" pitchFamily="18" charset="0"/>
                      </a:rPr>
                      <m:t>=343 </m:t>
                    </m:r>
                    <m:r>
                      <m:rPr>
                        <m:sty m:val="p"/>
                      </m:rPr>
                      <a:rPr lang="nl-NL" b="0" i="0" smtClean="0">
                        <a:latin typeface="Cambria Math" panose="02040503050406030204" pitchFamily="18" charset="0"/>
                      </a:rPr>
                      <m:t>m</m:t>
                    </m:r>
                    <m:sSup>
                      <m:sSupPr>
                        <m:ctrlPr>
                          <a:rPr lang="nl-NL" b="0" i="1" smtClean="0">
                            <a:latin typeface="Cambria Math" panose="02040503050406030204" pitchFamily="18" charset="0"/>
                          </a:rPr>
                        </m:ctrlPr>
                      </m:sSupPr>
                      <m:e>
                        <m:r>
                          <m:rPr>
                            <m:sty m:val="p"/>
                          </m:rPr>
                          <a:rPr lang="nl-NL" b="0" i="0" smtClean="0">
                            <a:latin typeface="Cambria Math" panose="02040503050406030204" pitchFamily="18" charset="0"/>
                          </a:rPr>
                          <m:t>s</m:t>
                        </m:r>
                      </m:e>
                      <m:sup>
                        <m:r>
                          <a:rPr lang="nl-NL" b="0" i="0" smtClean="0">
                            <a:latin typeface="Cambria Math" panose="02040503050406030204" pitchFamily="18" charset="0"/>
                          </a:rPr>
                          <m:t>−1</m:t>
                        </m:r>
                      </m:sup>
                    </m:sSup>
                  </m:oMath>
                </a14:m>
                <a:r>
                  <a:rPr lang="nl-NL" dirty="0"/>
                  <a:t> (BINAS)</a:t>
                </a:r>
              </a:p>
              <a:p>
                <a:r>
                  <a:rPr lang="nl-NL" dirty="0"/>
                  <a:t>Tweede boventoon: </a:t>
                </a:r>
                <a:br>
                  <a:rPr lang="nl-NL" dirty="0"/>
                </a:b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𝑓</m:t>
                        </m:r>
                      </m:e>
                      <m:sub>
                        <m:r>
                          <a:rPr lang="nl-NL" b="0" i="0" smtClean="0">
                            <a:latin typeface="Cambria Math" panose="02040503050406030204" pitchFamily="18" charset="0"/>
                          </a:rPr>
                          <m:t>2</m:t>
                        </m:r>
                        <m:r>
                          <m:rPr>
                            <m:sty m:val="p"/>
                          </m:rPr>
                          <a:rPr lang="nl-NL" b="0" i="0" smtClean="0">
                            <a:latin typeface="Cambria Math" panose="02040503050406030204" pitchFamily="18" charset="0"/>
                          </a:rPr>
                          <m:t>e</m:t>
                        </m:r>
                        <m:r>
                          <a:rPr lang="nl-NL" b="0" i="0" smtClean="0">
                            <a:latin typeface="Cambria Math" panose="02040503050406030204" pitchFamily="18" charset="0"/>
                          </a:rPr>
                          <m:t> </m:t>
                        </m:r>
                        <m:r>
                          <m:rPr>
                            <m:sty m:val="p"/>
                          </m:rPr>
                          <a:rPr lang="nl-NL" b="0" i="0" smtClean="0">
                            <a:latin typeface="Cambria Math" panose="02040503050406030204" pitchFamily="18" charset="0"/>
                          </a:rPr>
                          <m:t>bt</m:t>
                        </m:r>
                      </m:sub>
                    </m:sSub>
                    <m:r>
                      <a:rPr lang="nl-NL" b="0" i="0" smtClean="0">
                        <a:latin typeface="Cambria Math" panose="02040503050406030204" pitchFamily="18" charset="0"/>
                      </a:rPr>
                      <m:t>=</m:t>
                    </m:r>
                    <m:r>
                      <a:rPr lang="nl-NL" b="0" i="1" smtClean="0">
                        <a:latin typeface="Cambria Math" panose="02040503050406030204" pitchFamily="18" charset="0"/>
                      </a:rPr>
                      <m:t>8,0</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Hz</m:t>
                    </m:r>
                  </m:oMath>
                </a14:m>
                <a:endParaRPr lang="nl-NL" b="0" dirty="0">
                  <a:ea typeface="Cambria Math" panose="02040503050406030204" pitchFamily="18" charset="0"/>
                </a:endParaRPr>
              </a:p>
              <a:p>
                <a:pPr marL="0" indent="0">
                  <a:buNone/>
                </a:pPr>
                <a:endParaRPr lang="nl-NL" b="0" dirty="0">
                  <a:ea typeface="Cambria Math" panose="02040503050406030204" pitchFamily="18" charset="0"/>
                </a:endParaRPr>
              </a:p>
              <a:p>
                <a:pPr marL="0" indent="0">
                  <a:buNone/>
                </a:pPr>
                <a:endParaRPr lang="nl-NL" dirty="0"/>
              </a:p>
            </p:txBody>
          </p:sp>
        </mc:Choice>
        <mc:Fallback xmlns="">
          <p:sp>
            <p:nvSpPr>
              <p:cNvPr id="21" name="Tijdelijke aanduiding voor inhoud 2">
                <a:extLst>
                  <a:ext uri="{FF2B5EF4-FFF2-40B4-BE49-F238E27FC236}">
                    <a16:creationId xmlns:a16="http://schemas.microsoft.com/office/drawing/2014/main" id="{C792CB25-6593-EB77-F5DA-DAE4CC4BAA76}"/>
                  </a:ext>
                </a:extLst>
              </p:cNvPr>
              <p:cNvSpPr>
                <a:spLocks noGrp="1" noRot="1" noChangeAspect="1" noMove="1" noResize="1" noEditPoints="1" noAdjustHandles="1" noChangeArrowheads="1" noChangeShapeType="1" noTextEdit="1"/>
              </p:cNvSpPr>
              <p:nvPr>
                <p:ph sz="half" idx="1"/>
              </p:nvPr>
            </p:nvSpPr>
            <p:spPr>
              <a:xfrm>
                <a:off x="838200" y="1825625"/>
                <a:ext cx="5181600" cy="4351338"/>
              </a:xfrm>
              <a:blipFill>
                <a:blip r:embed="rId22"/>
                <a:stretch>
                  <a:fillRect l="-2200" t="-2035"/>
                </a:stretch>
              </a:blipFill>
            </p:spPr>
            <p:txBody>
              <a:bodyPr/>
              <a:lstStyle/>
              <a:p>
                <a:r>
                  <a:rPr lang="nl-NL">
                    <a:noFill/>
                  </a:rPr>
                  <a:t> </a:t>
                </a:r>
              </a:p>
            </p:txBody>
          </p:sp>
        </mc:Fallback>
      </mc:AlternateContent>
      <p:sp>
        <p:nvSpPr>
          <p:cNvPr id="3" name="Pijl: rechts 2">
            <a:extLst>
              <a:ext uri="{FF2B5EF4-FFF2-40B4-BE49-F238E27FC236}">
                <a16:creationId xmlns:a16="http://schemas.microsoft.com/office/drawing/2014/main" id="{7929251E-1654-46ED-7A6B-83E8090A5282}"/>
              </a:ext>
            </a:extLst>
          </p:cNvPr>
          <p:cNvSpPr/>
          <p:nvPr/>
        </p:nvSpPr>
        <p:spPr>
          <a:xfrm rot="7861086">
            <a:off x="8466216" y="4037248"/>
            <a:ext cx="741029" cy="543198"/>
          </a:xfrm>
          <a:prstGeom prst="rightArrow">
            <a:avLst/>
          </a:prstGeom>
          <a:solidFill>
            <a:srgbClr val="9560E8"/>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p>
        </p:txBody>
      </p:sp>
      <p:pic>
        <p:nvPicPr>
          <p:cNvPr id="4" name="Afbeelding 3">
            <a:extLst>
              <a:ext uri="{FF2B5EF4-FFF2-40B4-BE49-F238E27FC236}">
                <a16:creationId xmlns:a16="http://schemas.microsoft.com/office/drawing/2014/main" id="{E791B4D5-41A2-EC41-A9C1-85B65AA46C13}"/>
              </a:ext>
            </a:extLst>
          </p:cNvPr>
          <p:cNvPicPr>
            <a:picLocks noChangeAspect="1"/>
          </p:cNvPicPr>
          <p:nvPr/>
        </p:nvPicPr>
        <p:blipFill>
          <a:blip r:embed="rId23"/>
          <a:stretch>
            <a:fillRect/>
          </a:stretch>
        </p:blipFill>
        <p:spPr>
          <a:xfrm>
            <a:off x="213446" y="3360823"/>
            <a:ext cx="6556140" cy="3086223"/>
          </a:xfrm>
          <a:prstGeom prst="rect">
            <a:avLst/>
          </a:prstGeom>
        </p:spPr>
      </p:pic>
      <p:cxnSp>
        <p:nvCxnSpPr>
          <p:cNvPr id="8" name="Rechte verbindingslijn met pijl 7">
            <a:extLst>
              <a:ext uri="{FF2B5EF4-FFF2-40B4-BE49-F238E27FC236}">
                <a16:creationId xmlns:a16="http://schemas.microsoft.com/office/drawing/2014/main" id="{975D52A1-673B-D96F-ADF3-C184ACC085B6}"/>
              </a:ext>
            </a:extLst>
          </p:cNvPr>
          <p:cNvCxnSpPr/>
          <p:nvPr/>
        </p:nvCxnSpPr>
        <p:spPr>
          <a:xfrm flipH="1">
            <a:off x="5543550" y="3006957"/>
            <a:ext cx="3414476" cy="2565168"/>
          </a:xfrm>
          <a:prstGeom prst="straightConnector1">
            <a:avLst/>
          </a:prstGeom>
          <a:ln w="28575">
            <a:solidFill>
              <a:srgbClr val="945DE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53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500"/>
                                        <p:tgtEl>
                                          <p:spTgt spid="8"/>
                                        </p:tgtEl>
                                        <p:attrNameLst>
                                          <p:attrName>ppt_x</p:attrName>
                                        </p:attrNameLst>
                                      </p:cBhvr>
                                      <p:tavLst>
                                        <p:tav tm="0">
                                          <p:val>
                                            <p:strVal val="ppt_x"/>
                                          </p:val>
                                        </p:tav>
                                        <p:tav tm="100000">
                                          <p:val>
                                            <p:strVal val="ppt_x"/>
                                          </p:val>
                                        </p:tav>
                                      </p:tavLst>
                                    </p:anim>
                                    <p:anim calcmode="lin" valueType="num">
                                      <p:cBhvr additive="base">
                                        <p:cTn id="27" dur="500"/>
                                        <p:tgtEl>
                                          <p:spTgt spid="8"/>
                                        </p:tgtEl>
                                        <p:attrNameLst>
                                          <p:attrName>ppt_y</p:attrName>
                                        </p:attrNameLst>
                                      </p:cBhvr>
                                      <p:tavLst>
                                        <p:tav tm="0">
                                          <p:val>
                                            <p:strVal val="ppt_y"/>
                                          </p:val>
                                        </p:tav>
                                        <p:tav tm="100000">
                                          <p:val>
                                            <p:strVal val="1+ppt_h/2"/>
                                          </p:val>
                                        </p:tav>
                                      </p:tavLst>
                                    </p:anim>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righ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 calcmode="lin" valueType="num">
                                      <p:cBhvr additive="base">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4FC7E-50EE-7886-9680-16F29391DAC9}"/>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AB385BD8-7810-A87A-51FD-8E15073D38EC}"/>
              </a:ext>
            </a:extLst>
          </p:cNvPr>
          <p:cNvPicPr>
            <a:picLocks noChangeAspect="1"/>
          </p:cNvPicPr>
          <p:nvPr/>
        </p:nvPicPr>
        <p:blipFill>
          <a:blip r:embed="rId3"/>
          <a:srcRect t="30101"/>
          <a:stretch/>
        </p:blipFill>
        <p:spPr>
          <a:xfrm>
            <a:off x="5182815" y="2571754"/>
            <a:ext cx="6562471" cy="2849846"/>
          </a:xfrm>
          <a:prstGeom prst="rect">
            <a:avLst/>
          </a:prstGeom>
        </p:spPr>
      </p:pic>
      <p:pic>
        <p:nvPicPr>
          <p:cNvPr id="5" name="Picture 2" descr="AWD IT X Cube White Intel Core i7-14700KF RTX 4070 Super 64GB 2TB Liquid  Cooled Windows 11 Gaming PC - Laptops Direct">
            <a:extLst>
              <a:ext uri="{FF2B5EF4-FFF2-40B4-BE49-F238E27FC236}">
                <a16:creationId xmlns:a16="http://schemas.microsoft.com/office/drawing/2014/main" id="{21AA81C0-5C9D-E615-BBD8-C3CD0115417C}"/>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976000" y="1214294"/>
            <a:ext cx="5200906" cy="5200906"/>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9CF04E51-01CC-062C-300F-F41E10013F1C}"/>
              </a:ext>
            </a:extLst>
          </p:cNvPr>
          <p:cNvPicPr>
            <a:picLocks noChangeAspect="1"/>
          </p:cNvPicPr>
          <p:nvPr/>
        </p:nvPicPr>
        <p:blipFill>
          <a:blip r:embed="rId5"/>
          <a:stretch>
            <a:fillRect/>
          </a:stretch>
        </p:blipFill>
        <p:spPr>
          <a:xfrm>
            <a:off x="4893697" y="1875132"/>
            <a:ext cx="6857944" cy="3856421"/>
          </a:xfrm>
          <a:prstGeom prst="rect">
            <a:avLst/>
          </a:prstGeom>
        </p:spPr>
      </p:pic>
      <p:pic>
        <p:nvPicPr>
          <p:cNvPr id="19" name="Afbeelding 18">
            <a:extLst>
              <a:ext uri="{FF2B5EF4-FFF2-40B4-BE49-F238E27FC236}">
                <a16:creationId xmlns:a16="http://schemas.microsoft.com/office/drawing/2014/main" id="{0CEEBEC1-64C5-56BE-003A-E0874363B688}"/>
              </a:ext>
            </a:extLst>
          </p:cNvPr>
          <p:cNvPicPr>
            <a:picLocks noChangeAspect="1"/>
          </p:cNvPicPr>
          <p:nvPr/>
        </p:nvPicPr>
        <p:blipFill>
          <a:blip r:embed="rId6"/>
          <a:stretch>
            <a:fillRect/>
          </a:stretch>
        </p:blipFill>
        <p:spPr>
          <a:xfrm>
            <a:off x="4890023" y="1881119"/>
            <a:ext cx="6847295" cy="3850433"/>
          </a:xfrm>
          <a:prstGeom prst="rect">
            <a:avLst/>
          </a:prstGeom>
        </p:spPr>
      </p:pic>
      <p:pic>
        <p:nvPicPr>
          <p:cNvPr id="21" name="Afbeelding 20">
            <a:extLst>
              <a:ext uri="{FF2B5EF4-FFF2-40B4-BE49-F238E27FC236}">
                <a16:creationId xmlns:a16="http://schemas.microsoft.com/office/drawing/2014/main" id="{B8E5376F-F1A3-889F-8E16-FB7B5AC86E7C}"/>
              </a:ext>
            </a:extLst>
          </p:cNvPr>
          <p:cNvPicPr>
            <a:picLocks noChangeAspect="1"/>
          </p:cNvPicPr>
          <p:nvPr/>
        </p:nvPicPr>
        <p:blipFill>
          <a:blip r:embed="rId7"/>
          <a:stretch>
            <a:fillRect/>
          </a:stretch>
        </p:blipFill>
        <p:spPr>
          <a:xfrm>
            <a:off x="4905018" y="1881120"/>
            <a:ext cx="6847294" cy="3850432"/>
          </a:xfrm>
          <a:prstGeom prst="rect">
            <a:avLst/>
          </a:prstGeom>
        </p:spPr>
      </p:pic>
      <p:pic>
        <p:nvPicPr>
          <p:cNvPr id="13" name="Afbeelding 12">
            <a:extLst>
              <a:ext uri="{FF2B5EF4-FFF2-40B4-BE49-F238E27FC236}">
                <a16:creationId xmlns:a16="http://schemas.microsoft.com/office/drawing/2014/main" id="{61C70401-EA84-AF04-E93C-145C97827AD7}"/>
              </a:ext>
            </a:extLst>
          </p:cNvPr>
          <p:cNvPicPr>
            <a:picLocks noChangeAspect="1"/>
          </p:cNvPicPr>
          <p:nvPr/>
        </p:nvPicPr>
        <p:blipFill>
          <a:blip r:embed="rId8"/>
          <a:stretch>
            <a:fillRect/>
          </a:stretch>
        </p:blipFill>
        <p:spPr>
          <a:xfrm>
            <a:off x="4888683" y="1877754"/>
            <a:ext cx="6857944" cy="3856421"/>
          </a:xfrm>
          <a:prstGeom prst="rect">
            <a:avLst/>
          </a:prstGeom>
        </p:spPr>
      </p:pic>
      <p:pic>
        <p:nvPicPr>
          <p:cNvPr id="11" name="Afbeelding 10">
            <a:extLst>
              <a:ext uri="{FF2B5EF4-FFF2-40B4-BE49-F238E27FC236}">
                <a16:creationId xmlns:a16="http://schemas.microsoft.com/office/drawing/2014/main" id="{AAD477B1-9232-0869-8AD8-D7EECF6DB20E}"/>
              </a:ext>
            </a:extLst>
          </p:cNvPr>
          <p:cNvPicPr>
            <a:picLocks noChangeAspect="1"/>
          </p:cNvPicPr>
          <p:nvPr/>
        </p:nvPicPr>
        <p:blipFill>
          <a:blip r:embed="rId9"/>
          <a:stretch>
            <a:fillRect/>
          </a:stretch>
        </p:blipFill>
        <p:spPr>
          <a:xfrm>
            <a:off x="4888683" y="1877754"/>
            <a:ext cx="6857944" cy="3856421"/>
          </a:xfrm>
          <a:prstGeom prst="rect">
            <a:avLst/>
          </a:prstGeom>
        </p:spPr>
      </p:pic>
      <p:sp>
        <p:nvSpPr>
          <p:cNvPr id="2" name="Titel 1">
            <a:extLst>
              <a:ext uri="{FF2B5EF4-FFF2-40B4-BE49-F238E27FC236}">
                <a16:creationId xmlns:a16="http://schemas.microsoft.com/office/drawing/2014/main" id="{E8C444C8-B314-40A6-8F98-AB60ABB387B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latin typeface="Effra" panose="02000506080000020004" pitchFamily="2" charset="77"/>
              </a:rPr>
              <a:t>Vragenuur</a:t>
            </a:r>
            <a:r>
              <a:rPr lang="en-US" sz="5400" dirty="0">
                <a:latin typeface="Effra" panose="02000506080000020004" pitchFamily="2" charset="77"/>
              </a:rPr>
              <a:t> 2025</a:t>
            </a:r>
          </a:p>
        </p:txBody>
      </p:sp>
      <p:sp>
        <p:nvSpPr>
          <p:cNvPr id="3" name="Tijdelijke aanduiding voor inhoud 2">
            <a:extLst>
              <a:ext uri="{FF2B5EF4-FFF2-40B4-BE49-F238E27FC236}">
                <a16:creationId xmlns:a16="http://schemas.microsoft.com/office/drawing/2014/main" id="{540CA8CA-4FAD-6B1E-AD82-277CBEC0975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dirty="0" err="1">
                <a:latin typeface="Effra" panose="02000506080000020004" pitchFamily="2" charset="77"/>
              </a:rPr>
              <a:t>Hemelmechanica</a:t>
            </a:r>
            <a:endParaRPr lang="en-US" sz="1700" dirty="0">
              <a:latin typeface="Effra" panose="02000506080000020004" pitchFamily="2" charset="77"/>
            </a:endParaRPr>
          </a:p>
          <a:p>
            <a:r>
              <a:rPr lang="en-US" sz="1700" dirty="0" err="1">
                <a:latin typeface="Effra" panose="02000506080000020004" pitchFamily="2" charset="77"/>
              </a:rPr>
              <a:t>Warmtetransport</a:t>
            </a:r>
            <a:r>
              <a:rPr lang="en-US" sz="1700" dirty="0">
                <a:latin typeface="Effra" panose="02000506080000020004" pitchFamily="2" charset="77"/>
              </a:rPr>
              <a:t> </a:t>
            </a:r>
            <a:r>
              <a:rPr lang="en-US" sz="1700" dirty="0" err="1">
                <a:latin typeface="Effra" panose="02000506080000020004" pitchFamily="2" charset="77"/>
              </a:rPr>
              <a:t>en</a:t>
            </a:r>
            <a:r>
              <a:rPr lang="en-US" sz="1700" dirty="0">
                <a:latin typeface="Effra" panose="02000506080000020004" pitchFamily="2" charset="77"/>
              </a:rPr>
              <a:t> </a:t>
            </a:r>
            <a:r>
              <a:rPr lang="en-US" sz="1700" dirty="0" err="1">
                <a:latin typeface="Effra" panose="02000506080000020004" pitchFamily="2" charset="77"/>
              </a:rPr>
              <a:t>debiet</a:t>
            </a:r>
            <a:endParaRPr lang="en-US" sz="1700" dirty="0">
              <a:latin typeface="Effra" panose="02000506080000020004" pitchFamily="2" charset="77"/>
            </a:endParaRPr>
          </a:p>
          <a:p>
            <a:r>
              <a:rPr lang="en-US" sz="1700" dirty="0">
                <a:latin typeface="Effra" panose="02000506080000020004" pitchFamily="2" charset="77"/>
              </a:rPr>
              <a:t>Energie </a:t>
            </a:r>
            <a:r>
              <a:rPr lang="en-US" sz="1700" dirty="0" err="1">
                <a:latin typeface="Effra" panose="02000506080000020004" pitchFamily="2" charset="77"/>
              </a:rPr>
              <a:t>gelijkstellen</a:t>
            </a:r>
            <a:r>
              <a:rPr lang="en-US" sz="1700" dirty="0">
                <a:latin typeface="Effra" panose="02000506080000020004" pitchFamily="2" charset="77"/>
              </a:rPr>
              <a:t> / Arbeid </a:t>
            </a:r>
            <a:r>
              <a:rPr lang="en-US" sz="1700" dirty="0" err="1">
                <a:latin typeface="Effra" panose="02000506080000020004" pitchFamily="2" charset="77"/>
              </a:rPr>
              <a:t>en</a:t>
            </a:r>
            <a:r>
              <a:rPr lang="en-US" sz="1700" dirty="0">
                <a:latin typeface="Effra" panose="02000506080000020004" pitchFamily="2" charset="77"/>
              </a:rPr>
              <a:t> Ek</a:t>
            </a:r>
          </a:p>
          <a:p>
            <a:r>
              <a:rPr lang="en-US" sz="1700" dirty="0" err="1">
                <a:latin typeface="Effra" panose="02000506080000020004" pitchFamily="2" charset="77"/>
              </a:rPr>
              <a:t>Rekenen</a:t>
            </a:r>
            <a:r>
              <a:rPr lang="en-US" sz="1700" dirty="0">
                <a:latin typeface="Effra" panose="02000506080000020004" pitchFamily="2" charset="77"/>
              </a:rPr>
              <a:t> </a:t>
            </a:r>
            <a:r>
              <a:rPr lang="en-US" sz="1700" dirty="0" err="1">
                <a:latin typeface="Effra" panose="02000506080000020004" pitchFamily="2" charset="77"/>
              </a:rPr>
              <a:t>aan</a:t>
            </a:r>
            <a:r>
              <a:rPr lang="en-US" sz="1700" dirty="0">
                <a:latin typeface="Effra" panose="02000506080000020004" pitchFamily="2" charset="77"/>
              </a:rPr>
              <a:t> </a:t>
            </a:r>
            <a:r>
              <a:rPr lang="en-US" sz="1700" dirty="0" err="1">
                <a:latin typeface="Effra" panose="02000506080000020004" pitchFamily="2" charset="77"/>
              </a:rPr>
              <a:t>een</a:t>
            </a:r>
            <a:r>
              <a:rPr lang="en-US" sz="1700" dirty="0">
                <a:latin typeface="Effra" panose="02000506080000020004" pitchFamily="2" charset="77"/>
              </a:rPr>
              <a:t> </a:t>
            </a:r>
            <a:r>
              <a:rPr lang="en-US" sz="1700" dirty="0" err="1">
                <a:latin typeface="Effra" panose="02000506080000020004" pitchFamily="2" charset="77"/>
              </a:rPr>
              <a:t>combinatieschakeling</a:t>
            </a:r>
            <a:endParaRPr lang="en-US" sz="1700" dirty="0">
              <a:latin typeface="Effra" panose="02000506080000020004" pitchFamily="2" charset="77"/>
            </a:endParaRPr>
          </a:p>
          <a:p>
            <a:r>
              <a:rPr lang="en-US" sz="1700" dirty="0" err="1">
                <a:latin typeface="Effra" panose="02000506080000020004" pitchFamily="2" charset="77"/>
              </a:rPr>
              <a:t>Capaciteit</a:t>
            </a:r>
            <a:r>
              <a:rPr lang="en-US" sz="1700" dirty="0">
                <a:latin typeface="Effra" panose="02000506080000020004" pitchFamily="2" charset="77"/>
              </a:rPr>
              <a:t> van </a:t>
            </a:r>
            <a:r>
              <a:rPr lang="en-US" sz="1700" dirty="0" err="1">
                <a:latin typeface="Effra" panose="02000506080000020004" pitchFamily="2" charset="77"/>
              </a:rPr>
              <a:t>een</a:t>
            </a:r>
            <a:r>
              <a:rPr lang="en-US" sz="1700" dirty="0">
                <a:latin typeface="Effra" panose="02000506080000020004" pitchFamily="2" charset="77"/>
              </a:rPr>
              <a:t> </a:t>
            </a:r>
            <a:r>
              <a:rPr lang="en-US" sz="1700" dirty="0" err="1">
                <a:latin typeface="Effra" panose="02000506080000020004" pitchFamily="2" charset="77"/>
              </a:rPr>
              <a:t>batterij</a:t>
            </a:r>
            <a:endParaRPr lang="en-US" sz="1700" dirty="0">
              <a:latin typeface="Effra" panose="02000506080000020004" pitchFamily="2" charset="77"/>
            </a:endParaRPr>
          </a:p>
          <a:p>
            <a:r>
              <a:rPr lang="en-US" sz="1700" dirty="0" err="1">
                <a:latin typeface="Effra" panose="02000506080000020004" pitchFamily="2" charset="77"/>
              </a:rPr>
              <a:t>Eenheden</a:t>
            </a:r>
            <a:r>
              <a:rPr lang="en-US" sz="1700" dirty="0">
                <a:latin typeface="Effra" panose="02000506080000020004" pitchFamily="2" charset="77"/>
              </a:rPr>
              <a:t> </a:t>
            </a:r>
            <a:r>
              <a:rPr lang="en-US" sz="1700" dirty="0" err="1">
                <a:latin typeface="Effra" panose="02000506080000020004" pitchFamily="2" charset="77"/>
              </a:rPr>
              <a:t>afleiden</a:t>
            </a:r>
            <a:endParaRPr lang="en-US" sz="1700" dirty="0">
              <a:latin typeface="Effra" panose="02000506080000020004" pitchFamily="2" charset="77"/>
            </a:endParaRPr>
          </a:p>
        </p:txBody>
      </p:sp>
    </p:spTree>
    <p:extLst>
      <p:ext uri="{BB962C8B-B14F-4D97-AF65-F5344CB8AC3E}">
        <p14:creationId xmlns:p14="http://schemas.microsoft.com/office/powerpoint/2010/main" val="246678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additive="base">
                                        <p:cTn id="4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6" presetID="10" presetClass="exit" presetSubtype="0" fill="hold"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53" presetClass="entr" presetSubtype="16"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
                                            <p:txEl>
                                              <p:pRg st="3" end="3"/>
                                            </p:txEl>
                                          </p:spTgt>
                                        </p:tgtEl>
                                        <p:attrNameLst>
                                          <p:attrName>style.visibility</p:attrName>
                                        </p:attrNameLst>
                                      </p:cBhvr>
                                      <p:to>
                                        <p:strVal val="visible"/>
                                      </p:to>
                                    </p:set>
                                    <p:anim calcmode="lin" valueType="num">
                                      <p:cBhvr additive="base">
                                        <p:cTn id="5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10" presetClass="exit" presetSubtype="0" fill="hold"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 calcmode="lin" valueType="num">
                                      <p:cBhvr additive="base">
                                        <p:cTn id="7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74" presetID="53" presetClass="entr" presetSubtype="16"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500" fill="hold"/>
                                        <p:tgtEl>
                                          <p:spTgt spid="19"/>
                                        </p:tgtEl>
                                        <p:attrNameLst>
                                          <p:attrName>ppt_w</p:attrName>
                                        </p:attrNameLst>
                                      </p:cBhvr>
                                      <p:tavLst>
                                        <p:tav tm="0">
                                          <p:val>
                                            <p:fltVal val="0"/>
                                          </p:val>
                                        </p:tav>
                                        <p:tav tm="100000">
                                          <p:val>
                                            <p:strVal val="#ppt_w"/>
                                          </p:val>
                                        </p:tav>
                                      </p:tavLst>
                                    </p:anim>
                                    <p:anim calcmode="lin" valueType="num">
                                      <p:cBhvr>
                                        <p:cTn id="77" dur="500" fill="hold"/>
                                        <p:tgtEl>
                                          <p:spTgt spid="19"/>
                                        </p:tgtEl>
                                        <p:attrNameLst>
                                          <p:attrName>ppt_h</p:attrName>
                                        </p:attrNameLst>
                                      </p:cBhvr>
                                      <p:tavLst>
                                        <p:tav tm="0">
                                          <p:val>
                                            <p:fltVal val="0"/>
                                          </p:val>
                                        </p:tav>
                                        <p:tav tm="100000">
                                          <p:val>
                                            <p:strVal val="#ppt_h"/>
                                          </p:val>
                                        </p:tav>
                                      </p:tavLst>
                                    </p:anim>
                                    <p:animEffect transition="in" filter="fade">
                                      <p:cBhvr>
                                        <p:cTn id="78" dur="500"/>
                                        <p:tgtEl>
                                          <p:spTgt spid="19"/>
                                        </p:tgtEl>
                                      </p:cBhvr>
                                    </p:animEffect>
                                  </p:childTnLst>
                                </p:cTn>
                              </p:par>
                              <p:par>
                                <p:cTn id="79" presetID="10" presetClass="exit" presetSubtype="0" fill="hold" nodeType="withEffect">
                                  <p:stCondLst>
                                    <p:cond delay="0"/>
                                  </p:stCondLst>
                                  <p:childTnLst>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xEl>
                                              <p:pRg st="5" end="5"/>
                                            </p:txEl>
                                          </p:spTgt>
                                        </p:tgtEl>
                                        <p:attrNameLst>
                                          <p:attrName>style.visibility</p:attrName>
                                        </p:attrNameLst>
                                      </p:cBhvr>
                                      <p:to>
                                        <p:strVal val="visible"/>
                                      </p:to>
                                    </p:set>
                                    <p:anim calcmode="lin" valueType="num">
                                      <p:cBhvr additive="base">
                                        <p:cTn id="8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5" end="5"/>
                                            </p:txEl>
                                          </p:spTgt>
                                        </p:tgtEl>
                                        <p:attrNameLst>
                                          <p:attrName>ppt_y</p:attrName>
                                        </p:attrNameLst>
                                      </p:cBhvr>
                                      <p:tavLst>
                                        <p:tav tm="0">
                                          <p:val>
                                            <p:strVal val="1+#ppt_h/2"/>
                                          </p:val>
                                        </p:tav>
                                        <p:tav tm="100000">
                                          <p:val>
                                            <p:strVal val="#ppt_y"/>
                                          </p:val>
                                        </p:tav>
                                      </p:tavLst>
                                    </p:anim>
                                  </p:childTnLst>
                                </p:cTn>
                              </p:par>
                              <p:par>
                                <p:cTn id="88" presetID="10" presetClass="exit" presetSubtype="0" fill="hold" nodeType="withEffect">
                                  <p:stCondLst>
                                    <p:cond delay="0"/>
                                  </p:stCondLst>
                                  <p:childTnLst>
                                    <p:animEffect transition="out" filter="fade">
                                      <p:cBhvr>
                                        <p:cTn id="89" dur="500"/>
                                        <p:tgtEl>
                                          <p:spTgt spid="19"/>
                                        </p:tgtEl>
                                      </p:cBhvr>
                                    </p:animEffect>
                                    <p:set>
                                      <p:cBhvr>
                                        <p:cTn id="90" dur="1" fill="hold">
                                          <p:stCondLst>
                                            <p:cond delay="499"/>
                                          </p:stCondLst>
                                        </p:cTn>
                                        <p:tgtEl>
                                          <p:spTgt spid="19"/>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500" fill="hold"/>
                                        <p:tgtEl>
                                          <p:spTgt spid="21"/>
                                        </p:tgtEl>
                                        <p:attrNameLst>
                                          <p:attrName>ppt_w</p:attrName>
                                        </p:attrNameLst>
                                      </p:cBhvr>
                                      <p:tavLst>
                                        <p:tav tm="0">
                                          <p:val>
                                            <p:fltVal val="0"/>
                                          </p:val>
                                        </p:tav>
                                        <p:tav tm="100000">
                                          <p:val>
                                            <p:strVal val="#ppt_w"/>
                                          </p:val>
                                        </p:tav>
                                      </p:tavLst>
                                    </p:anim>
                                    <p:anim calcmode="lin" valueType="num">
                                      <p:cBhvr>
                                        <p:cTn id="94" dur="500" fill="hold"/>
                                        <p:tgtEl>
                                          <p:spTgt spid="21"/>
                                        </p:tgtEl>
                                        <p:attrNameLst>
                                          <p:attrName>ppt_h</p:attrName>
                                        </p:attrNameLst>
                                      </p:cBhvr>
                                      <p:tavLst>
                                        <p:tav tm="0">
                                          <p:val>
                                            <p:fltVal val="0"/>
                                          </p:val>
                                        </p:tav>
                                        <p:tav tm="100000">
                                          <p:val>
                                            <p:strVal val="#ppt_h"/>
                                          </p:val>
                                        </p:tav>
                                      </p:tavLst>
                                    </p:anim>
                                    <p:animEffect transition="in" filter="fade">
                                      <p:cBhvr>
                                        <p:cTn id="9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B7CFA-9C53-B5E2-C5DB-F6784FE39B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35146A-08B8-CD83-B2D4-59F9123E1262}"/>
              </a:ext>
            </a:extLst>
          </p:cNvPr>
          <p:cNvSpPr>
            <a:spLocks noGrp="1"/>
          </p:cNvSpPr>
          <p:nvPr>
            <p:ph type="title"/>
          </p:nvPr>
        </p:nvSpPr>
        <p:spPr/>
        <p:txBody>
          <a:bodyPr/>
          <a:lstStyle/>
          <a:p>
            <a:r>
              <a:rPr lang="nl-NL" dirty="0"/>
              <a:t>Gegevens verzamelen</a:t>
            </a:r>
          </a:p>
        </p:txBody>
      </p:sp>
      <mc:AlternateContent xmlns:mc="http://schemas.openxmlformats.org/markup-compatibility/2006" xmlns:a14="http://schemas.microsoft.com/office/drawing/2010/main">
        <mc:Choice Requires="a14">
          <p:sp>
            <p:nvSpPr>
              <p:cNvPr id="21" name="Tijdelijke aanduiding voor inhoud 2">
                <a:extLst>
                  <a:ext uri="{FF2B5EF4-FFF2-40B4-BE49-F238E27FC236}">
                    <a16:creationId xmlns:a16="http://schemas.microsoft.com/office/drawing/2014/main" id="{0A720991-DB31-DB02-AA6B-F71899C91699}"/>
                  </a:ext>
                </a:extLst>
              </p:cNvPr>
              <p:cNvSpPr>
                <a:spLocks noGrp="1"/>
              </p:cNvSpPr>
              <p:nvPr>
                <p:ph sz="half" idx="1"/>
              </p:nvPr>
            </p:nvSpPr>
            <p:spPr>
              <a:xfrm>
                <a:off x="838200" y="1414463"/>
                <a:ext cx="5533208" cy="4762500"/>
              </a:xfrm>
            </p:spPr>
            <p:txBody>
              <a:bodyPr>
                <a:normAutofit fontScale="92500" lnSpcReduction="10000"/>
              </a:bodyPr>
              <a:lstStyle/>
              <a:p>
                <a14:m>
                  <m:oMath xmlns:m="http://schemas.openxmlformats.org/officeDocument/2006/math">
                    <m:sSub>
                      <m:sSubPr>
                        <m:ctrlPr>
                          <a:rPr lang="nl-NL" i="1" smtClean="0">
                            <a:latin typeface="Cambria Math" panose="02040503050406030204" pitchFamily="18" charset="0"/>
                          </a:rPr>
                        </m:ctrlPr>
                      </m:sSubPr>
                      <m:e>
                        <m:r>
                          <a:rPr lang="nl-NL" b="0" i="1" smtClean="0">
                            <a:latin typeface="Cambria Math" panose="02040503050406030204" pitchFamily="18" charset="0"/>
                          </a:rPr>
                          <m:t>𝑣</m:t>
                        </m:r>
                      </m:e>
                      <m:sub>
                        <m:r>
                          <m:rPr>
                            <m:sty m:val="p"/>
                          </m:rPr>
                          <a:rPr lang="nl-NL" b="0" i="0" smtClean="0">
                            <a:latin typeface="Cambria Math" panose="02040503050406030204" pitchFamily="18" charset="0"/>
                          </a:rPr>
                          <m:t>geluid</m:t>
                        </m:r>
                      </m:sub>
                    </m:sSub>
                    <m:r>
                      <a:rPr lang="nl-NL" b="0" i="1" smtClean="0">
                        <a:latin typeface="Cambria Math" panose="02040503050406030204" pitchFamily="18" charset="0"/>
                      </a:rPr>
                      <m:t>=343 </m:t>
                    </m:r>
                    <m:r>
                      <m:rPr>
                        <m:sty m:val="p"/>
                      </m:rPr>
                      <a:rPr lang="nl-NL" b="0" i="0" smtClean="0">
                        <a:latin typeface="Cambria Math" panose="02040503050406030204" pitchFamily="18" charset="0"/>
                      </a:rPr>
                      <m:t>m</m:t>
                    </m:r>
                    <m:sSup>
                      <m:sSupPr>
                        <m:ctrlPr>
                          <a:rPr lang="nl-NL" b="0" i="1" smtClean="0">
                            <a:latin typeface="Cambria Math" panose="02040503050406030204" pitchFamily="18" charset="0"/>
                          </a:rPr>
                        </m:ctrlPr>
                      </m:sSupPr>
                      <m:e>
                        <m:r>
                          <m:rPr>
                            <m:sty m:val="p"/>
                          </m:rPr>
                          <a:rPr lang="nl-NL" b="0" i="0" smtClean="0">
                            <a:latin typeface="Cambria Math" panose="02040503050406030204" pitchFamily="18" charset="0"/>
                          </a:rPr>
                          <m:t>s</m:t>
                        </m:r>
                      </m:e>
                      <m:sup>
                        <m:r>
                          <a:rPr lang="nl-NL" b="0" i="0" smtClean="0">
                            <a:latin typeface="Cambria Math" panose="02040503050406030204" pitchFamily="18" charset="0"/>
                          </a:rPr>
                          <m:t>−1</m:t>
                        </m:r>
                      </m:sup>
                    </m:sSup>
                  </m:oMath>
                </a14:m>
                <a:r>
                  <a:rPr lang="nl-NL" dirty="0"/>
                  <a:t> (BINAS)</a:t>
                </a:r>
              </a:p>
              <a:p>
                <a:r>
                  <a:rPr lang="nl-NL" dirty="0"/>
                  <a:t>Tweede boventoon: </a:t>
                </a:r>
                <a:br>
                  <a:rPr lang="nl-NL" dirty="0"/>
                </a:br>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𝑓</m:t>
                        </m:r>
                      </m:e>
                      <m:sub>
                        <m:r>
                          <a:rPr lang="nl-NL" b="0" i="0" smtClean="0">
                            <a:latin typeface="Cambria Math" panose="02040503050406030204" pitchFamily="18" charset="0"/>
                          </a:rPr>
                          <m:t>2</m:t>
                        </m:r>
                        <m:r>
                          <m:rPr>
                            <m:sty m:val="p"/>
                          </m:rPr>
                          <a:rPr lang="nl-NL" b="0" i="0" smtClean="0">
                            <a:latin typeface="Cambria Math" panose="02040503050406030204" pitchFamily="18" charset="0"/>
                          </a:rPr>
                          <m:t>e</m:t>
                        </m:r>
                        <m:r>
                          <a:rPr lang="nl-NL" b="0" i="0" smtClean="0">
                            <a:latin typeface="Cambria Math" panose="02040503050406030204" pitchFamily="18" charset="0"/>
                          </a:rPr>
                          <m:t> </m:t>
                        </m:r>
                        <m:r>
                          <m:rPr>
                            <m:sty m:val="p"/>
                          </m:rPr>
                          <a:rPr lang="nl-NL" b="0" i="0" smtClean="0">
                            <a:latin typeface="Cambria Math" panose="02040503050406030204" pitchFamily="18" charset="0"/>
                          </a:rPr>
                          <m:t>bt</m:t>
                        </m:r>
                      </m:sub>
                    </m:sSub>
                    <m:r>
                      <a:rPr lang="nl-NL" b="0" i="0" smtClean="0">
                        <a:latin typeface="Cambria Math" panose="02040503050406030204" pitchFamily="18" charset="0"/>
                      </a:rPr>
                      <m:t>=</m:t>
                    </m:r>
                    <m:r>
                      <a:rPr lang="nl-NL" b="0" i="1" smtClean="0">
                        <a:latin typeface="Cambria Math" panose="02040503050406030204" pitchFamily="18" charset="0"/>
                      </a:rPr>
                      <m:t>8,0</m:t>
                    </m:r>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10</m:t>
                        </m:r>
                      </m:e>
                      <m:sup>
                        <m:r>
                          <a:rPr lang="nl-NL" b="0" i="1" smtClean="0">
                            <a:latin typeface="Cambria Math" panose="02040503050406030204" pitchFamily="18" charset="0"/>
                            <a:ea typeface="Cambria Math" panose="02040503050406030204" pitchFamily="18" charset="0"/>
                          </a:rPr>
                          <m:t>2</m:t>
                        </m:r>
                      </m:sup>
                    </m:sSup>
                    <m:r>
                      <a:rPr lang="nl-NL" b="0" i="1"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Hz</m:t>
                    </m:r>
                  </m:oMath>
                </a14:m>
                <a:endParaRPr lang="nl-NL" b="0" dirty="0">
                  <a:ea typeface="Cambria Math" panose="02040503050406030204" pitchFamily="18" charset="0"/>
                </a:endParaRPr>
              </a:p>
              <a:p>
                <a14:m>
                  <m:oMath xmlns:m="http://schemas.openxmlformats.org/officeDocument/2006/math">
                    <m:r>
                      <a:rPr lang="nl-NL" i="1">
                        <a:latin typeface="Cambria Math" panose="02040503050406030204" pitchFamily="18" charset="0"/>
                      </a:rPr>
                      <m:t>𝑣</m:t>
                    </m:r>
                    <m:r>
                      <a:rPr lang="nl-NL" i="1">
                        <a:latin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𝑓</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𝜆</m:t>
                    </m:r>
                    <m:r>
                      <a:rPr lang="nl-NL" i="1">
                        <a:latin typeface="Cambria Math" panose="02040503050406030204" pitchFamily="18" charset="0"/>
                        <a:ea typeface="Cambria Math" panose="02040503050406030204" pitchFamily="18" charset="0"/>
                      </a:rPr>
                      <m:t>=</m:t>
                    </m:r>
                    <m:f>
                      <m:fPr>
                        <m:ctrlPr>
                          <a:rPr lang="nl-NL" i="1">
                            <a:latin typeface="Cambria Math" panose="02040503050406030204" pitchFamily="18" charset="0"/>
                            <a:ea typeface="Cambria Math" panose="02040503050406030204" pitchFamily="18" charset="0"/>
                          </a:rPr>
                        </m:ctrlPr>
                      </m:fPr>
                      <m:num>
                        <m:r>
                          <a:rPr lang="nl-NL" i="1">
                            <a:latin typeface="Cambria Math" panose="02040503050406030204" pitchFamily="18" charset="0"/>
                            <a:ea typeface="Cambria Math" panose="02040503050406030204" pitchFamily="18" charset="0"/>
                          </a:rPr>
                          <m:t>343</m:t>
                        </m:r>
                      </m:num>
                      <m:den>
                        <m:r>
                          <a:rPr lang="nl-NL" i="1">
                            <a:latin typeface="Cambria Math" panose="02040503050406030204" pitchFamily="18" charset="0"/>
                            <a:ea typeface="Cambria Math" panose="02040503050406030204" pitchFamily="18" charset="0"/>
                          </a:rPr>
                          <m:t>8,0∙</m:t>
                        </m:r>
                        <m:sSup>
                          <m:sSupPr>
                            <m:ctrlPr>
                              <a:rPr lang="nl-NL" i="1">
                                <a:latin typeface="Cambria Math" panose="02040503050406030204" pitchFamily="18" charset="0"/>
                                <a:ea typeface="Cambria Math" panose="02040503050406030204" pitchFamily="18" charset="0"/>
                              </a:rPr>
                            </m:ctrlPr>
                          </m:sSupPr>
                          <m:e>
                            <m:r>
                              <a:rPr lang="nl-NL" i="1">
                                <a:latin typeface="Cambria Math" panose="02040503050406030204" pitchFamily="18" charset="0"/>
                                <a:ea typeface="Cambria Math" panose="02040503050406030204" pitchFamily="18" charset="0"/>
                              </a:rPr>
                              <m:t>10</m:t>
                            </m:r>
                          </m:e>
                          <m:sup>
                            <m:r>
                              <a:rPr lang="nl-NL" i="1">
                                <a:latin typeface="Cambria Math" panose="02040503050406030204" pitchFamily="18" charset="0"/>
                                <a:ea typeface="Cambria Math" panose="02040503050406030204" pitchFamily="18" charset="0"/>
                              </a:rPr>
                              <m:t>2</m:t>
                            </m:r>
                          </m:sup>
                        </m:sSup>
                      </m:den>
                    </m:f>
                    <m:r>
                      <a:rPr lang="nl-NL" i="1">
                        <a:latin typeface="Cambria Math" panose="02040503050406030204" pitchFamily="18" charset="0"/>
                        <a:ea typeface="Cambria Math" panose="02040503050406030204" pitchFamily="18" charset="0"/>
                      </a:rPr>
                      <m:t>=0,43 </m:t>
                    </m:r>
                    <m:r>
                      <m:rPr>
                        <m:sty m:val="p"/>
                      </m:rPr>
                      <a:rPr lang="nl-NL">
                        <a:latin typeface="Cambria Math" panose="02040503050406030204" pitchFamily="18" charset="0"/>
                        <a:ea typeface="Cambria Math" panose="02040503050406030204" pitchFamily="18" charset="0"/>
                      </a:rPr>
                      <m:t>m</m:t>
                    </m:r>
                  </m:oMath>
                </a14:m>
                <a:endParaRPr lang="nl-NL" i="1" dirty="0">
                  <a:latin typeface="Cambria Math" panose="02040503050406030204" pitchFamily="18" charset="0"/>
                </a:endParaRPr>
              </a:p>
              <a:p>
                <a:pPr marL="0" indent="0">
                  <a:buNone/>
                </a:pPr>
                <a:r>
                  <a:rPr lang="nl-NL" b="1" dirty="0">
                    <a:ea typeface="Cambria Math" panose="02040503050406030204" pitchFamily="18" charset="0"/>
                  </a:rPr>
                  <a:t>Met tekening:</a:t>
                </a:r>
              </a:p>
              <a:p>
                <a14:m>
                  <m:oMath xmlns:m="http://schemas.openxmlformats.org/officeDocument/2006/math">
                    <m:r>
                      <a:rPr lang="nl-NL" b="0" i="1" smtClean="0">
                        <a:latin typeface="Cambria Math" panose="02040503050406030204" pitchFamily="18" charset="0"/>
                        <a:ea typeface="Cambria Math" panose="02040503050406030204" pitchFamily="18" charset="0"/>
                      </a:rPr>
                      <m:t>ℓ=</m:t>
                    </m:r>
                    <m:f>
                      <m:fPr>
                        <m:ctrlPr>
                          <a:rPr lang="nl-NL"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3</m:t>
                        </m:r>
                      </m:num>
                      <m:den>
                        <m:r>
                          <a:rPr lang="nl-NL" b="0" i="1" smtClean="0">
                            <a:latin typeface="Cambria Math" panose="02040503050406030204" pitchFamily="18" charset="0"/>
                            <a:ea typeface="Cambria Math" panose="02040503050406030204" pitchFamily="18" charset="0"/>
                          </a:rPr>
                          <m:t>2</m:t>
                        </m:r>
                      </m:den>
                    </m:f>
                    <m:r>
                      <a:rPr lang="nl-NL" i="1" smtClean="0">
                        <a:latin typeface="Cambria Math" panose="02040503050406030204" pitchFamily="18" charset="0"/>
                        <a:ea typeface="Cambria Math" panose="02040503050406030204" pitchFamily="18" charset="0"/>
                      </a:rPr>
                      <m:t>∙</m:t>
                    </m:r>
                    <m:r>
                      <a:rPr lang="nl-NL" i="1" smtClean="0">
                        <a:latin typeface="Cambria Math" panose="02040503050406030204" pitchFamily="18" charset="0"/>
                        <a:ea typeface="Cambria Math" panose="02040503050406030204" pitchFamily="18" charset="0"/>
                      </a:rPr>
                      <m:t>𝜆</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3</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 × 0,43=0,64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marL="0" indent="0">
                  <a:buNone/>
                </a:pPr>
                <a:r>
                  <a:rPr lang="nl-NL" b="1" dirty="0">
                    <a:ea typeface="Cambria Math" panose="02040503050406030204" pitchFamily="18" charset="0"/>
                  </a:rPr>
                  <a:t>Met formule:</a:t>
                </a:r>
              </a:p>
              <a:p>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𝜆</m:t>
                    </m:r>
                  </m:oMath>
                </a14:m>
                <a:r>
                  <a:rPr lang="nl-NL" dirty="0">
                    <a:ea typeface="Cambria Math" panose="02040503050406030204" pitchFamily="18" charset="0"/>
                  </a:rPr>
                  <a:t>, met </a:t>
                </a:r>
                <a14:m>
                  <m:oMath xmlns:m="http://schemas.openxmlformats.org/officeDocument/2006/math">
                    <m:r>
                      <a:rPr lang="nl-NL" b="0" i="1" smtClean="0">
                        <a:latin typeface="Cambria Math" panose="02040503050406030204" pitchFamily="18" charset="0"/>
                        <a:ea typeface="Cambria Math" panose="02040503050406030204" pitchFamily="18" charset="0"/>
                      </a:rPr>
                      <m:t>𝑛</m:t>
                    </m:r>
                    <m:r>
                      <a:rPr lang="nl-NL" b="0" i="1" smtClean="0">
                        <a:latin typeface="Cambria Math" panose="02040503050406030204" pitchFamily="18" charset="0"/>
                        <a:ea typeface="Cambria Math" panose="02040503050406030204" pitchFamily="18" charset="0"/>
                      </a:rPr>
                      <m:t>=3</m:t>
                    </m:r>
                  </m:oMath>
                </a14:m>
                <a:endParaRPr lang="nl-NL" b="0" dirty="0">
                  <a:ea typeface="Cambria Math" panose="02040503050406030204" pitchFamily="18" charset="0"/>
                </a:endParaRPr>
              </a:p>
              <a:p>
                <a14:m>
                  <m:oMath xmlns:m="http://schemas.openxmlformats.org/officeDocument/2006/math">
                    <m:r>
                      <a:rPr lang="nl-NL" i="1">
                        <a:latin typeface="Cambria Math" panose="02040503050406030204" pitchFamily="18" charset="0"/>
                        <a:ea typeface="Cambria Math" panose="02040503050406030204" pitchFamily="18" charset="0"/>
                      </a:rPr>
                      <m:t>ℓ=</m:t>
                    </m:r>
                    <m:r>
                      <a:rPr lang="nl-NL" b="0" i="1" smtClean="0">
                        <a:latin typeface="Cambria Math" panose="02040503050406030204" pitchFamily="18" charset="0"/>
                        <a:ea typeface="Cambria Math" panose="02040503050406030204" pitchFamily="18" charset="0"/>
                      </a:rPr>
                      <m:t>3 × </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 × 0,43=0,64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marL="0" indent="0">
                  <a:buNone/>
                </a:pPr>
                <a:endParaRPr lang="nl-NL" b="1" dirty="0">
                  <a:ea typeface="Cambria Math" panose="02040503050406030204" pitchFamily="18" charset="0"/>
                </a:endParaRPr>
              </a:p>
              <a:p>
                <a:pPr marL="0" indent="0">
                  <a:buNone/>
                </a:pPr>
                <a:endParaRPr lang="nl-NL" b="1" dirty="0">
                  <a:ea typeface="Cambria Math" panose="02040503050406030204" pitchFamily="18" charset="0"/>
                </a:endParaRPr>
              </a:p>
              <a:p>
                <a:pPr marL="0" indent="0">
                  <a:buNone/>
                </a:pPr>
                <a:endParaRPr lang="nl-NL" b="0" dirty="0">
                  <a:ea typeface="Cambria Math" panose="02040503050406030204" pitchFamily="18" charset="0"/>
                </a:endParaRPr>
              </a:p>
              <a:p>
                <a:pPr marL="0" indent="0">
                  <a:buNone/>
                </a:pPr>
                <a:endParaRPr lang="nl-NL" dirty="0"/>
              </a:p>
            </p:txBody>
          </p:sp>
        </mc:Choice>
        <mc:Fallback xmlns="">
          <p:sp>
            <p:nvSpPr>
              <p:cNvPr id="21" name="Tijdelijke aanduiding voor inhoud 2">
                <a:extLst>
                  <a:ext uri="{FF2B5EF4-FFF2-40B4-BE49-F238E27FC236}">
                    <a16:creationId xmlns:a16="http://schemas.microsoft.com/office/drawing/2014/main" id="{0A720991-DB31-DB02-AA6B-F71899C91699}"/>
                  </a:ext>
                </a:extLst>
              </p:cNvPr>
              <p:cNvSpPr>
                <a:spLocks noGrp="1" noRot="1" noChangeAspect="1" noMove="1" noResize="1" noEditPoints="1" noAdjustHandles="1" noChangeArrowheads="1" noChangeShapeType="1" noTextEdit="1"/>
              </p:cNvSpPr>
              <p:nvPr>
                <p:ph sz="half" idx="1"/>
              </p:nvPr>
            </p:nvSpPr>
            <p:spPr>
              <a:xfrm>
                <a:off x="838200" y="1414463"/>
                <a:ext cx="5533208" cy="4762500"/>
              </a:xfrm>
              <a:blipFill>
                <a:blip r:embed="rId2"/>
                <a:stretch>
                  <a:fillRect l="-2064" t="-2128"/>
                </a:stretch>
              </a:blipFill>
            </p:spPr>
            <p:txBody>
              <a:bodyPr/>
              <a:lstStyle/>
              <a:p>
                <a:r>
                  <a:rPr lang="nl-NL">
                    <a:noFill/>
                  </a:rPr>
                  <a:t> </a:t>
                </a:r>
              </a:p>
            </p:txBody>
          </p:sp>
        </mc:Fallback>
      </mc:AlternateContent>
      <p:pic>
        <p:nvPicPr>
          <p:cNvPr id="19" name="Picture 2">
            <a:extLst>
              <a:ext uri="{FF2B5EF4-FFF2-40B4-BE49-F238E27FC236}">
                <a16:creationId xmlns:a16="http://schemas.microsoft.com/office/drawing/2014/main" id="{E261770F-A33A-5A9D-9F69-88A2C3458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72202" y="1162118"/>
            <a:ext cx="5533208" cy="5330757"/>
          </a:xfrm>
          <a:prstGeom prst="rect">
            <a:avLst/>
          </a:prstGeom>
          <a:noFill/>
          <a:extLst>
            <a:ext uri="{909E8E84-426E-40DD-AFC4-6F175D3DCCD1}">
              <a14:hiddenFill xmlns:a14="http://schemas.microsoft.com/office/drawing/2010/main">
                <a:solidFill>
                  <a:srgbClr val="FFFFFF"/>
                </a:solidFill>
              </a14:hiddenFill>
            </a:ext>
          </a:extLst>
        </p:spPr>
      </p:pic>
      <p:sp>
        <p:nvSpPr>
          <p:cNvPr id="20" name="Ovaal 19">
            <a:extLst>
              <a:ext uri="{FF2B5EF4-FFF2-40B4-BE49-F238E27FC236}">
                <a16:creationId xmlns:a16="http://schemas.microsoft.com/office/drawing/2014/main" id="{914D9510-0A51-D7F3-42CC-D7D7A6A7AA53}"/>
              </a:ext>
            </a:extLst>
          </p:cNvPr>
          <p:cNvSpPr/>
          <p:nvPr/>
        </p:nvSpPr>
        <p:spPr>
          <a:xfrm>
            <a:off x="6543370" y="3097921"/>
            <a:ext cx="4790872" cy="14591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8007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 calcmode="lin" valueType="num">
                                      <p:cBhvr additive="base">
                                        <p:cTn id="7"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anim calcmode="lin" valueType="num">
                                      <p:cBhvr additive="base">
                                        <p:cTn id="13"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1">
                                            <p:txEl>
                                              <p:pRg st="4" end="4"/>
                                            </p:txEl>
                                          </p:spTgt>
                                        </p:tgtEl>
                                        <p:attrNameLst>
                                          <p:attrName>style.visibility</p:attrName>
                                        </p:attrNameLst>
                                      </p:cBhvr>
                                      <p:to>
                                        <p:strVal val="visible"/>
                                      </p:to>
                                    </p:set>
                                    <p:anim calcmode="lin" valueType="num">
                                      <p:cBhvr additive="base">
                                        <p:cTn id="2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anim calcmode="lin" valueType="num">
                                      <p:cBhvr additive="base">
                                        <p:cTn id="35"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0" nodeType="afterEffect">
                                  <p:stCondLst>
                                    <p:cond delay="0"/>
                                  </p:stCondLst>
                                  <p:childTnLst>
                                    <p:set>
                                      <p:cBhvr>
                                        <p:cTn id="39" dur="1" fill="hold">
                                          <p:stCondLst>
                                            <p:cond delay="0"/>
                                          </p:stCondLst>
                                        </p:cTn>
                                        <p:tgtEl>
                                          <p:spTgt spid="21">
                                            <p:txEl>
                                              <p:pRg st="6" end="6"/>
                                            </p:txEl>
                                          </p:spTgt>
                                        </p:tgtEl>
                                        <p:attrNameLst>
                                          <p:attrName>style.visibility</p:attrName>
                                        </p:attrNameLst>
                                      </p:cBhvr>
                                      <p:to>
                                        <p:strVal val="visible"/>
                                      </p:to>
                                    </p:set>
                                    <p:anim calcmode="lin" valueType="num">
                                      <p:cBhvr additive="base">
                                        <p:cTn id="40"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
                                            <p:txEl>
                                              <p:pRg st="7" end="7"/>
                                            </p:txEl>
                                          </p:spTgt>
                                        </p:tgtEl>
                                        <p:attrNameLst>
                                          <p:attrName>style.visibility</p:attrName>
                                        </p:attrNameLst>
                                      </p:cBhvr>
                                      <p:to>
                                        <p:strVal val="visible"/>
                                      </p:to>
                                    </p:set>
                                    <p:anim calcmode="lin" valueType="num">
                                      <p:cBhvr additive="base">
                                        <p:cTn id="46" dur="500" fill="hold"/>
                                        <p:tgtEl>
                                          <p:spTgt spid="21">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24FD-62ED-C8DC-6F8D-55431CDB1A51}"/>
              </a:ext>
            </a:extLst>
          </p:cNvPr>
          <p:cNvSpPr>
            <a:spLocks noGrp="1"/>
          </p:cNvSpPr>
          <p:nvPr>
            <p:ph type="title"/>
          </p:nvPr>
        </p:nvSpPr>
        <p:spPr/>
        <p:txBody>
          <a:bodyPr/>
          <a:lstStyle/>
          <a:p>
            <a:r>
              <a:rPr lang="nl-NL" dirty="0"/>
              <a:t>Hoe reken je met halveringsdikte?</a:t>
            </a:r>
          </a:p>
        </p:txBody>
      </p:sp>
      <p:sp>
        <p:nvSpPr>
          <p:cNvPr id="4" name="Tijdelijke aanduiding voor tekst 3">
            <a:extLst>
              <a:ext uri="{FF2B5EF4-FFF2-40B4-BE49-F238E27FC236}">
                <a16:creationId xmlns:a16="http://schemas.microsoft.com/office/drawing/2014/main" id="{3D09833F-2C93-FA4B-B173-734E8457BA1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4091093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54C94-EFF6-2A99-5476-80EDCCB16340}"/>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18E5103D-2AED-34BC-EB14-1266AE4E467D}"/>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8A5E5314-D531-46C3-D964-0917784DE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4" b="71555"/>
          <a:stretch>
            <a:fillRect/>
          </a:stretch>
        </p:blipFill>
        <p:spPr bwMode="auto">
          <a:xfrm>
            <a:off x="4085112" y="1690688"/>
            <a:ext cx="7659583" cy="115252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250F5B17-3DF2-70DF-3777-033084025324}"/>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9479634-A776-511E-AFB2-C4F9B59FDF93}"/>
                  </a:ext>
                </a:extLst>
              </p:cNvPr>
              <p:cNvSpPr txBox="1"/>
              <p:nvPr/>
            </p:nvSpPr>
            <p:spPr>
              <a:xfrm>
                <a:off x="7601251" y="12538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𝑑</m:t>
                      </m:r>
                    </m:oMath>
                  </m:oMathPara>
                </a14:m>
                <a:endParaRPr lang="nl-NL" dirty="0"/>
              </a:p>
            </p:txBody>
          </p:sp>
        </mc:Choice>
        <mc:Fallback xmlns="">
          <p:sp>
            <p:nvSpPr>
              <p:cNvPr id="8" name="Tekstvak 7">
                <a:extLst>
                  <a:ext uri="{FF2B5EF4-FFF2-40B4-BE49-F238E27FC236}">
                    <a16:creationId xmlns:a16="http://schemas.microsoft.com/office/drawing/2014/main" id="{A9479634-A776-511E-AFB2-C4F9B59FDF93}"/>
                  </a:ext>
                </a:extLst>
              </p:cNvPr>
              <p:cNvSpPr txBox="1">
                <a:spLocks noRot="1" noChangeAspect="1" noMove="1" noResize="1" noEditPoints="1" noAdjustHandles="1" noChangeArrowheads="1" noChangeShapeType="1" noTextEdit="1"/>
              </p:cNvSpPr>
              <p:nvPr/>
            </p:nvSpPr>
            <p:spPr>
              <a:xfrm>
                <a:off x="7601251" y="1253888"/>
                <a:ext cx="377924" cy="369332"/>
              </a:xfrm>
              <a:prstGeom prst="rect">
                <a:avLst/>
              </a:prstGeom>
              <a:blipFill>
                <a:blip r:embed="rId4"/>
                <a:stretch>
                  <a:fillRect/>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16AB0C83-EEC3-DC67-E17B-463C4920FE99}"/>
              </a:ext>
            </a:extLst>
          </p:cNvPr>
          <p:cNvCxnSpPr/>
          <p:nvPr/>
        </p:nvCxnSpPr>
        <p:spPr>
          <a:xfrm>
            <a:off x="7538856" y="1700589"/>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B4F06CAE-6254-6A1D-DBF2-AFE9A2F98BB7}"/>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ADD189D-D1F6-1ED9-0165-42DEF65DCF5D}"/>
              </a:ext>
            </a:extLst>
          </p:cNvPr>
          <p:cNvSpPr/>
          <p:nvPr/>
        </p:nvSpPr>
        <p:spPr>
          <a:xfrm>
            <a:off x="10411513" y="2916177"/>
            <a:ext cx="811162" cy="493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087384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DC451-7B78-3898-12C1-E53ACF13E7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739456-1707-CFC3-D420-0EA9B9026AC8}"/>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FCF52972-E56E-79EB-9477-EFD1A9F13477}"/>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C0C2CFD1-3F2A-3C4F-8EB3-606777D4BC94}"/>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6994" b="52554"/>
          <a:stretch>
            <a:fillRect/>
          </a:stretch>
        </p:blipFill>
        <p:spPr bwMode="auto">
          <a:xfrm>
            <a:off x="4085112" y="1690688"/>
            <a:ext cx="7659583" cy="217338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69CE593B-DCC4-27E0-7A5B-4E9572D7492D}"/>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78FBC7B4-771C-A362-FD30-F47200F5C4F4}"/>
                  </a:ext>
                </a:extLst>
              </p:cNvPr>
              <p:cNvSpPr txBox="1"/>
              <p:nvPr/>
            </p:nvSpPr>
            <p:spPr>
              <a:xfrm>
                <a:off x="7601251" y="1253888"/>
                <a:ext cx="37792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𝑑</m:t>
                      </m:r>
                    </m:oMath>
                  </m:oMathPara>
                </a14:m>
                <a:endParaRPr lang="nl-NL" dirty="0"/>
              </a:p>
            </p:txBody>
          </p:sp>
        </mc:Choice>
        <mc:Fallback xmlns="">
          <p:sp>
            <p:nvSpPr>
              <p:cNvPr id="8" name="Tekstvak 7">
                <a:extLst>
                  <a:ext uri="{FF2B5EF4-FFF2-40B4-BE49-F238E27FC236}">
                    <a16:creationId xmlns:a16="http://schemas.microsoft.com/office/drawing/2014/main" id="{78FBC7B4-771C-A362-FD30-F47200F5C4F4}"/>
                  </a:ext>
                </a:extLst>
              </p:cNvPr>
              <p:cNvSpPr txBox="1">
                <a:spLocks noRot="1" noChangeAspect="1" noMove="1" noResize="1" noEditPoints="1" noAdjustHandles="1" noChangeArrowheads="1" noChangeShapeType="1" noTextEdit="1"/>
              </p:cNvSpPr>
              <p:nvPr/>
            </p:nvSpPr>
            <p:spPr>
              <a:xfrm>
                <a:off x="7601251" y="1253888"/>
                <a:ext cx="377924" cy="369332"/>
              </a:xfrm>
              <a:prstGeom prst="rect">
                <a:avLst/>
              </a:prstGeom>
              <a:blipFill>
                <a:blip r:embed="rId3"/>
                <a:stretch>
                  <a:fillRect/>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D8C5B2A4-DA1F-48C0-B964-2A74F8309437}"/>
              </a:ext>
            </a:extLst>
          </p:cNvPr>
          <p:cNvCxnSpPr>
            <a:cxnSpLocks/>
          </p:cNvCxnSpPr>
          <p:nvPr/>
        </p:nvCxnSpPr>
        <p:spPr>
          <a:xfrm>
            <a:off x="7480411" y="3161254"/>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6D2F5C63-CEE2-D0BD-70FC-B325F5E6B213}"/>
                  </a:ext>
                </a:extLst>
              </p:cNvPr>
              <p:cNvSpPr txBox="1"/>
              <p:nvPr/>
            </p:nvSpPr>
            <p:spPr>
              <a:xfrm>
                <a:off x="7433088" y="2644544"/>
                <a:ext cx="6744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rPr>
                        <m:t>𝑑</m:t>
                      </m:r>
                    </m:oMath>
                  </m:oMathPara>
                </a14:m>
                <a:endParaRPr lang="nl-NL" dirty="0"/>
              </a:p>
            </p:txBody>
          </p:sp>
        </mc:Choice>
        <mc:Fallback xmlns="">
          <p:sp>
            <p:nvSpPr>
              <p:cNvPr id="5" name="Tekstvak 4">
                <a:extLst>
                  <a:ext uri="{FF2B5EF4-FFF2-40B4-BE49-F238E27FC236}">
                    <a16:creationId xmlns:a16="http://schemas.microsoft.com/office/drawing/2014/main" id="{6D2F5C63-CEE2-D0BD-70FC-B325F5E6B213}"/>
                  </a:ext>
                </a:extLst>
              </p:cNvPr>
              <p:cNvSpPr txBox="1">
                <a:spLocks noRot="1" noChangeAspect="1" noMove="1" noResize="1" noEditPoints="1" noAdjustHandles="1" noChangeArrowheads="1" noChangeShapeType="1" noTextEdit="1"/>
              </p:cNvSpPr>
              <p:nvPr/>
            </p:nvSpPr>
            <p:spPr>
              <a:xfrm>
                <a:off x="7433088" y="2644544"/>
                <a:ext cx="674480" cy="369332"/>
              </a:xfrm>
              <a:prstGeom prst="rect">
                <a:avLst/>
              </a:prstGeom>
              <a:blipFill>
                <a:blip r:embed="rId4"/>
                <a:stretch>
                  <a:fillRect/>
                </a:stretch>
              </a:blipFill>
            </p:spPr>
            <p:txBody>
              <a:bodyPr/>
              <a:lstStyle/>
              <a:p>
                <a:r>
                  <a:rPr lang="nl-NL">
                    <a:noFill/>
                  </a:rPr>
                  <a:t> </a:t>
                </a:r>
              </a:p>
            </p:txBody>
          </p:sp>
        </mc:Fallback>
      </mc:AlternateContent>
      <p:cxnSp>
        <p:nvCxnSpPr>
          <p:cNvPr id="6" name="Rechte verbindingslijn met pijl 5">
            <a:extLst>
              <a:ext uri="{FF2B5EF4-FFF2-40B4-BE49-F238E27FC236}">
                <a16:creationId xmlns:a16="http://schemas.microsoft.com/office/drawing/2014/main" id="{B482665E-56D9-4959-09F8-75BD3ECF5849}"/>
              </a:ext>
            </a:extLst>
          </p:cNvPr>
          <p:cNvCxnSpPr>
            <a:cxnSpLocks/>
          </p:cNvCxnSpPr>
          <p:nvPr/>
        </p:nvCxnSpPr>
        <p:spPr>
          <a:xfrm>
            <a:off x="7477071" y="3162008"/>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914ED847-D6B3-D4E3-E493-EC4BA9A4A2C5}"/>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E1DBFC46-0517-1614-09D9-0443568FF1AD}"/>
              </a:ext>
            </a:extLst>
          </p:cNvPr>
          <p:cNvSpPr/>
          <p:nvPr/>
        </p:nvSpPr>
        <p:spPr>
          <a:xfrm>
            <a:off x="10411513" y="2916177"/>
            <a:ext cx="811162" cy="493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EE763748-2B40-E1ED-788C-CB809C7038D7}"/>
              </a:ext>
            </a:extLst>
          </p:cNvPr>
          <p:cNvSpPr/>
          <p:nvPr/>
        </p:nvSpPr>
        <p:spPr>
          <a:xfrm>
            <a:off x="10450779" y="2916177"/>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0C8D400E-9859-0178-81FE-B2E6EC95543B}"/>
              </a:ext>
            </a:extLst>
          </p:cNvPr>
          <p:cNvSpPr/>
          <p:nvPr/>
        </p:nvSpPr>
        <p:spPr>
          <a:xfrm>
            <a:off x="10346083" y="3957245"/>
            <a:ext cx="811162" cy="493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03624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par>
                                <p:cTn id="8" presetID="21" presetClass="exit" presetSubtype="1" fill="hold" grpId="0" nodeType="withEffect">
                                  <p:stCondLst>
                                    <p:cond delay="0"/>
                                  </p:stCondLst>
                                  <p:childTnLst>
                                    <p:animEffect transition="out" filter="wheel(1)">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93881-A19D-0428-32C2-B3A7790064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4B2907-BD4D-CF2A-9F0E-6285107CAD82}"/>
              </a:ext>
            </a:extLst>
          </p:cNvPr>
          <p:cNvSpPr>
            <a:spLocks noGrp="1"/>
          </p:cNvSpPr>
          <p:nvPr>
            <p:ph type="title"/>
          </p:nvPr>
        </p:nvSpPr>
        <p:spPr/>
        <p:txBody>
          <a:bodyPr/>
          <a:lstStyle/>
          <a:p>
            <a:r>
              <a:rPr lang="nl-NL" dirty="0"/>
              <a:t>Halveringsdikte</a:t>
            </a:r>
          </a:p>
        </p:txBody>
      </p:sp>
      <p:sp>
        <p:nvSpPr>
          <p:cNvPr id="3" name="Tijdelijke aanduiding voor inhoud 2">
            <a:extLst>
              <a:ext uri="{FF2B5EF4-FFF2-40B4-BE49-F238E27FC236}">
                <a16:creationId xmlns:a16="http://schemas.microsoft.com/office/drawing/2014/main" id="{2BA40060-09E2-9F50-3EA2-F9B38787D0AB}"/>
              </a:ext>
            </a:extLst>
          </p:cNvPr>
          <p:cNvSpPr>
            <a:spLocks noGrp="1"/>
          </p:cNvSpPr>
          <p:nvPr>
            <p:ph idx="1"/>
          </p:nvPr>
        </p:nvSpPr>
        <p:spPr/>
        <p:txBody>
          <a:bodyPr/>
          <a:lstStyle/>
          <a:p>
            <a:r>
              <a:rPr lang="nl-NL" dirty="0"/>
              <a:t>Wat is dat eigenlijk?</a:t>
            </a:r>
          </a:p>
        </p:txBody>
      </p:sp>
      <p:pic>
        <p:nvPicPr>
          <p:cNvPr id="1026" name="Picture 2" descr="Halveringsdikte | Radioactiviteit">
            <a:extLst>
              <a:ext uri="{FF2B5EF4-FFF2-40B4-BE49-F238E27FC236}">
                <a16:creationId xmlns:a16="http://schemas.microsoft.com/office/drawing/2014/main" id="{87675177-C500-780D-DF61-E68A72762703}"/>
              </a:ext>
            </a:extLst>
          </p:cNvPr>
          <p:cNvPicPr>
            <a:picLocks noChangeAspect="1" noChangeArrowheads="1"/>
          </p:cNvPicPr>
          <p:nvPr/>
        </p:nvPicPr>
        <p:blipFill rotWithShape="1">
          <a:blip r:embed="rId2">
            <a:alphaModFix amt="70000"/>
            <a:extLst>
              <a:ext uri="{28A0092B-C50C-407E-A947-70E740481C1C}">
                <a14:useLocalDpi xmlns:a14="http://schemas.microsoft.com/office/drawing/2010/main" val="0"/>
              </a:ext>
            </a:extLst>
          </a:blip>
          <a:srcRect t="6994" b="33657"/>
          <a:stretch>
            <a:fillRect/>
          </a:stretch>
        </p:blipFill>
        <p:spPr bwMode="auto">
          <a:xfrm>
            <a:off x="4085112" y="1690688"/>
            <a:ext cx="7659583" cy="31886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a:extLst>
              <a:ext uri="{FF2B5EF4-FFF2-40B4-BE49-F238E27FC236}">
                <a16:creationId xmlns:a16="http://schemas.microsoft.com/office/drawing/2014/main" id="{4126DC4A-CB19-5F28-44A5-A10A9275095A}"/>
              </a:ext>
            </a:extLst>
          </p:cNvPr>
          <p:cNvCxnSpPr/>
          <p:nvPr/>
        </p:nvCxnSpPr>
        <p:spPr>
          <a:xfrm>
            <a:off x="7540831" y="1702564"/>
            <a:ext cx="49876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AF62A014-E624-644C-6024-A6AD1DBCB597}"/>
                  </a:ext>
                </a:extLst>
              </p:cNvPr>
              <p:cNvSpPr txBox="1"/>
              <p:nvPr/>
            </p:nvSpPr>
            <p:spPr>
              <a:xfrm>
                <a:off x="7540831" y="1144961"/>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8" name="Tekstvak 7">
                <a:extLst>
                  <a:ext uri="{FF2B5EF4-FFF2-40B4-BE49-F238E27FC236}">
                    <a16:creationId xmlns:a16="http://schemas.microsoft.com/office/drawing/2014/main" id="{AF62A014-E624-644C-6024-A6AD1DBCB597}"/>
                  </a:ext>
                </a:extLst>
              </p:cNvPr>
              <p:cNvSpPr txBox="1">
                <a:spLocks noRot="1" noChangeAspect="1" noMove="1" noResize="1" noEditPoints="1" noAdjustHandles="1" noChangeArrowheads="1" noChangeShapeType="1" noTextEdit="1"/>
              </p:cNvSpPr>
              <p:nvPr/>
            </p:nvSpPr>
            <p:spPr>
              <a:xfrm>
                <a:off x="7540831" y="1144961"/>
                <a:ext cx="477951" cy="514949"/>
              </a:xfrm>
              <a:prstGeom prst="rect">
                <a:avLst/>
              </a:prstGeom>
              <a:blipFill>
                <a:blip r:embed="rId3"/>
                <a:stretch>
                  <a:fillRect b="-2439"/>
                </a:stretch>
              </a:blipFill>
            </p:spPr>
            <p:txBody>
              <a:bodyPr/>
              <a:lstStyle/>
              <a:p>
                <a:r>
                  <a:rPr lang="nl-NL">
                    <a:noFill/>
                  </a:rPr>
                  <a:t> </a:t>
                </a:r>
              </a:p>
            </p:txBody>
          </p:sp>
        </mc:Fallback>
      </mc:AlternateContent>
      <p:cxnSp>
        <p:nvCxnSpPr>
          <p:cNvPr id="9" name="Rechte verbindingslijn met pijl 8">
            <a:extLst>
              <a:ext uri="{FF2B5EF4-FFF2-40B4-BE49-F238E27FC236}">
                <a16:creationId xmlns:a16="http://schemas.microsoft.com/office/drawing/2014/main" id="{4F595653-5B88-F2E3-7934-6D55D249E87F}"/>
              </a:ext>
            </a:extLst>
          </p:cNvPr>
          <p:cNvCxnSpPr>
            <a:cxnSpLocks/>
          </p:cNvCxnSpPr>
          <p:nvPr/>
        </p:nvCxnSpPr>
        <p:spPr>
          <a:xfrm>
            <a:off x="7480411" y="3161254"/>
            <a:ext cx="1105449"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kstvak 4">
                <a:extLst>
                  <a:ext uri="{FF2B5EF4-FFF2-40B4-BE49-F238E27FC236}">
                    <a16:creationId xmlns:a16="http://schemas.microsoft.com/office/drawing/2014/main" id="{3EC4C85D-CFDE-1335-C7F0-186C1704732C}"/>
                  </a:ext>
                </a:extLst>
              </p:cNvPr>
              <p:cNvSpPr txBox="1"/>
              <p:nvPr/>
            </p:nvSpPr>
            <p:spPr>
              <a:xfrm>
                <a:off x="7402960" y="2597344"/>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5" name="Tekstvak 4">
                <a:extLst>
                  <a:ext uri="{FF2B5EF4-FFF2-40B4-BE49-F238E27FC236}">
                    <a16:creationId xmlns:a16="http://schemas.microsoft.com/office/drawing/2014/main" id="{3EC4C85D-CFDE-1335-C7F0-186C1704732C}"/>
                  </a:ext>
                </a:extLst>
              </p:cNvPr>
              <p:cNvSpPr txBox="1">
                <a:spLocks noRot="1" noChangeAspect="1" noMove="1" noResize="1" noEditPoints="1" noAdjustHandles="1" noChangeArrowheads="1" noChangeShapeType="1" noTextEdit="1"/>
              </p:cNvSpPr>
              <p:nvPr/>
            </p:nvSpPr>
            <p:spPr>
              <a:xfrm>
                <a:off x="7402960" y="2597344"/>
                <a:ext cx="774506" cy="514949"/>
              </a:xfrm>
              <a:prstGeom prst="rect">
                <a:avLst/>
              </a:prstGeom>
              <a:blipFill>
                <a:blip r:embed="rId4"/>
                <a:stretch>
                  <a:fillRect/>
                </a:stretch>
              </a:blipFill>
            </p:spPr>
            <p:txBody>
              <a:bodyPr/>
              <a:lstStyle/>
              <a:p>
                <a:r>
                  <a:rPr lang="nl-NL">
                    <a:noFill/>
                  </a:rPr>
                  <a:t> </a:t>
                </a:r>
              </a:p>
            </p:txBody>
          </p:sp>
        </mc:Fallback>
      </mc:AlternateContent>
      <p:cxnSp>
        <p:nvCxnSpPr>
          <p:cNvPr id="6" name="Rechte verbindingslijn met pijl 5">
            <a:extLst>
              <a:ext uri="{FF2B5EF4-FFF2-40B4-BE49-F238E27FC236}">
                <a16:creationId xmlns:a16="http://schemas.microsoft.com/office/drawing/2014/main" id="{79AA419F-AFD1-6A0F-E356-8612C6A21173}"/>
              </a:ext>
            </a:extLst>
          </p:cNvPr>
          <p:cNvCxnSpPr>
            <a:cxnSpLocks/>
          </p:cNvCxnSpPr>
          <p:nvPr/>
        </p:nvCxnSpPr>
        <p:spPr>
          <a:xfrm>
            <a:off x="7477393" y="4263682"/>
            <a:ext cx="1547854" cy="0"/>
          </a:xfrm>
          <a:prstGeom prst="straightConnector1">
            <a:avLst/>
          </a:prstGeom>
          <a:ln w="57150">
            <a:solidFill>
              <a:srgbClr val="945DE8"/>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E5701670-E169-E2D2-12A5-818571B9A510}"/>
                  </a:ext>
                </a:extLst>
              </p:cNvPr>
              <p:cNvSpPr txBox="1"/>
              <p:nvPr/>
            </p:nvSpPr>
            <p:spPr>
              <a:xfrm>
                <a:off x="7482947" y="3699771"/>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E5701670-E169-E2D2-12A5-818571B9A510}"/>
                  </a:ext>
                </a:extLst>
              </p:cNvPr>
              <p:cNvSpPr txBox="1">
                <a:spLocks noRot="1" noChangeAspect="1" noMove="1" noResize="1" noEditPoints="1" noAdjustHandles="1" noChangeArrowheads="1" noChangeShapeType="1" noTextEdit="1"/>
              </p:cNvSpPr>
              <p:nvPr/>
            </p:nvSpPr>
            <p:spPr>
              <a:xfrm>
                <a:off x="7482947" y="3699771"/>
                <a:ext cx="774506" cy="514949"/>
              </a:xfrm>
              <a:prstGeom prst="rect">
                <a:avLst/>
              </a:prstGeom>
              <a:blipFill>
                <a:blip r:embed="rId5"/>
                <a:stretch>
                  <a:fillRect b="-2439"/>
                </a:stretch>
              </a:blipFill>
            </p:spPr>
            <p:txBody>
              <a:bodyPr/>
              <a:lstStyle/>
              <a:p>
                <a:r>
                  <a:rPr lang="nl-NL">
                    <a:noFill/>
                  </a:rPr>
                  <a:t> </a:t>
                </a:r>
              </a:p>
            </p:txBody>
          </p:sp>
        </mc:Fallback>
      </mc:AlternateContent>
      <p:sp>
        <p:nvSpPr>
          <p:cNvPr id="11" name="Ovaal 10">
            <a:extLst>
              <a:ext uri="{FF2B5EF4-FFF2-40B4-BE49-F238E27FC236}">
                <a16:creationId xmlns:a16="http://schemas.microsoft.com/office/drawing/2014/main" id="{2A3E1956-7905-5888-DD52-59C08D4ED77D}"/>
              </a:ext>
            </a:extLst>
          </p:cNvPr>
          <p:cNvSpPr/>
          <p:nvPr/>
        </p:nvSpPr>
        <p:spPr>
          <a:xfrm>
            <a:off x="10450779" y="2916177"/>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EF9F4A7A-8239-A1EA-A77C-06A01E6083CD}"/>
              </a:ext>
            </a:extLst>
          </p:cNvPr>
          <p:cNvSpPr/>
          <p:nvPr/>
        </p:nvSpPr>
        <p:spPr>
          <a:xfrm>
            <a:off x="10251341" y="3878705"/>
            <a:ext cx="1000647" cy="1000647"/>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9489C6FC-1EFC-3F6B-75D8-639A38782498}"/>
              </a:ext>
            </a:extLst>
          </p:cNvPr>
          <p:cNvSpPr/>
          <p:nvPr/>
        </p:nvSpPr>
        <p:spPr>
          <a:xfrm>
            <a:off x="10450779" y="1885003"/>
            <a:ext cx="771896" cy="771896"/>
          </a:xfrm>
          <a:prstGeom prst="ellipse">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759BAC8-AB0A-2165-2555-AFA6A3B46462}"/>
              </a:ext>
            </a:extLst>
          </p:cNvPr>
          <p:cNvSpPr/>
          <p:nvPr/>
        </p:nvSpPr>
        <p:spPr>
          <a:xfrm>
            <a:off x="10346083" y="3957245"/>
            <a:ext cx="811162" cy="493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4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par>
                                <p:cTn id="8" presetID="21" presetClass="exit" presetSubtype="1" fill="hold" grpId="0" nodeType="withEffect">
                                  <p:stCondLst>
                                    <p:cond delay="0"/>
                                  </p:stCondLst>
                                  <p:childTnLst>
                                    <p:animEffect transition="out" filter="wheel(1)">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1E7BF-D7F6-0182-B465-085AD6B5E4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2FB486-522D-8FB7-E028-C1ACA35C32E2}"/>
              </a:ext>
            </a:extLst>
          </p:cNvPr>
          <p:cNvSpPr>
            <a:spLocks noGrp="1"/>
          </p:cNvSpPr>
          <p:nvPr>
            <p:ph type="title"/>
          </p:nvPr>
        </p:nvSpPr>
        <p:spPr/>
        <p:txBody>
          <a:bodyPr/>
          <a:lstStyle/>
          <a:p>
            <a:r>
              <a:rPr lang="nl-NL" dirty="0"/>
              <a:t>Halveringsdikte</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C447225-E1D2-A38E-82C5-76DDFCCB157E}"/>
                  </a:ext>
                </a:extLst>
              </p:cNvPr>
              <p:cNvSpPr>
                <a:spLocks noGrp="1"/>
              </p:cNvSpPr>
              <p:nvPr>
                <p:ph idx="1"/>
              </p:nvPr>
            </p:nvSpPr>
            <p:spPr>
              <a:xfrm>
                <a:off x="838200" y="1584252"/>
                <a:ext cx="6891670" cy="5007934"/>
              </a:xfrm>
            </p:spPr>
            <p:txBody>
              <a:bodyPr>
                <a:normAutofit/>
              </a:bodyPr>
              <a:lstStyle/>
              <a:p>
                <a:r>
                  <a:rPr lang="nl-NL" dirty="0"/>
                  <a:t>Wat is dat eigenlijk?</a:t>
                </a:r>
              </a:p>
              <a:p>
                <a:r>
                  <a:rPr lang="nl-NL" dirty="0"/>
                  <a:t>De dikte waarbij de stralingsintensiteit halveert</a:t>
                </a:r>
              </a:p>
              <a:p>
                <a:pPr lvl="1"/>
                <a:r>
                  <a:rPr lang="nl-NL" dirty="0"/>
                  <a:t>Bij 1x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b="0" dirty="0">
                  <a:ea typeface="Cambria Math" panose="02040503050406030204" pitchFamily="18" charset="0"/>
                </a:endParaRPr>
              </a:p>
              <a:p>
                <a:pPr lvl="1"/>
                <a:r>
                  <a:rPr lang="nl-NL" dirty="0"/>
                  <a:t>Bij 2x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b="0" dirty="0">
                  <a:ea typeface="Cambria Math" panose="02040503050406030204" pitchFamily="18" charset="0"/>
                </a:endParaRPr>
              </a:p>
              <a:p>
                <a:pPr lvl="1"/>
                <a:r>
                  <a:rPr lang="nl-NL" dirty="0"/>
                  <a:t>Bij 3x deze dikte: </a:t>
                </a:r>
                <a14:m>
                  <m:oMath xmlns:m="http://schemas.openxmlformats.org/officeDocument/2006/math">
                    <m:r>
                      <a:rPr lang="nl-NL" b="0" i="1" smtClean="0">
                        <a:latin typeface="Cambria Math" panose="02040503050406030204" pitchFamily="18" charset="0"/>
                      </a:rPr>
                      <m:t>100%</m:t>
                    </m:r>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oMath>
                </a14:m>
                <a:endParaRPr lang="nl-NL" dirty="0"/>
              </a:p>
              <a:p>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r>
                          <a:rPr lang="nl-NL" b="0" i="1" smtClean="0">
                            <a:latin typeface="Cambria Math" panose="02040503050406030204" pitchFamily="18" charset="0"/>
                            <a:ea typeface="Cambria Math" panose="02040503050406030204" pitchFamily="18" charset="0"/>
                          </a:rPr>
                          <m:t>(</m:t>
                        </m:r>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e>
                      <m:sup>
                        <m:r>
                          <a:rPr lang="nl-NL" b="0" i="1" smtClean="0">
                            <a:latin typeface="Cambria Math" panose="02040503050406030204" pitchFamily="18" charset="0"/>
                            <a:ea typeface="Cambria Math" panose="02040503050406030204" pitchFamily="18" charset="0"/>
                          </a:rPr>
                          <m:t>𝑛</m:t>
                        </m:r>
                      </m:sup>
                    </m:sSup>
                  </m:oMath>
                </a14:m>
                <a:endParaRPr lang="nl-NL" b="0" dirty="0">
                  <a:ea typeface="Cambria Math" panose="02040503050406030204" pitchFamily="18" charset="0"/>
                </a:endParaRPr>
              </a:p>
              <a:p>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𝑑</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den>
                    </m:f>
                  </m:oMath>
                </a14:m>
                <a:endParaRPr lang="nl-NL" dirty="0"/>
              </a:p>
            </p:txBody>
          </p:sp>
        </mc:Choice>
        <mc:Fallback xmlns="">
          <p:sp>
            <p:nvSpPr>
              <p:cNvPr id="3" name="Tijdelijke aanduiding voor inhoud 2">
                <a:extLst>
                  <a:ext uri="{FF2B5EF4-FFF2-40B4-BE49-F238E27FC236}">
                    <a16:creationId xmlns:a16="http://schemas.microsoft.com/office/drawing/2014/main" id="{6C447225-E1D2-A38E-82C5-76DDFCCB157E}"/>
                  </a:ext>
                </a:extLst>
              </p:cNvPr>
              <p:cNvSpPr>
                <a:spLocks noGrp="1" noRot="1" noChangeAspect="1" noMove="1" noResize="1" noEditPoints="1" noAdjustHandles="1" noChangeArrowheads="1" noChangeShapeType="1" noTextEdit="1"/>
              </p:cNvSpPr>
              <p:nvPr>
                <p:ph idx="1"/>
              </p:nvPr>
            </p:nvSpPr>
            <p:spPr>
              <a:xfrm>
                <a:off x="838200" y="1584252"/>
                <a:ext cx="6891670" cy="5007934"/>
              </a:xfrm>
              <a:blipFill>
                <a:blip r:embed="rId2"/>
                <a:stretch>
                  <a:fillRect l="-1593" t="-2071"/>
                </a:stretch>
              </a:blipFill>
            </p:spPr>
            <p:txBody>
              <a:bodyPr/>
              <a:lstStyle/>
              <a:p>
                <a:r>
                  <a:rPr lang="nl-NL">
                    <a:noFill/>
                  </a:rPr>
                  <a:t> </a:t>
                </a:r>
              </a:p>
            </p:txBody>
          </p:sp>
        </mc:Fallback>
      </mc:AlternateContent>
      <p:pic>
        <p:nvPicPr>
          <p:cNvPr id="1026" name="Picture 2" descr="Halveringsdikte | Radioactiviteit">
            <a:extLst>
              <a:ext uri="{FF2B5EF4-FFF2-40B4-BE49-F238E27FC236}">
                <a16:creationId xmlns:a16="http://schemas.microsoft.com/office/drawing/2014/main" id="{C295C78D-20DD-9539-C863-17138F25B323}"/>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t="6994" b="34512"/>
          <a:stretch>
            <a:fillRect/>
          </a:stretch>
        </p:blipFill>
        <p:spPr bwMode="auto">
          <a:xfrm>
            <a:off x="7625754" y="2645925"/>
            <a:ext cx="4155121" cy="1704849"/>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78411C40-7E68-9A26-2979-4BC6B924FAC2}"/>
              </a:ext>
            </a:extLst>
          </p:cNvPr>
          <p:cNvPicPr>
            <a:picLocks noChangeAspect="1"/>
          </p:cNvPicPr>
          <p:nvPr/>
        </p:nvPicPr>
        <p:blipFill>
          <a:blip r:embed="rId4"/>
          <a:stretch>
            <a:fillRect/>
          </a:stretch>
        </p:blipFill>
        <p:spPr>
          <a:xfrm>
            <a:off x="6834077" y="2235611"/>
            <a:ext cx="5027428" cy="3173777"/>
          </a:xfrm>
          <a:prstGeom prst="rect">
            <a:avLst/>
          </a:prstGeom>
        </p:spPr>
      </p:pic>
      <p:cxnSp>
        <p:nvCxnSpPr>
          <p:cNvPr id="15" name="Rechte verbindingslijn met pijl 14">
            <a:extLst>
              <a:ext uri="{FF2B5EF4-FFF2-40B4-BE49-F238E27FC236}">
                <a16:creationId xmlns:a16="http://schemas.microsoft.com/office/drawing/2014/main" id="{201EE094-9B99-18AE-1A3F-E2651E872574}"/>
              </a:ext>
            </a:extLst>
          </p:cNvPr>
          <p:cNvCxnSpPr/>
          <p:nvPr/>
        </p:nvCxnSpPr>
        <p:spPr>
          <a:xfrm flipV="1">
            <a:off x="2456121" y="4476307"/>
            <a:ext cx="6113721" cy="1137684"/>
          </a:xfrm>
          <a:prstGeom prst="straightConnector1">
            <a:avLst/>
          </a:prstGeom>
          <a:ln w="57150">
            <a:solidFill>
              <a:srgbClr val="945DE8"/>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8F831016-BBA2-BA1E-CAB4-5784E4ACEC6D}"/>
              </a:ext>
            </a:extLst>
          </p:cNvPr>
          <p:cNvCxnSpPr>
            <a:cxnSpLocks/>
          </p:cNvCxnSpPr>
          <p:nvPr/>
        </p:nvCxnSpPr>
        <p:spPr>
          <a:xfrm>
            <a:off x="2957513" y="4943475"/>
            <a:ext cx="3071816" cy="0"/>
          </a:xfrm>
          <a:prstGeom prst="line">
            <a:avLst/>
          </a:prstGeom>
          <a:ln w="57150">
            <a:solidFill>
              <a:srgbClr val="945D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19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left)">
                                      <p:cBhvr>
                                        <p:cTn id="13" dur="500"/>
                                        <p:tgtEl>
                                          <p:spTgt spid="3">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childTnLst>
                          </p:cTn>
                        </p:par>
                        <p:par>
                          <p:cTn id="27" fill="hold">
                            <p:stCondLst>
                              <p:cond delay="500"/>
                            </p:stCondLst>
                            <p:childTnLst>
                              <p:par>
                                <p:cTn id="28" presetID="5"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5E304-D0AF-B8C4-2085-1D546C4A3CF2}"/>
              </a:ext>
            </a:extLst>
          </p:cNvPr>
          <p:cNvSpPr>
            <a:spLocks noGrp="1"/>
          </p:cNvSpPr>
          <p:nvPr>
            <p:ph type="title"/>
          </p:nvPr>
        </p:nvSpPr>
        <p:spPr/>
        <p:txBody>
          <a:bodyPr/>
          <a:lstStyle/>
          <a:p>
            <a:r>
              <a:rPr lang="nl-NL" dirty="0"/>
              <a:t>In het eindexamen?</a:t>
            </a:r>
          </a:p>
        </p:txBody>
      </p:sp>
      <p:pic>
        <p:nvPicPr>
          <p:cNvPr id="3" name="Afbeelding 2">
            <a:extLst>
              <a:ext uri="{FF2B5EF4-FFF2-40B4-BE49-F238E27FC236}">
                <a16:creationId xmlns:a16="http://schemas.microsoft.com/office/drawing/2014/main" id="{9B96944E-773F-6B30-0F37-8DB47A500B39}"/>
              </a:ext>
            </a:extLst>
          </p:cNvPr>
          <p:cNvPicPr>
            <a:picLocks noChangeAspect="1"/>
          </p:cNvPicPr>
          <p:nvPr/>
        </p:nvPicPr>
        <p:blipFill>
          <a:blip r:embed="rId3"/>
          <a:srcRect r="2649"/>
          <a:stretch/>
        </p:blipFill>
        <p:spPr>
          <a:xfrm>
            <a:off x="487325" y="1394529"/>
            <a:ext cx="5860312" cy="5290127"/>
          </a:xfrm>
          <a:prstGeom prst="rect">
            <a:avLst/>
          </a:prstGeom>
        </p:spPr>
      </p:pic>
      <p:pic>
        <p:nvPicPr>
          <p:cNvPr id="4" name="Afbeelding 3">
            <a:extLst>
              <a:ext uri="{FF2B5EF4-FFF2-40B4-BE49-F238E27FC236}">
                <a16:creationId xmlns:a16="http://schemas.microsoft.com/office/drawing/2014/main" id="{E1381879-3959-86B0-F95C-6E6E7EE09B0D}"/>
              </a:ext>
            </a:extLst>
          </p:cNvPr>
          <p:cNvPicPr>
            <a:picLocks noChangeAspect="1"/>
          </p:cNvPicPr>
          <p:nvPr/>
        </p:nvPicPr>
        <p:blipFill>
          <a:blip r:embed="rId4"/>
          <a:srcRect l="4880" r="2583"/>
          <a:stretch/>
        </p:blipFill>
        <p:spPr>
          <a:xfrm>
            <a:off x="6385629" y="1394528"/>
            <a:ext cx="5633593" cy="1827137"/>
          </a:xfrm>
          <a:prstGeom prst="rect">
            <a:avLst/>
          </a:prstGeom>
        </p:spPr>
      </p:pic>
    </p:spTree>
    <p:extLst>
      <p:ext uri="{BB962C8B-B14F-4D97-AF65-F5344CB8AC3E}">
        <p14:creationId xmlns:p14="http://schemas.microsoft.com/office/powerpoint/2010/main" val="3493269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96CD7-4D3E-53E2-DF02-1BF820795F93}"/>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C57D3E33-36A2-099C-EECA-8D2F62CACD30}"/>
              </a:ext>
            </a:extLst>
          </p:cNvPr>
          <p:cNvPicPr>
            <a:picLocks noChangeAspect="1"/>
          </p:cNvPicPr>
          <p:nvPr/>
        </p:nvPicPr>
        <p:blipFill>
          <a:blip r:embed="rId3"/>
          <a:srcRect l="4880" r="2583"/>
          <a:stretch/>
        </p:blipFill>
        <p:spPr>
          <a:xfrm>
            <a:off x="6385629" y="1394528"/>
            <a:ext cx="5633593" cy="1827137"/>
          </a:xfrm>
          <a:prstGeom prst="rect">
            <a:avLst/>
          </a:prstGeom>
        </p:spPr>
      </p:pic>
      <p:sp>
        <p:nvSpPr>
          <p:cNvPr id="2" name="Titel 1">
            <a:extLst>
              <a:ext uri="{FF2B5EF4-FFF2-40B4-BE49-F238E27FC236}">
                <a16:creationId xmlns:a16="http://schemas.microsoft.com/office/drawing/2014/main" id="{F54E21E0-3D59-42DC-8A7A-6F29EF38A668}"/>
              </a:ext>
            </a:extLst>
          </p:cNvPr>
          <p:cNvSpPr>
            <a:spLocks noGrp="1"/>
          </p:cNvSpPr>
          <p:nvPr>
            <p:ph type="title"/>
          </p:nvPr>
        </p:nvSpPr>
        <p:spPr/>
        <p:txBody>
          <a:bodyPr/>
          <a:lstStyle/>
          <a:p>
            <a:r>
              <a:rPr lang="nl-NL" dirty="0"/>
              <a:t>In het eindexamen?</a:t>
            </a:r>
          </a:p>
        </p:txBody>
      </p:sp>
      <mc:AlternateContent xmlns:mc="http://schemas.openxmlformats.org/markup-compatibility/2006" xmlns:a14="http://schemas.microsoft.com/office/drawing/2010/main">
        <mc:Choice Requires="a14">
          <p:sp>
            <p:nvSpPr>
              <p:cNvPr id="5" name="Tijdelijke aanduiding voor inhoud 4">
                <a:extLst>
                  <a:ext uri="{FF2B5EF4-FFF2-40B4-BE49-F238E27FC236}">
                    <a16:creationId xmlns:a16="http://schemas.microsoft.com/office/drawing/2014/main" id="{A2D6C617-54DB-1B87-ECFC-5C61A88DCAE7}"/>
                  </a:ext>
                </a:extLst>
              </p:cNvPr>
              <p:cNvSpPr>
                <a:spLocks noGrp="1"/>
              </p:cNvSpPr>
              <p:nvPr>
                <p:ph idx="1"/>
              </p:nvPr>
            </p:nvSpPr>
            <p:spPr/>
            <p:txBody>
              <a:bodyPr>
                <a:normAutofit fontScale="77500" lnSpcReduction="20000"/>
              </a:bodyPr>
              <a:lstStyle/>
              <a:p>
                <a:r>
                  <a:rPr lang="nl-NL" dirty="0"/>
                  <a:t>Gegevens:</a:t>
                </a:r>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r>
                          <a:rPr lang="nl-NL" b="0" i="1" smtClean="0">
                            <a:latin typeface="Cambria Math" panose="02040503050406030204" pitchFamily="18" charset="0"/>
                          </a:rPr>
                          <m:t>, </m:t>
                        </m:r>
                        <m:r>
                          <m:rPr>
                            <m:sty m:val="p"/>
                          </m:rPr>
                          <a:rPr lang="nl-NL" b="0" i="0" smtClean="0">
                            <a:latin typeface="Cambria Math" panose="02040503050406030204" pitchFamily="18" charset="0"/>
                          </a:rPr>
                          <m:t>lood</m:t>
                        </m:r>
                      </m:sub>
                    </m:sSub>
                    <m:r>
                      <a:rPr lang="nl-NL" b="0" i="1" smtClean="0">
                        <a:latin typeface="Cambria Math" panose="02040503050406030204" pitchFamily="18" charset="0"/>
                      </a:rPr>
                      <m:t>=0,061 </m:t>
                    </m:r>
                    <m:r>
                      <m:rPr>
                        <m:sty m:val="p"/>
                      </m:rPr>
                      <a:rPr lang="nl-NL" b="0" i="0" smtClean="0">
                        <a:latin typeface="Cambria Math" panose="02040503050406030204" pitchFamily="18" charset="0"/>
                      </a:rPr>
                      <m:t>cm</m:t>
                    </m:r>
                  </m:oMath>
                </a14:m>
                <a:endParaRPr lang="nl-NL" dirty="0"/>
              </a:p>
              <a:p>
                <a:pPr lvl="1"/>
                <a14:m>
                  <m:oMath xmlns:m="http://schemas.openxmlformats.org/officeDocument/2006/math">
                    <m:r>
                      <a:rPr lang="nl-NL" b="0" i="1" smtClean="0">
                        <a:latin typeface="Cambria Math" panose="02040503050406030204" pitchFamily="18" charset="0"/>
                      </a:rPr>
                      <m:t>𝑑</m:t>
                    </m:r>
                    <m:r>
                      <a:rPr lang="nl-NL" b="0" i="1" smtClean="0">
                        <a:latin typeface="Cambria Math" panose="02040503050406030204" pitchFamily="18" charset="0"/>
                      </a:rPr>
                      <m:t>=0,183 </m:t>
                    </m:r>
                    <m:r>
                      <m:rPr>
                        <m:sty m:val="p"/>
                      </m:rPr>
                      <a:rPr lang="nl-NL" b="0" i="0" smtClean="0">
                        <a:latin typeface="Cambria Math" panose="02040503050406030204" pitchFamily="18" charset="0"/>
                      </a:rPr>
                      <m:t>cm</m:t>
                    </m:r>
                  </m:oMath>
                </a14:m>
                <a:endParaRPr lang="nl-NL" dirty="0"/>
              </a:p>
              <a:p>
                <a:pPr lvl="1"/>
                <a14:m>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rPr>
                      <m:t>=100%</m:t>
                    </m:r>
                  </m:oMath>
                </a14:m>
                <a:endParaRPr lang="nl-NL" b="0" dirty="0"/>
              </a:p>
              <a:p>
                <a:r>
                  <a:rPr lang="nl-NL" dirty="0"/>
                  <a:t>Formule:</a:t>
                </a:r>
              </a:p>
              <a:p>
                <a:pPr lvl="1"/>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𝐼</m:t>
                        </m:r>
                      </m:e>
                      <m:sub>
                        <m:r>
                          <a:rPr lang="nl-NL" b="0" i="1" smtClean="0">
                            <a:latin typeface="Cambria Math" panose="02040503050406030204" pitchFamily="18" charset="0"/>
                          </a:rPr>
                          <m:t>0</m:t>
                        </m:r>
                      </m:sub>
                    </m:sSub>
                    <m:r>
                      <a:rPr lang="nl-NL" b="0" i="1" smtClean="0">
                        <a:latin typeface="Cambria Math" panose="02040503050406030204" pitchFamily="18" charset="0"/>
                        <a:ea typeface="Cambria Math" panose="02040503050406030204" pitchFamily="18" charset="0"/>
                      </a:rPr>
                      <m:t>∙(</m:t>
                    </m:r>
                    <m:sSup>
                      <m:sSupPr>
                        <m:ctrlPr>
                          <a:rPr lang="nl-NL" b="0" i="1" smtClean="0">
                            <a:latin typeface="Cambria Math" panose="02040503050406030204" pitchFamily="18" charset="0"/>
                            <a:ea typeface="Cambria Math" panose="02040503050406030204" pitchFamily="18" charset="0"/>
                          </a:rPr>
                        </m:ctrlPr>
                      </m:sSup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r>
                          <a:rPr lang="nl-NL" b="0" i="1" smtClean="0">
                            <a:latin typeface="Cambria Math" panose="02040503050406030204" pitchFamily="18" charset="0"/>
                            <a:ea typeface="Cambria Math" panose="02040503050406030204" pitchFamily="18" charset="0"/>
                          </a:rPr>
                          <m:t>)</m:t>
                        </m:r>
                      </m:e>
                      <m:sup>
                        <m:r>
                          <a:rPr lang="nl-NL" b="0" i="1" smtClean="0">
                            <a:latin typeface="Cambria Math" panose="02040503050406030204" pitchFamily="18" charset="0"/>
                            <a:ea typeface="Cambria Math" panose="02040503050406030204" pitchFamily="18" charset="0"/>
                          </a:rPr>
                          <m:t>𝑛</m:t>
                        </m:r>
                      </m:sup>
                    </m:sSup>
                  </m:oMath>
                </a14:m>
                <a:r>
                  <a:rPr lang="nl-NL" dirty="0"/>
                  <a:t>		</a:t>
                </a:r>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𝑑</m:t>
                        </m:r>
                      </m:num>
                      <m:den>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den>
                    </m:f>
                  </m:oMath>
                </a14:m>
                <a:endParaRPr lang="nl-NL" dirty="0"/>
              </a:p>
              <a:p>
                <a:r>
                  <a:rPr lang="nl-NL" dirty="0"/>
                  <a:t>Rekenen:</a:t>
                </a:r>
              </a:p>
              <a:p>
                <a:pPr lvl="1"/>
                <a14:m>
                  <m:oMath xmlns:m="http://schemas.openxmlformats.org/officeDocument/2006/math">
                    <m:r>
                      <a:rPr lang="nl-NL" b="0" i="1" smtClean="0">
                        <a:latin typeface="Cambria Math" panose="02040503050406030204" pitchFamily="18" charset="0"/>
                      </a:rPr>
                      <m:t>𝑛</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0,183</m:t>
                        </m:r>
                      </m:num>
                      <m:den>
                        <m:r>
                          <a:rPr lang="nl-NL" b="0" i="1" smtClean="0">
                            <a:latin typeface="Cambria Math" panose="02040503050406030204" pitchFamily="18" charset="0"/>
                          </a:rPr>
                          <m:t>0,061</m:t>
                        </m:r>
                      </m:den>
                    </m:f>
                    <m:r>
                      <a:rPr lang="nl-NL" b="0" i="1" smtClean="0">
                        <a:latin typeface="Cambria Math" panose="02040503050406030204" pitchFamily="18" charset="0"/>
                      </a:rPr>
                      <m:t>=3,0</m:t>
                    </m:r>
                  </m:oMath>
                </a14:m>
                <a:endParaRPr lang="nl-NL" dirty="0"/>
              </a:p>
              <a:p>
                <a:pPr lvl="1"/>
                <a14:m>
                  <m:oMath xmlns:m="http://schemas.openxmlformats.org/officeDocument/2006/math">
                    <m:r>
                      <a:rPr lang="nl-NL" b="0" i="1" smtClean="0">
                        <a:latin typeface="Cambria Math" panose="02040503050406030204" pitchFamily="18" charset="0"/>
                      </a:rPr>
                      <m:t>𝐼</m:t>
                    </m:r>
                    <m:r>
                      <a:rPr lang="nl-NL" b="0" i="1" smtClean="0">
                        <a:latin typeface="Cambria Math" panose="02040503050406030204" pitchFamily="18" charset="0"/>
                      </a:rPr>
                      <m:t>=100∙</m:t>
                    </m:r>
                    <m:sSup>
                      <m:sSupPr>
                        <m:ctrlPr>
                          <a:rPr lang="nl-NL" b="0" i="1" smtClean="0">
                            <a:latin typeface="Cambria Math" panose="02040503050406030204" pitchFamily="18" charset="0"/>
                            <a:ea typeface="Cambria Math" panose="02040503050406030204" pitchFamily="18" charset="0"/>
                          </a:rPr>
                        </m:ctrlPr>
                      </m:sSupPr>
                      <m:e>
                        <m:d>
                          <m:dPr>
                            <m:ctrlPr>
                              <a:rPr lang="nl-NL" b="0" i="1" smtClean="0">
                                <a:latin typeface="Cambria Math" panose="02040503050406030204" pitchFamily="18" charset="0"/>
                                <a:ea typeface="Cambria Math" panose="02040503050406030204" pitchFamily="18" charset="0"/>
                              </a:rPr>
                            </m:ctrlPr>
                          </m:dPr>
                          <m:e>
                            <m:f>
                              <m:fPr>
                                <m:ctrlPr>
                                  <a:rPr lang="nl-NL" b="0" i="1" smtClean="0">
                                    <a:latin typeface="Cambria Math" panose="02040503050406030204" pitchFamily="18" charset="0"/>
                                    <a:ea typeface="Cambria Math" panose="02040503050406030204" pitchFamily="18" charset="0"/>
                                  </a:rPr>
                                </m:ctrlPr>
                              </m:fPr>
                              <m:num>
                                <m:r>
                                  <a:rPr lang="nl-NL" b="0" i="1" smtClean="0">
                                    <a:latin typeface="Cambria Math" panose="02040503050406030204" pitchFamily="18" charset="0"/>
                                    <a:ea typeface="Cambria Math" panose="02040503050406030204" pitchFamily="18" charset="0"/>
                                  </a:rPr>
                                  <m:t>1</m:t>
                                </m:r>
                              </m:num>
                              <m:den>
                                <m:r>
                                  <a:rPr lang="nl-NL" b="0" i="1" smtClean="0">
                                    <a:latin typeface="Cambria Math" panose="02040503050406030204" pitchFamily="18" charset="0"/>
                                    <a:ea typeface="Cambria Math" panose="02040503050406030204" pitchFamily="18" charset="0"/>
                                  </a:rPr>
                                  <m:t>2</m:t>
                                </m:r>
                              </m:den>
                            </m:f>
                          </m:e>
                        </m:d>
                      </m:e>
                      <m:sup>
                        <m:r>
                          <a:rPr lang="nl-NL" b="0" i="1" smtClean="0">
                            <a:latin typeface="Cambria Math" panose="02040503050406030204" pitchFamily="18" charset="0"/>
                            <a:ea typeface="Cambria Math" panose="02040503050406030204" pitchFamily="18" charset="0"/>
                          </a:rPr>
                          <m:t>3,0</m:t>
                        </m:r>
                      </m:sup>
                    </m:sSup>
                    <m:r>
                      <a:rPr lang="nl-NL" b="0" i="1" smtClean="0">
                        <a:latin typeface="Cambria Math" panose="02040503050406030204" pitchFamily="18" charset="0"/>
                        <a:ea typeface="Cambria Math" panose="02040503050406030204" pitchFamily="18" charset="0"/>
                      </a:rPr>
                      <m:t>=12,5%</m:t>
                    </m:r>
                  </m:oMath>
                </a14:m>
                <a:endParaRPr lang="nl-NL" dirty="0"/>
              </a:p>
              <a:p>
                <a:r>
                  <a:rPr lang="nl-NL" dirty="0"/>
                  <a:t>Antwoord 1:</a:t>
                </a:r>
              </a:p>
              <a:p>
                <a:pPr lvl="1"/>
                <a:r>
                  <a:rPr lang="nl-NL" dirty="0"/>
                  <a:t>Het doorgelaten percentage is 13%</a:t>
                </a:r>
              </a:p>
            </p:txBody>
          </p:sp>
        </mc:Choice>
        <mc:Fallback xmlns="">
          <p:sp>
            <p:nvSpPr>
              <p:cNvPr id="5" name="Tijdelijke aanduiding voor inhoud 4">
                <a:extLst>
                  <a:ext uri="{FF2B5EF4-FFF2-40B4-BE49-F238E27FC236}">
                    <a16:creationId xmlns:a16="http://schemas.microsoft.com/office/drawing/2014/main" id="{A2D6C617-54DB-1B87-ECFC-5C61A88DCAE7}"/>
                  </a:ext>
                </a:extLst>
              </p:cNvPr>
              <p:cNvSpPr>
                <a:spLocks noGrp="1" noRot="1" noChangeAspect="1" noMove="1" noResize="1" noEditPoints="1" noAdjustHandles="1" noChangeArrowheads="1" noChangeShapeType="1" noTextEdit="1"/>
              </p:cNvSpPr>
              <p:nvPr>
                <p:ph idx="1"/>
              </p:nvPr>
            </p:nvSpPr>
            <p:spPr>
              <a:blipFill>
                <a:blip r:embed="rId4"/>
                <a:stretch>
                  <a:fillRect l="-724" t="-2907"/>
                </a:stretch>
              </a:blipFill>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3" name="Inkt 2">
                <a:extLst>
                  <a:ext uri="{FF2B5EF4-FFF2-40B4-BE49-F238E27FC236}">
                    <a16:creationId xmlns:a16="http://schemas.microsoft.com/office/drawing/2014/main" id="{4878E6FF-AAAD-CB90-6FF2-4E11D99A37AD}"/>
                  </a:ext>
                </a:extLst>
              </p14:cNvPr>
              <p14:cNvContentPartPr/>
              <p14:nvPr/>
            </p14:nvContentPartPr>
            <p14:xfrm>
              <a:off x="7875531" y="1685796"/>
              <a:ext cx="2074680" cy="48240"/>
            </p14:xfrm>
          </p:contentPart>
        </mc:Choice>
        <mc:Fallback xmlns="">
          <p:pic>
            <p:nvPicPr>
              <p:cNvPr id="3" name="Inkt 2">
                <a:extLst>
                  <a:ext uri="{FF2B5EF4-FFF2-40B4-BE49-F238E27FC236}">
                    <a16:creationId xmlns:a16="http://schemas.microsoft.com/office/drawing/2014/main" id="{4878E6FF-AAAD-CB90-6FF2-4E11D99A37AD}"/>
                  </a:ext>
                </a:extLst>
              </p:cNvPr>
              <p:cNvPicPr/>
              <p:nvPr/>
            </p:nvPicPr>
            <p:blipFill>
              <a:blip r:embed="rId6"/>
              <a:stretch>
                <a:fillRect/>
              </a:stretch>
            </p:blipFill>
            <p:spPr>
              <a:xfrm>
                <a:off x="7821531" y="1577796"/>
                <a:ext cx="21823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t 6">
                <a:extLst>
                  <a:ext uri="{FF2B5EF4-FFF2-40B4-BE49-F238E27FC236}">
                    <a16:creationId xmlns:a16="http://schemas.microsoft.com/office/drawing/2014/main" id="{C991B3B7-57C5-11BB-4534-F50496594C45}"/>
                  </a:ext>
                </a:extLst>
              </p14:cNvPr>
              <p14:cNvContentPartPr/>
              <p14:nvPr/>
            </p14:nvContentPartPr>
            <p14:xfrm>
              <a:off x="6757797" y="2126355"/>
              <a:ext cx="1408680" cy="9000"/>
            </p14:xfrm>
          </p:contentPart>
        </mc:Choice>
        <mc:Fallback xmlns="">
          <p:pic>
            <p:nvPicPr>
              <p:cNvPr id="7" name="Inkt 6">
                <a:extLst>
                  <a:ext uri="{FF2B5EF4-FFF2-40B4-BE49-F238E27FC236}">
                    <a16:creationId xmlns:a16="http://schemas.microsoft.com/office/drawing/2014/main" id="{C991B3B7-57C5-11BB-4534-F50496594C45}"/>
                  </a:ext>
                </a:extLst>
              </p:cNvPr>
              <p:cNvPicPr/>
              <p:nvPr/>
            </p:nvPicPr>
            <p:blipFill>
              <a:blip r:embed="rId8"/>
              <a:stretch>
                <a:fillRect/>
              </a:stretch>
            </p:blipFill>
            <p:spPr>
              <a:xfrm>
                <a:off x="6703783" y="2018355"/>
                <a:ext cx="1516348" cy="224640"/>
              </a:xfrm>
              <a:prstGeom prst="rect">
                <a:avLst/>
              </a:prstGeom>
            </p:spPr>
          </p:pic>
        </mc:Fallback>
      </mc:AlternateContent>
    </p:spTree>
    <p:extLst>
      <p:ext uri="{BB962C8B-B14F-4D97-AF65-F5344CB8AC3E}">
        <p14:creationId xmlns:p14="http://schemas.microsoft.com/office/powerpoint/2010/main" val="3208470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drawProgress</p:attrName>
                                        </p:attrNameLst>
                                      </p:cBhvr>
                                      <p:tavLst>
                                        <p:tav tm="0">
                                          <p:val>
                                            <p:fltVal val="0"/>
                                          </p:val>
                                        </p:tav>
                                        <p:tav tm="100000">
                                          <p:val>
                                            <p:fltVal val="1"/>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down)">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drawProgress</p:attrName>
                                        </p:attrNameLst>
                                      </p:cBhvr>
                                      <p:tavLst>
                                        <p:tav tm="0">
                                          <p:val>
                                            <p:fltVal val="0"/>
                                          </p:val>
                                        </p:tav>
                                        <p:tav tm="100000">
                                          <p:val>
                                            <p:fltVal val="1"/>
                                          </p:val>
                                        </p:tav>
                                      </p:tavLst>
                                    </p:anim>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wipe(down)">
                                      <p:cBhvr>
                                        <p:cTn id="39" dur="50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down)">
                                      <p:cBhvr>
                                        <p:cTn id="44" dur="500"/>
                                        <p:tgtEl>
                                          <p:spTgt spid="5">
                                            <p:txEl>
                                              <p:pRg st="6" end="6"/>
                                            </p:txEl>
                                          </p:spTgt>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wipe(down)">
                                      <p:cBhvr>
                                        <p:cTn id="48" dur="500"/>
                                        <p:tgtEl>
                                          <p:spTgt spid="5">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Effect transition="in" filter="wipe(down)">
                                      <p:cBhvr>
                                        <p:cTn id="53" dur="500"/>
                                        <p:tgtEl>
                                          <p:spTgt spid="5">
                                            <p:txEl>
                                              <p:pRg st="8" end="8"/>
                                            </p:txEl>
                                          </p:spTgt>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wipe(down)">
                                      <p:cBhvr>
                                        <p:cTn id="57" dur="500"/>
                                        <p:tgtEl>
                                          <p:spTgt spid="5">
                                            <p:txEl>
                                              <p:pRg st="9" end="9"/>
                                            </p:txEl>
                                          </p:spTgt>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Effect transition="in" filter="wipe(down)">
                                      <p:cBhvr>
                                        <p:cTn id="61"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4B510-AC38-43E2-8444-DA08690ED0A1}"/>
            </a:ext>
          </a:extLst>
        </p:cNvPr>
        <p:cNvGrpSpPr/>
        <p:nvPr/>
      </p:nvGrpSpPr>
      <p:grpSpPr>
        <a:xfrm>
          <a:off x="0" y="0"/>
          <a:ext cx="0" cy="0"/>
          <a:chOff x="0" y="0"/>
          <a:chExt cx="0" cy="0"/>
        </a:xfrm>
      </p:grpSpPr>
      <p:pic>
        <p:nvPicPr>
          <p:cNvPr id="8" name="Afbeelding 7">
            <a:extLst>
              <a:ext uri="{FF2B5EF4-FFF2-40B4-BE49-F238E27FC236}">
                <a16:creationId xmlns:a16="http://schemas.microsoft.com/office/drawing/2014/main" id="{DF22FCA8-0A62-6A88-AF89-1FF3B09B1CC2}"/>
              </a:ext>
            </a:extLst>
          </p:cNvPr>
          <p:cNvPicPr>
            <a:picLocks noChangeAspect="1"/>
          </p:cNvPicPr>
          <p:nvPr/>
        </p:nvPicPr>
        <p:blipFill>
          <a:blip r:embed="rId3"/>
          <a:srcRect l="4880" r="2583"/>
          <a:stretch/>
        </p:blipFill>
        <p:spPr>
          <a:xfrm>
            <a:off x="6385629" y="1394528"/>
            <a:ext cx="5633593" cy="1827137"/>
          </a:xfrm>
          <a:prstGeom prst="rect">
            <a:avLst/>
          </a:prstGeom>
        </p:spPr>
      </p:pic>
      <p:sp>
        <p:nvSpPr>
          <p:cNvPr id="2" name="Titel 1">
            <a:extLst>
              <a:ext uri="{FF2B5EF4-FFF2-40B4-BE49-F238E27FC236}">
                <a16:creationId xmlns:a16="http://schemas.microsoft.com/office/drawing/2014/main" id="{6645CCE3-68F1-A723-76B3-76EFBADDE530}"/>
              </a:ext>
            </a:extLst>
          </p:cNvPr>
          <p:cNvSpPr>
            <a:spLocks noGrp="1"/>
          </p:cNvSpPr>
          <p:nvPr>
            <p:ph type="title"/>
          </p:nvPr>
        </p:nvSpPr>
        <p:spPr/>
        <p:txBody>
          <a:bodyPr/>
          <a:lstStyle/>
          <a:p>
            <a:r>
              <a:rPr lang="nl-NL" dirty="0"/>
              <a:t>In het eindexamen?</a:t>
            </a:r>
          </a:p>
        </p:txBody>
      </p:sp>
      <p:sp>
        <p:nvSpPr>
          <p:cNvPr id="10" name="Tijdelijke aanduiding voor inhoud 9">
            <a:extLst>
              <a:ext uri="{FF2B5EF4-FFF2-40B4-BE49-F238E27FC236}">
                <a16:creationId xmlns:a16="http://schemas.microsoft.com/office/drawing/2014/main" id="{427B8E20-1EC4-4DE4-1E28-FC88C951CD35}"/>
              </a:ext>
            </a:extLst>
          </p:cNvPr>
          <p:cNvSpPr>
            <a:spLocks noGrp="1"/>
          </p:cNvSpPr>
          <p:nvPr>
            <p:ph sz="half" idx="1"/>
          </p:nvPr>
        </p:nvSpPr>
        <p:spPr/>
        <p:txBody>
          <a:bodyPr>
            <a:noAutofit/>
          </a:bodyPr>
          <a:lstStyle/>
          <a:p>
            <a:r>
              <a:rPr lang="nl-NL" sz="2200" dirty="0"/>
              <a:t>Gegevens:</a:t>
            </a:r>
          </a:p>
          <a:p>
            <a:pPr lvl="1"/>
            <a:r>
              <a:rPr lang="nl-NL" sz="2200" dirty="0"/>
              <a:t>Karton heeft een grotere halveringsdikte dan lood</a:t>
            </a:r>
          </a:p>
          <a:p>
            <a:pPr lvl="1"/>
            <a:r>
              <a:rPr lang="nl-NL" sz="2200" dirty="0"/>
              <a:t>De diktes van lood en karton zijn gelijk</a:t>
            </a:r>
          </a:p>
          <a:p>
            <a:r>
              <a:rPr lang="nl-NL" sz="2200" dirty="0"/>
              <a:t>Antwoord 2:</a:t>
            </a:r>
          </a:p>
          <a:p>
            <a:pPr lvl="1"/>
            <a:r>
              <a:rPr lang="nl-NL" sz="2200" dirty="0"/>
              <a:t>Lood en karton hebben dezelfde dikte, maar karton heeft een grotere halveringsdikte. Er gaat daardoor meer straling door het karton. Dus het percentage doorgelaten straling bij karton is groter.</a:t>
            </a:r>
            <a:endParaRPr lang="nl-NL" sz="2200" b="1" u="sng" dirty="0"/>
          </a:p>
          <a:p>
            <a:endParaRPr lang="nl-NL" dirty="0"/>
          </a:p>
        </p:txBody>
      </p:sp>
      <p:sp>
        <p:nvSpPr>
          <p:cNvPr id="11" name="Tijdelijke aanduiding voor inhoud 10">
            <a:extLst>
              <a:ext uri="{FF2B5EF4-FFF2-40B4-BE49-F238E27FC236}">
                <a16:creationId xmlns:a16="http://schemas.microsoft.com/office/drawing/2014/main" id="{FB21E2D6-A9F1-8254-FAC7-C01B25486265}"/>
              </a:ext>
            </a:extLst>
          </p:cNvPr>
          <p:cNvSpPr>
            <a:spLocks noGrp="1"/>
          </p:cNvSpPr>
          <p:nvPr>
            <p:ph sz="half" idx="2"/>
          </p:nvPr>
        </p:nvSpPr>
        <p:spPr>
          <a:xfrm>
            <a:off x="6172200" y="3441709"/>
            <a:ext cx="5181600" cy="2735254"/>
          </a:xfrm>
        </p:spPr>
        <p:txBody>
          <a:bodyPr>
            <a:normAutofit fontScale="55000" lnSpcReduction="20000"/>
          </a:bodyPr>
          <a:lstStyle/>
          <a:p>
            <a:pPr marL="0" indent="0">
              <a:buNone/>
            </a:pPr>
            <a:r>
              <a:rPr lang="nl-NL" dirty="0"/>
              <a:t>Als…</a:t>
            </a:r>
          </a:p>
          <a:p>
            <a:r>
              <a:rPr lang="nl-NL" dirty="0"/>
              <a:t>Karton een grotere halveringsdikte heeft dan lood</a:t>
            </a:r>
          </a:p>
          <a:p>
            <a:r>
              <a:rPr lang="nl-NL" dirty="0"/>
              <a:t>Lood en karton dezelfde dikte hebben.</a:t>
            </a:r>
          </a:p>
          <a:p>
            <a:pPr marL="0" indent="0">
              <a:buNone/>
            </a:pPr>
            <a:r>
              <a:rPr lang="nl-NL" dirty="0"/>
              <a:t>Dan…</a:t>
            </a:r>
          </a:p>
          <a:p>
            <a:r>
              <a:rPr lang="nl-NL" dirty="0"/>
              <a:t>Gaat er meer straling door het karton dan door het lood.</a:t>
            </a:r>
          </a:p>
          <a:p>
            <a:pPr marL="0" indent="0">
              <a:buNone/>
            </a:pPr>
            <a:r>
              <a:rPr lang="nl-NL" dirty="0"/>
              <a:t>Dus…</a:t>
            </a:r>
          </a:p>
          <a:p>
            <a:r>
              <a:rPr lang="nl-NL" dirty="0"/>
              <a:t>Het percentage doorgelaten straling bij karton is groter.</a:t>
            </a:r>
          </a:p>
          <a:p>
            <a:endParaRPr lang="nl-NL" dirty="0"/>
          </a:p>
        </p:txBody>
      </p:sp>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307A67CA-0EA0-A63C-E29E-2476BFDB1EFB}"/>
                  </a:ext>
                </a:extLst>
              </p14:cNvPr>
              <p14:cNvContentPartPr/>
              <p14:nvPr/>
            </p14:nvContentPartPr>
            <p14:xfrm flipV="1">
              <a:off x="6721835" y="1856042"/>
              <a:ext cx="2340338" cy="54417"/>
            </p14:xfrm>
          </p:contentPart>
        </mc:Choice>
        <mc:Fallback xmlns="">
          <p:pic>
            <p:nvPicPr>
              <p:cNvPr id="3" name="Inkt 2">
                <a:extLst>
                  <a:ext uri="{FF2B5EF4-FFF2-40B4-BE49-F238E27FC236}">
                    <a16:creationId xmlns:a16="http://schemas.microsoft.com/office/drawing/2014/main" id="{307A67CA-0EA0-A63C-E29E-2476BFDB1EFB}"/>
                  </a:ext>
                </a:extLst>
              </p:cNvPr>
              <p:cNvPicPr/>
              <p:nvPr/>
            </p:nvPicPr>
            <p:blipFill>
              <a:blip r:embed="rId5"/>
              <a:stretch>
                <a:fillRect/>
              </a:stretch>
            </p:blipFill>
            <p:spPr>
              <a:xfrm flipV="1">
                <a:off x="6667836" y="1747929"/>
                <a:ext cx="2447977" cy="27028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1E7950CF-C65C-2448-02BD-17CA1D11EFD7}"/>
                  </a:ext>
                </a:extLst>
              </p14:cNvPr>
              <p14:cNvContentPartPr/>
              <p14:nvPr/>
            </p14:nvContentPartPr>
            <p14:xfrm>
              <a:off x="11333884" y="1706087"/>
              <a:ext cx="439943" cy="45719"/>
            </p14:xfrm>
          </p:contentPart>
        </mc:Choice>
        <mc:Fallback xmlns="">
          <p:pic>
            <p:nvPicPr>
              <p:cNvPr id="7" name="Inkt 6">
                <a:extLst>
                  <a:ext uri="{FF2B5EF4-FFF2-40B4-BE49-F238E27FC236}">
                    <a16:creationId xmlns:a16="http://schemas.microsoft.com/office/drawing/2014/main" id="{1E7950CF-C65C-2448-02BD-17CA1D11EFD7}"/>
                  </a:ext>
                </a:extLst>
              </p:cNvPr>
              <p:cNvPicPr/>
              <p:nvPr/>
            </p:nvPicPr>
            <p:blipFill>
              <a:blip r:embed="rId7"/>
              <a:stretch>
                <a:fillRect/>
              </a:stretch>
            </p:blipFill>
            <p:spPr>
              <a:xfrm>
                <a:off x="11279881" y="1594577"/>
                <a:ext cx="547589" cy="26836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t 11">
                <a:extLst>
                  <a:ext uri="{FF2B5EF4-FFF2-40B4-BE49-F238E27FC236}">
                    <a16:creationId xmlns:a16="http://schemas.microsoft.com/office/drawing/2014/main" id="{BF9FCA9E-4E30-058F-B902-8E383D43488E}"/>
                  </a:ext>
                </a:extLst>
              </p14:cNvPr>
              <p14:cNvContentPartPr/>
              <p14:nvPr/>
            </p14:nvContentPartPr>
            <p14:xfrm>
              <a:off x="9192177" y="1866351"/>
              <a:ext cx="2649960" cy="95400"/>
            </p14:xfrm>
          </p:contentPart>
        </mc:Choice>
        <mc:Fallback xmlns="">
          <p:pic>
            <p:nvPicPr>
              <p:cNvPr id="12" name="Inkt 11">
                <a:extLst>
                  <a:ext uri="{FF2B5EF4-FFF2-40B4-BE49-F238E27FC236}">
                    <a16:creationId xmlns:a16="http://schemas.microsoft.com/office/drawing/2014/main" id="{BF9FCA9E-4E30-058F-B902-8E383D43488E}"/>
                  </a:ext>
                </a:extLst>
              </p:cNvPr>
              <p:cNvPicPr/>
              <p:nvPr/>
            </p:nvPicPr>
            <p:blipFill>
              <a:blip r:embed="rId9"/>
              <a:stretch>
                <a:fillRect/>
              </a:stretch>
            </p:blipFill>
            <p:spPr>
              <a:xfrm>
                <a:off x="9138177" y="1758757"/>
                <a:ext cx="2757600" cy="3102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t 12">
                <a:extLst>
                  <a:ext uri="{FF2B5EF4-FFF2-40B4-BE49-F238E27FC236}">
                    <a16:creationId xmlns:a16="http://schemas.microsoft.com/office/drawing/2014/main" id="{24B42D26-88C9-CE30-E69A-3AF9E1DFB6AE}"/>
                  </a:ext>
                </a:extLst>
              </p14:cNvPr>
              <p14:cNvContentPartPr/>
              <p14:nvPr/>
            </p14:nvContentPartPr>
            <p14:xfrm>
              <a:off x="6740937" y="2130503"/>
              <a:ext cx="1400040" cy="28440"/>
            </p14:xfrm>
          </p:contentPart>
        </mc:Choice>
        <mc:Fallback xmlns="">
          <p:pic>
            <p:nvPicPr>
              <p:cNvPr id="13" name="Inkt 12">
                <a:extLst>
                  <a:ext uri="{FF2B5EF4-FFF2-40B4-BE49-F238E27FC236}">
                    <a16:creationId xmlns:a16="http://schemas.microsoft.com/office/drawing/2014/main" id="{24B42D26-88C9-CE30-E69A-3AF9E1DFB6AE}"/>
                  </a:ext>
                </a:extLst>
              </p:cNvPr>
              <p:cNvPicPr/>
              <p:nvPr/>
            </p:nvPicPr>
            <p:blipFill>
              <a:blip r:embed="rId11"/>
              <a:stretch>
                <a:fillRect/>
              </a:stretch>
            </p:blipFill>
            <p:spPr>
              <a:xfrm>
                <a:off x="6686937" y="2022503"/>
                <a:ext cx="1507680" cy="244080"/>
              </a:xfrm>
              <a:prstGeom prst="rect">
                <a:avLst/>
              </a:prstGeom>
            </p:spPr>
          </p:pic>
        </mc:Fallback>
      </mc:AlternateContent>
    </p:spTree>
    <p:extLst>
      <p:ext uri="{BB962C8B-B14F-4D97-AF65-F5344CB8AC3E}">
        <p14:creationId xmlns:p14="http://schemas.microsoft.com/office/powerpoint/2010/main" val="806705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drawProgress</p:attrName>
                                        </p:attrNameLst>
                                      </p:cBhvr>
                                      <p:tavLst>
                                        <p:tav tm="0">
                                          <p:val>
                                            <p:fltVal val="0"/>
                                          </p:val>
                                        </p:tav>
                                        <p:tav tm="100000">
                                          <p:val>
                                            <p:fltVal val="1"/>
                                          </p:val>
                                        </p:tav>
                                      </p:tavLst>
                                    </p:anim>
                                  </p:childTnLst>
                                </p:cTn>
                              </p:par>
                              <p:par>
                                <p:cTn id="13" presetID="63"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drawProgress</p:attrName>
                                        </p:attrNameLst>
                                      </p:cBhvr>
                                      <p:tavLst>
                                        <p:tav tm="0">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drawProgress</p:attrName>
                                        </p:attrNameLst>
                                      </p:cBhvr>
                                      <p:tavLst>
                                        <p:tav tm="0">
                                          <p:val>
                                            <p:fltVal val="0"/>
                                          </p:val>
                                        </p:tav>
                                        <p:tav tm="100000">
                                          <p:val>
                                            <p:fltVal val="1"/>
                                          </p:val>
                                        </p:tav>
                                      </p:tavLst>
                                    </p:anim>
                                  </p:childTnLst>
                                </p:cTn>
                              </p:par>
                              <p:par>
                                <p:cTn id="26" presetID="63"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drawProgress</p:attrName>
                                        </p:attrNameLst>
                                      </p:cBhvr>
                                      <p:tavLst>
                                        <p:tav tm="0">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wipe(down)">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down)">
                                      <p:cBhvr>
                                        <p:cTn id="43" dur="500"/>
                                        <p:tgtEl>
                                          <p:spTgt spid="11">
                                            <p:txEl>
                                              <p:pRg st="1" end="1"/>
                                            </p:txEl>
                                          </p:spTgt>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Effect transition="in" filter="wipe(down)">
                                      <p:cBhvr>
                                        <p:cTn id="47" dur="500"/>
                                        <p:tgtEl>
                                          <p:spTgt spid="11">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xEl>
                                              <p:pRg st="3" end="3"/>
                                            </p:txEl>
                                          </p:spTgt>
                                        </p:tgtEl>
                                        <p:attrNameLst>
                                          <p:attrName>style.visibility</p:attrName>
                                        </p:attrNameLst>
                                      </p:cBhvr>
                                      <p:to>
                                        <p:strVal val="visible"/>
                                      </p:to>
                                    </p:set>
                                    <p:animEffect transition="in" filter="wipe(down)">
                                      <p:cBhvr>
                                        <p:cTn id="52" dur="500"/>
                                        <p:tgtEl>
                                          <p:spTgt spid="11">
                                            <p:txEl>
                                              <p:pRg st="3" end="3"/>
                                            </p:txEl>
                                          </p:spTgt>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1">
                                            <p:txEl>
                                              <p:pRg st="4" end="4"/>
                                            </p:txEl>
                                          </p:spTgt>
                                        </p:tgtEl>
                                        <p:attrNameLst>
                                          <p:attrName>style.visibility</p:attrName>
                                        </p:attrNameLst>
                                      </p:cBhvr>
                                      <p:to>
                                        <p:strVal val="visible"/>
                                      </p:to>
                                    </p:set>
                                    <p:animEffect transition="in" filter="wipe(down)">
                                      <p:cBhvr>
                                        <p:cTn id="56" dur="500"/>
                                        <p:tgtEl>
                                          <p:spTgt spid="11">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1">
                                            <p:txEl>
                                              <p:pRg st="5" end="5"/>
                                            </p:txEl>
                                          </p:spTgt>
                                        </p:tgtEl>
                                        <p:attrNameLst>
                                          <p:attrName>style.visibility</p:attrName>
                                        </p:attrNameLst>
                                      </p:cBhvr>
                                      <p:to>
                                        <p:strVal val="visible"/>
                                      </p:to>
                                    </p:set>
                                    <p:animEffect transition="in" filter="wipe(down)">
                                      <p:cBhvr>
                                        <p:cTn id="61" dur="500"/>
                                        <p:tgtEl>
                                          <p:spTgt spid="11">
                                            <p:txEl>
                                              <p:pRg st="5" end="5"/>
                                            </p:txEl>
                                          </p:spTgt>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11">
                                            <p:txEl>
                                              <p:pRg st="6" end="6"/>
                                            </p:txEl>
                                          </p:spTgt>
                                        </p:tgtEl>
                                        <p:attrNameLst>
                                          <p:attrName>style.visibility</p:attrName>
                                        </p:attrNameLst>
                                      </p:cBhvr>
                                      <p:to>
                                        <p:strVal val="visible"/>
                                      </p:to>
                                    </p:set>
                                    <p:animEffect transition="in" filter="wipe(down)">
                                      <p:cBhvr>
                                        <p:cTn id="65" dur="500"/>
                                        <p:tgtEl>
                                          <p:spTgt spid="11">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xEl>
                                              <p:pRg st="3" end="3"/>
                                            </p:txEl>
                                          </p:spTgt>
                                        </p:tgtEl>
                                        <p:attrNameLst>
                                          <p:attrName>style.visibility</p:attrName>
                                        </p:attrNameLst>
                                      </p:cBhvr>
                                      <p:to>
                                        <p:strVal val="visible"/>
                                      </p:to>
                                    </p:set>
                                    <p:animEffect transition="in" filter="wipe(left)">
                                      <p:cBhvr>
                                        <p:cTn id="70" dur="500"/>
                                        <p:tgtEl>
                                          <p:spTgt spid="10">
                                            <p:txEl>
                                              <p:pRg st="3" end="3"/>
                                            </p:tx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
                                            <p:txEl>
                                              <p:pRg st="4" end="4"/>
                                            </p:txEl>
                                          </p:spTgt>
                                        </p:tgtEl>
                                        <p:attrNameLst>
                                          <p:attrName>style.visibility</p:attrName>
                                        </p:attrNameLst>
                                      </p:cBhvr>
                                      <p:to>
                                        <p:strVal val="visible"/>
                                      </p:to>
                                    </p:set>
                                    <p:animEffect transition="in" filter="wipe(left)">
                                      <p:cBhvr>
                                        <p:cTn id="7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E19C3-F86D-1B1F-8328-BF8B27FB4436}"/>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7987F6BF-671E-4A26-5971-3159C3052375}"/>
                  </a:ext>
                </a:extLst>
              </p:cNvPr>
              <p:cNvSpPr>
                <a:spLocks noGrp="1"/>
              </p:cNvSpPr>
              <p:nvPr>
                <p:ph idx="1"/>
              </p:nvPr>
            </p:nvSpPr>
            <p:spPr/>
            <p:txBody>
              <a:bodyPr/>
              <a:lstStyle/>
              <a:p>
                <a:pPr marL="0" indent="0">
                  <a:buNone/>
                </a:pPr>
                <a:r>
                  <a:rPr lang="nl-NL" dirty="0">
                    <a:latin typeface="Effra" panose="02000506080000020004"/>
                    <a:cs typeface="Arial" panose="020B0604020202020204" pitchFamily="34" charset="0"/>
                  </a:rPr>
                  <a:t>Gammastraling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𝑑</m:t>
                        </m:r>
                      </m:sub>
                    </m:sSub>
                    <m:r>
                      <a:rPr lang="nl-NL" b="0" i="1" smtClean="0">
                        <a:latin typeface="Cambria Math" panose="02040503050406030204" pitchFamily="18" charset="0"/>
                        <a:cs typeface="Arial" panose="020B0604020202020204" pitchFamily="34" charset="0"/>
                      </a:rPr>
                      <m:t>=</m:t>
                    </m:r>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ea typeface="Cambria Math" panose="02040503050406030204" pitchFamily="18" charset="0"/>
                        <a:cs typeface="Arial" panose="020B0604020202020204" pitchFamily="34" charset="0"/>
                      </a:rPr>
                      <m:t>∙</m:t>
                    </m:r>
                    <m:sSup>
                      <m:sSupPr>
                        <m:ctrlPr>
                          <a:rPr lang="nl-NL" b="0" i="1" smtClean="0">
                            <a:latin typeface="Cambria Math" panose="02040503050406030204" pitchFamily="18" charset="0"/>
                            <a:ea typeface="Cambria Math" panose="02040503050406030204" pitchFamily="18" charset="0"/>
                            <a:cs typeface="Arial" panose="020B0604020202020204" pitchFamily="34" charset="0"/>
                          </a:rPr>
                        </m:ctrlPr>
                      </m:sSupPr>
                      <m:e>
                        <m:d>
                          <m:dPr>
                            <m:ctrlPr>
                              <a:rPr lang="nl-NL" b="0" i="1" smtClean="0">
                                <a:latin typeface="Cambria Math" panose="02040503050406030204" pitchFamily="18" charset="0"/>
                                <a:ea typeface="Cambria Math" panose="02040503050406030204" pitchFamily="18" charset="0"/>
                                <a:cs typeface="Arial" panose="020B0604020202020204" pitchFamily="34" charset="0"/>
                              </a:rPr>
                            </m:ctrlPr>
                          </m:dPr>
                          <m:e>
                            <m:f>
                              <m:fPr>
                                <m:ctrlPr>
                                  <a:rPr lang="nl-NL" b="0" i="1" smtClean="0">
                                    <a:latin typeface="Cambria Math" panose="02040503050406030204" pitchFamily="18" charset="0"/>
                                    <a:ea typeface="Cambria Math" panose="02040503050406030204" pitchFamily="18" charset="0"/>
                                    <a:cs typeface="Arial" panose="020B0604020202020204" pitchFamily="34" charset="0"/>
                                  </a:rPr>
                                </m:ctrlPr>
                              </m:fPr>
                              <m:num>
                                <m:r>
                                  <a:rPr lang="nl-NL" b="0" i="1" smtClean="0">
                                    <a:latin typeface="Cambria Math" panose="02040503050406030204" pitchFamily="18" charset="0"/>
                                    <a:ea typeface="Cambria Math" panose="02040503050406030204" pitchFamily="18" charset="0"/>
                                    <a:cs typeface="Arial" panose="020B0604020202020204" pitchFamily="34" charset="0"/>
                                  </a:rPr>
                                  <m:t>1</m:t>
                                </m:r>
                              </m:num>
                              <m:den>
                                <m:r>
                                  <a:rPr lang="nl-NL" b="0" i="1" smtClean="0">
                                    <a:latin typeface="Cambria Math" panose="02040503050406030204" pitchFamily="18" charset="0"/>
                                    <a:ea typeface="Cambria Math" panose="02040503050406030204" pitchFamily="18" charset="0"/>
                                    <a:cs typeface="Arial" panose="020B0604020202020204" pitchFamily="34" charset="0"/>
                                  </a:rPr>
                                  <m:t>2</m:t>
                                </m:r>
                              </m:den>
                            </m:f>
                          </m:e>
                        </m:d>
                      </m:e>
                      <m:sup>
                        <m:r>
                          <a:rPr lang="nl-NL" b="0" i="1" smtClean="0">
                            <a:latin typeface="Cambria Math" panose="02040503050406030204" pitchFamily="18" charset="0"/>
                            <a:ea typeface="Cambria Math" panose="02040503050406030204" pitchFamily="18" charset="0"/>
                            <a:cs typeface="Arial" panose="020B0604020202020204" pitchFamily="34" charset="0"/>
                          </a:rPr>
                          <m:t>𝑛</m:t>
                        </m:r>
                      </m:sup>
                    </m:sSup>
                  </m:oMath>
                </a14:m>
                <a:r>
                  <a:rPr lang="nl-NL" dirty="0">
                    <a:latin typeface="Effra" panose="02000506080000020004"/>
                    <a:cs typeface="Arial" panose="020B0604020202020204" pitchFamily="34" charset="0"/>
                  </a:rPr>
                  <a:t>…</a:t>
                </a:r>
              </a:p>
            </p:txBody>
          </p:sp>
        </mc:Choice>
        <mc:Fallback xmlns="">
          <p:sp>
            <p:nvSpPr>
              <p:cNvPr id="3" name="Tijdelijke aanduiding voor inhoud 2">
                <a:extLst>
                  <a:ext uri="{FF2B5EF4-FFF2-40B4-BE49-F238E27FC236}">
                    <a16:creationId xmlns:a16="http://schemas.microsoft.com/office/drawing/2014/main" id="{7987F6BF-671E-4A26-5971-3159C3052375}"/>
                  </a:ext>
                </a:extLst>
              </p:cNvPr>
              <p:cNvSpPr>
                <a:spLocks noGrp="1" noRot="1" noChangeAspect="1" noMove="1" noResize="1" noEditPoints="1" noAdjustHandles="1" noChangeArrowheads="1" noChangeShapeType="1" noTextEdit="1"/>
              </p:cNvSpPr>
              <p:nvPr>
                <p:ph idx="1"/>
              </p:nvPr>
            </p:nvSpPr>
            <p:spPr>
              <a:blipFill>
                <a:blip r:embed="rId3"/>
                <a:stretch>
                  <a:fillRect l="-1217" t="-2241"/>
                </a:stretch>
              </a:blipFill>
            </p:spPr>
            <p:txBody>
              <a:bodyPr/>
              <a:lstStyle/>
              <a:p>
                <a:r>
                  <a:rPr lang="nl-NL">
                    <a:noFill/>
                  </a:rPr>
                  <a:t> </a:t>
                </a:r>
              </a:p>
            </p:txBody>
          </p:sp>
        </mc:Fallback>
      </mc:AlternateContent>
    </p:spTree>
    <p:extLst>
      <p:ext uri="{BB962C8B-B14F-4D97-AF65-F5344CB8AC3E}">
        <p14:creationId xmlns:p14="http://schemas.microsoft.com/office/powerpoint/2010/main" val="3175274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9ED55-D81D-D7DF-C060-8F34CCA36D9D}"/>
              </a:ext>
            </a:extLst>
          </p:cNvPr>
          <p:cNvSpPr>
            <a:spLocks noGrp="1"/>
          </p:cNvSpPr>
          <p:nvPr>
            <p:ph type="title"/>
          </p:nvPr>
        </p:nvSpPr>
        <p:spPr/>
        <p:txBody>
          <a:bodyPr/>
          <a:lstStyle/>
          <a:p>
            <a:r>
              <a:rPr lang="nl-NL" dirty="0"/>
              <a:t>Examenmatrijs</a:t>
            </a:r>
          </a:p>
        </p:txBody>
      </p:sp>
      <p:sp>
        <p:nvSpPr>
          <p:cNvPr id="3" name="Tijdelijke aanduiding voor tekst 2">
            <a:extLst>
              <a:ext uri="{FF2B5EF4-FFF2-40B4-BE49-F238E27FC236}">
                <a16:creationId xmlns:a16="http://schemas.microsoft.com/office/drawing/2014/main" id="{0039E09C-5E2C-0396-847A-FA93B245307A}"/>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992316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3967-B7CF-580D-C75C-7B62E336BB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C0A53E-766D-F6FE-A067-AF3072923677}"/>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7E20A99-B732-1AB7-79F2-F87F650A0C1E}"/>
                  </a:ext>
                </a:extLst>
              </p:cNvPr>
              <p:cNvSpPr>
                <a:spLocks noGrp="1"/>
              </p:cNvSpPr>
              <p:nvPr>
                <p:ph idx="1"/>
              </p:nvPr>
            </p:nvSpPr>
            <p:spPr/>
            <p:txBody>
              <a:bodyPr/>
              <a:lstStyle/>
              <a:p>
                <a:pPr marL="0" indent="0">
                  <a:buNone/>
                </a:pPr>
                <a:r>
                  <a:rPr lang="nl-NL" dirty="0">
                    <a:latin typeface="Effra" panose="02000506080000020004"/>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endParaRPr lang="nl-NL" dirty="0">
                  <a:latin typeface="Effra" panose="02000506080000020004"/>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C7E20A99-B732-1AB7-79F2-F87F650A0C1E}"/>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658894B3-15E2-F2E5-82F8-222B338272DB}"/>
              </a:ext>
            </a:extLst>
          </p:cNvPr>
          <p:cNvGraphicFramePr>
            <a:graphicFrameLocks noGrp="1"/>
          </p:cNvGraphicFramePr>
          <p:nvPr>
            <p:extLst>
              <p:ext uri="{D42A27DB-BD31-4B8C-83A1-F6EECF244321}">
                <p14:modId xmlns:p14="http://schemas.microsoft.com/office/powerpoint/2010/main" val="865429790"/>
              </p:ext>
            </p:extLst>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928496AF-15ED-9FDF-4BE6-17110A3DD01E}"/>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24DCCC82-A3B4-805F-CC30-E4E115C918BB}"/>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3EE26225-7124-7B46-CADB-2F5059C2FC49}"/>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17D41E9F-E429-39FC-1850-A7DC588AF447}"/>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711A5E40-AC70-40F4-A386-3491201FDB2E}"/>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711A5E40-AC70-40F4-A386-3491201FDB2E}"/>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A808E724-7F19-6FA3-1918-2D3126907BE4}"/>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A808E724-7F19-6FA3-1918-2D3126907BE4}"/>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2F43FE6C-E57D-01A7-A730-E37390B1D3A2}"/>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2F43FE6C-E57D-01A7-A730-E37390B1D3A2}"/>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80DB55DB-1D29-10EE-9EC7-FABA3D277528}"/>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80DB55DB-1D29-10EE-9EC7-FABA3D277528}"/>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6A583AB8-C13B-100E-E0F4-A543749113BA}"/>
              </a:ext>
            </a:extLst>
          </p:cNvPr>
          <p:cNvSpPr/>
          <p:nvPr/>
        </p:nvSpPr>
        <p:spPr>
          <a:xfrm>
            <a:off x="3062177" y="4585485"/>
            <a:ext cx="7336465"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337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C3C0-6AED-768C-F9EA-93463FC825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30BA51-C817-2023-EB51-8EE9E67B4DB0}"/>
              </a:ext>
            </a:extLst>
          </p:cNvPr>
          <p:cNvSpPr>
            <a:spLocks noGrp="1"/>
          </p:cNvSpPr>
          <p:nvPr>
            <p:ph type="title"/>
          </p:nvPr>
        </p:nvSpPr>
        <p:spPr/>
        <p:txBody>
          <a:bodyPr/>
          <a:lstStyle/>
          <a:p>
            <a:r>
              <a:rPr lang="nl-NL" dirty="0">
                <a:latin typeface="Effra" panose="02000506080000020004"/>
              </a:rPr>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A10E883-BDEA-F705-5910-F9D9F81D8D29}"/>
                  </a:ext>
                </a:extLst>
              </p:cNvPr>
              <p:cNvSpPr>
                <a:spLocks noGrp="1"/>
              </p:cNvSpPr>
              <p:nvPr>
                <p:ph idx="1"/>
              </p:nvPr>
            </p:nvSpPr>
            <p:spPr/>
            <p:txBody>
              <a:bodyPr/>
              <a:lstStyle/>
              <a:p>
                <a:pPr marL="0" indent="0">
                  <a:buNone/>
                </a:pPr>
                <a:r>
                  <a:rPr lang="nl-NL" dirty="0">
                    <a:latin typeface="Effra" panose="02000506080000020004"/>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endParaRPr lang="nl-NL" dirty="0">
                  <a:latin typeface="Effra" panose="02000506080000020004"/>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DA10E883-BDEA-F705-5910-F9D9F81D8D29}"/>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C1479096-F75B-044C-974B-61899761B781}"/>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EEC91E46-2B48-E3F3-2F0F-16093E34EE18}"/>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latin typeface="Effra" panose="02000506080000020004"/>
            </a:endParaRPr>
          </a:p>
        </p:txBody>
      </p:sp>
      <p:sp>
        <p:nvSpPr>
          <p:cNvPr id="6" name="Draaiende pijl 5">
            <a:extLst>
              <a:ext uri="{FF2B5EF4-FFF2-40B4-BE49-F238E27FC236}">
                <a16:creationId xmlns:a16="http://schemas.microsoft.com/office/drawing/2014/main" id="{4163E4A2-1F7A-3EFE-B4BD-B05C739E08F6}"/>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latin typeface="Effra" panose="02000506080000020004"/>
            </a:endParaRPr>
          </a:p>
        </p:txBody>
      </p:sp>
      <p:sp>
        <p:nvSpPr>
          <p:cNvPr id="7" name="Draaiende pijl 6">
            <a:extLst>
              <a:ext uri="{FF2B5EF4-FFF2-40B4-BE49-F238E27FC236}">
                <a16:creationId xmlns:a16="http://schemas.microsoft.com/office/drawing/2014/main" id="{C3F31459-517A-CB34-7B46-FBF7CDC293E4}"/>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latin typeface="Effra" panose="02000506080000020004"/>
            </a:endParaRPr>
          </a:p>
        </p:txBody>
      </p:sp>
      <p:sp>
        <p:nvSpPr>
          <p:cNvPr id="8" name="Draaiende pijl 7">
            <a:extLst>
              <a:ext uri="{FF2B5EF4-FFF2-40B4-BE49-F238E27FC236}">
                <a16:creationId xmlns:a16="http://schemas.microsoft.com/office/drawing/2014/main" id="{65AD6AC6-070C-24BA-25CD-E6945759E8FC}"/>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latin typeface="Effra" panose="02000506080000020004"/>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789F43B2-B141-F4AC-4237-9FEF840DD630}"/>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latin typeface="Effra" panose="02000506080000020004"/>
                </a:endParaRPr>
              </a:p>
            </p:txBody>
          </p:sp>
        </mc:Choice>
        <mc:Fallback xmlns="">
          <p:sp>
            <p:nvSpPr>
              <p:cNvPr id="9" name="Tekstvak 8">
                <a:extLst>
                  <a:ext uri="{FF2B5EF4-FFF2-40B4-BE49-F238E27FC236}">
                    <a16:creationId xmlns:a16="http://schemas.microsoft.com/office/drawing/2014/main" id="{789F43B2-B141-F4AC-4237-9FEF840DD630}"/>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b="-119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30E1E719-E879-6216-5BF4-E724095F5547}"/>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latin typeface="Effra" panose="02000506080000020004"/>
                </a:endParaRPr>
              </a:p>
            </p:txBody>
          </p:sp>
        </mc:Choice>
        <mc:Fallback xmlns="">
          <p:sp>
            <p:nvSpPr>
              <p:cNvPr id="10" name="Tekstvak 9">
                <a:extLst>
                  <a:ext uri="{FF2B5EF4-FFF2-40B4-BE49-F238E27FC236}">
                    <a16:creationId xmlns:a16="http://schemas.microsoft.com/office/drawing/2014/main" id="{30E1E719-E879-6216-5BF4-E724095F5547}"/>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119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DB0DC0AB-E9B2-76E2-34BD-84EA34151C80}"/>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latin typeface="Effra" panose="02000506080000020004"/>
                </a:endParaRPr>
              </a:p>
            </p:txBody>
          </p:sp>
        </mc:Choice>
        <mc:Fallback xmlns="">
          <p:sp>
            <p:nvSpPr>
              <p:cNvPr id="11" name="Tekstvak 10">
                <a:extLst>
                  <a:ext uri="{FF2B5EF4-FFF2-40B4-BE49-F238E27FC236}">
                    <a16:creationId xmlns:a16="http://schemas.microsoft.com/office/drawing/2014/main" id="{DB0DC0AB-E9B2-76E2-34BD-84EA34151C80}"/>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b="-117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35ACCC42-3809-0FD3-E93D-1233BC213AB6}"/>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latin typeface="Effra" panose="02000506080000020004"/>
                </a:endParaRPr>
              </a:p>
            </p:txBody>
          </p:sp>
        </mc:Choice>
        <mc:Fallback xmlns="">
          <p:sp>
            <p:nvSpPr>
              <p:cNvPr id="12" name="Tekstvak 11">
                <a:extLst>
                  <a:ext uri="{FF2B5EF4-FFF2-40B4-BE49-F238E27FC236}">
                    <a16:creationId xmlns:a16="http://schemas.microsoft.com/office/drawing/2014/main" id="{35ACCC42-3809-0FD3-E93D-1233BC213AB6}"/>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1190"/>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9CF4A665-8586-4350-3212-87352099D72C}"/>
              </a:ext>
            </a:extLst>
          </p:cNvPr>
          <p:cNvSpPr/>
          <p:nvPr/>
        </p:nvSpPr>
        <p:spPr>
          <a:xfrm>
            <a:off x="4334541" y="4528704"/>
            <a:ext cx="7336465"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Effra" panose="02000506080000020004"/>
            </a:endParaRPr>
          </a:p>
        </p:txBody>
      </p:sp>
    </p:spTree>
    <p:extLst>
      <p:ext uri="{BB962C8B-B14F-4D97-AF65-F5344CB8AC3E}">
        <p14:creationId xmlns:p14="http://schemas.microsoft.com/office/powerpoint/2010/main" val="294043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890B-4B37-7453-0A6B-E51D1FB63F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A84A3D-AC2D-570E-6474-3B9A5858F0B2}"/>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FE7466C1-AEA9-7305-204D-2218E92DF7E6}"/>
                  </a:ext>
                </a:extLst>
              </p:cNvPr>
              <p:cNvSpPr>
                <a:spLocks noGrp="1"/>
              </p:cNvSpPr>
              <p:nvPr>
                <p:ph idx="1"/>
              </p:nvPr>
            </p:nvSpPr>
            <p:spPr/>
            <p:txBody>
              <a:bodyPr/>
              <a:lstStyle/>
              <a:p>
                <a:pPr marL="0" indent="0">
                  <a:buNone/>
                </a:pPr>
                <a:r>
                  <a:rPr lang="nl-NL" dirty="0">
                    <a:latin typeface="Effra" panose="02000506080000020004"/>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endParaRPr lang="nl-NL" dirty="0">
                  <a:latin typeface="Effra" panose="02000506080000020004"/>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FE7466C1-AEA9-7305-204D-2218E92DF7E6}"/>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69DE8196-2B8D-3857-F495-11C576C2BEEA}"/>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08D8266C-600B-7F76-2717-F93D0A643D07}"/>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FD12F9F5-9D67-9B8D-3C1C-166D80A49321}"/>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F062ED7A-B7F2-18C8-BC5B-8BB00364373D}"/>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F3743E6A-E158-8985-F704-0AB9732BD0D7}"/>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42A0C357-03B2-9047-05D2-EA4B26777B45}"/>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42A0C357-03B2-9047-05D2-EA4B26777B45}"/>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92502560-F0AE-4F33-0CA3-2C4AE8BD429D}"/>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92502560-F0AE-4F33-0CA3-2C4AE8BD429D}"/>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4"/>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9FDDCEE4-516E-133A-3E92-566361BD8996}"/>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9FDDCEE4-516E-133A-3E92-566361BD8996}"/>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A77A6B38-D1D3-D40B-7545-2FBE9EF1B64C}"/>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A77A6B38-D1D3-D40B-7545-2FBE9EF1B64C}"/>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6"/>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4D4B4916-BA41-17FA-394F-970FDF27BF69}"/>
              </a:ext>
            </a:extLst>
          </p:cNvPr>
          <p:cNvSpPr/>
          <p:nvPr/>
        </p:nvSpPr>
        <p:spPr>
          <a:xfrm>
            <a:off x="6096000" y="4585485"/>
            <a:ext cx="5724451"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92977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09B64-B004-F9AA-31B7-37241225C6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E1F79F-1636-4266-BF38-C3FCB3D1E7A4}"/>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19807015-91B5-8BE8-1723-7EFF4B65A96B}"/>
                  </a:ext>
                </a:extLst>
              </p:cNvPr>
              <p:cNvSpPr>
                <a:spLocks noGrp="1"/>
              </p:cNvSpPr>
              <p:nvPr>
                <p:ph idx="1"/>
              </p:nvPr>
            </p:nvSpPr>
            <p:spPr/>
            <p:txBody>
              <a:bodyPr/>
              <a:lstStyle/>
              <a:p>
                <a:pPr marL="0" indent="0">
                  <a:buNone/>
                </a:pPr>
                <a:r>
                  <a:rPr lang="nl-NL" dirty="0">
                    <a:latin typeface="Effra" panose="02000506080000020004"/>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endParaRPr lang="nl-NL" dirty="0">
                  <a:latin typeface="Effra" panose="02000506080000020004"/>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19807015-91B5-8BE8-1723-7EFF4B65A96B}"/>
                  </a:ext>
                </a:extLst>
              </p:cNvPr>
              <p:cNvSpPr>
                <a:spLocks noGrp="1" noRot="1" noChangeAspect="1" noMove="1" noResize="1" noEditPoints="1" noAdjustHandles="1" noChangeArrowheads="1" noChangeShapeType="1" noTextEdit="1"/>
              </p:cNvSpPr>
              <p:nvPr>
                <p:ph idx="1"/>
              </p:nvPr>
            </p:nvSpPr>
            <p:spPr>
              <a:blipFill>
                <a:blip r:embed="rId3"/>
                <a:stretch>
                  <a:fillRect l="-1217" t="-2241"/>
                </a:stretch>
              </a:blipFill>
            </p:spPr>
            <p:txBody>
              <a:bodyPr/>
              <a:lstStyle/>
              <a:p>
                <a:r>
                  <a:rPr lang="nl-NL">
                    <a:noFill/>
                  </a:rPr>
                  <a:t> </a:t>
                </a:r>
              </a:p>
            </p:txBody>
          </p:sp>
        </mc:Fallback>
      </mc:AlternateContent>
      <p:graphicFrame>
        <p:nvGraphicFramePr>
          <p:cNvPr id="4" name="Tabel 3">
            <a:extLst>
              <a:ext uri="{FF2B5EF4-FFF2-40B4-BE49-F238E27FC236}">
                <a16:creationId xmlns:a16="http://schemas.microsoft.com/office/drawing/2014/main" id="{E1B34AB9-B8B9-CB4D-D095-3F540E7E6C09}"/>
              </a:ext>
            </a:extLst>
          </p:cNvPr>
          <p:cNvGraphicFramePr>
            <a:graphicFrameLocks noGrp="1"/>
          </p:cNvGraphicFramePr>
          <p:nvPr/>
        </p:nvGraphicFramePr>
        <p:xfrm>
          <a:off x="2032000" y="5610643"/>
          <a:ext cx="8128000" cy="37084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531191985"/>
                    </a:ext>
                  </a:extLst>
                </a:gridCol>
                <a:gridCol w="1625600">
                  <a:extLst>
                    <a:ext uri="{9D8B030D-6E8A-4147-A177-3AD203B41FA5}">
                      <a16:colId xmlns:a16="http://schemas.microsoft.com/office/drawing/2014/main" val="394868631"/>
                    </a:ext>
                  </a:extLst>
                </a:gridCol>
                <a:gridCol w="1625600">
                  <a:extLst>
                    <a:ext uri="{9D8B030D-6E8A-4147-A177-3AD203B41FA5}">
                      <a16:colId xmlns:a16="http://schemas.microsoft.com/office/drawing/2014/main" val="1524029212"/>
                    </a:ext>
                  </a:extLst>
                </a:gridCol>
                <a:gridCol w="1625600">
                  <a:extLst>
                    <a:ext uri="{9D8B030D-6E8A-4147-A177-3AD203B41FA5}">
                      <a16:colId xmlns:a16="http://schemas.microsoft.com/office/drawing/2014/main" val="3321910946"/>
                    </a:ext>
                  </a:extLst>
                </a:gridCol>
                <a:gridCol w="1625600">
                  <a:extLst>
                    <a:ext uri="{9D8B030D-6E8A-4147-A177-3AD203B41FA5}">
                      <a16:colId xmlns:a16="http://schemas.microsoft.com/office/drawing/2014/main" val="1043317884"/>
                    </a:ext>
                  </a:extLst>
                </a:gridCol>
              </a:tblGrid>
              <a:tr h="370840">
                <a:tc>
                  <a:txBody>
                    <a:bodyPr/>
                    <a:lstStyle/>
                    <a:p>
                      <a:r>
                        <a:rPr lang="nl-NL" dirty="0"/>
                        <a:t>100%</a:t>
                      </a:r>
                    </a:p>
                  </a:txBody>
                  <a:tcPr/>
                </a:tc>
                <a:tc>
                  <a:txBody>
                    <a:bodyPr/>
                    <a:lstStyle/>
                    <a:p>
                      <a:r>
                        <a:rPr lang="nl-NL" dirty="0"/>
                        <a:t>50%</a:t>
                      </a:r>
                    </a:p>
                  </a:txBody>
                  <a:tcPr/>
                </a:tc>
                <a:tc>
                  <a:txBody>
                    <a:bodyPr/>
                    <a:lstStyle/>
                    <a:p>
                      <a:r>
                        <a:rPr lang="nl-NL" dirty="0"/>
                        <a:t>25%</a:t>
                      </a:r>
                    </a:p>
                  </a:txBody>
                  <a:tcPr/>
                </a:tc>
                <a:tc>
                  <a:txBody>
                    <a:bodyPr/>
                    <a:lstStyle/>
                    <a:p>
                      <a:r>
                        <a:rPr lang="nl-NL" dirty="0"/>
                        <a:t>12,5%</a:t>
                      </a:r>
                    </a:p>
                  </a:txBody>
                  <a:tcPr/>
                </a:tc>
                <a:tc>
                  <a:txBody>
                    <a:bodyPr/>
                    <a:lstStyle/>
                    <a:p>
                      <a:r>
                        <a:rPr lang="nl-NL" dirty="0"/>
                        <a:t>6,25%</a:t>
                      </a:r>
                    </a:p>
                  </a:txBody>
                  <a:tcPr/>
                </a:tc>
                <a:extLst>
                  <a:ext uri="{0D108BD9-81ED-4DB2-BD59-A6C34878D82A}">
                    <a16:rowId xmlns:a16="http://schemas.microsoft.com/office/drawing/2014/main" val="1894293540"/>
                  </a:ext>
                </a:extLst>
              </a:tr>
            </a:tbl>
          </a:graphicData>
        </a:graphic>
      </p:graphicFrame>
      <p:sp>
        <p:nvSpPr>
          <p:cNvPr id="5" name="Draaiende pijl 4">
            <a:extLst>
              <a:ext uri="{FF2B5EF4-FFF2-40B4-BE49-F238E27FC236}">
                <a16:creationId xmlns:a16="http://schemas.microsoft.com/office/drawing/2014/main" id="{7375A8AD-1E9B-EAC0-8D10-F2E13F19BAEB}"/>
              </a:ext>
            </a:extLst>
          </p:cNvPr>
          <p:cNvSpPr/>
          <p:nvPr/>
        </p:nvSpPr>
        <p:spPr>
          <a:xfrm>
            <a:off x="3062177" y="5023822"/>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Draaiende pijl 5">
            <a:extLst>
              <a:ext uri="{FF2B5EF4-FFF2-40B4-BE49-F238E27FC236}">
                <a16:creationId xmlns:a16="http://schemas.microsoft.com/office/drawing/2014/main" id="{E109F5F8-424A-5AFE-21C5-2A7422B44B4C}"/>
              </a:ext>
            </a:extLst>
          </p:cNvPr>
          <p:cNvSpPr/>
          <p:nvPr/>
        </p:nvSpPr>
        <p:spPr>
          <a:xfrm>
            <a:off x="4655879"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7" name="Draaiende pijl 6">
            <a:extLst>
              <a:ext uri="{FF2B5EF4-FFF2-40B4-BE49-F238E27FC236}">
                <a16:creationId xmlns:a16="http://schemas.microsoft.com/office/drawing/2014/main" id="{A81D4102-FD4B-2F4A-43F7-6746E7449DE8}"/>
              </a:ext>
            </a:extLst>
          </p:cNvPr>
          <p:cNvSpPr/>
          <p:nvPr/>
        </p:nvSpPr>
        <p:spPr>
          <a:xfrm>
            <a:off x="6344686" y="5023821"/>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8" name="Draaiende pijl 7">
            <a:extLst>
              <a:ext uri="{FF2B5EF4-FFF2-40B4-BE49-F238E27FC236}">
                <a16:creationId xmlns:a16="http://schemas.microsoft.com/office/drawing/2014/main" id="{F518BFC5-DB3B-20C7-1C1D-12D7EAF4102B}"/>
              </a:ext>
            </a:extLst>
          </p:cNvPr>
          <p:cNvSpPr/>
          <p:nvPr/>
        </p:nvSpPr>
        <p:spPr>
          <a:xfrm>
            <a:off x="8002774" y="5023820"/>
            <a:ext cx="1127051" cy="903767"/>
          </a:xfrm>
          <a:prstGeom prst="circularArrow">
            <a:avLst>
              <a:gd name="adj1" fmla="val 12500"/>
              <a:gd name="adj2" fmla="val 1142319"/>
              <a:gd name="adj3" fmla="val 20457681"/>
              <a:gd name="adj4" fmla="val 10800000"/>
              <a:gd name="adj5" fmla="val 108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E335E0BE-83C8-A34C-DAD3-5FB5BC09A857}"/>
                  </a:ext>
                </a:extLst>
              </p:cNvPr>
              <p:cNvSpPr txBox="1"/>
              <p:nvPr/>
            </p:nvSpPr>
            <p:spPr>
              <a:xfrm>
                <a:off x="3374038" y="4569673"/>
                <a:ext cx="477951"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9" name="Tekstvak 8">
                <a:extLst>
                  <a:ext uri="{FF2B5EF4-FFF2-40B4-BE49-F238E27FC236}">
                    <a16:creationId xmlns:a16="http://schemas.microsoft.com/office/drawing/2014/main" id="{E335E0BE-83C8-A34C-DAD3-5FB5BC09A857}"/>
                  </a:ext>
                </a:extLst>
              </p:cNvPr>
              <p:cNvSpPr txBox="1">
                <a:spLocks noRot="1" noChangeAspect="1" noMove="1" noResize="1" noEditPoints="1" noAdjustHandles="1" noChangeArrowheads="1" noChangeShapeType="1" noTextEdit="1"/>
              </p:cNvSpPr>
              <p:nvPr/>
            </p:nvSpPr>
            <p:spPr>
              <a:xfrm>
                <a:off x="3374038" y="4569673"/>
                <a:ext cx="477951" cy="514949"/>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A3D9CC6F-E667-E74E-994A-6CE88CF7EC09}"/>
                  </a:ext>
                </a:extLst>
              </p:cNvPr>
              <p:cNvSpPr txBox="1"/>
              <p:nvPr/>
            </p:nvSpPr>
            <p:spPr>
              <a:xfrm>
                <a:off x="4732096"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0" name="Tekstvak 9">
                <a:extLst>
                  <a:ext uri="{FF2B5EF4-FFF2-40B4-BE49-F238E27FC236}">
                    <a16:creationId xmlns:a16="http://schemas.microsoft.com/office/drawing/2014/main" id="{A3D9CC6F-E667-E74E-994A-6CE88CF7EC09}"/>
                  </a:ext>
                </a:extLst>
              </p:cNvPr>
              <p:cNvSpPr txBox="1">
                <a:spLocks noRot="1" noChangeAspect="1" noMove="1" noResize="1" noEditPoints="1" noAdjustHandles="1" noChangeArrowheads="1" noChangeShapeType="1" noTextEdit="1"/>
              </p:cNvSpPr>
              <p:nvPr/>
            </p:nvSpPr>
            <p:spPr>
              <a:xfrm>
                <a:off x="4732096" y="4590225"/>
                <a:ext cx="774506" cy="514949"/>
              </a:xfrm>
              <a:prstGeom prst="rect">
                <a:avLst/>
              </a:prstGeom>
              <a:blipFill>
                <a:blip r:embed="rId5"/>
                <a:stretch>
                  <a:fillRect b="-24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a:extLst>
                  <a:ext uri="{FF2B5EF4-FFF2-40B4-BE49-F238E27FC236}">
                    <a16:creationId xmlns:a16="http://schemas.microsoft.com/office/drawing/2014/main" id="{5CD3AAC7-F99E-003B-D58E-3E5324BDFE29}"/>
                  </a:ext>
                </a:extLst>
              </p:cNvPr>
              <p:cNvSpPr txBox="1"/>
              <p:nvPr/>
            </p:nvSpPr>
            <p:spPr>
              <a:xfrm>
                <a:off x="6521402" y="458548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3</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1" name="Tekstvak 10">
                <a:extLst>
                  <a:ext uri="{FF2B5EF4-FFF2-40B4-BE49-F238E27FC236}">
                    <a16:creationId xmlns:a16="http://schemas.microsoft.com/office/drawing/2014/main" id="{5CD3AAC7-F99E-003B-D58E-3E5324BDFE29}"/>
                  </a:ext>
                </a:extLst>
              </p:cNvPr>
              <p:cNvSpPr txBox="1">
                <a:spLocks noRot="1" noChangeAspect="1" noMove="1" noResize="1" noEditPoints="1" noAdjustHandles="1" noChangeArrowheads="1" noChangeShapeType="1" noTextEdit="1"/>
              </p:cNvSpPr>
              <p:nvPr/>
            </p:nvSpPr>
            <p:spPr>
              <a:xfrm>
                <a:off x="6521402" y="4585485"/>
                <a:ext cx="774506" cy="514949"/>
              </a:xfrm>
              <a:prstGeom prst="rect">
                <a:avLst/>
              </a:prstGeom>
              <a:blipFill>
                <a:blip r:embed="rId6"/>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294C579C-A573-D8AF-84A1-371F82EC487D}"/>
                  </a:ext>
                </a:extLst>
              </p:cNvPr>
              <p:cNvSpPr txBox="1"/>
              <p:nvPr/>
            </p:nvSpPr>
            <p:spPr>
              <a:xfrm>
                <a:off x="8163095" y="4590225"/>
                <a:ext cx="774506" cy="5149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4</m:t>
                      </m:r>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rPr>
                          </m:ctrlPr>
                        </m:sSubPr>
                        <m:e>
                          <m:r>
                            <a:rPr lang="nl-NL" b="0" i="1" smtClean="0">
                              <a:latin typeface="Cambria Math" panose="02040503050406030204" pitchFamily="18" charset="0"/>
                            </a:rPr>
                            <m:t>𝑑</m:t>
                          </m:r>
                        </m:e>
                        <m:sub>
                          <m:f>
                            <m:fPr>
                              <m:ctrlPr>
                                <a:rPr lang="nl-NL" b="0" i="1" smtClean="0">
                                  <a:latin typeface="Cambria Math" panose="02040503050406030204" pitchFamily="18" charset="0"/>
                                </a:rPr>
                              </m:ctrlPr>
                            </m:fPr>
                            <m:num>
                              <m:r>
                                <a:rPr lang="nl-NL" b="0" i="1" smtClean="0">
                                  <a:latin typeface="Cambria Math" panose="02040503050406030204" pitchFamily="18" charset="0"/>
                                </a:rPr>
                                <m:t>1</m:t>
                              </m:r>
                            </m:num>
                            <m:den>
                              <m:r>
                                <a:rPr lang="nl-NL" b="0" i="1" smtClean="0">
                                  <a:latin typeface="Cambria Math" panose="02040503050406030204" pitchFamily="18" charset="0"/>
                                </a:rPr>
                                <m:t>2</m:t>
                              </m:r>
                            </m:den>
                          </m:f>
                        </m:sub>
                      </m:sSub>
                    </m:oMath>
                  </m:oMathPara>
                </a14:m>
                <a:endParaRPr lang="nl-NL" dirty="0"/>
              </a:p>
            </p:txBody>
          </p:sp>
        </mc:Choice>
        <mc:Fallback xmlns="">
          <p:sp>
            <p:nvSpPr>
              <p:cNvPr id="12" name="Tekstvak 11">
                <a:extLst>
                  <a:ext uri="{FF2B5EF4-FFF2-40B4-BE49-F238E27FC236}">
                    <a16:creationId xmlns:a16="http://schemas.microsoft.com/office/drawing/2014/main" id="{294C579C-A573-D8AF-84A1-371F82EC487D}"/>
                  </a:ext>
                </a:extLst>
              </p:cNvPr>
              <p:cNvSpPr txBox="1">
                <a:spLocks noRot="1" noChangeAspect="1" noMove="1" noResize="1" noEditPoints="1" noAdjustHandles="1" noChangeArrowheads="1" noChangeShapeType="1" noTextEdit="1"/>
              </p:cNvSpPr>
              <p:nvPr/>
            </p:nvSpPr>
            <p:spPr>
              <a:xfrm>
                <a:off x="8163095" y="4590225"/>
                <a:ext cx="774506" cy="514949"/>
              </a:xfrm>
              <a:prstGeom prst="rect">
                <a:avLst/>
              </a:prstGeom>
              <a:blipFill>
                <a:blip r:embed="rId7"/>
                <a:stretch>
                  <a:fillRect b="-2439"/>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11FD129D-119F-EEEB-DAC3-9E06F8781497}"/>
              </a:ext>
            </a:extLst>
          </p:cNvPr>
          <p:cNvSpPr/>
          <p:nvPr/>
        </p:nvSpPr>
        <p:spPr>
          <a:xfrm>
            <a:off x="9628959" y="4585485"/>
            <a:ext cx="2191492" cy="19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0664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87174-139F-F183-850A-628A4EDDA5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39714C8-5754-AF71-C37A-9CDEBF9B564A}"/>
              </a:ext>
            </a:extLst>
          </p:cNvPr>
          <p:cNvSpPr>
            <a:spLocks noGrp="1"/>
          </p:cNvSpPr>
          <p:nvPr>
            <p:ph type="title"/>
          </p:nvPr>
        </p:nvSpPr>
        <p:spPr/>
        <p:txBody>
          <a:bodyPr/>
          <a:lstStyle/>
          <a:p>
            <a:r>
              <a:rPr lang="nl-NL" dirty="0"/>
              <a:t>Let op! Het kan ook andersom…</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D93CC2CC-F72A-6985-01C6-B956669021AE}"/>
                  </a:ext>
                </a:extLst>
              </p:cNvPr>
              <p:cNvSpPr>
                <a:spLocks noGrp="1"/>
              </p:cNvSpPr>
              <p:nvPr>
                <p:ph idx="1"/>
              </p:nvPr>
            </p:nvSpPr>
            <p:spPr>
              <a:xfrm>
                <a:off x="838200" y="1825625"/>
                <a:ext cx="10515600" cy="4667250"/>
              </a:xfrm>
            </p:spPr>
            <p:txBody>
              <a:bodyPr>
                <a:normAutofit fontScale="92500" lnSpcReduction="10000"/>
              </a:bodyPr>
              <a:lstStyle/>
              <a:p>
                <a:pPr marL="0" indent="0">
                  <a:buNone/>
                </a:pPr>
                <a:r>
                  <a:rPr lang="nl-NL" dirty="0">
                    <a:latin typeface="Effra" panose="02000506080000020004"/>
                    <a:cs typeface="Arial" panose="020B0604020202020204" pitchFamily="34" charset="0"/>
                  </a:rPr>
                  <a:t>Röntgenstraling raakt een object met een halveringsdikte van </a:t>
                </a:r>
                <a14:m>
                  <m:oMath xmlns:m="http://schemas.openxmlformats.org/officeDocument/2006/math">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r>
                      <a:rPr lang="nl-NL" b="0" i="0" smtClean="0">
                        <a:latin typeface="Cambria Math" panose="02040503050406030204" pitchFamily="18" charset="0"/>
                        <a:cs typeface="Arial" panose="020B0604020202020204" pitchFamily="34" charset="0"/>
                      </a:rPr>
                      <m:t>.</m:t>
                    </m:r>
                  </m:oMath>
                </a14:m>
                <a:r>
                  <a:rPr lang="nl-NL" dirty="0">
                    <a:latin typeface="Effra" panose="02000506080000020004"/>
                    <a:cs typeface="Arial" panose="020B0604020202020204" pitchFamily="34" charset="0"/>
                  </a:rPr>
                  <a:t> De stralingsintensiteit neemt hierdoor af van 100% tot 6,25%.</a:t>
                </a:r>
              </a:p>
              <a:p>
                <a:pPr marL="0" indent="0">
                  <a:buNone/>
                </a:pPr>
                <a:r>
                  <a:rPr lang="nl-NL" dirty="0">
                    <a:latin typeface="Effra" panose="02000506080000020004"/>
                    <a:cs typeface="Arial" panose="020B0604020202020204" pitchFamily="34" charset="0"/>
                  </a:rPr>
                  <a:t>Bereken de dikte van het materiaal</a:t>
                </a:r>
              </a:p>
              <a:p>
                <a:r>
                  <a:rPr lang="nl-NL" dirty="0">
                    <a:latin typeface="Effra" panose="02000506080000020004"/>
                  </a:rPr>
                  <a:t>Gegevens:</a:t>
                </a:r>
              </a:p>
              <a:p>
                <a:pPr lvl="1"/>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cs typeface="Arial" panose="020B0604020202020204" pitchFamily="34" charset="0"/>
                              </a:rPr>
                            </m:ctrlPr>
                          </m:fPr>
                          <m:num>
                            <m:r>
                              <a:rPr lang="nl-NL" b="0" i="1" smtClean="0">
                                <a:latin typeface="Cambria Math" panose="02040503050406030204" pitchFamily="18" charset="0"/>
                                <a:cs typeface="Arial" panose="020B0604020202020204" pitchFamily="34" charset="0"/>
                              </a:rPr>
                              <m:t>1</m:t>
                            </m:r>
                          </m:num>
                          <m:den>
                            <m:r>
                              <a:rPr lang="nl-NL" b="0" i="1" smtClean="0">
                                <a:latin typeface="Cambria Math" panose="02040503050406030204" pitchFamily="18" charset="0"/>
                                <a:cs typeface="Arial" panose="020B0604020202020204" pitchFamily="34" charset="0"/>
                              </a:rPr>
                              <m:t>2</m:t>
                            </m:r>
                          </m:den>
                        </m:f>
                      </m:sub>
                    </m:sSub>
                    <m:r>
                      <a:rPr lang="nl-NL" b="0" i="1" smtClean="0">
                        <a:latin typeface="Cambria Math" panose="02040503050406030204" pitchFamily="18" charset="0"/>
                        <a:cs typeface="Arial" panose="020B0604020202020204" pitchFamily="34" charset="0"/>
                      </a:rPr>
                      <m:t>=0,12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a:t>
                </a:r>
                <a14:m>
                  <m:oMath xmlns:m="http://schemas.openxmlformats.org/officeDocument/2006/math">
                    <m:sSub>
                      <m:sSubPr>
                        <m:ctrlPr>
                          <a:rPr lang="nl-NL" b="0" i="1" smtClean="0">
                            <a:latin typeface="Cambria Math" panose="02040503050406030204" pitchFamily="18" charset="0"/>
                            <a:cs typeface="Arial" panose="020B0604020202020204" pitchFamily="34" charset="0"/>
                          </a:rPr>
                        </m:ctrlPr>
                      </m:sSubPr>
                      <m:e>
                        <m:r>
                          <a:rPr lang="nl-NL" b="0" i="1" smtClean="0">
                            <a:latin typeface="Cambria Math" panose="02040503050406030204" pitchFamily="18" charset="0"/>
                            <a:cs typeface="Arial" panose="020B0604020202020204" pitchFamily="34" charset="0"/>
                          </a:rPr>
                          <m:t>𝐼</m:t>
                        </m:r>
                      </m:e>
                      <m:sub>
                        <m:r>
                          <a:rPr lang="nl-NL" b="0" i="1" smtClean="0">
                            <a:latin typeface="Cambria Math" panose="02040503050406030204" pitchFamily="18" charset="0"/>
                            <a:cs typeface="Arial" panose="020B0604020202020204" pitchFamily="34" charset="0"/>
                          </a:rPr>
                          <m:t>0</m:t>
                        </m:r>
                      </m:sub>
                    </m:sSub>
                    <m:r>
                      <a:rPr lang="nl-NL" b="0" i="1" smtClean="0">
                        <a:latin typeface="Cambria Math" panose="02040503050406030204" pitchFamily="18" charset="0"/>
                        <a:cs typeface="Arial" panose="020B0604020202020204" pitchFamily="34" charset="0"/>
                      </a:rPr>
                      <m:t>=100%</m:t>
                    </m:r>
                  </m:oMath>
                </a14:m>
                <a:r>
                  <a:rPr lang="nl-NL" dirty="0">
                    <a:latin typeface="Effra" panose="02000506080000020004"/>
                    <a:cs typeface="Arial" panose="020B0604020202020204" pitchFamily="34" charset="0"/>
                  </a:rPr>
                  <a:t>,	</a:t>
                </a:r>
                <a14:m>
                  <m:oMath xmlns:m="http://schemas.openxmlformats.org/officeDocument/2006/math">
                    <m:r>
                      <a:rPr lang="nl-NL" b="0" i="1" smtClean="0">
                        <a:latin typeface="Cambria Math" panose="02040503050406030204" pitchFamily="18" charset="0"/>
                        <a:cs typeface="Arial" panose="020B0604020202020204" pitchFamily="34" charset="0"/>
                      </a:rPr>
                      <m:t>𝐼</m:t>
                    </m:r>
                    <m:r>
                      <a:rPr lang="nl-NL" b="0" i="1" smtClean="0">
                        <a:latin typeface="Cambria Math" panose="02040503050406030204" pitchFamily="18" charset="0"/>
                        <a:cs typeface="Arial" panose="020B0604020202020204" pitchFamily="34" charset="0"/>
                      </a:rPr>
                      <m:t>=6,25%</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Formule:</a:t>
                </a:r>
              </a:p>
              <a:p>
                <a:pPr lvl="1"/>
                <a14:m>
                  <m:oMath xmlns:m="http://schemas.openxmlformats.org/officeDocument/2006/math">
                    <m:r>
                      <a:rPr lang="nl-NL" b="0" i="1" smtClean="0">
                        <a:latin typeface="Cambria Math" panose="02040503050406030204" pitchFamily="18" charset="0"/>
                        <a:cs typeface="Arial" panose="020B0604020202020204" pitchFamily="34" charset="0"/>
                      </a:rPr>
                      <m:t>4</m:t>
                    </m:r>
                    <m:r>
                      <a:rPr lang="nl-NL" b="0" i="1" smtClean="0">
                        <a:latin typeface="Cambria Math" panose="02040503050406030204" pitchFamily="18" charset="0"/>
                        <a:ea typeface="Cambria Math" panose="02040503050406030204" pitchFamily="18" charset="0"/>
                        <a:cs typeface="Arial" panose="020B0604020202020204" pitchFamily="34" charset="0"/>
                      </a:rPr>
                      <m:t>∙</m:t>
                    </m:r>
                    <m:sSub>
                      <m:sSubPr>
                        <m:ctrlPr>
                          <a:rPr lang="nl-NL" b="0" i="1" smtClean="0">
                            <a:latin typeface="Cambria Math" panose="02040503050406030204" pitchFamily="18" charset="0"/>
                            <a:ea typeface="Cambria Math" panose="02040503050406030204" pitchFamily="18" charset="0"/>
                            <a:cs typeface="Arial" panose="020B0604020202020204" pitchFamily="34" charset="0"/>
                          </a:rPr>
                        </m:ctrlPr>
                      </m:sSubPr>
                      <m:e>
                        <m:r>
                          <a:rPr lang="nl-NL" b="0" i="1" smtClean="0">
                            <a:latin typeface="Cambria Math" panose="02040503050406030204" pitchFamily="18" charset="0"/>
                            <a:ea typeface="Cambria Math" panose="02040503050406030204" pitchFamily="18" charset="0"/>
                            <a:cs typeface="Arial" panose="020B0604020202020204" pitchFamily="34" charset="0"/>
                          </a:rPr>
                          <m:t>𝑑</m:t>
                        </m:r>
                      </m:e>
                      <m:sub>
                        <m:f>
                          <m:fPr>
                            <m:ctrlPr>
                              <a:rPr lang="nl-NL" b="0" i="1" smtClean="0">
                                <a:latin typeface="Cambria Math" panose="02040503050406030204" pitchFamily="18" charset="0"/>
                                <a:ea typeface="Cambria Math" panose="02040503050406030204" pitchFamily="18" charset="0"/>
                                <a:cs typeface="Arial" panose="020B0604020202020204" pitchFamily="34" charset="0"/>
                              </a:rPr>
                            </m:ctrlPr>
                          </m:fPr>
                          <m:num>
                            <m:r>
                              <a:rPr lang="nl-NL" b="0" i="1" smtClean="0">
                                <a:latin typeface="Cambria Math" panose="02040503050406030204" pitchFamily="18" charset="0"/>
                                <a:ea typeface="Cambria Math" panose="02040503050406030204" pitchFamily="18" charset="0"/>
                                <a:cs typeface="Arial" panose="020B0604020202020204" pitchFamily="34" charset="0"/>
                              </a:rPr>
                              <m:t>1</m:t>
                            </m:r>
                          </m:num>
                          <m:den>
                            <m:r>
                              <a:rPr lang="nl-NL" b="0" i="1" smtClean="0">
                                <a:latin typeface="Cambria Math" panose="02040503050406030204" pitchFamily="18" charset="0"/>
                                <a:ea typeface="Cambria Math" panose="02040503050406030204" pitchFamily="18" charset="0"/>
                                <a:cs typeface="Arial" panose="020B0604020202020204" pitchFamily="34" charset="0"/>
                              </a:rPr>
                              <m:t>2</m:t>
                            </m:r>
                          </m:den>
                        </m:f>
                      </m:sub>
                    </m:sSub>
                  </m:oMath>
                </a14:m>
                <a:endParaRPr lang="nl-NL" b="0" dirty="0">
                  <a:latin typeface="Effra" panose="02000506080000020004"/>
                  <a:ea typeface="Cambria Math" panose="02040503050406030204" pitchFamily="18" charset="0"/>
                  <a:cs typeface="Arial" panose="020B0604020202020204" pitchFamily="34" charset="0"/>
                </a:endParaRPr>
              </a:p>
              <a:p>
                <a:r>
                  <a:rPr lang="nl-NL" dirty="0">
                    <a:latin typeface="Effra" panose="02000506080000020004"/>
                    <a:cs typeface="Arial" panose="020B0604020202020204" pitchFamily="34" charset="0"/>
                  </a:rPr>
                  <a:t>Rekenen:</a:t>
                </a:r>
              </a:p>
              <a:p>
                <a:pPr lvl="1"/>
                <a14:m>
                  <m:oMath xmlns:m="http://schemas.openxmlformats.org/officeDocument/2006/math">
                    <m:r>
                      <a:rPr lang="nl-NL" b="0" i="1" smtClean="0">
                        <a:latin typeface="Cambria Math" panose="02040503050406030204" pitchFamily="18" charset="0"/>
                        <a:cs typeface="Arial" panose="020B0604020202020204" pitchFamily="34" charset="0"/>
                      </a:rPr>
                      <m:t>4</m:t>
                    </m:r>
                    <m:r>
                      <a:rPr lang="nl-NL" b="0" i="1" smtClean="0">
                        <a:latin typeface="Cambria Math" panose="02040503050406030204" pitchFamily="18" charset="0"/>
                        <a:ea typeface="Cambria Math" panose="02040503050406030204" pitchFamily="18" charset="0"/>
                        <a:cs typeface="Arial" panose="020B0604020202020204" pitchFamily="34" charset="0"/>
                      </a:rPr>
                      <m:t>×0,12=0,48 </m:t>
                    </m:r>
                    <m:r>
                      <m:rPr>
                        <m:sty m:val="p"/>
                      </m:rPr>
                      <a:rPr lang="nl-NL" b="0" i="0" smtClean="0">
                        <a:latin typeface="Cambria Math" panose="02040503050406030204" pitchFamily="18" charset="0"/>
                        <a:ea typeface="Cambria Math" panose="02040503050406030204" pitchFamily="18" charset="0"/>
                        <a:cs typeface="Arial" panose="020B0604020202020204" pitchFamily="34" charset="0"/>
                      </a:rPr>
                      <m:t>cm</m:t>
                    </m:r>
                  </m:oMath>
                </a14:m>
                <a:endParaRPr lang="nl-NL" dirty="0">
                  <a:latin typeface="Effra" panose="02000506080000020004"/>
                  <a:cs typeface="Arial" panose="020B0604020202020204" pitchFamily="34" charset="0"/>
                </a:endParaRPr>
              </a:p>
              <a:p>
                <a:r>
                  <a:rPr lang="nl-NL" dirty="0">
                    <a:latin typeface="Effra" panose="02000506080000020004"/>
                    <a:cs typeface="Arial" panose="020B0604020202020204" pitchFamily="34" charset="0"/>
                  </a:rPr>
                  <a:t>Antwoord:</a:t>
                </a:r>
              </a:p>
              <a:p>
                <a:pPr lvl="1"/>
                <a:r>
                  <a:rPr lang="nl-NL" dirty="0">
                    <a:latin typeface="Effra" panose="02000506080000020004"/>
                    <a:cs typeface="Arial" panose="020B0604020202020204" pitchFamily="34" charset="0"/>
                  </a:rPr>
                  <a:t>Het materiaal is </a:t>
                </a:r>
                <a14:m>
                  <m:oMath xmlns:m="http://schemas.openxmlformats.org/officeDocument/2006/math">
                    <m:r>
                      <a:rPr lang="nl-NL" b="0" i="1" smtClean="0">
                        <a:latin typeface="Cambria Math" panose="02040503050406030204" pitchFamily="18" charset="0"/>
                        <a:cs typeface="Arial" panose="020B0604020202020204" pitchFamily="34" charset="0"/>
                      </a:rPr>
                      <m:t>0,48 </m:t>
                    </m:r>
                    <m:r>
                      <m:rPr>
                        <m:sty m:val="p"/>
                      </m:rPr>
                      <a:rPr lang="nl-NL" b="0" i="0" smtClean="0">
                        <a:latin typeface="Cambria Math" panose="02040503050406030204" pitchFamily="18" charset="0"/>
                        <a:cs typeface="Arial" panose="020B0604020202020204" pitchFamily="34" charset="0"/>
                      </a:rPr>
                      <m:t>cm</m:t>
                    </m:r>
                  </m:oMath>
                </a14:m>
                <a:r>
                  <a:rPr lang="nl-NL" dirty="0">
                    <a:latin typeface="Effra" panose="02000506080000020004"/>
                    <a:cs typeface="Arial" panose="020B0604020202020204" pitchFamily="34" charset="0"/>
                  </a:rPr>
                  <a:t> dik</a:t>
                </a:r>
              </a:p>
              <a:p>
                <a:pPr lvl="1"/>
                <a:endParaRPr lang="nl-NL" dirty="0">
                  <a:latin typeface="Arial" panose="020B0604020202020204" pitchFamily="34" charset="0"/>
                  <a:cs typeface="Arial" panose="020B0604020202020204" pitchFamily="34" charset="0"/>
                </a:endParaRPr>
              </a:p>
            </p:txBody>
          </p:sp>
        </mc:Choice>
        <mc:Fallback xmlns="">
          <p:sp>
            <p:nvSpPr>
              <p:cNvPr id="3" name="Tijdelijke aanduiding voor inhoud 2">
                <a:extLst>
                  <a:ext uri="{FF2B5EF4-FFF2-40B4-BE49-F238E27FC236}">
                    <a16:creationId xmlns:a16="http://schemas.microsoft.com/office/drawing/2014/main" id="{D93CC2CC-F72A-6985-01C6-B956669021AE}"/>
                  </a:ext>
                </a:extLst>
              </p:cNvPr>
              <p:cNvSpPr>
                <a:spLocks noGrp="1" noRot="1" noChangeAspect="1" noMove="1" noResize="1" noEditPoints="1" noAdjustHandles="1" noChangeArrowheads="1" noChangeShapeType="1" noTextEdit="1"/>
              </p:cNvSpPr>
              <p:nvPr>
                <p:ph idx="1"/>
              </p:nvPr>
            </p:nvSpPr>
            <p:spPr>
              <a:xfrm>
                <a:off x="838200" y="1825625"/>
                <a:ext cx="10515600" cy="4667250"/>
              </a:xfrm>
              <a:blipFill>
                <a:blip r:embed="rId2"/>
                <a:stretch>
                  <a:fillRect l="-1043" t="-2611" b="-1175"/>
                </a:stretch>
              </a:blipFill>
            </p:spPr>
            <p:txBody>
              <a:bodyPr/>
              <a:lstStyle/>
              <a:p>
                <a:r>
                  <a:rPr lang="nl-NL">
                    <a:noFill/>
                  </a:rPr>
                  <a:t> </a:t>
                </a:r>
              </a:p>
            </p:txBody>
          </p:sp>
        </mc:Fallback>
      </mc:AlternateContent>
    </p:spTree>
    <p:extLst>
      <p:ext uri="{BB962C8B-B14F-4D97-AF65-F5344CB8AC3E}">
        <p14:creationId xmlns:p14="http://schemas.microsoft.com/office/powerpoint/2010/main" val="12196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down)">
                                      <p:cBhvr>
                                        <p:cTn id="7" dur="500"/>
                                        <p:tgtEl>
                                          <p:spTgt spid="3">
                                            <p:txEl>
                                              <p:pRg st="6" end="6"/>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wipe(down)">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wipe(left)">
                                      <p:cBhvr>
                                        <p:cTn id="15" dur="500"/>
                                        <p:tgtEl>
                                          <p:spTgt spid="3">
                                            <p:txEl>
                                              <p:pRg st="8" end="8"/>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wipe(left)">
                                      <p:cBhvr>
                                        <p:cTn id="1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1118B-1AC1-FF12-63D4-AC34FEB66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0A9CD2-DB49-489A-3524-8E3E51B8E991}"/>
              </a:ext>
            </a:extLst>
          </p:cNvPr>
          <p:cNvSpPr>
            <a:spLocks noGrp="1"/>
          </p:cNvSpPr>
          <p:nvPr>
            <p:ph type="title"/>
          </p:nvPr>
        </p:nvSpPr>
        <p:spPr/>
        <p:txBody>
          <a:bodyPr/>
          <a:lstStyle/>
          <a:p>
            <a:r>
              <a:rPr lang="nl-NL" dirty="0"/>
              <a:t>Hoe ontbind je krachten bij een helling?</a:t>
            </a:r>
          </a:p>
        </p:txBody>
      </p:sp>
      <p:sp>
        <p:nvSpPr>
          <p:cNvPr id="3" name="Tijdelijke aanduiding voor tekst 2">
            <a:extLst>
              <a:ext uri="{FF2B5EF4-FFF2-40B4-BE49-F238E27FC236}">
                <a16:creationId xmlns:a16="http://schemas.microsoft.com/office/drawing/2014/main" id="{2BD6FC31-A2A5-0AB8-E4A6-546223AEED73}"/>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3495327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9125-1565-EF50-0DC0-96470C7BA5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FB711D-7E89-EEBB-A202-5E00012C0388}"/>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C284690-720B-A9EA-6DCB-87E7633975DC}"/>
                  </a:ext>
                </a:extLst>
              </p:cNvPr>
              <p:cNvSpPr>
                <a:spLocks noGrp="1"/>
              </p:cNvSpPr>
              <p:nvPr>
                <p:ph sz="half" idx="1"/>
              </p:nvPr>
            </p:nvSpPr>
            <p:spPr/>
            <p:txBody>
              <a:bodyPr>
                <a:normAutofit/>
              </a:bodyPr>
              <a:lstStyle/>
              <a:p>
                <a:pPr marL="0" indent="0">
                  <a:buNone/>
                </a:pPr>
                <a:r>
                  <a:rPr lang="nl-NL" sz="2400" dirty="0"/>
                  <a:t>Een blok (</a:t>
                </a:r>
                <a14:m>
                  <m:oMath xmlns:m="http://schemas.openxmlformats.org/officeDocument/2006/math">
                    <m:r>
                      <a:rPr lang="nl-NL" sz="2400" b="0" i="1" smtClean="0">
                        <a:latin typeface="Cambria Math" panose="02040503050406030204" pitchFamily="18" charset="0"/>
                      </a:rPr>
                      <m:t>𝑚</m:t>
                    </m:r>
                    <m:r>
                      <a:rPr lang="nl-NL" sz="2400" b="0" i="1" smtClean="0">
                        <a:latin typeface="Cambria Math" panose="02040503050406030204" pitchFamily="18" charset="0"/>
                      </a:rPr>
                      <m:t>=33 </m:t>
                    </m:r>
                    <m:r>
                      <m:rPr>
                        <m:sty m:val="p"/>
                      </m:rPr>
                      <a:rPr lang="nl-NL" sz="2400" b="0" i="0" smtClean="0">
                        <a:latin typeface="Cambria Math" panose="02040503050406030204" pitchFamily="18" charset="0"/>
                      </a:rPr>
                      <m:t>kg</m:t>
                    </m:r>
                  </m:oMath>
                </a14:m>
                <a:r>
                  <a:rPr lang="nl-NL" sz="2400" dirty="0"/>
                  <a:t>) glijdt van een helling met een hellingshoek van 30˚. Op het blok werkt een wrijvingskracht van 100 N.</a:t>
                </a:r>
              </a:p>
              <a:p>
                <a:pPr marL="0" indent="0">
                  <a:buNone/>
                </a:pPr>
                <a:r>
                  <a:rPr lang="nl-NL" sz="2400" dirty="0"/>
                  <a:t>Bepaal de versnelling van het blok.</a:t>
                </a:r>
              </a:p>
            </p:txBody>
          </p:sp>
        </mc:Choice>
        <mc:Fallback xmlns="">
          <p:sp>
            <p:nvSpPr>
              <p:cNvPr id="3" name="Tijdelijke aanduiding voor inhoud 2">
                <a:extLst>
                  <a:ext uri="{FF2B5EF4-FFF2-40B4-BE49-F238E27FC236}">
                    <a16:creationId xmlns:a16="http://schemas.microsoft.com/office/drawing/2014/main" id="{6C284690-720B-A9EA-6DCB-87E7633975DC}"/>
                  </a:ext>
                </a:extLst>
              </p:cNvPr>
              <p:cNvSpPr>
                <a:spLocks noGrp="1" noRot="1" noChangeAspect="1" noMove="1" noResize="1" noEditPoints="1" noAdjustHandles="1" noChangeArrowheads="1" noChangeShapeType="1" noTextEdit="1"/>
              </p:cNvSpPr>
              <p:nvPr>
                <p:ph sz="half" idx="1"/>
              </p:nvPr>
            </p:nvSpPr>
            <p:spPr>
              <a:blipFill>
                <a:blip r:embed="rId2"/>
                <a:stretch>
                  <a:fillRect l="-1882" t="-1961"/>
                </a:stretch>
              </a:blipFill>
            </p:spPr>
            <p:txBody>
              <a:bodyPr/>
              <a:lstStyle/>
              <a:p>
                <a:r>
                  <a:rPr lang="nl-NL">
                    <a:noFill/>
                  </a:rPr>
                  <a:t> </a:t>
                </a:r>
              </a:p>
            </p:txBody>
          </p:sp>
        </mc:Fallback>
      </mc:AlternateContent>
      <p:cxnSp>
        <p:nvCxnSpPr>
          <p:cNvPr id="13" name="Rechte verbindingslijn 12">
            <a:extLst>
              <a:ext uri="{FF2B5EF4-FFF2-40B4-BE49-F238E27FC236}">
                <a16:creationId xmlns:a16="http://schemas.microsoft.com/office/drawing/2014/main" id="{9AD7A051-4144-64F1-7739-B73EBFE6A3FB}"/>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6C3AB310-B69B-C2EC-624B-1A52B641CDFE}"/>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kstvak 25">
                <a:extLst>
                  <a:ext uri="{FF2B5EF4-FFF2-40B4-BE49-F238E27FC236}">
                    <a16:creationId xmlns:a16="http://schemas.microsoft.com/office/drawing/2014/main" id="{952C1458-375E-D59B-C1C8-BBA08277F5EE}"/>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6" name="Tekstvak 25">
                <a:extLst>
                  <a:ext uri="{FF2B5EF4-FFF2-40B4-BE49-F238E27FC236}">
                    <a16:creationId xmlns:a16="http://schemas.microsoft.com/office/drawing/2014/main" id="{952C1458-375E-D59B-C1C8-BBA08277F5EE}"/>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5"/>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AC50BB00-17CF-D5D7-A67F-41F7D72A3A64}"/>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AC50BB00-17CF-D5D7-A67F-41F7D72A3A64}"/>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6"/>
                <a:stretch>
                  <a:fillRect t="-13084"/>
                </a:stretch>
              </a:blipFill>
              <a:ln>
                <a:noFill/>
              </a:ln>
            </p:spPr>
            <p:txBody>
              <a:bodyPr/>
              <a:lstStyle/>
              <a:p>
                <a:r>
                  <a:rPr lang="nl-NL">
                    <a:noFill/>
                  </a:rPr>
                  <a:t> </a:t>
                </a:r>
              </a:p>
            </p:txBody>
          </p:sp>
        </mc:Fallback>
      </mc:AlternateContent>
      <p:cxnSp>
        <p:nvCxnSpPr>
          <p:cNvPr id="28" name="Rechte verbindingslijn 27">
            <a:extLst>
              <a:ext uri="{FF2B5EF4-FFF2-40B4-BE49-F238E27FC236}">
                <a16:creationId xmlns:a16="http://schemas.microsoft.com/office/drawing/2014/main" id="{2E8EDEC9-4398-5D21-B2BB-4F878561EF7E}"/>
              </a:ext>
            </a:extLst>
          </p:cNvPr>
          <p:cNvCxnSpPr>
            <a:cxnSpLocks/>
          </p:cNvCxnSpPr>
          <p:nvPr/>
        </p:nvCxnSpPr>
        <p:spPr>
          <a:xfrm flipV="1">
            <a:off x="6825621" y="3565937"/>
            <a:ext cx="4815166" cy="2879389"/>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79CD76EC-C15A-F0CA-0C5F-A7B27C4E4D5A}"/>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0" name="Rechthoekige driehoek 29">
            <a:extLst>
              <a:ext uri="{FF2B5EF4-FFF2-40B4-BE49-F238E27FC236}">
                <a16:creationId xmlns:a16="http://schemas.microsoft.com/office/drawing/2014/main" id="{2B7B01FB-73ED-D90B-6E45-4DB7483050CC}"/>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1" name="Rechthoek 30">
            <a:extLst>
              <a:ext uri="{FF2B5EF4-FFF2-40B4-BE49-F238E27FC236}">
                <a16:creationId xmlns:a16="http://schemas.microsoft.com/office/drawing/2014/main" id="{64F1C34C-7DBF-D62A-2826-BC62E9DEF0CA}"/>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2" name="Rechte verbindingslijn met pijl 31">
            <a:extLst>
              <a:ext uri="{FF2B5EF4-FFF2-40B4-BE49-F238E27FC236}">
                <a16:creationId xmlns:a16="http://schemas.microsoft.com/office/drawing/2014/main" id="{B1100006-1EF2-391A-3871-85EA3185E45A}"/>
              </a:ext>
            </a:extLst>
          </p:cNvPr>
          <p:cNvCxnSpPr>
            <a:cxnSpLocks/>
          </p:cNvCxnSpPr>
          <p:nvPr/>
        </p:nvCxnSpPr>
        <p:spPr>
          <a:xfrm>
            <a:off x="8974201" y="3142512"/>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4AEB3CA8-030C-7DE3-B4F3-83E3B96F35B3}"/>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DC777B27-52ED-D51D-1A14-AA0C8057FDE8}"/>
              </a:ext>
            </a:extLst>
          </p:cNvPr>
          <p:cNvCxnSpPr>
            <a:cxnSpLocks/>
          </p:cNvCxnSpPr>
          <p:nvPr/>
        </p:nvCxnSpPr>
        <p:spPr>
          <a:xfrm>
            <a:off x="8966550" y="3148494"/>
            <a:ext cx="887063" cy="1490181"/>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9691F50C-56FF-CC29-42D9-A7901AFF2ECF}"/>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FDDD0348-0021-B9E4-F35A-41E781CFB039}"/>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FDDD0348-0021-B9E4-F35A-41E781CFB039}"/>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8"/>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961EFAD6-ABCC-9649-4541-999F301F57B8}"/>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961EFAD6-ABCC-9649-4541-999F301F57B8}"/>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9"/>
                <a:stretch>
                  <a:fillRect/>
                </a:stretch>
              </a:blipFill>
              <a:ln>
                <a:noFill/>
              </a:ln>
            </p:spPr>
            <p:txBody>
              <a:bodyPr/>
              <a:lstStyle/>
              <a:p>
                <a:r>
                  <a:rPr lang="nl-NL">
                    <a:noFill/>
                  </a:rPr>
                  <a:t> </a:t>
                </a:r>
              </a:p>
            </p:txBody>
          </p:sp>
        </mc:Fallback>
      </mc:AlternateContent>
      <mc:AlternateContent xmlns:mc="http://schemas.openxmlformats.org/markup-compatibility/2006" xmlns:p14="http://schemas.microsoft.com/office/powerpoint/2010/main">
        <mc:Choice Requires="p14">
          <p:contentPart p14:bwMode="auto" r:id="rId10">
            <p14:nvContentPartPr>
              <p14:cNvPr id="5" name="Inkt 4">
                <a:extLst>
                  <a:ext uri="{FF2B5EF4-FFF2-40B4-BE49-F238E27FC236}">
                    <a16:creationId xmlns:a16="http://schemas.microsoft.com/office/drawing/2014/main" id="{348F5FFE-2A68-F70C-8C74-AE3AF48FDCF5}"/>
                  </a:ext>
                </a:extLst>
              </p14:cNvPr>
              <p14:cNvContentPartPr/>
              <p14:nvPr/>
            </p14:nvContentPartPr>
            <p14:xfrm>
              <a:off x="2195640" y="1992240"/>
              <a:ext cx="1317240" cy="38520"/>
            </p14:xfrm>
          </p:contentPart>
        </mc:Choice>
        <mc:Fallback xmlns="">
          <p:pic>
            <p:nvPicPr>
              <p:cNvPr id="5" name="Inkt 4">
                <a:extLst>
                  <a:ext uri="{FF2B5EF4-FFF2-40B4-BE49-F238E27FC236}">
                    <a16:creationId xmlns:a16="http://schemas.microsoft.com/office/drawing/2014/main" id="{348F5FFE-2A68-F70C-8C74-AE3AF48FDCF5}"/>
                  </a:ext>
                </a:extLst>
              </p:cNvPr>
              <p:cNvPicPr/>
              <p:nvPr/>
            </p:nvPicPr>
            <p:blipFill>
              <a:blip r:embed="rId11"/>
              <a:stretch>
                <a:fillRect/>
              </a:stretch>
            </p:blipFill>
            <p:spPr>
              <a:xfrm>
                <a:off x="2142000" y="1884240"/>
                <a:ext cx="1424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t 6">
                <a:extLst>
                  <a:ext uri="{FF2B5EF4-FFF2-40B4-BE49-F238E27FC236}">
                    <a16:creationId xmlns:a16="http://schemas.microsoft.com/office/drawing/2014/main" id="{1948BF6B-1702-089F-CB90-56A78442EA4F}"/>
                  </a:ext>
                </a:extLst>
              </p14:cNvPr>
              <p14:cNvContentPartPr/>
              <p14:nvPr/>
            </p14:nvContentPartPr>
            <p14:xfrm>
              <a:off x="5076000" y="2318400"/>
              <a:ext cx="324000" cy="43560"/>
            </p14:xfrm>
          </p:contentPart>
        </mc:Choice>
        <mc:Fallback xmlns="">
          <p:pic>
            <p:nvPicPr>
              <p:cNvPr id="7" name="Inkt 6">
                <a:extLst>
                  <a:ext uri="{FF2B5EF4-FFF2-40B4-BE49-F238E27FC236}">
                    <a16:creationId xmlns:a16="http://schemas.microsoft.com/office/drawing/2014/main" id="{1948BF6B-1702-089F-CB90-56A78442EA4F}"/>
                  </a:ext>
                </a:extLst>
              </p:cNvPr>
              <p:cNvPicPr/>
              <p:nvPr/>
            </p:nvPicPr>
            <p:blipFill>
              <a:blip r:embed="rId13"/>
              <a:stretch>
                <a:fillRect/>
              </a:stretch>
            </p:blipFill>
            <p:spPr>
              <a:xfrm>
                <a:off x="5022000" y="2210400"/>
                <a:ext cx="431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t 7">
                <a:extLst>
                  <a:ext uri="{FF2B5EF4-FFF2-40B4-BE49-F238E27FC236}">
                    <a16:creationId xmlns:a16="http://schemas.microsoft.com/office/drawing/2014/main" id="{7C7B56FB-9817-A120-9222-5F579C2E4077}"/>
                  </a:ext>
                </a:extLst>
              </p14:cNvPr>
              <p14:cNvContentPartPr/>
              <p14:nvPr/>
            </p14:nvContentPartPr>
            <p14:xfrm>
              <a:off x="3815640" y="2670480"/>
              <a:ext cx="1763640" cy="15120"/>
            </p14:xfrm>
          </p:contentPart>
        </mc:Choice>
        <mc:Fallback xmlns="">
          <p:pic>
            <p:nvPicPr>
              <p:cNvPr id="8" name="Inkt 7">
                <a:extLst>
                  <a:ext uri="{FF2B5EF4-FFF2-40B4-BE49-F238E27FC236}">
                    <a16:creationId xmlns:a16="http://schemas.microsoft.com/office/drawing/2014/main" id="{7C7B56FB-9817-A120-9222-5F579C2E4077}"/>
                  </a:ext>
                </a:extLst>
              </p:cNvPr>
              <p:cNvPicPr/>
              <p:nvPr/>
            </p:nvPicPr>
            <p:blipFill>
              <a:blip r:embed="rId15"/>
              <a:stretch>
                <a:fillRect/>
              </a:stretch>
            </p:blipFill>
            <p:spPr>
              <a:xfrm>
                <a:off x="3762000" y="2562840"/>
                <a:ext cx="18712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t 8">
                <a:extLst>
                  <a:ext uri="{FF2B5EF4-FFF2-40B4-BE49-F238E27FC236}">
                    <a16:creationId xmlns:a16="http://schemas.microsoft.com/office/drawing/2014/main" id="{31C864D1-8139-73D9-D93E-6B439D60B4A0}"/>
                  </a:ext>
                </a:extLst>
              </p14:cNvPr>
              <p14:cNvContentPartPr/>
              <p14:nvPr/>
            </p14:nvContentPartPr>
            <p14:xfrm>
              <a:off x="1476000" y="2973600"/>
              <a:ext cx="726840" cy="43200"/>
            </p14:xfrm>
          </p:contentPart>
        </mc:Choice>
        <mc:Fallback xmlns="">
          <p:pic>
            <p:nvPicPr>
              <p:cNvPr id="9" name="Inkt 8">
                <a:extLst>
                  <a:ext uri="{FF2B5EF4-FFF2-40B4-BE49-F238E27FC236}">
                    <a16:creationId xmlns:a16="http://schemas.microsoft.com/office/drawing/2014/main" id="{31C864D1-8139-73D9-D93E-6B439D60B4A0}"/>
                  </a:ext>
                </a:extLst>
              </p:cNvPr>
              <p:cNvPicPr/>
              <p:nvPr/>
            </p:nvPicPr>
            <p:blipFill>
              <a:blip r:embed="rId17"/>
              <a:stretch>
                <a:fillRect/>
              </a:stretch>
            </p:blipFill>
            <p:spPr>
              <a:xfrm>
                <a:off x="1422000" y="2865600"/>
                <a:ext cx="8344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4C4CDFB0-9F57-8957-D050-AA2EE452C576}"/>
                  </a:ext>
                </a:extLst>
              </p14:cNvPr>
              <p14:cNvContentPartPr/>
              <p14:nvPr/>
            </p14:nvContentPartPr>
            <p14:xfrm>
              <a:off x="2274840" y="3448440"/>
              <a:ext cx="1245240" cy="44640"/>
            </p14:xfrm>
          </p:contentPart>
        </mc:Choice>
        <mc:Fallback xmlns="">
          <p:pic>
            <p:nvPicPr>
              <p:cNvPr id="11" name="Inkt 10">
                <a:extLst>
                  <a:ext uri="{FF2B5EF4-FFF2-40B4-BE49-F238E27FC236}">
                    <a16:creationId xmlns:a16="http://schemas.microsoft.com/office/drawing/2014/main" id="{4C4CDFB0-9F57-8957-D050-AA2EE452C576}"/>
                  </a:ext>
                </a:extLst>
              </p:cNvPr>
              <p:cNvPicPr/>
              <p:nvPr/>
            </p:nvPicPr>
            <p:blipFill>
              <a:blip r:embed="rId19"/>
              <a:stretch>
                <a:fillRect/>
              </a:stretch>
            </p:blipFill>
            <p:spPr>
              <a:xfrm>
                <a:off x="2220824" y="3340440"/>
                <a:ext cx="1352911" cy="260280"/>
              </a:xfrm>
              <a:prstGeom prst="rect">
                <a:avLst/>
              </a:prstGeom>
            </p:spPr>
          </p:pic>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D140E1B2-D649-B604-FC26-841EFE23FAD4}"/>
                  </a:ext>
                </a:extLst>
              </p:cNvPr>
              <p:cNvSpPr txBox="1"/>
              <p:nvPr/>
            </p:nvSpPr>
            <p:spPr>
              <a:xfrm>
                <a:off x="9519087" y="3135014"/>
                <a:ext cx="1649150" cy="40293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r>
                        <a:rPr lang="nl-NL" b="0" i="1" smtClean="0">
                          <a:solidFill>
                            <a:schemeClr val="tx1"/>
                          </a:solidFill>
                          <a:latin typeface="Cambria Math" panose="02040503050406030204" pitchFamily="18" charset="0"/>
                        </a:rPr>
                        <m:t>=100 </m:t>
                      </m:r>
                      <m:r>
                        <m:rPr>
                          <m:sty m:val="p"/>
                        </m:rPr>
                        <a:rPr lang="nl-NL" b="0" i="0" smtClean="0">
                          <a:solidFill>
                            <a:schemeClr val="tx1"/>
                          </a:solidFill>
                          <a:latin typeface="Cambria Math" panose="02040503050406030204" pitchFamily="18" charset="0"/>
                        </a:rPr>
                        <m:t>N</m:t>
                      </m:r>
                    </m:oMath>
                  </m:oMathPara>
                </a14:m>
                <a:endParaRPr lang="nl-NL" dirty="0">
                  <a:solidFill>
                    <a:schemeClr val="tx1"/>
                  </a:solidFill>
                </a:endParaRPr>
              </a:p>
            </p:txBody>
          </p:sp>
        </mc:Choice>
        <mc:Fallback xmlns="">
          <p:sp>
            <p:nvSpPr>
              <p:cNvPr id="4" name="Tekstvak 3">
                <a:extLst>
                  <a:ext uri="{FF2B5EF4-FFF2-40B4-BE49-F238E27FC236}">
                    <a16:creationId xmlns:a16="http://schemas.microsoft.com/office/drawing/2014/main" id="{D140E1B2-D649-B604-FC26-841EFE23FAD4}"/>
                  </a:ext>
                </a:extLst>
              </p:cNvPr>
              <p:cNvSpPr txBox="1">
                <a:spLocks noRot="1" noChangeAspect="1" noMove="1" noResize="1" noEditPoints="1" noAdjustHandles="1" noChangeArrowheads="1" noChangeShapeType="1" noTextEdit="1"/>
              </p:cNvSpPr>
              <p:nvPr/>
            </p:nvSpPr>
            <p:spPr>
              <a:xfrm>
                <a:off x="9519087" y="3135014"/>
                <a:ext cx="1649150" cy="402931"/>
              </a:xfrm>
              <a:prstGeom prst="rect">
                <a:avLst/>
              </a:prstGeom>
              <a:blipFill>
                <a:blip r:embed="rId20"/>
                <a:stretch>
                  <a:fillRect t="-22727"/>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71907E05-BC25-951E-3E54-66792FF2EEDF}"/>
                  </a:ext>
                </a:extLst>
              </p:cNvPr>
              <p:cNvSpPr txBox="1"/>
              <p:nvPr/>
            </p:nvSpPr>
            <p:spPr>
              <a:xfrm>
                <a:off x="7840139" y="2162095"/>
                <a:ext cx="313100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000" b="0" i="1" dirty="0" smtClean="0">
                          <a:latin typeface="Cambria Math" panose="02040503050406030204" pitchFamily="18" charset="0"/>
                        </a:rPr>
                        <m:t>𝑚</m:t>
                      </m:r>
                      <m:r>
                        <a:rPr lang="nl-NL" sz="2000" b="0" i="1" dirty="0" smtClean="0">
                          <a:latin typeface="Cambria Math" panose="02040503050406030204" pitchFamily="18" charset="0"/>
                        </a:rPr>
                        <m:t>=33 </m:t>
                      </m:r>
                      <m:r>
                        <m:rPr>
                          <m:sty m:val="p"/>
                        </m:rPr>
                        <a:rPr lang="nl-NL" sz="2000" b="0" i="0" dirty="0" smtClean="0">
                          <a:latin typeface="Cambria Math" panose="02040503050406030204" pitchFamily="18" charset="0"/>
                        </a:rPr>
                        <m:t>kg</m:t>
                      </m:r>
                    </m:oMath>
                  </m:oMathPara>
                </a14:m>
                <a:endParaRPr dirty="0"/>
              </a:p>
            </p:txBody>
          </p:sp>
        </mc:Choice>
        <mc:Fallback xmlns="">
          <p:sp>
            <p:nvSpPr>
              <p:cNvPr id="6" name="Tekstvak 5">
                <a:extLst>
                  <a:ext uri="{FF2B5EF4-FFF2-40B4-BE49-F238E27FC236}">
                    <a16:creationId xmlns:a16="http://schemas.microsoft.com/office/drawing/2014/main" id="{71907E05-BC25-951E-3E54-66792FF2EEDF}"/>
                  </a:ext>
                </a:extLst>
              </p:cNvPr>
              <p:cNvSpPr txBox="1">
                <a:spLocks noRot="1" noChangeAspect="1" noMove="1" noResize="1" noEditPoints="1" noAdjustHandles="1" noChangeArrowheads="1" noChangeShapeType="1" noTextEdit="1"/>
              </p:cNvSpPr>
              <p:nvPr/>
            </p:nvSpPr>
            <p:spPr>
              <a:xfrm>
                <a:off x="7840139" y="2162095"/>
                <a:ext cx="3131006" cy="400110"/>
              </a:xfrm>
              <a:prstGeom prst="rect">
                <a:avLst/>
              </a:prstGeom>
              <a:blipFill>
                <a:blip r:embed="rId21"/>
                <a:stretch>
                  <a:fillRect b="-15385"/>
                </a:stretch>
              </a:blipFill>
            </p:spPr>
            <p:txBody>
              <a:bodyPr/>
              <a:lstStyle/>
              <a:p>
                <a:r>
                  <a:rPr lang="nl-NL">
                    <a:noFill/>
                  </a:rPr>
                  <a:t> </a:t>
                </a:r>
              </a:p>
            </p:txBody>
          </p:sp>
        </mc:Fallback>
      </mc:AlternateContent>
      <p:pic>
        <p:nvPicPr>
          <p:cNvPr id="10" name="Afbeelding 9" descr="Afbeelding met zwart, duisternis&#10;&#10;Automatisch gegenereerde beschrijving">
            <a:extLst>
              <a:ext uri="{FF2B5EF4-FFF2-40B4-BE49-F238E27FC236}">
                <a16:creationId xmlns:a16="http://schemas.microsoft.com/office/drawing/2014/main" id="{73F03FD1-B871-539B-EBA4-FC625B14116F}"/>
              </a:ext>
            </a:extLst>
          </p:cNvPr>
          <p:cNvPicPr>
            <a:picLocks noChangeAspect="1"/>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23">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8936552">
            <a:off x="5287822" y="420315"/>
            <a:ext cx="5858961" cy="2964634"/>
          </a:xfrm>
          <a:prstGeom prst="rect">
            <a:avLst/>
          </a:prstGeom>
        </p:spPr>
      </p:pic>
      <p:pic>
        <p:nvPicPr>
          <p:cNvPr id="12" name="Afbeelding 11" descr="Afbeelding met zwart, duisternis&#10;&#10;Automatisch gegenereerde beschrijving">
            <a:extLst>
              <a:ext uri="{FF2B5EF4-FFF2-40B4-BE49-F238E27FC236}">
                <a16:creationId xmlns:a16="http://schemas.microsoft.com/office/drawing/2014/main" id="{DC98DC71-A4BC-FF86-2347-F36F0155E839}"/>
              </a:ext>
            </a:extLst>
          </p:cNvPr>
          <p:cNvPicPr>
            <a:picLocks noChangeAspect="1"/>
          </p:cNvPicPr>
          <p:nvPr/>
        </p:nvPicPr>
        <p:blipFill>
          <a:blip r:embed="rId22">
            <a:duotone>
              <a:schemeClr val="accent5">
                <a:shade val="45000"/>
                <a:satMod val="135000"/>
              </a:schemeClr>
              <a:prstClr val="white"/>
            </a:duotone>
            <a:extLst>
              <a:ext uri="{BEBA8EAE-BF5A-486C-A8C5-ECC9F3942E4B}">
                <a14:imgProps xmlns:a14="http://schemas.microsoft.com/office/drawing/2010/main">
                  <a14:imgLayer r:embed="rId23">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14348981">
            <a:off x="7295290" y="921492"/>
            <a:ext cx="5858961" cy="2964634"/>
          </a:xfrm>
          <a:prstGeom prst="rect">
            <a:avLst/>
          </a:prstGeom>
        </p:spPr>
      </p:pic>
    </p:spTree>
    <p:extLst>
      <p:ext uri="{BB962C8B-B14F-4D97-AF65-F5344CB8AC3E}">
        <p14:creationId xmlns:p14="http://schemas.microsoft.com/office/powerpoint/2010/main" val="272167504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up)">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righ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1.66667E-6 -4.81481E-6 L 0.0737 0.21598 " pathEditMode="relative" rAng="0" ptsTypes="AA">
                                      <p:cBhvr>
                                        <p:cTn id="72" dur="2000" fill="hold"/>
                                        <p:tgtEl>
                                          <p:spTgt spid="10"/>
                                        </p:tgtEl>
                                        <p:attrNameLst>
                                          <p:attrName>ppt_x</p:attrName>
                                          <p:attrName>ppt_y</p:attrName>
                                        </p:attrNameLst>
                                      </p:cBhvr>
                                      <p:rCtr x="3685" y="10787"/>
                                    </p:animMotion>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up)">
                                      <p:cBhvr>
                                        <p:cTn id="85" dur="500"/>
                                        <p:tgtEl>
                                          <p:spTgt spid="26"/>
                                        </p:tgtEl>
                                      </p:cBhvr>
                                    </p:animEffect>
                                  </p:childTnLst>
                                </p:cTn>
                              </p:par>
                              <p:par>
                                <p:cTn id="86" presetID="10" presetClass="exit" presetSubtype="0" fill="hold"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3"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additive="base">
                                        <p:cTn id="93" dur="500" fill="hold"/>
                                        <p:tgtEl>
                                          <p:spTgt spid="12"/>
                                        </p:tgtEl>
                                        <p:attrNameLst>
                                          <p:attrName>ppt_x</p:attrName>
                                        </p:attrNameLst>
                                      </p:cBhvr>
                                      <p:tavLst>
                                        <p:tav tm="0">
                                          <p:val>
                                            <p:strVal val="1+#ppt_w/2"/>
                                          </p:val>
                                        </p:tav>
                                        <p:tav tm="100000">
                                          <p:val>
                                            <p:strVal val="#ppt_x"/>
                                          </p:val>
                                        </p:tav>
                                      </p:tavLst>
                                    </p:anim>
                                    <p:anim calcmode="lin" valueType="num">
                                      <p:cBhvr additive="base">
                                        <p:cTn id="9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66667E-6 -2.96296E-6 L -0.07422 0.07639 " pathEditMode="relative" rAng="0" ptsTypes="AA">
                                      <p:cBhvr>
                                        <p:cTn id="98" dur="2000" fill="hold"/>
                                        <p:tgtEl>
                                          <p:spTgt spid="12"/>
                                        </p:tgtEl>
                                        <p:attrNameLst>
                                          <p:attrName>ppt_x</p:attrName>
                                          <p:attrName>ppt_y</p:attrName>
                                        </p:attrNameLst>
                                      </p:cBhvr>
                                      <p:rCtr x="-3711" y="3819"/>
                                    </p:animMotion>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down)">
                                      <p:cBhvr>
                                        <p:cTn id="103" dur="500"/>
                                        <p:tgtEl>
                                          <p:spTgt spid="2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right)">
                                      <p:cBhvr>
                                        <p:cTn id="108" dur="500"/>
                                        <p:tgtEl>
                                          <p:spTgt spid="27"/>
                                        </p:tgtEl>
                                      </p:cBhvr>
                                    </p:animEffect>
                                  </p:childTnLst>
                                </p:cTn>
                              </p:par>
                              <p:par>
                                <p:cTn id="109" presetID="22" presetClass="entr" presetSubtype="2" fill="hold" nodeType="with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wipe(right)">
                                      <p:cBhvr>
                                        <p:cTn id="111" dur="500"/>
                                        <p:tgtEl>
                                          <p:spTgt spid="33"/>
                                        </p:tgtEl>
                                      </p:cBhvr>
                                    </p:animEffect>
                                  </p:childTnLst>
                                </p:cTn>
                              </p:par>
                              <p:par>
                                <p:cTn id="112" presetID="10" presetClass="exit" presetSubtype="0" fill="hold" nodeType="withEffect">
                                  <p:stCondLst>
                                    <p:cond delay="0"/>
                                  </p:stCondLst>
                                  <p:childTnLst>
                                    <p:animEffect transition="out" filter="fade">
                                      <p:cBhvr>
                                        <p:cTn id="113" dur="500"/>
                                        <p:tgtEl>
                                          <p:spTgt spid="12"/>
                                        </p:tgtEl>
                                      </p:cBhvr>
                                    </p:animEffect>
                                    <p:set>
                                      <p:cBhvr>
                                        <p:cTn id="1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7" grpId="0"/>
      <p:bldP spid="38" grpId="0"/>
      <p:bldP spid="4"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33A21-1E50-C4E3-6668-E6F8B3FA06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28E7E0-8881-6D7E-0166-BF71C0A412C0}"/>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C5B32D33-B1B3-4014-E4B1-EDB1F25D6A7C}"/>
                  </a:ext>
                </a:extLst>
              </p:cNvPr>
              <p:cNvSpPr>
                <a:spLocks noGrp="1"/>
              </p:cNvSpPr>
              <p:nvPr>
                <p:ph sz="half" idx="1"/>
              </p:nvPr>
            </p:nvSpPr>
            <p:spPr/>
            <p:txBody>
              <a:bodyPr>
                <a:normAutofit/>
              </a:bodyPr>
              <a:lstStyle/>
              <a:p>
                <a:pPr marL="0" indent="0">
                  <a:buNone/>
                </a:pPr>
                <a:r>
                  <a:rPr lang="nl-NL" sz="2400" dirty="0"/>
                  <a:t>Een blok (</a:t>
                </a:r>
                <a14:m>
                  <m:oMath xmlns:m="http://schemas.openxmlformats.org/officeDocument/2006/math">
                    <m:r>
                      <a:rPr lang="nl-NL" sz="2400" b="0" i="1" smtClean="0">
                        <a:latin typeface="Cambria Math" panose="02040503050406030204" pitchFamily="18" charset="0"/>
                      </a:rPr>
                      <m:t>𝑚</m:t>
                    </m:r>
                    <m:r>
                      <a:rPr lang="nl-NL" sz="2400" b="0" i="1" smtClean="0">
                        <a:latin typeface="Cambria Math" panose="02040503050406030204" pitchFamily="18" charset="0"/>
                      </a:rPr>
                      <m:t>=33 </m:t>
                    </m:r>
                    <m:r>
                      <m:rPr>
                        <m:sty m:val="p"/>
                      </m:rPr>
                      <a:rPr lang="nl-NL" sz="2400" b="0" i="0" smtClean="0">
                        <a:latin typeface="Cambria Math" panose="02040503050406030204" pitchFamily="18" charset="0"/>
                      </a:rPr>
                      <m:t>kg</m:t>
                    </m:r>
                  </m:oMath>
                </a14:m>
                <a:r>
                  <a:rPr lang="nl-NL" sz="2400" dirty="0"/>
                  <a:t>) glijdt van een helling met een hellingshoek van 30˚. Op het blok werkt een wrijvingskracht van 100 N.</a:t>
                </a:r>
              </a:p>
              <a:p>
                <a:pPr marL="0" indent="0">
                  <a:buNone/>
                </a:pPr>
                <a:r>
                  <a:rPr lang="nl-NL" sz="2400" dirty="0"/>
                  <a:t>Bepaal de versnelling van het blok.</a:t>
                </a:r>
              </a:p>
              <a:p>
                <a:pPr marL="0" indent="0">
                  <a:buNone/>
                </a:pPr>
                <a:endParaRPr lang="nl-NL" sz="2400" dirty="0"/>
              </a:p>
              <a:p>
                <a:pPr marL="0" indent="0">
                  <a:buNone/>
                </a:pPr>
                <a:r>
                  <a:rPr lang="nl-NL" sz="2400" dirty="0"/>
                  <a:t>Loodrecht op helling: </a:t>
                </a:r>
                <a:endParaRPr lang="nl-NL" sz="2400" b="0" i="1" dirty="0">
                  <a:latin typeface="Cambria Math" panose="02040503050406030204" pitchFamily="18" charset="0"/>
                </a:endParaRP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n</m:t>
                        </m:r>
                      </m:sub>
                    </m:sSub>
                  </m:oMath>
                </a14:m>
                <a:r>
                  <a:rPr lang="nl-NL" sz="2400" dirty="0"/>
                  <a:t> en </a:t>
                </a:r>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b="0" i="1" smtClean="0">
                            <a:latin typeface="Cambria Math" panose="02040503050406030204" pitchFamily="18" charset="0"/>
                            <a:ea typeface="Cambria Math" panose="02040503050406030204" pitchFamily="18" charset="0"/>
                          </a:rPr>
                          <m:t>⊥</m:t>
                        </m:r>
                      </m:sub>
                    </m:sSub>
                  </m:oMath>
                </a14:m>
                <a:r>
                  <a:rPr lang="nl-NL" sz="2400" dirty="0"/>
                  <a:t> heffen elkaar op.</a:t>
                </a:r>
              </a:p>
              <a:p>
                <a:pPr marL="0" indent="0">
                  <a:buNone/>
                </a:pPr>
                <a:r>
                  <a:rPr lang="nl-NL" sz="2400" dirty="0"/>
                  <a:t>Evenwijdig aan de helling:</a:t>
                </a: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dirty="0"/>
              </a:p>
            </p:txBody>
          </p:sp>
        </mc:Choice>
        <mc:Fallback xmlns="">
          <p:sp>
            <p:nvSpPr>
              <p:cNvPr id="3" name="Tijdelijke aanduiding voor inhoud 2">
                <a:extLst>
                  <a:ext uri="{FF2B5EF4-FFF2-40B4-BE49-F238E27FC236}">
                    <a16:creationId xmlns:a16="http://schemas.microsoft.com/office/drawing/2014/main" id="{C5B32D33-B1B3-4014-E4B1-EDB1F25D6A7C}"/>
                  </a:ext>
                </a:extLst>
              </p:cNvPr>
              <p:cNvSpPr>
                <a:spLocks noGrp="1" noRot="1" noChangeAspect="1" noMove="1" noResize="1" noEditPoints="1" noAdjustHandles="1" noChangeArrowheads="1" noChangeShapeType="1" noTextEdit="1"/>
              </p:cNvSpPr>
              <p:nvPr>
                <p:ph sz="half" idx="1"/>
              </p:nvPr>
            </p:nvSpPr>
            <p:spPr>
              <a:blipFill>
                <a:blip r:embed="rId2"/>
                <a:stretch>
                  <a:fillRect l="-1882" t="-1961"/>
                </a:stretch>
              </a:blipFill>
            </p:spPr>
            <p:txBody>
              <a:bodyPr/>
              <a:lstStyle/>
              <a:p>
                <a:r>
                  <a:rPr lang="nl-NL">
                    <a:noFill/>
                  </a:rPr>
                  <a:t> </a:t>
                </a:r>
              </a:p>
            </p:txBody>
          </p:sp>
        </mc:Fallback>
      </mc:AlternateContent>
      <p:cxnSp>
        <p:nvCxnSpPr>
          <p:cNvPr id="27" name="Rechte verbindingslijn 26">
            <a:extLst>
              <a:ext uri="{FF2B5EF4-FFF2-40B4-BE49-F238E27FC236}">
                <a16:creationId xmlns:a16="http://schemas.microsoft.com/office/drawing/2014/main" id="{346A48EF-50D7-DA61-7BC5-60A957B21245}"/>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DB54179D-396C-DDB7-9045-1EED7B102201}"/>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kstvak 28">
                <a:extLst>
                  <a:ext uri="{FF2B5EF4-FFF2-40B4-BE49-F238E27FC236}">
                    <a16:creationId xmlns:a16="http://schemas.microsoft.com/office/drawing/2014/main" id="{798494D4-D810-688C-1CBA-9F0EE8FF8D01}"/>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9" name="Tekstvak 28">
                <a:extLst>
                  <a:ext uri="{FF2B5EF4-FFF2-40B4-BE49-F238E27FC236}">
                    <a16:creationId xmlns:a16="http://schemas.microsoft.com/office/drawing/2014/main" id="{798494D4-D810-688C-1CBA-9F0EE8FF8D01}"/>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3"/>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0" name="Tekstvak 29">
                <a:extLst>
                  <a:ext uri="{FF2B5EF4-FFF2-40B4-BE49-F238E27FC236}">
                    <a16:creationId xmlns:a16="http://schemas.microsoft.com/office/drawing/2014/main" id="{DF58C194-1491-DAAF-7157-EA9A21B56E2C}"/>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30" name="Tekstvak 29">
                <a:extLst>
                  <a:ext uri="{FF2B5EF4-FFF2-40B4-BE49-F238E27FC236}">
                    <a16:creationId xmlns:a16="http://schemas.microsoft.com/office/drawing/2014/main" id="{DF58C194-1491-DAAF-7157-EA9A21B56E2C}"/>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4"/>
                <a:stretch>
                  <a:fillRect t="-13084"/>
                </a:stretch>
              </a:blipFill>
              <a:ln>
                <a:noFill/>
              </a:ln>
            </p:spPr>
            <p:txBody>
              <a:bodyPr/>
              <a:lstStyle/>
              <a:p>
                <a:r>
                  <a:rPr lang="nl-NL">
                    <a:noFill/>
                  </a:rPr>
                  <a:t> </a:t>
                </a:r>
              </a:p>
            </p:txBody>
          </p:sp>
        </mc:Fallback>
      </mc:AlternateContent>
      <p:cxnSp>
        <p:nvCxnSpPr>
          <p:cNvPr id="32" name="Rechte verbindingslijn 31">
            <a:extLst>
              <a:ext uri="{FF2B5EF4-FFF2-40B4-BE49-F238E27FC236}">
                <a16:creationId xmlns:a16="http://schemas.microsoft.com/office/drawing/2014/main" id="{944B6B0B-9C9B-B74B-0228-3879E7E8E0C4}"/>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3" name="Rechthoekige driehoek 32">
            <a:extLst>
              <a:ext uri="{FF2B5EF4-FFF2-40B4-BE49-F238E27FC236}">
                <a16:creationId xmlns:a16="http://schemas.microsoft.com/office/drawing/2014/main" id="{AF6021EC-D858-CD54-D019-4EAAECB934A7}"/>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4" name="Rechthoek 33">
            <a:extLst>
              <a:ext uri="{FF2B5EF4-FFF2-40B4-BE49-F238E27FC236}">
                <a16:creationId xmlns:a16="http://schemas.microsoft.com/office/drawing/2014/main" id="{C1671290-7944-66C0-42D5-6EDDACD49202}"/>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6" name="Rechte verbindingslijn met pijl 35">
            <a:extLst>
              <a:ext uri="{FF2B5EF4-FFF2-40B4-BE49-F238E27FC236}">
                <a16:creationId xmlns:a16="http://schemas.microsoft.com/office/drawing/2014/main" id="{BC47E685-8146-385D-02A5-4FE136F8C47C}"/>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C2A13DB0-1B8A-EE33-21A2-C6BF6FDA1052}"/>
              </a:ext>
            </a:extLst>
          </p:cNvPr>
          <p:cNvCxnSpPr>
            <a:cxnSpLocks/>
          </p:cNvCxnSpPr>
          <p:nvPr/>
        </p:nvCxnSpPr>
        <p:spPr>
          <a:xfrm>
            <a:off x="8966550" y="3148494"/>
            <a:ext cx="889444" cy="149494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F0EF31F1-3A02-54DC-5626-91830AC0A5D7}"/>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kstvak 39">
                <a:extLst>
                  <a:ext uri="{FF2B5EF4-FFF2-40B4-BE49-F238E27FC236}">
                    <a16:creationId xmlns:a16="http://schemas.microsoft.com/office/drawing/2014/main" id="{896CA7B3-27D4-412D-CA8D-9C96C37F9480}"/>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40" name="Tekstvak 39">
                <a:extLst>
                  <a:ext uri="{FF2B5EF4-FFF2-40B4-BE49-F238E27FC236}">
                    <a16:creationId xmlns:a16="http://schemas.microsoft.com/office/drawing/2014/main" id="{896CA7B3-27D4-412D-CA8D-9C96C37F9480}"/>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36A080B6-7981-DF1E-249C-16609972211A}"/>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36A080B6-7981-DF1E-249C-16609972211A}"/>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7"/>
                <a:stretch>
                  <a:fillRect/>
                </a:stretch>
              </a:blipFill>
              <a:ln>
                <a:noFill/>
              </a:ln>
            </p:spPr>
            <p:txBody>
              <a:bodyPr/>
              <a:lstStyle/>
              <a:p>
                <a:r>
                  <a:rPr lang="nl-NL">
                    <a:noFill/>
                  </a:rPr>
                  <a:t> </a:t>
                </a:r>
              </a:p>
            </p:txBody>
          </p:sp>
        </mc:Fallback>
      </mc:AlternateContent>
      <p:cxnSp>
        <p:nvCxnSpPr>
          <p:cNvPr id="42" name="Rechte verbindingslijn met pijl 41">
            <a:extLst>
              <a:ext uri="{FF2B5EF4-FFF2-40B4-BE49-F238E27FC236}">
                <a16:creationId xmlns:a16="http://schemas.microsoft.com/office/drawing/2014/main" id="{3AEF1B8A-68D8-EDE0-C444-FC453C4BA8D9}"/>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Tekstvak 42">
                <a:extLst>
                  <a:ext uri="{FF2B5EF4-FFF2-40B4-BE49-F238E27FC236}">
                    <a16:creationId xmlns:a16="http://schemas.microsoft.com/office/drawing/2014/main" id="{1630B28C-1027-9230-BEB3-59DBCC0323DA}"/>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3" name="Tekstvak 42">
                <a:extLst>
                  <a:ext uri="{FF2B5EF4-FFF2-40B4-BE49-F238E27FC236}">
                    <a16:creationId xmlns:a16="http://schemas.microsoft.com/office/drawing/2014/main" id="{1630B28C-1027-9230-BEB3-59DBCC0323DA}"/>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8"/>
                <a:stretch>
                  <a:fillRect t="-15152"/>
                </a:stretch>
              </a:blipFill>
              <a:ln>
                <a:noFill/>
              </a:ln>
            </p:spPr>
            <p:txBody>
              <a:bodyPr/>
              <a:lstStyle/>
              <a:p>
                <a:r>
                  <a:rPr lang="nl-NL">
                    <a:noFill/>
                  </a:rPr>
                  <a:t> </a:t>
                </a:r>
              </a:p>
            </p:txBody>
          </p:sp>
        </mc:Fallback>
      </mc:AlternateContent>
      <p:cxnSp>
        <p:nvCxnSpPr>
          <p:cNvPr id="4" name="Rechte verbindingslijn 3">
            <a:extLst>
              <a:ext uri="{FF2B5EF4-FFF2-40B4-BE49-F238E27FC236}">
                <a16:creationId xmlns:a16="http://schemas.microsoft.com/office/drawing/2014/main" id="{DA97C92F-840C-F8A7-31FE-FFFE08D9F7CE}"/>
              </a:ext>
            </a:extLst>
          </p:cNvPr>
          <p:cNvCxnSpPr>
            <a:cxnSpLocks/>
          </p:cNvCxnSpPr>
          <p:nvPr/>
        </p:nvCxnSpPr>
        <p:spPr>
          <a:xfrm flipV="1">
            <a:off x="6825621" y="3565937"/>
            <a:ext cx="4815166" cy="2879389"/>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5" name="Rechte verbindingslijn met pijl 4">
            <a:extLst>
              <a:ext uri="{FF2B5EF4-FFF2-40B4-BE49-F238E27FC236}">
                <a16:creationId xmlns:a16="http://schemas.microsoft.com/office/drawing/2014/main" id="{2D028442-080E-194A-0ED4-F25E10D6CC2F}"/>
              </a:ext>
            </a:extLst>
          </p:cNvPr>
          <p:cNvCxnSpPr>
            <a:cxnSpLocks/>
          </p:cNvCxnSpPr>
          <p:nvPr/>
        </p:nvCxnSpPr>
        <p:spPr>
          <a:xfrm>
            <a:off x="8974201" y="3142512"/>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6" name="Inkt 5">
                <a:extLst>
                  <a:ext uri="{FF2B5EF4-FFF2-40B4-BE49-F238E27FC236}">
                    <a16:creationId xmlns:a16="http://schemas.microsoft.com/office/drawing/2014/main" id="{E48D1AD2-0646-59C1-F2FC-00F64E12C1C1}"/>
                  </a:ext>
                </a:extLst>
              </p14:cNvPr>
              <p14:cNvContentPartPr/>
              <p14:nvPr/>
            </p14:nvContentPartPr>
            <p14:xfrm>
              <a:off x="2195640" y="1992240"/>
              <a:ext cx="1317240" cy="38520"/>
            </p14:xfrm>
          </p:contentPart>
        </mc:Choice>
        <mc:Fallback xmlns="">
          <p:pic>
            <p:nvPicPr>
              <p:cNvPr id="6" name="Inkt 5">
                <a:extLst>
                  <a:ext uri="{FF2B5EF4-FFF2-40B4-BE49-F238E27FC236}">
                    <a16:creationId xmlns:a16="http://schemas.microsoft.com/office/drawing/2014/main" id="{E48D1AD2-0646-59C1-F2FC-00F64E12C1C1}"/>
                  </a:ext>
                </a:extLst>
              </p:cNvPr>
              <p:cNvPicPr/>
              <p:nvPr/>
            </p:nvPicPr>
            <p:blipFill>
              <a:blip r:embed="rId10"/>
              <a:stretch>
                <a:fillRect/>
              </a:stretch>
            </p:blipFill>
            <p:spPr>
              <a:xfrm>
                <a:off x="2142000" y="1884240"/>
                <a:ext cx="1424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a:extLst>
                  <a:ext uri="{FF2B5EF4-FFF2-40B4-BE49-F238E27FC236}">
                    <a16:creationId xmlns:a16="http://schemas.microsoft.com/office/drawing/2014/main" id="{7C00C65E-F614-6F0B-B4DF-DCE3C146B578}"/>
                  </a:ext>
                </a:extLst>
              </p14:cNvPr>
              <p14:cNvContentPartPr/>
              <p14:nvPr/>
            </p14:nvContentPartPr>
            <p14:xfrm>
              <a:off x="5076000" y="2318400"/>
              <a:ext cx="324000" cy="43560"/>
            </p14:xfrm>
          </p:contentPart>
        </mc:Choice>
        <mc:Fallback xmlns="">
          <p:pic>
            <p:nvPicPr>
              <p:cNvPr id="7" name="Inkt 6">
                <a:extLst>
                  <a:ext uri="{FF2B5EF4-FFF2-40B4-BE49-F238E27FC236}">
                    <a16:creationId xmlns:a16="http://schemas.microsoft.com/office/drawing/2014/main" id="{7C00C65E-F614-6F0B-B4DF-DCE3C146B578}"/>
                  </a:ext>
                </a:extLst>
              </p:cNvPr>
              <p:cNvPicPr/>
              <p:nvPr/>
            </p:nvPicPr>
            <p:blipFill>
              <a:blip r:embed="rId12"/>
              <a:stretch>
                <a:fillRect/>
              </a:stretch>
            </p:blipFill>
            <p:spPr>
              <a:xfrm>
                <a:off x="5022000" y="2210400"/>
                <a:ext cx="4316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a:extLst>
                  <a:ext uri="{FF2B5EF4-FFF2-40B4-BE49-F238E27FC236}">
                    <a16:creationId xmlns:a16="http://schemas.microsoft.com/office/drawing/2014/main" id="{32BB2D1D-CA2B-2462-A02F-6D301E7CCD52}"/>
                  </a:ext>
                </a:extLst>
              </p14:cNvPr>
              <p14:cNvContentPartPr/>
              <p14:nvPr/>
            </p14:nvContentPartPr>
            <p14:xfrm>
              <a:off x="3815640" y="2670480"/>
              <a:ext cx="1763640" cy="15120"/>
            </p14:xfrm>
          </p:contentPart>
        </mc:Choice>
        <mc:Fallback xmlns="">
          <p:pic>
            <p:nvPicPr>
              <p:cNvPr id="8" name="Inkt 7">
                <a:extLst>
                  <a:ext uri="{FF2B5EF4-FFF2-40B4-BE49-F238E27FC236}">
                    <a16:creationId xmlns:a16="http://schemas.microsoft.com/office/drawing/2014/main" id="{32BB2D1D-CA2B-2462-A02F-6D301E7CCD52}"/>
                  </a:ext>
                </a:extLst>
              </p:cNvPr>
              <p:cNvPicPr/>
              <p:nvPr/>
            </p:nvPicPr>
            <p:blipFill>
              <a:blip r:embed="rId14"/>
              <a:stretch>
                <a:fillRect/>
              </a:stretch>
            </p:blipFill>
            <p:spPr>
              <a:xfrm>
                <a:off x="3762000" y="2562840"/>
                <a:ext cx="18712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t 8">
                <a:extLst>
                  <a:ext uri="{FF2B5EF4-FFF2-40B4-BE49-F238E27FC236}">
                    <a16:creationId xmlns:a16="http://schemas.microsoft.com/office/drawing/2014/main" id="{B33DEE80-3210-2305-A6FD-F0AA982D618B}"/>
                  </a:ext>
                </a:extLst>
              </p14:cNvPr>
              <p14:cNvContentPartPr/>
              <p14:nvPr/>
            </p14:nvContentPartPr>
            <p14:xfrm>
              <a:off x="1476000" y="2973600"/>
              <a:ext cx="726840" cy="43200"/>
            </p14:xfrm>
          </p:contentPart>
        </mc:Choice>
        <mc:Fallback xmlns="">
          <p:pic>
            <p:nvPicPr>
              <p:cNvPr id="9" name="Inkt 8">
                <a:extLst>
                  <a:ext uri="{FF2B5EF4-FFF2-40B4-BE49-F238E27FC236}">
                    <a16:creationId xmlns:a16="http://schemas.microsoft.com/office/drawing/2014/main" id="{B33DEE80-3210-2305-A6FD-F0AA982D618B}"/>
                  </a:ext>
                </a:extLst>
              </p:cNvPr>
              <p:cNvPicPr/>
              <p:nvPr/>
            </p:nvPicPr>
            <p:blipFill>
              <a:blip r:embed="rId16"/>
              <a:stretch>
                <a:fillRect/>
              </a:stretch>
            </p:blipFill>
            <p:spPr>
              <a:xfrm>
                <a:off x="1422000" y="2865600"/>
                <a:ext cx="83448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t 10">
                <a:extLst>
                  <a:ext uri="{FF2B5EF4-FFF2-40B4-BE49-F238E27FC236}">
                    <a16:creationId xmlns:a16="http://schemas.microsoft.com/office/drawing/2014/main" id="{96C1144B-BBBC-5C65-195E-6C8AF3477F4E}"/>
                  </a:ext>
                </a:extLst>
              </p14:cNvPr>
              <p14:cNvContentPartPr/>
              <p14:nvPr/>
            </p14:nvContentPartPr>
            <p14:xfrm>
              <a:off x="2274840" y="3448440"/>
              <a:ext cx="1245240" cy="44640"/>
            </p14:xfrm>
          </p:contentPart>
        </mc:Choice>
        <mc:Fallback xmlns="">
          <p:pic>
            <p:nvPicPr>
              <p:cNvPr id="11" name="Inkt 10">
                <a:extLst>
                  <a:ext uri="{FF2B5EF4-FFF2-40B4-BE49-F238E27FC236}">
                    <a16:creationId xmlns:a16="http://schemas.microsoft.com/office/drawing/2014/main" id="{96C1144B-BBBC-5C65-195E-6C8AF3477F4E}"/>
                  </a:ext>
                </a:extLst>
              </p:cNvPr>
              <p:cNvPicPr/>
              <p:nvPr/>
            </p:nvPicPr>
            <p:blipFill>
              <a:blip r:embed="rId18"/>
              <a:stretch>
                <a:fillRect/>
              </a:stretch>
            </p:blipFill>
            <p:spPr>
              <a:xfrm>
                <a:off x="2220824" y="3340440"/>
                <a:ext cx="1352911" cy="260280"/>
              </a:xfrm>
              <a:prstGeom prst="rect">
                <a:avLst/>
              </a:prstGeom>
            </p:spPr>
          </p:pic>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C02137A1-F300-C277-BF3C-50576EA5DEE0}"/>
                  </a:ext>
                </a:extLst>
              </p:cNvPr>
              <p:cNvSpPr txBox="1"/>
              <p:nvPr/>
            </p:nvSpPr>
            <p:spPr>
              <a:xfrm>
                <a:off x="9519087" y="3135014"/>
                <a:ext cx="1649150" cy="40293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r>
                        <a:rPr lang="nl-NL" b="0" i="1" smtClean="0">
                          <a:solidFill>
                            <a:schemeClr val="tx1"/>
                          </a:solidFill>
                          <a:latin typeface="Cambria Math" panose="02040503050406030204" pitchFamily="18" charset="0"/>
                        </a:rPr>
                        <m:t>=100 </m:t>
                      </m:r>
                      <m:r>
                        <m:rPr>
                          <m:sty m:val="p"/>
                        </m:rPr>
                        <a:rPr lang="nl-NL" b="0" i="0" smtClean="0">
                          <a:solidFill>
                            <a:schemeClr val="tx1"/>
                          </a:solidFill>
                          <a:latin typeface="Cambria Math" panose="02040503050406030204" pitchFamily="18" charset="0"/>
                        </a:rPr>
                        <m:t>N</m:t>
                      </m:r>
                    </m:oMath>
                  </m:oMathPara>
                </a14:m>
                <a:endParaRPr lang="nl-NL" dirty="0">
                  <a:solidFill>
                    <a:schemeClr val="tx1"/>
                  </a:solidFill>
                </a:endParaRPr>
              </a:p>
            </p:txBody>
          </p:sp>
        </mc:Choice>
        <mc:Fallback xmlns="">
          <p:sp>
            <p:nvSpPr>
              <p:cNvPr id="12" name="Tekstvak 11">
                <a:extLst>
                  <a:ext uri="{FF2B5EF4-FFF2-40B4-BE49-F238E27FC236}">
                    <a16:creationId xmlns:a16="http://schemas.microsoft.com/office/drawing/2014/main" id="{C02137A1-F300-C277-BF3C-50576EA5DEE0}"/>
                  </a:ext>
                </a:extLst>
              </p:cNvPr>
              <p:cNvSpPr txBox="1">
                <a:spLocks noRot="1" noChangeAspect="1" noMove="1" noResize="1" noEditPoints="1" noAdjustHandles="1" noChangeArrowheads="1" noChangeShapeType="1" noTextEdit="1"/>
              </p:cNvSpPr>
              <p:nvPr/>
            </p:nvSpPr>
            <p:spPr>
              <a:xfrm>
                <a:off x="9519087" y="3135014"/>
                <a:ext cx="1649150" cy="402931"/>
              </a:xfrm>
              <a:prstGeom prst="rect">
                <a:avLst/>
              </a:prstGeom>
              <a:blipFill>
                <a:blip r:embed="rId19"/>
                <a:stretch>
                  <a:fillRect t="-22727"/>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EFD3F51F-FC24-08E6-E194-133E5285AA15}"/>
                  </a:ext>
                </a:extLst>
              </p:cNvPr>
              <p:cNvSpPr txBox="1"/>
              <p:nvPr/>
            </p:nvSpPr>
            <p:spPr>
              <a:xfrm>
                <a:off x="7840139" y="2162095"/>
                <a:ext cx="313100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000" b="0" i="1" dirty="0" smtClean="0">
                          <a:latin typeface="Cambria Math" panose="02040503050406030204" pitchFamily="18" charset="0"/>
                        </a:rPr>
                        <m:t>𝑚</m:t>
                      </m:r>
                      <m:r>
                        <a:rPr lang="nl-NL" sz="2000" b="0" i="1" dirty="0" smtClean="0">
                          <a:latin typeface="Cambria Math" panose="02040503050406030204" pitchFamily="18" charset="0"/>
                        </a:rPr>
                        <m:t>=33 </m:t>
                      </m:r>
                      <m:r>
                        <m:rPr>
                          <m:sty m:val="p"/>
                        </m:rPr>
                        <a:rPr lang="nl-NL" sz="2000" b="0" i="0" dirty="0" smtClean="0">
                          <a:latin typeface="Cambria Math" panose="02040503050406030204" pitchFamily="18" charset="0"/>
                        </a:rPr>
                        <m:t>kg</m:t>
                      </m:r>
                    </m:oMath>
                  </m:oMathPara>
                </a14:m>
                <a:endParaRPr dirty="0"/>
              </a:p>
            </p:txBody>
          </p:sp>
        </mc:Choice>
        <mc:Fallback xmlns="">
          <p:sp>
            <p:nvSpPr>
              <p:cNvPr id="13" name="Tekstvak 12">
                <a:extLst>
                  <a:ext uri="{FF2B5EF4-FFF2-40B4-BE49-F238E27FC236}">
                    <a16:creationId xmlns:a16="http://schemas.microsoft.com/office/drawing/2014/main" id="{EFD3F51F-FC24-08E6-E194-133E5285AA15}"/>
                  </a:ext>
                </a:extLst>
              </p:cNvPr>
              <p:cNvSpPr txBox="1">
                <a:spLocks noRot="1" noChangeAspect="1" noMove="1" noResize="1" noEditPoints="1" noAdjustHandles="1" noChangeArrowheads="1" noChangeShapeType="1" noTextEdit="1"/>
              </p:cNvSpPr>
              <p:nvPr/>
            </p:nvSpPr>
            <p:spPr>
              <a:xfrm>
                <a:off x="7840139" y="2162095"/>
                <a:ext cx="3131006" cy="400110"/>
              </a:xfrm>
              <a:prstGeom prst="rect">
                <a:avLst/>
              </a:prstGeom>
              <a:blipFill>
                <a:blip r:embed="rId20"/>
                <a:stretch>
                  <a:fillRect b="-15385"/>
                </a:stretch>
              </a:blipFill>
            </p:spPr>
            <p:txBody>
              <a:bodyPr/>
              <a:lstStyle/>
              <a:p>
                <a:r>
                  <a:rPr lang="nl-NL">
                    <a:noFill/>
                  </a:rPr>
                  <a:t> </a:t>
                </a:r>
              </a:p>
            </p:txBody>
          </p:sp>
        </mc:Fallback>
      </mc:AlternateContent>
    </p:spTree>
    <p:extLst>
      <p:ext uri="{BB962C8B-B14F-4D97-AF65-F5344CB8AC3E}">
        <p14:creationId xmlns:p14="http://schemas.microsoft.com/office/powerpoint/2010/main" val="283571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46673-62A2-9DD1-00B0-7190FE7E9D7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BFA7D3-7039-65CE-050B-03F28810D15E}"/>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1787D0D1-D86E-0EE1-E911-1CF81022D503}"/>
                  </a:ext>
                </a:extLst>
              </p:cNvPr>
              <p:cNvSpPr>
                <a:spLocks noGrp="1"/>
              </p:cNvSpPr>
              <p:nvPr>
                <p:ph sz="half" idx="1"/>
              </p:nvPr>
            </p:nvSpPr>
            <p:spPr/>
            <p:txBody>
              <a:bodyPr>
                <a:normAutofit/>
              </a:bodyPr>
              <a:lstStyle/>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res</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a:rPr lang="nl-NL" sz="2000" i="1">
                            <a:latin typeface="Cambria Math" panose="02040503050406030204" pitchFamily="18" charset="0"/>
                          </a:rPr>
                          <m:t>//</m:t>
                        </m:r>
                      </m:sub>
                    </m:sSub>
                    <m:r>
                      <a:rPr lang="nl-NL" sz="2000" b="0" i="0"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w</m:t>
                        </m:r>
                      </m:sub>
                    </m:sSub>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m:t>
                    </m:r>
                    <m:r>
                      <a:rPr lang="nl-NL" sz="2000" b="0" i="1" smtClean="0">
                        <a:latin typeface="Cambria Math" panose="02040503050406030204" pitchFamily="18" charset="0"/>
                      </a:rPr>
                      <m:t>𝑚</m:t>
                    </m:r>
                    <m:r>
                      <a:rPr lang="nl-NL" sz="2000" b="0" i="1" smtClean="0">
                        <a:latin typeface="Cambria Math" panose="02040503050406030204" pitchFamily="18" charset="0"/>
                      </a:rPr>
                      <m:t>∙</m:t>
                    </m:r>
                    <m:r>
                      <a:rPr lang="nl-NL" sz="2000" b="0" i="1" smtClean="0">
                        <a:latin typeface="Cambria Math" panose="02040503050406030204" pitchFamily="18" charset="0"/>
                      </a:rPr>
                      <m:t>𝑔</m:t>
                    </m:r>
                  </m:oMath>
                </a14:m>
                <a:endParaRPr lang="nl-NL" sz="2000" b="0" i="1" dirty="0">
                  <a:latin typeface="Cambria Math" panose="02040503050406030204" pitchFamily="18" charset="0"/>
                </a:endParaRP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=33×9,81=324 </m:t>
                    </m:r>
                    <m:r>
                      <m:rPr>
                        <m:sty m:val="p"/>
                      </m:rPr>
                      <a:rPr lang="nl-NL" sz="2000" b="0" i="0" smtClean="0">
                        <a:latin typeface="Cambria Math" panose="02040503050406030204" pitchFamily="18" charset="0"/>
                      </a:rPr>
                      <m:t>N</m:t>
                    </m:r>
                  </m:oMath>
                </a14:m>
                <a:endParaRPr lang="nl-NL" sz="200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6,5 </m:t>
                    </m:r>
                    <m:r>
                      <m:rPr>
                        <m:sty m:val="p"/>
                      </m:rPr>
                      <a:rPr lang="nl-NL" sz="2000" b="0" i="0" smtClean="0">
                        <a:latin typeface="Cambria Math" panose="02040503050406030204" pitchFamily="18" charset="0"/>
                      </a:rPr>
                      <m:t>cm</m:t>
                    </m:r>
                    <m:acc>
                      <m:accPr>
                        <m:chr m:val="̂"/>
                        <m:ctrlPr>
                          <a:rPr lang="nl-NL" sz="2000" b="0" i="1" smtClean="0">
                            <a:latin typeface="Cambria Math" panose="02040503050406030204" pitchFamily="18" charset="0"/>
                          </a:rPr>
                        </m:ctrlPr>
                      </m:accPr>
                      <m:e>
                        <m:r>
                          <a:rPr lang="nl-NL" sz="2000" b="0" i="1" smtClean="0">
                            <a:latin typeface="Cambria Math" panose="02040503050406030204" pitchFamily="18" charset="0"/>
                          </a:rPr>
                          <m:t>=</m:t>
                        </m:r>
                      </m:e>
                    </m:acc>
                    <m:r>
                      <a:rPr lang="nl-NL" sz="2000" b="0" i="1" smtClean="0">
                        <a:latin typeface="Cambria Math" panose="02040503050406030204" pitchFamily="18" charset="0"/>
                      </a:rPr>
                      <m:t>324 </m:t>
                    </m:r>
                    <m:r>
                      <m:rPr>
                        <m:sty m:val="p"/>
                      </m:rPr>
                      <a:rPr lang="nl-NL" sz="2000" b="0" i="0" smtClean="0">
                        <a:latin typeface="Cambria Math" panose="02040503050406030204" pitchFamily="18" charset="0"/>
                      </a:rPr>
                      <m:t>N</m:t>
                    </m:r>
                  </m:oMath>
                </a14:m>
                <a:endParaRPr lang="nl-NL" sz="2000" i="1" dirty="0">
                  <a:latin typeface="Cambria Math" panose="02040503050406030204" pitchFamily="18" charset="0"/>
                </a:endParaRPr>
              </a:p>
              <a:p>
                <a14:m>
                  <m:oMath xmlns:m="http://schemas.openxmlformats.org/officeDocument/2006/math">
                    <m:r>
                      <a:rPr lang="nl-NL" sz="2000" b="0" i="1" smtClean="0">
                        <a:latin typeface="Cambria Math" panose="02040503050406030204" pitchFamily="18" charset="0"/>
                      </a:rPr>
                      <m:t>1,0</m:t>
                    </m:r>
                    <m:r>
                      <a:rPr lang="nl-NL" sz="2000" i="1">
                        <a:latin typeface="Cambria Math" panose="02040503050406030204" pitchFamily="18" charset="0"/>
                      </a:rPr>
                      <m:t> </m:t>
                    </m:r>
                    <m:r>
                      <m:rPr>
                        <m:sty m:val="p"/>
                      </m:rPr>
                      <a:rPr lang="nl-NL" sz="2000">
                        <a:latin typeface="Cambria Math" panose="02040503050406030204" pitchFamily="18" charset="0"/>
                      </a:rPr>
                      <m:t>cm</m:t>
                    </m:r>
                    <m:acc>
                      <m:accPr>
                        <m:chr m:val="̂"/>
                        <m:ctrlPr>
                          <a:rPr lang="nl-NL" sz="2000" i="1">
                            <a:latin typeface="Cambria Math" panose="02040503050406030204" pitchFamily="18" charset="0"/>
                          </a:rPr>
                        </m:ctrlPr>
                      </m:accPr>
                      <m:e>
                        <m:r>
                          <a:rPr lang="nl-NL" sz="2000" i="1">
                            <a:latin typeface="Cambria Math" panose="02040503050406030204" pitchFamily="18" charset="0"/>
                          </a:rPr>
                          <m:t>=</m:t>
                        </m:r>
                      </m:e>
                    </m:acc>
                    <m:r>
                      <a:rPr lang="nl-NL" sz="2000" i="1" smtClean="0">
                        <a:latin typeface="Cambria Math" panose="02040503050406030204" pitchFamily="18" charset="0"/>
                      </a:rPr>
                      <m:t>5</m:t>
                    </m:r>
                    <m:r>
                      <a:rPr lang="nl-NL" sz="2000" b="0" i="1" smtClean="0">
                        <a:latin typeface="Cambria Math" panose="02040503050406030204" pitchFamily="18" charset="0"/>
                      </a:rPr>
                      <m:t>0</m:t>
                    </m:r>
                    <m:r>
                      <a:rPr lang="nl-NL" sz="2000" i="1">
                        <a:latin typeface="Cambria Math" panose="02040503050406030204" pitchFamily="18" charset="0"/>
                      </a:rPr>
                      <m:t> </m:t>
                    </m:r>
                    <m:r>
                      <m:rPr>
                        <m:sty m:val="p"/>
                      </m:rPr>
                      <a:rPr lang="nl-NL" sz="2000">
                        <a:latin typeface="Cambria Math" panose="02040503050406030204" pitchFamily="18" charset="0"/>
                      </a:rPr>
                      <m:t>N</m:t>
                    </m:r>
                  </m:oMath>
                </a14:m>
                <a:endParaRPr lang="nl-NL" sz="2000" i="1" dirty="0">
                  <a:latin typeface="Cambria Math" panose="02040503050406030204" pitchFamily="18" charset="0"/>
                </a:endParaRPr>
              </a:p>
              <a:p>
                <a:endParaRPr lang="nl-NL" sz="2000" i="1" dirty="0">
                  <a:latin typeface="Cambria Math" panose="02040503050406030204" pitchFamily="18" charset="0"/>
                </a:endParaRPr>
              </a:p>
              <a:p>
                <a:pPr marL="0" indent="0">
                  <a:buNone/>
                </a:pPr>
                <a:endParaRPr lang="nl-NL" sz="2000" i="1" dirty="0">
                  <a:latin typeface="Cambria Math" panose="02040503050406030204" pitchFamily="18" charset="0"/>
                </a:endParaRPr>
              </a:p>
            </p:txBody>
          </p:sp>
        </mc:Choice>
        <mc:Fallback xmlns="">
          <p:sp>
            <p:nvSpPr>
              <p:cNvPr id="3" name="Tijdelijke aanduiding voor inhoud 2">
                <a:extLst>
                  <a:ext uri="{FF2B5EF4-FFF2-40B4-BE49-F238E27FC236}">
                    <a16:creationId xmlns:a16="http://schemas.microsoft.com/office/drawing/2014/main" id="{1787D0D1-D86E-0EE1-E911-1CF81022D503}"/>
                  </a:ext>
                </a:extLst>
              </p:cNvPr>
              <p:cNvSpPr>
                <a:spLocks noGrp="1" noRot="1" noChangeAspect="1" noMove="1" noResize="1" noEditPoints="1" noAdjustHandles="1" noChangeArrowheads="1" noChangeShapeType="1" noTextEdit="1"/>
              </p:cNvSpPr>
              <p:nvPr>
                <p:ph sz="half" idx="1"/>
              </p:nvPr>
            </p:nvSpPr>
            <p:spPr>
              <a:blipFill>
                <a:blip r:embed="rId2"/>
                <a:stretch>
                  <a:fillRect l="-1059" t="-980"/>
                </a:stretch>
              </a:blipFill>
            </p:spPr>
            <p:txBody>
              <a:bodyPr/>
              <a:lstStyle/>
              <a:p>
                <a:r>
                  <a:rPr lang="nl-NL">
                    <a:noFill/>
                  </a:rPr>
                  <a:t> </a:t>
                </a:r>
              </a:p>
            </p:txBody>
          </p:sp>
        </mc:Fallback>
      </mc:AlternateContent>
      <p:cxnSp>
        <p:nvCxnSpPr>
          <p:cNvPr id="14" name="Rechte verbindingslijn 13">
            <a:extLst>
              <a:ext uri="{FF2B5EF4-FFF2-40B4-BE49-F238E27FC236}">
                <a16:creationId xmlns:a16="http://schemas.microsoft.com/office/drawing/2014/main" id="{F7297991-A54B-1976-CA4C-5FFAB7FB5C63}"/>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2BB8CB37-C3C2-640F-9B78-1FB3F7BE2C50}"/>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01C6E6AE-61FD-DE80-FED5-62F0B6F44772}"/>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01C6E6AE-61FD-DE80-FED5-62F0B6F44772}"/>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3"/>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AC044F36-CA79-D05E-94E4-D178790EADD4}"/>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8" name="Tekstvak 27">
                <a:extLst>
                  <a:ext uri="{FF2B5EF4-FFF2-40B4-BE49-F238E27FC236}">
                    <a16:creationId xmlns:a16="http://schemas.microsoft.com/office/drawing/2014/main" id="{AC044F36-CA79-D05E-94E4-D178790EADD4}"/>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4"/>
                <a:stretch>
                  <a:fillRect t="-13084"/>
                </a:stretch>
              </a:blipFill>
              <a:ln>
                <a:noFill/>
              </a:ln>
            </p:spPr>
            <p:txBody>
              <a:bodyPr/>
              <a:lstStyle/>
              <a:p>
                <a:r>
                  <a:rPr lang="nl-NL">
                    <a:noFill/>
                  </a:rPr>
                  <a:t> </a:t>
                </a:r>
              </a:p>
            </p:txBody>
          </p:sp>
        </mc:Fallback>
      </mc:AlternateContent>
      <p:cxnSp>
        <p:nvCxnSpPr>
          <p:cNvPr id="29" name="Rechte verbindingslijn 28">
            <a:extLst>
              <a:ext uri="{FF2B5EF4-FFF2-40B4-BE49-F238E27FC236}">
                <a16:creationId xmlns:a16="http://schemas.microsoft.com/office/drawing/2014/main" id="{C111B0E3-636D-DC91-7BA2-361A80B820DC}"/>
              </a:ext>
            </a:extLst>
          </p:cNvPr>
          <p:cNvCxnSpPr>
            <a:cxnSpLocks/>
          </p:cNvCxnSpPr>
          <p:nvPr/>
        </p:nvCxnSpPr>
        <p:spPr>
          <a:xfrm flipV="1">
            <a:off x="6726914" y="3630051"/>
            <a:ext cx="4889216" cy="2815275"/>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4F990800-5B00-044C-B267-D3DF6274A833}"/>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1" name="Rechthoekige driehoek 30">
            <a:extLst>
              <a:ext uri="{FF2B5EF4-FFF2-40B4-BE49-F238E27FC236}">
                <a16:creationId xmlns:a16="http://schemas.microsoft.com/office/drawing/2014/main" id="{7A3DD05C-0D93-9ECB-2AAF-029D2DDE3040}"/>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2" name="Rechthoek 31">
            <a:extLst>
              <a:ext uri="{FF2B5EF4-FFF2-40B4-BE49-F238E27FC236}">
                <a16:creationId xmlns:a16="http://schemas.microsoft.com/office/drawing/2014/main" id="{78F22DC5-17E1-95DD-D42F-013E132F050B}"/>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3" name="Rechte verbindingslijn met pijl 32">
            <a:extLst>
              <a:ext uri="{FF2B5EF4-FFF2-40B4-BE49-F238E27FC236}">
                <a16:creationId xmlns:a16="http://schemas.microsoft.com/office/drawing/2014/main" id="{42920ACA-137C-A3D8-8AED-7EB8A0DDBB55}"/>
              </a:ext>
            </a:extLst>
          </p:cNvPr>
          <p:cNvCxnSpPr>
            <a:cxnSpLocks/>
          </p:cNvCxnSpPr>
          <p:nvPr/>
        </p:nvCxnSpPr>
        <p:spPr>
          <a:xfrm>
            <a:off x="8969438" y="3137749"/>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14649C2C-172E-4A3D-74C7-95C5EF71F449}"/>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34FA1616-4FEC-438E-1379-FFCEC9A0D9BA}"/>
              </a:ext>
            </a:extLst>
          </p:cNvPr>
          <p:cNvCxnSpPr>
            <a:cxnSpLocks/>
          </p:cNvCxnSpPr>
          <p:nvPr/>
        </p:nvCxnSpPr>
        <p:spPr>
          <a:xfrm>
            <a:off x="8966550" y="3148494"/>
            <a:ext cx="889444" cy="1492562"/>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D4C08A32-40AA-4446-9278-24CBDB91BE4F}"/>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C85E8117-DADB-AF45-6B08-65D4B71C1A8B}"/>
                  </a:ext>
                </a:extLst>
              </p:cNvPr>
              <p:cNvSpPr txBox="1"/>
              <p:nvPr/>
            </p:nvSpPr>
            <p:spPr>
              <a:xfrm>
                <a:off x="9519087" y="3135014"/>
                <a:ext cx="1649150" cy="40293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r>
                        <a:rPr lang="nl-NL" b="0" i="1" smtClean="0">
                          <a:solidFill>
                            <a:schemeClr val="tx1"/>
                          </a:solidFill>
                          <a:latin typeface="Cambria Math" panose="02040503050406030204" pitchFamily="18" charset="0"/>
                        </a:rPr>
                        <m:t>=100 </m:t>
                      </m:r>
                      <m:r>
                        <m:rPr>
                          <m:sty m:val="p"/>
                        </m:rPr>
                        <a:rPr lang="nl-NL" b="0" i="0" smtClean="0">
                          <a:solidFill>
                            <a:schemeClr val="tx1"/>
                          </a:solidFill>
                          <a:latin typeface="Cambria Math" panose="02040503050406030204" pitchFamily="18" charset="0"/>
                        </a:rPr>
                        <m:t>N</m:t>
                      </m:r>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C85E8117-DADB-AF45-6B08-65D4B71C1A8B}"/>
                  </a:ext>
                </a:extLst>
              </p:cNvPr>
              <p:cNvSpPr txBox="1">
                <a:spLocks noRot="1" noChangeAspect="1" noMove="1" noResize="1" noEditPoints="1" noAdjustHandles="1" noChangeArrowheads="1" noChangeShapeType="1" noTextEdit="1"/>
              </p:cNvSpPr>
              <p:nvPr/>
            </p:nvSpPr>
            <p:spPr>
              <a:xfrm>
                <a:off x="9519087" y="3135014"/>
                <a:ext cx="1649150" cy="402931"/>
              </a:xfrm>
              <a:prstGeom prst="rect">
                <a:avLst/>
              </a:prstGeom>
              <a:blipFill>
                <a:blip r:embed="rId5"/>
                <a:stretch>
                  <a:fillRect t="-22727"/>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658C919A-9620-3F4D-4EED-D1D014A3096E}"/>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658C919A-9620-3F4D-4EED-D1D014A3096E}"/>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3034CFFD-643B-8341-ED85-5988E6DAC265}"/>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3034CFFD-643B-8341-ED85-5988E6DAC265}"/>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7"/>
                <a:stretch>
                  <a:fillRect/>
                </a:stretch>
              </a:blipFill>
              <a:ln>
                <a:noFill/>
              </a:ln>
            </p:spPr>
            <p:txBody>
              <a:bodyPr/>
              <a:lstStyle/>
              <a:p>
                <a:r>
                  <a:rPr lang="nl-NL">
                    <a:noFill/>
                  </a:rPr>
                  <a:t> </a:t>
                </a:r>
              </a:p>
            </p:txBody>
          </p:sp>
        </mc:Fallback>
      </mc:AlternateContent>
      <p:cxnSp>
        <p:nvCxnSpPr>
          <p:cNvPr id="40" name="Rechte verbindingslijn met pijl 39">
            <a:extLst>
              <a:ext uri="{FF2B5EF4-FFF2-40B4-BE49-F238E27FC236}">
                <a16:creationId xmlns:a16="http://schemas.microsoft.com/office/drawing/2014/main" id="{693C83F9-82E8-3F8A-6DA2-EE0421B7BCB3}"/>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259A8B9D-939C-C5EC-53D7-4FB54EF022D1}"/>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259A8B9D-939C-C5EC-53D7-4FB54EF022D1}"/>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8"/>
                <a:stretch>
                  <a:fillRect t="-15152"/>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35FB75E6-547A-808C-3AD5-71835BE72875}"/>
                  </a:ext>
                </a:extLst>
              </p:cNvPr>
              <p:cNvSpPr txBox="1"/>
              <p:nvPr/>
            </p:nvSpPr>
            <p:spPr>
              <a:xfrm>
                <a:off x="7840139" y="2162095"/>
                <a:ext cx="313100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000" b="0" i="1" dirty="0" smtClean="0">
                          <a:latin typeface="Cambria Math" panose="02040503050406030204" pitchFamily="18" charset="0"/>
                        </a:rPr>
                        <m:t>𝑚</m:t>
                      </m:r>
                      <m:r>
                        <a:rPr lang="nl-NL" sz="2000" b="0" i="1" dirty="0" smtClean="0">
                          <a:latin typeface="Cambria Math" panose="02040503050406030204" pitchFamily="18" charset="0"/>
                        </a:rPr>
                        <m:t>=33 </m:t>
                      </m:r>
                      <m:r>
                        <m:rPr>
                          <m:sty m:val="p"/>
                        </m:rPr>
                        <a:rPr lang="nl-NL" sz="2000" b="0" i="0" dirty="0" smtClean="0">
                          <a:latin typeface="Cambria Math" panose="02040503050406030204" pitchFamily="18" charset="0"/>
                        </a:rPr>
                        <m:t>kg</m:t>
                      </m:r>
                    </m:oMath>
                  </m:oMathPara>
                </a14:m>
                <a:endParaRPr dirty="0"/>
              </a:p>
            </p:txBody>
          </p:sp>
        </mc:Choice>
        <mc:Fallback xmlns="">
          <p:sp>
            <p:nvSpPr>
              <p:cNvPr id="13" name="Tekstvak 12">
                <a:extLst>
                  <a:ext uri="{FF2B5EF4-FFF2-40B4-BE49-F238E27FC236}">
                    <a16:creationId xmlns:a16="http://schemas.microsoft.com/office/drawing/2014/main" id="{35FB75E6-547A-808C-3AD5-71835BE72875}"/>
                  </a:ext>
                </a:extLst>
              </p:cNvPr>
              <p:cNvSpPr txBox="1">
                <a:spLocks noRot="1" noChangeAspect="1" noMove="1" noResize="1" noEditPoints="1" noAdjustHandles="1" noChangeArrowheads="1" noChangeShapeType="1" noTextEdit="1"/>
              </p:cNvSpPr>
              <p:nvPr/>
            </p:nvSpPr>
            <p:spPr>
              <a:xfrm>
                <a:off x="7840139" y="2162095"/>
                <a:ext cx="3131006" cy="400110"/>
              </a:xfrm>
              <a:prstGeom prst="rect">
                <a:avLst/>
              </a:prstGeom>
              <a:blipFill>
                <a:blip r:embed="rId13"/>
                <a:stretch>
                  <a:fillRect t="-9231" b="-27692"/>
                </a:stretch>
              </a:blipFill>
            </p:spPr>
            <p:txBody>
              <a:bodyPr/>
              <a:lstStyle/>
              <a:p>
                <a:r>
                  <a:rPr lang="nl-NL">
                    <a:noFill/>
                  </a:rPr>
                  <a:t> </a:t>
                </a:r>
              </a:p>
            </p:txBody>
          </p:sp>
        </mc:Fallback>
      </mc:AlternateContent>
      <p:pic>
        <p:nvPicPr>
          <p:cNvPr id="10" name="Afbeelding 9" descr="Afbeelding met zwart, duisternis&#10;&#10;Automatisch gegenereerde beschrijving">
            <a:extLst>
              <a:ext uri="{FF2B5EF4-FFF2-40B4-BE49-F238E27FC236}">
                <a16:creationId xmlns:a16="http://schemas.microsoft.com/office/drawing/2014/main" id="{BA1ADC69-7C5B-EFDC-5341-3A6C67FF8D28}"/>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5400000">
            <a:off x="5267334" y="1907981"/>
            <a:ext cx="4947748" cy="2503560"/>
          </a:xfrm>
          <a:prstGeom prst="rect">
            <a:avLst/>
          </a:prstGeom>
        </p:spPr>
      </p:pic>
    </p:spTree>
    <p:extLst>
      <p:ext uri="{BB962C8B-B14F-4D97-AF65-F5344CB8AC3E}">
        <p14:creationId xmlns:p14="http://schemas.microsoft.com/office/powerpoint/2010/main" val="976845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C49BD-ADDB-B164-BE89-4BDD0039D7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923647-492B-719A-D3C3-6856FAEBD446}"/>
              </a:ext>
            </a:extLst>
          </p:cNvPr>
          <p:cNvSpPr>
            <a:spLocks noGrp="1"/>
          </p:cNvSpPr>
          <p:nvPr>
            <p:ph type="title"/>
          </p:nvPr>
        </p:nvSpPr>
        <p:spPr/>
        <p:txBody>
          <a:bodyPr/>
          <a:lstStyle/>
          <a:p>
            <a:r>
              <a:rPr lang="nl-NL" dirty="0"/>
              <a:t>Helling</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21351DAE-BC18-C78E-FE42-CFD283D0D7CE}"/>
                  </a:ext>
                </a:extLst>
              </p:cNvPr>
              <p:cNvSpPr>
                <a:spLocks noGrp="1"/>
              </p:cNvSpPr>
              <p:nvPr>
                <p:ph sz="half" idx="1"/>
              </p:nvPr>
            </p:nvSpPr>
            <p:spPr/>
            <p:txBody>
              <a:bodyPr>
                <a:normAutofit fontScale="85000" lnSpcReduction="10000"/>
              </a:bodyPr>
              <a:lstStyle/>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a:rPr lang="nl-NL" sz="2400" i="1">
                            <a:latin typeface="Cambria Math" panose="02040503050406030204" pitchFamily="18" charset="0"/>
                          </a:rPr>
                          <m:t>//</m:t>
                        </m:r>
                      </m:sub>
                    </m:sSub>
                    <m:r>
                      <a:rPr lang="nl-NL" sz="2400" b="0" i="0" smtClean="0">
                        <a:latin typeface="Cambria Math" panose="02040503050406030204" pitchFamily="18" charset="0"/>
                      </a:rPr>
                      <m:t>−</m:t>
                    </m:r>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w</m:t>
                        </m:r>
                      </m:sub>
                    </m:sSub>
                  </m:oMath>
                </a14:m>
                <a:endParaRPr lang="nl-NL" sz="2400" b="0" dirty="0"/>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z</m:t>
                        </m:r>
                      </m:sub>
                    </m:sSub>
                    <m:r>
                      <a:rPr lang="nl-NL" sz="2400" b="0" i="1" smtClean="0">
                        <a:latin typeface="Cambria Math" panose="02040503050406030204" pitchFamily="18" charset="0"/>
                      </a:rPr>
                      <m:t>=</m:t>
                    </m:r>
                    <m:r>
                      <a:rPr lang="nl-NL" sz="2400" b="0" i="1" smtClean="0">
                        <a:latin typeface="Cambria Math" panose="02040503050406030204" pitchFamily="18" charset="0"/>
                      </a:rPr>
                      <m:t>𝑚</m:t>
                    </m:r>
                    <m:r>
                      <a:rPr lang="nl-NL" sz="2400" b="0" i="1" smtClean="0">
                        <a:latin typeface="Cambria Math" panose="02040503050406030204" pitchFamily="18" charset="0"/>
                      </a:rPr>
                      <m:t>∙</m:t>
                    </m:r>
                    <m:r>
                      <a:rPr lang="nl-NL" sz="2400" b="0" i="1" smtClean="0">
                        <a:latin typeface="Cambria Math" panose="02040503050406030204" pitchFamily="18" charset="0"/>
                      </a:rPr>
                      <m:t>𝑔</m:t>
                    </m:r>
                  </m:oMath>
                </a14:m>
                <a:endParaRPr lang="nl-NL" sz="2400" b="0" i="1" dirty="0">
                  <a:latin typeface="Cambria Math" panose="02040503050406030204" pitchFamily="18" charset="0"/>
                </a:endParaRPr>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z</m:t>
                        </m:r>
                      </m:sub>
                    </m:sSub>
                    <m:r>
                      <a:rPr lang="nl-NL" sz="2400" b="0" i="1" smtClean="0">
                        <a:latin typeface="Cambria Math" panose="02040503050406030204" pitchFamily="18" charset="0"/>
                      </a:rPr>
                      <m:t>=33×9,81=324 </m:t>
                    </m:r>
                    <m:r>
                      <m:rPr>
                        <m:sty m:val="p"/>
                      </m:rPr>
                      <a:rPr lang="nl-NL" sz="2400" b="0" i="0" smtClean="0">
                        <a:latin typeface="Cambria Math" panose="02040503050406030204" pitchFamily="18" charset="0"/>
                      </a:rPr>
                      <m:t>N</m:t>
                    </m:r>
                  </m:oMath>
                </a14:m>
                <a:endParaRPr lang="nl-NL" sz="2400" i="1" dirty="0">
                  <a:latin typeface="Cambria Math" panose="02040503050406030204" pitchFamily="18" charset="0"/>
                </a:endParaRPr>
              </a:p>
              <a:p>
                <a14:m>
                  <m:oMath xmlns:m="http://schemas.openxmlformats.org/officeDocument/2006/math">
                    <m:r>
                      <a:rPr lang="nl-NL" sz="2400" b="0" i="1" smtClean="0">
                        <a:latin typeface="Cambria Math" panose="02040503050406030204" pitchFamily="18" charset="0"/>
                      </a:rPr>
                      <m:t>6,5 </m:t>
                    </m:r>
                    <m:r>
                      <m:rPr>
                        <m:sty m:val="p"/>
                      </m:rPr>
                      <a:rPr lang="nl-NL" sz="2400" b="0" i="0" smtClean="0">
                        <a:latin typeface="Cambria Math" panose="02040503050406030204" pitchFamily="18" charset="0"/>
                      </a:rPr>
                      <m:t>cm</m:t>
                    </m:r>
                    <m:acc>
                      <m:accPr>
                        <m:chr m:val="̂"/>
                        <m:ctrlPr>
                          <a:rPr lang="nl-NL" sz="2400" b="0" i="1" smtClean="0">
                            <a:latin typeface="Cambria Math" panose="02040503050406030204" pitchFamily="18" charset="0"/>
                          </a:rPr>
                        </m:ctrlPr>
                      </m:accPr>
                      <m:e>
                        <m:r>
                          <a:rPr lang="nl-NL" sz="2400" b="0" i="1" smtClean="0">
                            <a:latin typeface="Cambria Math" panose="02040503050406030204" pitchFamily="18" charset="0"/>
                          </a:rPr>
                          <m:t>=</m:t>
                        </m:r>
                      </m:e>
                    </m:acc>
                    <m:r>
                      <a:rPr lang="nl-NL" sz="2400" b="0" i="1" smtClean="0">
                        <a:latin typeface="Cambria Math" panose="02040503050406030204" pitchFamily="18" charset="0"/>
                      </a:rPr>
                      <m:t>324 </m:t>
                    </m:r>
                    <m:r>
                      <m:rPr>
                        <m:sty m:val="p"/>
                      </m:rPr>
                      <a:rPr lang="nl-NL" sz="2400" b="0" i="0" smtClean="0">
                        <a:latin typeface="Cambria Math" panose="02040503050406030204" pitchFamily="18" charset="0"/>
                      </a:rPr>
                      <m:t>N</m:t>
                    </m:r>
                  </m:oMath>
                </a14:m>
                <a:endParaRPr lang="nl-NL" sz="2400" i="1" dirty="0">
                  <a:latin typeface="Cambria Math" panose="02040503050406030204" pitchFamily="18" charset="0"/>
                </a:endParaRPr>
              </a:p>
              <a:p>
                <a14:m>
                  <m:oMath xmlns:m="http://schemas.openxmlformats.org/officeDocument/2006/math">
                    <m:r>
                      <a:rPr lang="nl-NL" sz="2400" b="0" i="1" smtClean="0">
                        <a:latin typeface="Cambria Math" panose="02040503050406030204" pitchFamily="18" charset="0"/>
                      </a:rPr>
                      <m:t>1,0</m:t>
                    </m:r>
                    <m:r>
                      <a:rPr lang="nl-NL" sz="2400" i="1">
                        <a:latin typeface="Cambria Math" panose="02040503050406030204" pitchFamily="18" charset="0"/>
                      </a:rPr>
                      <m:t> </m:t>
                    </m:r>
                    <m:r>
                      <m:rPr>
                        <m:sty m:val="p"/>
                      </m:rPr>
                      <a:rPr lang="nl-NL" sz="2400">
                        <a:latin typeface="Cambria Math" panose="02040503050406030204" pitchFamily="18" charset="0"/>
                      </a:rPr>
                      <m:t>cm</m:t>
                    </m:r>
                    <m:acc>
                      <m:accPr>
                        <m:chr m:val="̂"/>
                        <m:ctrlPr>
                          <a:rPr lang="nl-NL" sz="2400" i="1">
                            <a:latin typeface="Cambria Math" panose="02040503050406030204" pitchFamily="18" charset="0"/>
                          </a:rPr>
                        </m:ctrlPr>
                      </m:accPr>
                      <m:e>
                        <m:r>
                          <a:rPr lang="nl-NL" sz="2400" i="1">
                            <a:latin typeface="Cambria Math" panose="02040503050406030204" pitchFamily="18" charset="0"/>
                          </a:rPr>
                          <m:t>=</m:t>
                        </m:r>
                      </m:e>
                    </m:acc>
                    <m:r>
                      <a:rPr lang="nl-NL" sz="2400" i="1" smtClean="0">
                        <a:latin typeface="Cambria Math" panose="02040503050406030204" pitchFamily="18" charset="0"/>
                      </a:rPr>
                      <m:t>5</m:t>
                    </m:r>
                    <m:r>
                      <a:rPr lang="nl-NL" sz="2400" b="0" i="1" smtClean="0">
                        <a:latin typeface="Cambria Math" panose="02040503050406030204" pitchFamily="18" charset="0"/>
                      </a:rPr>
                      <m:t>0</m:t>
                    </m:r>
                    <m:r>
                      <a:rPr lang="nl-NL" sz="2400" i="1">
                        <a:latin typeface="Cambria Math" panose="02040503050406030204" pitchFamily="18" charset="0"/>
                      </a:rPr>
                      <m:t> </m:t>
                    </m:r>
                    <m:r>
                      <m:rPr>
                        <m:sty m:val="p"/>
                      </m:rPr>
                      <a:rPr lang="nl-NL" sz="2400">
                        <a:latin typeface="Cambria Math" panose="02040503050406030204" pitchFamily="18" charset="0"/>
                      </a:rPr>
                      <m:t>N</m:t>
                    </m:r>
                  </m:oMath>
                </a14:m>
                <a:endParaRPr lang="nl-NL" sz="2400" i="1" dirty="0">
                  <a:latin typeface="Cambria Math" panose="02040503050406030204" pitchFamily="18" charset="0"/>
                </a:endParaRPr>
              </a:p>
              <a:p>
                <a14:m>
                  <m:oMath xmlns:m="http://schemas.openxmlformats.org/officeDocument/2006/math">
                    <m:r>
                      <a:rPr lang="nl-NL" sz="2400" b="0" i="1" smtClean="0">
                        <a:latin typeface="Cambria Math" panose="02040503050406030204" pitchFamily="18" charset="0"/>
                      </a:rPr>
                      <m:t>3,3</m:t>
                    </m:r>
                    <m:r>
                      <a:rPr lang="nl-NL" sz="2400" i="1">
                        <a:latin typeface="Cambria Math" panose="02040503050406030204" pitchFamily="18" charset="0"/>
                      </a:rPr>
                      <m:t> </m:t>
                    </m:r>
                    <m:r>
                      <m:rPr>
                        <m:sty m:val="p"/>
                      </m:rPr>
                      <a:rPr lang="nl-NL" sz="2400">
                        <a:latin typeface="Cambria Math" panose="02040503050406030204" pitchFamily="18" charset="0"/>
                      </a:rPr>
                      <m:t>cm</m:t>
                    </m:r>
                    <m:acc>
                      <m:accPr>
                        <m:chr m:val="̂"/>
                        <m:ctrlPr>
                          <a:rPr lang="nl-NL" sz="2400" i="1">
                            <a:latin typeface="Cambria Math" panose="02040503050406030204" pitchFamily="18" charset="0"/>
                          </a:rPr>
                        </m:ctrlPr>
                      </m:accPr>
                      <m:e>
                        <m:r>
                          <a:rPr lang="nl-NL" sz="2400" i="1">
                            <a:latin typeface="Cambria Math" panose="02040503050406030204" pitchFamily="18" charset="0"/>
                          </a:rPr>
                          <m:t>=</m:t>
                        </m:r>
                      </m:e>
                    </m:acc>
                    <m:r>
                      <a:rPr lang="nl-NL" sz="2400" b="0" i="1" smtClean="0">
                        <a:latin typeface="Cambria Math" panose="02040503050406030204" pitchFamily="18" charset="0"/>
                      </a:rPr>
                      <m:t>3,3×</m:t>
                    </m:r>
                    <m:r>
                      <a:rPr lang="nl-NL" sz="2400" i="1">
                        <a:latin typeface="Cambria Math" panose="02040503050406030204" pitchFamily="18" charset="0"/>
                      </a:rPr>
                      <m:t>50 </m:t>
                    </m:r>
                    <m:d>
                      <m:dPr>
                        <m:ctrlPr>
                          <a:rPr lang="nl-NL" sz="2400" b="0" i="1" smtClean="0">
                            <a:latin typeface="Cambria Math" panose="02040503050406030204" pitchFamily="18" charset="0"/>
                          </a:rPr>
                        </m:ctrlPr>
                      </m:dPr>
                      <m:e>
                        <m:r>
                          <m:rPr>
                            <m:sty m:val="p"/>
                          </m:rPr>
                          <a:rPr lang="nl-NL" sz="2400">
                            <a:latin typeface="Cambria Math" panose="02040503050406030204" pitchFamily="18" charset="0"/>
                          </a:rPr>
                          <m:t>N</m:t>
                        </m:r>
                      </m:e>
                    </m:d>
                    <m:r>
                      <a:rPr lang="nl-NL" sz="2400" b="0" i="0" smtClean="0">
                        <a:latin typeface="Cambria Math" panose="02040503050406030204" pitchFamily="18" charset="0"/>
                      </a:rPr>
                      <m:t>=165 </m:t>
                    </m:r>
                    <m:r>
                      <m:rPr>
                        <m:sty m:val="p"/>
                      </m:rPr>
                      <a:rPr lang="nl-NL" sz="2400" b="0" i="0" smtClean="0">
                        <a:latin typeface="Cambria Math" panose="02040503050406030204" pitchFamily="18" charset="0"/>
                      </a:rPr>
                      <m:t>N</m:t>
                    </m:r>
                  </m:oMath>
                </a14:m>
                <a:endParaRPr lang="nl-NL" sz="2400" i="1" dirty="0">
                  <a:latin typeface="Cambria Math" panose="02040503050406030204" pitchFamily="18" charset="0"/>
                </a:endParaRPr>
              </a:p>
              <a:p>
                <a:pPr marL="0" indent="0">
                  <a:buNone/>
                </a:pPr>
                <a:r>
                  <a:rPr lang="nl-NL" sz="2400" dirty="0">
                    <a:latin typeface="Effra" panose="02000506080000020004"/>
                  </a:rPr>
                  <a:t>Dus:</a:t>
                </a:r>
              </a:p>
              <a:p>
                <a14:m>
                  <m:oMath xmlns:m="http://schemas.openxmlformats.org/officeDocument/2006/math">
                    <m:sSub>
                      <m:sSubPr>
                        <m:ctrlPr>
                          <a:rPr lang="nl-NL" sz="2400" i="1">
                            <a:latin typeface="Cambria Math" panose="02040503050406030204" pitchFamily="18" charset="0"/>
                          </a:rPr>
                        </m:ctrlPr>
                      </m:sSubPr>
                      <m:e>
                        <m:r>
                          <a:rPr lang="nl-NL" sz="2400" i="1">
                            <a:latin typeface="Cambria Math" panose="02040503050406030204" pitchFamily="18" charset="0"/>
                          </a:rPr>
                          <m:t>𝐹</m:t>
                        </m:r>
                      </m:e>
                      <m:sub>
                        <m:r>
                          <a:rPr lang="nl-NL" sz="2400" i="1">
                            <a:latin typeface="Cambria Math" panose="02040503050406030204" pitchFamily="18" charset="0"/>
                          </a:rPr>
                          <m:t>//</m:t>
                        </m:r>
                      </m:sub>
                    </m:sSub>
                    <m:r>
                      <a:rPr lang="nl-NL" sz="2400" i="1">
                        <a:latin typeface="Cambria Math" panose="02040503050406030204" pitchFamily="18" charset="0"/>
                      </a:rPr>
                      <m:t>=</m:t>
                    </m:r>
                    <m:r>
                      <a:rPr lang="nl-NL" sz="2400" b="0" i="1" smtClean="0">
                        <a:latin typeface="Cambria Math" panose="02040503050406030204" pitchFamily="18" charset="0"/>
                      </a:rPr>
                      <m:t>165 </m:t>
                    </m:r>
                    <m:r>
                      <m:rPr>
                        <m:sty m:val="p"/>
                      </m:rPr>
                      <a:rPr lang="nl-NL" sz="2400" b="0" i="0" smtClean="0">
                        <a:latin typeface="Cambria Math" panose="02040503050406030204" pitchFamily="18" charset="0"/>
                      </a:rPr>
                      <m:t>N</m:t>
                    </m:r>
                  </m:oMath>
                </a14:m>
                <a:endParaRPr lang="nl-NL" sz="2400" dirty="0"/>
              </a:p>
              <a:p>
                <a14:m>
                  <m:oMath xmlns:m="http://schemas.openxmlformats.org/officeDocument/2006/math">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r>
                      <a:rPr lang="nl-NL" sz="2400" b="0" i="1" smtClean="0">
                        <a:latin typeface="Cambria Math" panose="02040503050406030204" pitchFamily="18" charset="0"/>
                      </a:rPr>
                      <m:t>=165−</m:t>
                    </m:r>
                    <m:r>
                      <a:rPr lang="nl-NL" sz="2400" b="0" i="0" smtClean="0">
                        <a:latin typeface="Cambria Math" panose="02040503050406030204" pitchFamily="18" charset="0"/>
                      </a:rPr>
                      <m:t>100=65 </m:t>
                    </m:r>
                    <m:r>
                      <m:rPr>
                        <m:sty m:val="p"/>
                      </m:rPr>
                      <a:rPr lang="nl-NL" sz="2400" b="0" i="0" smtClean="0">
                        <a:latin typeface="Cambria Math" panose="02040503050406030204" pitchFamily="18" charset="0"/>
                      </a:rPr>
                      <m:t>N</m:t>
                    </m:r>
                  </m:oMath>
                </a14:m>
                <a:endParaRPr lang="nl-NL" sz="2400" dirty="0"/>
              </a:p>
              <a:p>
                <a14:m>
                  <m:oMath xmlns:m="http://schemas.openxmlformats.org/officeDocument/2006/math">
                    <m:r>
                      <a:rPr lang="nl-NL" sz="2400" b="0" i="1" smtClean="0">
                        <a:latin typeface="Cambria Math" panose="02040503050406030204" pitchFamily="18" charset="0"/>
                      </a:rPr>
                      <m:t>𝑎</m:t>
                    </m:r>
                    <m:r>
                      <a:rPr lang="nl-NL" sz="2400" b="0" i="1" smtClean="0">
                        <a:latin typeface="Cambria Math" panose="02040503050406030204" pitchFamily="18" charset="0"/>
                      </a:rPr>
                      <m:t>=</m:t>
                    </m:r>
                    <m:f>
                      <m:fPr>
                        <m:ctrlPr>
                          <a:rPr lang="nl-NL" sz="2400" b="0" i="1" smtClean="0">
                            <a:latin typeface="Cambria Math" panose="02040503050406030204" pitchFamily="18" charset="0"/>
                          </a:rPr>
                        </m:ctrlPr>
                      </m:fPr>
                      <m:num>
                        <m:sSub>
                          <m:sSubPr>
                            <m:ctrlPr>
                              <a:rPr lang="nl-NL" sz="2400" b="0" i="1" smtClean="0">
                                <a:latin typeface="Cambria Math" panose="02040503050406030204" pitchFamily="18" charset="0"/>
                              </a:rPr>
                            </m:ctrlPr>
                          </m:sSubPr>
                          <m:e>
                            <m:r>
                              <a:rPr lang="nl-NL" sz="2400" b="0" i="1" smtClean="0">
                                <a:latin typeface="Cambria Math" panose="02040503050406030204" pitchFamily="18" charset="0"/>
                              </a:rPr>
                              <m:t>𝐹</m:t>
                            </m:r>
                          </m:e>
                          <m:sub>
                            <m:r>
                              <m:rPr>
                                <m:sty m:val="p"/>
                              </m:rPr>
                              <a:rPr lang="nl-NL" sz="2400" b="0" i="0" smtClean="0">
                                <a:latin typeface="Cambria Math" panose="02040503050406030204" pitchFamily="18" charset="0"/>
                              </a:rPr>
                              <m:t>res</m:t>
                            </m:r>
                          </m:sub>
                        </m:sSub>
                      </m:num>
                      <m:den>
                        <m:r>
                          <a:rPr lang="nl-NL" sz="2400" b="0" i="1" smtClean="0">
                            <a:latin typeface="Cambria Math" panose="02040503050406030204" pitchFamily="18" charset="0"/>
                          </a:rPr>
                          <m:t>𝑚</m:t>
                        </m:r>
                      </m:den>
                    </m:f>
                    <m:r>
                      <a:rPr lang="nl-NL" sz="2400" b="0" i="0" smtClean="0">
                        <a:latin typeface="Cambria Math" panose="02040503050406030204" pitchFamily="18" charset="0"/>
                      </a:rPr>
                      <m:t>=</m:t>
                    </m:r>
                    <m:f>
                      <m:fPr>
                        <m:ctrlPr>
                          <a:rPr lang="nl-NL" sz="2400" b="0" i="1" smtClean="0">
                            <a:latin typeface="Cambria Math" panose="02040503050406030204" pitchFamily="18" charset="0"/>
                          </a:rPr>
                        </m:ctrlPr>
                      </m:fPr>
                      <m:num>
                        <m:r>
                          <a:rPr lang="nl-NL" sz="2400" b="0" i="0" smtClean="0">
                            <a:latin typeface="Cambria Math" panose="02040503050406030204" pitchFamily="18" charset="0"/>
                          </a:rPr>
                          <m:t>6</m:t>
                        </m:r>
                        <m:r>
                          <a:rPr lang="nl-NL" sz="2400" b="0" i="1" smtClean="0">
                            <a:latin typeface="Cambria Math" panose="02040503050406030204" pitchFamily="18" charset="0"/>
                          </a:rPr>
                          <m:t>5</m:t>
                        </m:r>
                      </m:num>
                      <m:den>
                        <m:r>
                          <a:rPr lang="nl-NL" sz="2400" b="0" i="0" smtClean="0">
                            <a:latin typeface="Cambria Math" panose="02040503050406030204" pitchFamily="18" charset="0"/>
                          </a:rPr>
                          <m:t>33</m:t>
                        </m:r>
                      </m:den>
                    </m:f>
                    <m:r>
                      <a:rPr lang="nl-NL" sz="2400" b="0" i="0" smtClean="0">
                        <a:latin typeface="Cambria Math" panose="02040503050406030204" pitchFamily="18" charset="0"/>
                      </a:rPr>
                      <m:t>=2,0 </m:t>
                    </m:r>
                    <m:r>
                      <m:rPr>
                        <m:sty m:val="p"/>
                      </m:rPr>
                      <a:rPr lang="nl-NL" sz="2400" b="0" i="0" smtClean="0">
                        <a:latin typeface="Cambria Math" panose="02040503050406030204" pitchFamily="18" charset="0"/>
                      </a:rPr>
                      <m:t>m</m:t>
                    </m:r>
                    <m:sSup>
                      <m:sSupPr>
                        <m:ctrlPr>
                          <a:rPr lang="nl-NL" sz="2400" b="0" i="1" smtClean="0">
                            <a:latin typeface="Cambria Math" panose="02040503050406030204" pitchFamily="18" charset="0"/>
                          </a:rPr>
                        </m:ctrlPr>
                      </m:sSupPr>
                      <m:e>
                        <m:r>
                          <m:rPr>
                            <m:sty m:val="p"/>
                          </m:rPr>
                          <a:rPr lang="nl-NL" sz="2400" b="0" i="0" smtClean="0">
                            <a:latin typeface="Cambria Math" panose="02040503050406030204" pitchFamily="18" charset="0"/>
                          </a:rPr>
                          <m:t>s</m:t>
                        </m:r>
                      </m:e>
                      <m:sup>
                        <m:r>
                          <a:rPr lang="nl-NL" sz="2400" b="0" i="0" smtClean="0">
                            <a:latin typeface="Cambria Math" panose="02040503050406030204" pitchFamily="18" charset="0"/>
                          </a:rPr>
                          <m:t>−2</m:t>
                        </m:r>
                      </m:sup>
                    </m:sSup>
                  </m:oMath>
                </a14:m>
                <a:endParaRPr lang="nl-NL" sz="2400" dirty="0"/>
              </a:p>
            </p:txBody>
          </p:sp>
        </mc:Choice>
        <mc:Fallback xmlns="">
          <p:sp>
            <p:nvSpPr>
              <p:cNvPr id="3" name="Tijdelijke aanduiding voor inhoud 2">
                <a:extLst>
                  <a:ext uri="{FF2B5EF4-FFF2-40B4-BE49-F238E27FC236}">
                    <a16:creationId xmlns:a16="http://schemas.microsoft.com/office/drawing/2014/main" id="{21351DAE-BC18-C78E-FE42-CFD283D0D7CE}"/>
                  </a:ext>
                </a:extLst>
              </p:cNvPr>
              <p:cNvSpPr>
                <a:spLocks noGrp="1" noRot="1" noChangeAspect="1" noMove="1" noResize="1" noEditPoints="1" noAdjustHandles="1" noChangeArrowheads="1" noChangeShapeType="1" noTextEdit="1"/>
              </p:cNvSpPr>
              <p:nvPr>
                <p:ph sz="half" idx="1"/>
              </p:nvPr>
            </p:nvSpPr>
            <p:spPr>
              <a:blipFill>
                <a:blip r:embed="rId2"/>
                <a:stretch>
                  <a:fillRect l="-1294" t="-980"/>
                </a:stretch>
              </a:blipFill>
            </p:spPr>
            <p:txBody>
              <a:bodyPr/>
              <a:lstStyle/>
              <a:p>
                <a:r>
                  <a:rPr lang="nl-NL">
                    <a:noFill/>
                  </a:rPr>
                  <a:t> </a:t>
                </a:r>
              </a:p>
            </p:txBody>
          </p:sp>
        </mc:Fallback>
      </mc:AlternateContent>
      <p:cxnSp>
        <p:nvCxnSpPr>
          <p:cNvPr id="14" name="Rechte verbindingslijn 13">
            <a:extLst>
              <a:ext uri="{FF2B5EF4-FFF2-40B4-BE49-F238E27FC236}">
                <a16:creationId xmlns:a16="http://schemas.microsoft.com/office/drawing/2014/main" id="{9B1E53A5-1F9C-10F2-4CBE-06E91DD18C70}"/>
              </a:ext>
            </a:extLst>
          </p:cNvPr>
          <p:cNvCxnSpPr>
            <a:cxnSpLocks/>
          </p:cNvCxnSpPr>
          <p:nvPr/>
        </p:nvCxnSpPr>
        <p:spPr>
          <a:xfrm flipV="1">
            <a:off x="6096000" y="1992741"/>
            <a:ext cx="4888186" cy="2828670"/>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26" name="Rechte verbindingslijn 25">
            <a:extLst>
              <a:ext uri="{FF2B5EF4-FFF2-40B4-BE49-F238E27FC236}">
                <a16:creationId xmlns:a16="http://schemas.microsoft.com/office/drawing/2014/main" id="{05C6D824-D924-98DE-60C1-8DFAA1A52C47}"/>
              </a:ext>
            </a:extLst>
          </p:cNvPr>
          <p:cNvCxnSpPr>
            <a:cxnSpLocks/>
          </p:cNvCxnSpPr>
          <p:nvPr/>
        </p:nvCxnSpPr>
        <p:spPr>
          <a:xfrm>
            <a:off x="7608781" y="886014"/>
            <a:ext cx="3177873" cy="5312311"/>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42B9C3A1-DD78-6077-DCFB-0442C7965850}"/>
                  </a:ext>
                </a:extLst>
              </p:cNvPr>
              <p:cNvSpPr txBox="1"/>
              <p:nvPr/>
            </p:nvSpPr>
            <p:spPr>
              <a:xfrm>
                <a:off x="9535359" y="3928227"/>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i="1" smtClean="0">
                              <a:solidFill>
                                <a:schemeClr val="tx1"/>
                              </a:solidFill>
                              <a:latin typeface="Cambria Math" panose="02040503050406030204" pitchFamily="18" charset="0"/>
                              <a:ea typeface="Cambria Math" panose="02040503050406030204" pitchFamily="18" charset="0"/>
                            </a:rPr>
                            <m:t>⊥</m:t>
                          </m:r>
                        </m:sub>
                      </m:sSub>
                    </m:oMath>
                  </m:oMathPara>
                </a14:m>
                <a:endParaRPr lang="nl-NL" dirty="0">
                  <a:solidFill>
                    <a:schemeClr val="tx1"/>
                  </a:solidFill>
                </a:endParaRPr>
              </a:p>
            </p:txBody>
          </p:sp>
        </mc:Choice>
        <mc:Fallback xmlns="">
          <p:sp>
            <p:nvSpPr>
              <p:cNvPr id="27" name="Tekstvak 26">
                <a:extLst>
                  <a:ext uri="{FF2B5EF4-FFF2-40B4-BE49-F238E27FC236}">
                    <a16:creationId xmlns:a16="http://schemas.microsoft.com/office/drawing/2014/main" id="{01C6E6AE-61FD-DE80-FED5-62F0B6F44772}"/>
                  </a:ext>
                </a:extLst>
              </p:cNvPr>
              <p:cNvSpPr txBox="1">
                <a:spLocks noRot="1" noChangeAspect="1" noMove="1" noResize="1" noEditPoints="1" noAdjustHandles="1" noChangeArrowheads="1" noChangeShapeType="1" noTextEdit="1"/>
              </p:cNvSpPr>
              <p:nvPr/>
            </p:nvSpPr>
            <p:spPr>
              <a:xfrm>
                <a:off x="9535359" y="3928227"/>
                <a:ext cx="900042" cy="607564"/>
              </a:xfrm>
              <a:prstGeom prst="rect">
                <a:avLst/>
              </a:prstGeom>
              <a:blipFill>
                <a:blip r:embed="rId3"/>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D3D3B7EB-975C-D398-BA94-57F99D6C7DF9}"/>
                  </a:ext>
                </a:extLst>
              </p:cNvPr>
              <p:cNvSpPr txBox="1"/>
              <p:nvPr/>
            </p:nvSpPr>
            <p:spPr>
              <a:xfrm>
                <a:off x="7650546" y="2912760"/>
                <a:ext cx="919191" cy="654649"/>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a:rPr lang="nl-NL" b="0" i="1" smtClean="0">
                              <a:solidFill>
                                <a:schemeClr val="tx1"/>
                              </a:solidFill>
                              <a:latin typeface="Cambria Math" panose="02040503050406030204" pitchFamily="18" charset="0"/>
                            </a:rPr>
                            <m:t>//</m:t>
                          </m:r>
                        </m:sub>
                      </m:sSub>
                    </m:oMath>
                  </m:oMathPara>
                </a14:m>
                <a:endParaRPr lang="nl-NL" dirty="0">
                  <a:solidFill>
                    <a:schemeClr val="tx1"/>
                  </a:solidFill>
                </a:endParaRPr>
              </a:p>
            </p:txBody>
          </p:sp>
        </mc:Choice>
        <mc:Fallback xmlns="">
          <p:sp>
            <p:nvSpPr>
              <p:cNvPr id="28" name="Tekstvak 27">
                <a:extLst>
                  <a:ext uri="{FF2B5EF4-FFF2-40B4-BE49-F238E27FC236}">
                    <a16:creationId xmlns:a16="http://schemas.microsoft.com/office/drawing/2014/main" id="{AC044F36-CA79-D05E-94E4-D178790EADD4}"/>
                  </a:ext>
                </a:extLst>
              </p:cNvPr>
              <p:cNvSpPr txBox="1">
                <a:spLocks noRot="1" noChangeAspect="1" noMove="1" noResize="1" noEditPoints="1" noAdjustHandles="1" noChangeArrowheads="1" noChangeShapeType="1" noTextEdit="1"/>
              </p:cNvSpPr>
              <p:nvPr/>
            </p:nvSpPr>
            <p:spPr>
              <a:xfrm>
                <a:off x="7650546" y="2912760"/>
                <a:ext cx="919191" cy="654649"/>
              </a:xfrm>
              <a:prstGeom prst="rect">
                <a:avLst/>
              </a:prstGeom>
              <a:blipFill>
                <a:blip r:embed="rId4"/>
                <a:stretch>
                  <a:fillRect t="-13084"/>
                </a:stretch>
              </a:blipFill>
              <a:ln>
                <a:noFill/>
              </a:ln>
            </p:spPr>
            <p:txBody>
              <a:bodyPr/>
              <a:lstStyle/>
              <a:p>
                <a:r>
                  <a:rPr lang="nl-NL">
                    <a:noFill/>
                  </a:rPr>
                  <a:t> </a:t>
                </a:r>
              </a:p>
            </p:txBody>
          </p:sp>
        </mc:Fallback>
      </mc:AlternateContent>
      <p:cxnSp>
        <p:nvCxnSpPr>
          <p:cNvPr id="29" name="Rechte verbindingslijn 28">
            <a:extLst>
              <a:ext uri="{FF2B5EF4-FFF2-40B4-BE49-F238E27FC236}">
                <a16:creationId xmlns:a16="http://schemas.microsoft.com/office/drawing/2014/main" id="{349F8CF8-3C90-6089-6CF7-37B12CEBD723}"/>
              </a:ext>
            </a:extLst>
          </p:cNvPr>
          <p:cNvCxnSpPr>
            <a:cxnSpLocks/>
          </p:cNvCxnSpPr>
          <p:nvPr/>
        </p:nvCxnSpPr>
        <p:spPr>
          <a:xfrm flipV="1">
            <a:off x="6726914" y="3630051"/>
            <a:ext cx="4889216" cy="2815275"/>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cxnSp>
        <p:nvCxnSpPr>
          <p:cNvPr id="30" name="Rechte verbindingslijn 29">
            <a:extLst>
              <a:ext uri="{FF2B5EF4-FFF2-40B4-BE49-F238E27FC236}">
                <a16:creationId xmlns:a16="http://schemas.microsoft.com/office/drawing/2014/main" id="{4AC00F46-1DA2-2C63-8BA7-B76DB3DC9369}"/>
              </a:ext>
            </a:extLst>
          </p:cNvPr>
          <p:cNvCxnSpPr>
            <a:cxnSpLocks/>
          </p:cNvCxnSpPr>
          <p:nvPr/>
        </p:nvCxnSpPr>
        <p:spPr>
          <a:xfrm>
            <a:off x="6584266" y="1193602"/>
            <a:ext cx="3177873" cy="5299273"/>
          </a:xfrm>
          <a:prstGeom prst="line">
            <a:avLst/>
          </a:prstGeom>
          <a:ln>
            <a:solidFill>
              <a:srgbClr val="4472C4"/>
            </a:solidFill>
            <a:prstDash val="sysDash"/>
          </a:ln>
        </p:spPr>
        <p:style>
          <a:lnRef idx="2">
            <a:schemeClr val="accent1"/>
          </a:lnRef>
          <a:fillRef idx="0">
            <a:schemeClr val="accent1"/>
          </a:fillRef>
          <a:effectRef idx="1">
            <a:schemeClr val="accent1"/>
          </a:effectRef>
          <a:fontRef idx="minor">
            <a:schemeClr val="tx1"/>
          </a:fontRef>
        </p:style>
      </p:cxnSp>
      <p:sp>
        <p:nvSpPr>
          <p:cNvPr id="31" name="Rechthoekige driehoek 30">
            <a:extLst>
              <a:ext uri="{FF2B5EF4-FFF2-40B4-BE49-F238E27FC236}">
                <a16:creationId xmlns:a16="http://schemas.microsoft.com/office/drawing/2014/main" id="{82AE3A95-E206-9A32-757D-30368BB485B0}"/>
              </a:ext>
            </a:extLst>
          </p:cNvPr>
          <p:cNvSpPr/>
          <p:nvPr/>
        </p:nvSpPr>
        <p:spPr>
          <a:xfrm flipH="1">
            <a:off x="6169020" y="2481061"/>
            <a:ext cx="4815166" cy="2799532"/>
          </a:xfrm>
          <a:prstGeom prst="rtTriangle">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sp>
        <p:nvSpPr>
          <p:cNvPr id="32" name="Rechthoek 31">
            <a:extLst>
              <a:ext uri="{FF2B5EF4-FFF2-40B4-BE49-F238E27FC236}">
                <a16:creationId xmlns:a16="http://schemas.microsoft.com/office/drawing/2014/main" id="{B930E7B9-0266-C762-F95A-D3BB1C40BB0B}"/>
              </a:ext>
            </a:extLst>
          </p:cNvPr>
          <p:cNvSpPr/>
          <p:nvPr/>
        </p:nvSpPr>
        <p:spPr>
          <a:xfrm rot="19818536">
            <a:off x="8551402" y="2719713"/>
            <a:ext cx="836074" cy="836074"/>
          </a:xfrm>
          <a:prstGeom prst="rect">
            <a:avLst/>
          </a:prstGeom>
          <a:noFill/>
          <a:ln w="28575">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     </a:t>
            </a:r>
          </a:p>
        </p:txBody>
      </p:sp>
      <p:cxnSp>
        <p:nvCxnSpPr>
          <p:cNvPr id="33" name="Rechte verbindingslijn met pijl 32">
            <a:extLst>
              <a:ext uri="{FF2B5EF4-FFF2-40B4-BE49-F238E27FC236}">
                <a16:creationId xmlns:a16="http://schemas.microsoft.com/office/drawing/2014/main" id="{BBCE7082-C712-7F26-AC35-3F0ABD11E965}"/>
              </a:ext>
            </a:extLst>
          </p:cNvPr>
          <p:cNvCxnSpPr>
            <a:cxnSpLocks/>
          </p:cNvCxnSpPr>
          <p:nvPr/>
        </p:nvCxnSpPr>
        <p:spPr>
          <a:xfrm>
            <a:off x="8969438" y="3137749"/>
            <a:ext cx="0" cy="2022646"/>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4" name="Rechte verbindingslijn met pijl 33">
            <a:extLst>
              <a:ext uri="{FF2B5EF4-FFF2-40B4-BE49-F238E27FC236}">
                <a16:creationId xmlns:a16="http://schemas.microsoft.com/office/drawing/2014/main" id="{0A58624D-2215-91EB-9633-93A3E44AFD07}"/>
              </a:ext>
            </a:extLst>
          </p:cNvPr>
          <p:cNvCxnSpPr>
            <a:cxnSpLocks/>
          </p:cNvCxnSpPr>
          <p:nvPr/>
        </p:nvCxnSpPr>
        <p:spPr>
          <a:xfrm flipH="1">
            <a:off x="8051325" y="3159761"/>
            <a:ext cx="920013" cy="521493"/>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5" name="Rechte verbindingslijn met pijl 34">
            <a:extLst>
              <a:ext uri="{FF2B5EF4-FFF2-40B4-BE49-F238E27FC236}">
                <a16:creationId xmlns:a16="http://schemas.microsoft.com/office/drawing/2014/main" id="{37F54EC9-AFB3-6C16-C5EA-23586B8D9758}"/>
              </a:ext>
            </a:extLst>
          </p:cNvPr>
          <p:cNvCxnSpPr>
            <a:cxnSpLocks/>
          </p:cNvCxnSpPr>
          <p:nvPr/>
        </p:nvCxnSpPr>
        <p:spPr>
          <a:xfrm>
            <a:off x="8966550" y="3148494"/>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9C62B057-BE61-B3D6-5213-F095EA8D15A5}"/>
              </a:ext>
            </a:extLst>
          </p:cNvPr>
          <p:cNvCxnSpPr>
            <a:cxnSpLocks/>
          </p:cNvCxnSpPr>
          <p:nvPr/>
        </p:nvCxnSpPr>
        <p:spPr>
          <a:xfrm flipV="1">
            <a:off x="9470266" y="3081337"/>
            <a:ext cx="465739" cy="263995"/>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7" name="Tekstvak 36">
                <a:extLst>
                  <a:ext uri="{FF2B5EF4-FFF2-40B4-BE49-F238E27FC236}">
                    <a16:creationId xmlns:a16="http://schemas.microsoft.com/office/drawing/2014/main" id="{A5134D73-D9FE-9D95-D641-F20FE78C0303}"/>
                  </a:ext>
                </a:extLst>
              </p:cNvPr>
              <p:cNvSpPr txBox="1"/>
              <p:nvPr/>
            </p:nvSpPr>
            <p:spPr>
              <a:xfrm>
                <a:off x="9519087" y="3135014"/>
                <a:ext cx="1649150" cy="40293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w</m:t>
                          </m:r>
                        </m:sub>
                      </m:sSub>
                      <m:r>
                        <a:rPr lang="nl-NL" b="0" i="1" smtClean="0">
                          <a:solidFill>
                            <a:schemeClr val="tx1"/>
                          </a:solidFill>
                          <a:latin typeface="Cambria Math" panose="02040503050406030204" pitchFamily="18" charset="0"/>
                        </a:rPr>
                        <m:t>=100 </m:t>
                      </m:r>
                      <m:r>
                        <m:rPr>
                          <m:sty m:val="p"/>
                        </m:rPr>
                        <a:rPr lang="nl-NL" b="0" i="0" smtClean="0">
                          <a:solidFill>
                            <a:schemeClr val="tx1"/>
                          </a:solidFill>
                          <a:latin typeface="Cambria Math" panose="02040503050406030204" pitchFamily="18" charset="0"/>
                        </a:rPr>
                        <m:t>N</m:t>
                      </m:r>
                    </m:oMath>
                  </m:oMathPara>
                </a14:m>
                <a:endParaRPr lang="nl-NL" dirty="0">
                  <a:solidFill>
                    <a:schemeClr val="tx1"/>
                  </a:solidFill>
                </a:endParaRPr>
              </a:p>
            </p:txBody>
          </p:sp>
        </mc:Choice>
        <mc:Fallback xmlns="">
          <p:sp>
            <p:nvSpPr>
              <p:cNvPr id="37" name="Tekstvak 36">
                <a:extLst>
                  <a:ext uri="{FF2B5EF4-FFF2-40B4-BE49-F238E27FC236}">
                    <a16:creationId xmlns:a16="http://schemas.microsoft.com/office/drawing/2014/main" id="{C85E8117-DADB-AF45-6B08-65D4B71C1A8B}"/>
                  </a:ext>
                </a:extLst>
              </p:cNvPr>
              <p:cNvSpPr txBox="1">
                <a:spLocks noRot="1" noChangeAspect="1" noMove="1" noResize="1" noEditPoints="1" noAdjustHandles="1" noChangeArrowheads="1" noChangeShapeType="1" noTextEdit="1"/>
              </p:cNvSpPr>
              <p:nvPr/>
            </p:nvSpPr>
            <p:spPr>
              <a:xfrm>
                <a:off x="9519087" y="3135014"/>
                <a:ext cx="1649150" cy="402931"/>
              </a:xfrm>
              <a:prstGeom prst="rect">
                <a:avLst/>
              </a:prstGeom>
              <a:blipFill>
                <a:blip r:embed="rId5"/>
                <a:stretch>
                  <a:fillRect t="-22727"/>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8" name="Tekstvak 37">
                <a:extLst>
                  <a:ext uri="{FF2B5EF4-FFF2-40B4-BE49-F238E27FC236}">
                    <a16:creationId xmlns:a16="http://schemas.microsoft.com/office/drawing/2014/main" id="{26537221-B4EE-3F50-AAC0-E669563AA3E5}"/>
                  </a:ext>
                </a:extLst>
              </p:cNvPr>
              <p:cNvSpPr txBox="1"/>
              <p:nvPr/>
            </p:nvSpPr>
            <p:spPr>
              <a:xfrm>
                <a:off x="8699324" y="4382206"/>
                <a:ext cx="919191"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z</m:t>
                          </m:r>
                        </m:sub>
                      </m:sSub>
                    </m:oMath>
                  </m:oMathPara>
                </a14:m>
                <a:endParaRPr lang="nl-NL" dirty="0">
                  <a:solidFill>
                    <a:schemeClr val="tx1"/>
                  </a:solidFill>
                </a:endParaRPr>
              </a:p>
            </p:txBody>
          </p:sp>
        </mc:Choice>
        <mc:Fallback xmlns="">
          <p:sp>
            <p:nvSpPr>
              <p:cNvPr id="38" name="Tekstvak 37">
                <a:extLst>
                  <a:ext uri="{FF2B5EF4-FFF2-40B4-BE49-F238E27FC236}">
                    <a16:creationId xmlns:a16="http://schemas.microsoft.com/office/drawing/2014/main" id="{658C919A-9620-3F4D-4EED-D1D014A3096E}"/>
                  </a:ext>
                </a:extLst>
              </p:cNvPr>
              <p:cNvSpPr txBox="1">
                <a:spLocks noRot="1" noChangeAspect="1" noMove="1" noResize="1" noEditPoints="1" noAdjustHandles="1" noChangeArrowheads="1" noChangeShapeType="1" noTextEdit="1"/>
              </p:cNvSpPr>
              <p:nvPr/>
            </p:nvSpPr>
            <p:spPr>
              <a:xfrm>
                <a:off x="8699324" y="4382206"/>
                <a:ext cx="919191" cy="607564"/>
              </a:xfrm>
              <a:prstGeom prst="rect">
                <a:avLst/>
              </a:prstGeom>
              <a:blipFill>
                <a:blip r:embed="rId6"/>
                <a:stretch>
                  <a:fillRect t="-15000"/>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39" name="Tekstvak 38">
                <a:extLst>
                  <a:ext uri="{FF2B5EF4-FFF2-40B4-BE49-F238E27FC236}">
                    <a16:creationId xmlns:a16="http://schemas.microsoft.com/office/drawing/2014/main" id="{EDE928EA-CCFA-969D-0D75-C88974DB30C2}"/>
                  </a:ext>
                </a:extLst>
              </p:cNvPr>
              <p:cNvSpPr txBox="1"/>
              <p:nvPr/>
            </p:nvSpPr>
            <p:spPr>
              <a:xfrm>
                <a:off x="6545966" y="4884300"/>
                <a:ext cx="919191" cy="556901"/>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nl-NL" b="0" i="1" smtClean="0">
                          <a:solidFill>
                            <a:schemeClr val="tx1"/>
                          </a:solidFill>
                          <a:latin typeface="Cambria Math" panose="02040503050406030204" pitchFamily="18" charset="0"/>
                        </a:rPr>
                        <m:t>30</m:t>
                      </m:r>
                      <m:r>
                        <a:rPr lang="nl-NL" i="1">
                          <a:latin typeface="Cambria Math" panose="02040503050406030204" pitchFamily="18" charset="0"/>
                          <a:ea typeface="Cambria Math" panose="02040503050406030204" pitchFamily="18" charset="0"/>
                        </a:rPr>
                        <m:t>°</m:t>
                      </m:r>
                    </m:oMath>
                  </m:oMathPara>
                </a14:m>
                <a:endParaRPr lang="nl-NL" dirty="0">
                  <a:solidFill>
                    <a:schemeClr val="tx1"/>
                  </a:solidFill>
                </a:endParaRPr>
              </a:p>
            </p:txBody>
          </p:sp>
        </mc:Choice>
        <mc:Fallback xmlns="">
          <p:sp>
            <p:nvSpPr>
              <p:cNvPr id="39" name="Tekstvak 38">
                <a:extLst>
                  <a:ext uri="{FF2B5EF4-FFF2-40B4-BE49-F238E27FC236}">
                    <a16:creationId xmlns:a16="http://schemas.microsoft.com/office/drawing/2014/main" id="{3034CFFD-643B-8341-ED85-5988E6DAC265}"/>
                  </a:ext>
                </a:extLst>
              </p:cNvPr>
              <p:cNvSpPr txBox="1">
                <a:spLocks noRot="1" noChangeAspect="1" noMove="1" noResize="1" noEditPoints="1" noAdjustHandles="1" noChangeArrowheads="1" noChangeShapeType="1" noTextEdit="1"/>
              </p:cNvSpPr>
              <p:nvPr/>
            </p:nvSpPr>
            <p:spPr>
              <a:xfrm>
                <a:off x="6545966" y="4884300"/>
                <a:ext cx="919191" cy="556901"/>
              </a:xfrm>
              <a:prstGeom prst="rect">
                <a:avLst/>
              </a:prstGeom>
              <a:blipFill>
                <a:blip r:embed="rId7"/>
                <a:stretch>
                  <a:fillRect/>
                </a:stretch>
              </a:blipFill>
              <a:ln>
                <a:noFill/>
              </a:ln>
            </p:spPr>
            <p:txBody>
              <a:bodyPr/>
              <a:lstStyle/>
              <a:p>
                <a:r>
                  <a:rPr lang="nl-NL">
                    <a:noFill/>
                  </a:rPr>
                  <a:t> </a:t>
                </a:r>
              </a:p>
            </p:txBody>
          </p:sp>
        </mc:Fallback>
      </mc:AlternateContent>
      <p:cxnSp>
        <p:nvCxnSpPr>
          <p:cNvPr id="40" name="Rechte verbindingslijn met pijl 39">
            <a:extLst>
              <a:ext uri="{FF2B5EF4-FFF2-40B4-BE49-F238E27FC236}">
                <a16:creationId xmlns:a16="http://schemas.microsoft.com/office/drawing/2014/main" id="{4E3ED4D2-B06F-A558-36AE-ED1FDAEE2380}"/>
              </a:ext>
            </a:extLst>
          </p:cNvPr>
          <p:cNvCxnSpPr>
            <a:cxnSpLocks/>
          </p:cNvCxnSpPr>
          <p:nvPr/>
        </p:nvCxnSpPr>
        <p:spPr>
          <a:xfrm rot="10800000">
            <a:off x="8101001" y="1683921"/>
            <a:ext cx="878184" cy="1477394"/>
          </a:xfrm>
          <a:prstGeom prst="straightConnector1">
            <a:avLst/>
          </a:prstGeom>
          <a:ln w="28575">
            <a:solidFill>
              <a:srgbClr val="FF00FF"/>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1" name="Tekstvak 40">
                <a:extLst>
                  <a:ext uri="{FF2B5EF4-FFF2-40B4-BE49-F238E27FC236}">
                    <a16:creationId xmlns:a16="http://schemas.microsoft.com/office/drawing/2014/main" id="{F03768EF-E463-9210-1079-040D68888CB6}"/>
                  </a:ext>
                </a:extLst>
              </p:cNvPr>
              <p:cNvSpPr txBox="1"/>
              <p:nvPr/>
            </p:nvSpPr>
            <p:spPr>
              <a:xfrm>
                <a:off x="8017404" y="1344881"/>
                <a:ext cx="900042" cy="607564"/>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tx1"/>
                              </a:solidFill>
                              <a:latin typeface="Cambria Math" panose="02040503050406030204" pitchFamily="18" charset="0"/>
                            </a:rPr>
                          </m:ctrlPr>
                        </m:sSubPr>
                        <m:e>
                          <m:acc>
                            <m:accPr>
                              <m:chr m:val="⃗"/>
                              <m:ctrlPr>
                                <a:rPr lang="nl-NL" i="1" smtClean="0">
                                  <a:solidFill>
                                    <a:schemeClr val="tx1"/>
                                  </a:solidFill>
                                  <a:latin typeface="Cambria Math" panose="02040503050406030204" pitchFamily="18" charset="0"/>
                                </a:rPr>
                              </m:ctrlPr>
                            </m:accPr>
                            <m:e>
                              <m:r>
                                <a:rPr lang="nl-NL" b="0" i="1" smtClean="0">
                                  <a:solidFill>
                                    <a:schemeClr val="tx1"/>
                                  </a:solidFill>
                                  <a:latin typeface="Cambria Math" panose="02040503050406030204" pitchFamily="18" charset="0"/>
                                </a:rPr>
                                <m:t>𝐹</m:t>
                              </m:r>
                            </m:e>
                          </m:acc>
                        </m:e>
                        <m:sub>
                          <m:r>
                            <m:rPr>
                              <m:sty m:val="p"/>
                            </m:rPr>
                            <a:rPr lang="nl-NL" b="0" i="0" smtClean="0">
                              <a:solidFill>
                                <a:schemeClr val="tx1"/>
                              </a:solidFill>
                              <a:latin typeface="Cambria Math" panose="02040503050406030204" pitchFamily="18" charset="0"/>
                            </a:rPr>
                            <m:t>n</m:t>
                          </m:r>
                        </m:sub>
                      </m:sSub>
                    </m:oMath>
                  </m:oMathPara>
                </a14:m>
                <a:endParaRPr lang="nl-NL" dirty="0">
                  <a:solidFill>
                    <a:schemeClr val="tx1"/>
                  </a:solidFill>
                </a:endParaRPr>
              </a:p>
            </p:txBody>
          </p:sp>
        </mc:Choice>
        <mc:Fallback xmlns="">
          <p:sp>
            <p:nvSpPr>
              <p:cNvPr id="41" name="Tekstvak 40">
                <a:extLst>
                  <a:ext uri="{FF2B5EF4-FFF2-40B4-BE49-F238E27FC236}">
                    <a16:creationId xmlns:a16="http://schemas.microsoft.com/office/drawing/2014/main" id="{259A8B9D-939C-C5EC-53D7-4FB54EF022D1}"/>
                  </a:ext>
                </a:extLst>
              </p:cNvPr>
              <p:cNvSpPr txBox="1">
                <a:spLocks noRot="1" noChangeAspect="1" noMove="1" noResize="1" noEditPoints="1" noAdjustHandles="1" noChangeArrowheads="1" noChangeShapeType="1" noTextEdit="1"/>
              </p:cNvSpPr>
              <p:nvPr/>
            </p:nvSpPr>
            <p:spPr>
              <a:xfrm>
                <a:off x="8017404" y="1344881"/>
                <a:ext cx="900042" cy="607564"/>
              </a:xfrm>
              <a:prstGeom prst="rect">
                <a:avLst/>
              </a:prstGeom>
              <a:blipFill>
                <a:blip r:embed="rId8"/>
                <a:stretch>
                  <a:fillRect t="-15152"/>
                </a:stretch>
              </a:blipFill>
              <a:ln>
                <a:noFill/>
              </a:ln>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Tekstvak 12">
                <a:extLst>
                  <a:ext uri="{FF2B5EF4-FFF2-40B4-BE49-F238E27FC236}">
                    <a16:creationId xmlns:a16="http://schemas.microsoft.com/office/drawing/2014/main" id="{5BD00C1C-E707-872C-A53F-A7D205594E1D}"/>
                  </a:ext>
                </a:extLst>
              </p:cNvPr>
              <p:cNvSpPr txBox="1"/>
              <p:nvPr/>
            </p:nvSpPr>
            <p:spPr>
              <a:xfrm>
                <a:off x="7840139" y="2162095"/>
                <a:ext cx="313100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000" b="0" i="1" dirty="0" smtClean="0">
                          <a:latin typeface="Cambria Math" panose="02040503050406030204" pitchFamily="18" charset="0"/>
                        </a:rPr>
                        <m:t>𝑚</m:t>
                      </m:r>
                      <m:r>
                        <a:rPr lang="nl-NL" sz="2000" b="0" i="1" dirty="0" smtClean="0">
                          <a:latin typeface="Cambria Math" panose="02040503050406030204" pitchFamily="18" charset="0"/>
                        </a:rPr>
                        <m:t>=33 </m:t>
                      </m:r>
                      <m:r>
                        <m:rPr>
                          <m:sty m:val="p"/>
                        </m:rPr>
                        <a:rPr lang="nl-NL" sz="2000" b="0" i="0" dirty="0" smtClean="0">
                          <a:latin typeface="Cambria Math" panose="02040503050406030204" pitchFamily="18" charset="0"/>
                        </a:rPr>
                        <m:t>kg</m:t>
                      </m:r>
                    </m:oMath>
                  </m:oMathPara>
                </a14:m>
                <a:endParaRPr/>
              </a:p>
            </p:txBody>
          </p:sp>
        </mc:Choice>
        <mc:Fallback xmlns="">
          <p:sp>
            <p:nvSpPr>
              <p:cNvPr id="13" name="Tekstvak 12">
                <a:extLst>
                  <a:ext uri="{FF2B5EF4-FFF2-40B4-BE49-F238E27FC236}">
                    <a16:creationId xmlns:a16="http://schemas.microsoft.com/office/drawing/2014/main" id="{35FB75E6-547A-808C-3AD5-71835BE72875}"/>
                  </a:ext>
                </a:extLst>
              </p:cNvPr>
              <p:cNvSpPr txBox="1">
                <a:spLocks noRot="1" noChangeAspect="1" noMove="1" noResize="1" noEditPoints="1" noAdjustHandles="1" noChangeArrowheads="1" noChangeShapeType="1" noTextEdit="1"/>
              </p:cNvSpPr>
              <p:nvPr/>
            </p:nvSpPr>
            <p:spPr>
              <a:xfrm>
                <a:off x="7840139" y="2162095"/>
                <a:ext cx="3131006" cy="400110"/>
              </a:xfrm>
              <a:prstGeom prst="rect">
                <a:avLst/>
              </a:prstGeom>
              <a:blipFill>
                <a:blip r:embed="rId13"/>
                <a:stretch>
                  <a:fillRect t="-9231" b="-27692"/>
                </a:stretch>
              </a:blipFill>
            </p:spPr>
            <p:txBody>
              <a:bodyPr/>
              <a:lstStyle/>
              <a:p>
                <a:r>
                  <a:rPr lang="nl-NL">
                    <a:noFill/>
                  </a:rPr>
                  <a:t> </a:t>
                </a:r>
              </a:p>
            </p:txBody>
          </p:sp>
        </mc:Fallback>
      </mc:AlternateContent>
      <p:pic>
        <p:nvPicPr>
          <p:cNvPr id="10" name="Afbeelding 9" descr="Afbeelding met zwart, duisternis&#10;&#10;Automatisch gegenereerde beschrijving">
            <a:extLst>
              <a:ext uri="{FF2B5EF4-FFF2-40B4-BE49-F238E27FC236}">
                <a16:creationId xmlns:a16="http://schemas.microsoft.com/office/drawing/2014/main" id="{3A10DFC3-2EB3-8D7D-F023-511BCB362BEF}"/>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8736"/>
                    </a14:imgEffect>
                    <a14:imgEffect>
                      <a14:brightnessContrast bright="97000"/>
                    </a14:imgEffect>
                  </a14:imgLayer>
                </a14:imgProps>
              </a:ext>
              <a:ext uri="{28A0092B-C50C-407E-A947-70E740481C1C}">
                <a14:useLocalDpi xmlns:a14="http://schemas.microsoft.com/office/drawing/2010/main" val="0"/>
              </a:ext>
            </a:extLst>
          </a:blip>
          <a:stretch>
            <a:fillRect/>
          </a:stretch>
        </p:blipFill>
        <p:spPr>
          <a:xfrm rot="8983357">
            <a:off x="5785340" y="776761"/>
            <a:ext cx="5102808" cy="2582020"/>
          </a:xfrm>
          <a:prstGeom prst="rect">
            <a:avLst/>
          </a:prstGeom>
        </p:spPr>
      </p:pic>
    </p:spTree>
    <p:extLst>
      <p:ext uri="{BB962C8B-B14F-4D97-AF65-F5344CB8AC3E}">
        <p14:creationId xmlns:p14="http://schemas.microsoft.com/office/powerpoint/2010/main" val="1418922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1000"/>
                                        <p:tgtEl>
                                          <p:spTgt spid="3">
                                            <p:txEl>
                                              <p:pRg st="9" end="9"/>
                                            </p:txEl>
                                          </p:spTgt>
                                        </p:tgtEl>
                                      </p:cBhvr>
                                    </p:animEffect>
                                    <p:anim calcmode="lin" valueType="num">
                                      <p:cBhvr>
                                        <p:cTn id="3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18079B3-B48A-EAC1-020B-70DCFFD9D278}"/>
              </a:ext>
            </a:extLst>
          </p:cNvPr>
          <p:cNvPicPr>
            <a:picLocks noChangeAspect="1"/>
          </p:cNvPicPr>
          <p:nvPr/>
        </p:nvPicPr>
        <p:blipFill>
          <a:blip r:embed="rId3"/>
          <a:stretch>
            <a:fillRect/>
          </a:stretch>
        </p:blipFill>
        <p:spPr>
          <a:xfrm>
            <a:off x="483079" y="857230"/>
            <a:ext cx="4315692" cy="5599239"/>
          </a:xfrm>
          <a:prstGeom prst="rect">
            <a:avLst/>
          </a:prstGeom>
        </p:spPr>
      </p:pic>
      <p:sp>
        <p:nvSpPr>
          <p:cNvPr id="11" name="Tijdelijke aanduiding voor inhoud 10">
            <a:extLst>
              <a:ext uri="{FF2B5EF4-FFF2-40B4-BE49-F238E27FC236}">
                <a16:creationId xmlns:a16="http://schemas.microsoft.com/office/drawing/2014/main" id="{2F044623-0480-06C4-00CF-0A5A036323A6}"/>
              </a:ext>
            </a:extLst>
          </p:cNvPr>
          <p:cNvSpPr>
            <a:spLocks noGrp="1"/>
          </p:cNvSpPr>
          <p:nvPr>
            <p:ph idx="1"/>
          </p:nvPr>
        </p:nvSpPr>
        <p:spPr>
          <a:xfrm>
            <a:off x="6096000" y="1825625"/>
            <a:ext cx="5257800" cy="4351338"/>
          </a:xfrm>
        </p:spPr>
        <p:txBody>
          <a:bodyPr>
            <a:normAutofit fontScale="77500" lnSpcReduction="20000"/>
          </a:bodyPr>
          <a:lstStyle/>
          <a:p>
            <a:pPr>
              <a:lnSpc>
                <a:spcPct val="120000"/>
              </a:lnSpc>
            </a:pPr>
            <a:r>
              <a:rPr lang="nl-NL" dirty="0"/>
              <a:t>26 vragen, totaal 75 punten</a:t>
            </a:r>
          </a:p>
          <a:p>
            <a:pPr>
              <a:lnSpc>
                <a:spcPct val="120000"/>
              </a:lnSpc>
            </a:pPr>
            <a:r>
              <a:rPr lang="nl-NL" dirty="0"/>
              <a:t>Komt neer op 2,4 minuten per punt (kleine 3 minuten met extra tijd)</a:t>
            </a:r>
          </a:p>
          <a:p>
            <a:pPr>
              <a:lnSpc>
                <a:spcPct val="120000"/>
              </a:lnSpc>
            </a:pPr>
            <a:r>
              <a:rPr lang="nl-NL" dirty="0"/>
              <a:t>Twee gesloten vragen met 4 opties.</a:t>
            </a:r>
          </a:p>
          <a:p>
            <a:pPr>
              <a:lnSpc>
                <a:spcPct val="120000"/>
              </a:lnSpc>
            </a:pPr>
            <a:r>
              <a:rPr lang="nl-NL" dirty="0"/>
              <a:t>Mooie verdeling!</a:t>
            </a:r>
          </a:p>
          <a:p>
            <a:pPr>
              <a:lnSpc>
                <a:spcPct val="120000"/>
              </a:lnSpc>
            </a:pPr>
            <a:r>
              <a:rPr lang="nl-NL" dirty="0"/>
              <a:t>Relatief veel driepunters.</a:t>
            </a:r>
          </a:p>
          <a:p>
            <a:pPr>
              <a:lnSpc>
                <a:spcPct val="120000"/>
              </a:lnSpc>
            </a:pPr>
            <a:r>
              <a:rPr lang="nl-NL" dirty="0"/>
              <a:t>Vijf vierpunters, maar één vijfpunter! </a:t>
            </a:r>
            <a:endParaRPr lang="nl-NL" b="1" dirty="0"/>
          </a:p>
          <a:p>
            <a:pPr>
              <a:lnSpc>
                <a:spcPct val="120000"/>
              </a:lnSpc>
            </a:pPr>
            <a:r>
              <a:rPr lang="nl-NL" dirty="0"/>
              <a:t>Serie </a:t>
            </a:r>
            <a:r>
              <a:rPr lang="nl-NL" dirty="0" err="1"/>
              <a:t>veelpunters</a:t>
            </a:r>
            <a:r>
              <a:rPr lang="nl-NL" dirty="0"/>
              <a:t> net na het begin.</a:t>
            </a:r>
            <a:r>
              <a:rPr lang="nl-NL" b="1" dirty="0"/>
              <a:t> Taai!</a:t>
            </a:r>
            <a:r>
              <a:rPr lang="nl-NL" dirty="0"/>
              <a:t> Houd moed!</a:t>
            </a:r>
          </a:p>
          <a:p>
            <a:pPr>
              <a:lnSpc>
                <a:spcPct val="120000"/>
              </a:lnSpc>
            </a:pPr>
            <a:r>
              <a:rPr lang="nl-NL" dirty="0"/>
              <a:t>Nog twee vierpunters tegen het einde.</a:t>
            </a:r>
          </a:p>
        </p:txBody>
      </p:sp>
      <p:sp>
        <p:nvSpPr>
          <p:cNvPr id="12" name="Rechthoek 11">
            <a:extLst>
              <a:ext uri="{FF2B5EF4-FFF2-40B4-BE49-F238E27FC236}">
                <a16:creationId xmlns:a16="http://schemas.microsoft.com/office/drawing/2014/main" id="{BC948097-622A-6985-722A-6EFBB1E255C1}"/>
              </a:ext>
            </a:extLst>
          </p:cNvPr>
          <p:cNvSpPr/>
          <p:nvPr/>
        </p:nvSpPr>
        <p:spPr>
          <a:xfrm>
            <a:off x="483078" y="1470094"/>
            <a:ext cx="4315691" cy="6323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 name="Rechthoek 14">
            <a:extLst>
              <a:ext uri="{FF2B5EF4-FFF2-40B4-BE49-F238E27FC236}">
                <a16:creationId xmlns:a16="http://schemas.microsoft.com/office/drawing/2014/main" id="{058D4CA8-C1E4-71CF-F08C-093E1BA02B78}"/>
              </a:ext>
            </a:extLst>
          </p:cNvPr>
          <p:cNvSpPr/>
          <p:nvPr/>
        </p:nvSpPr>
        <p:spPr>
          <a:xfrm>
            <a:off x="483077" y="2923200"/>
            <a:ext cx="4315691" cy="23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Rechthoek 15">
            <a:extLst>
              <a:ext uri="{FF2B5EF4-FFF2-40B4-BE49-F238E27FC236}">
                <a16:creationId xmlns:a16="http://schemas.microsoft.com/office/drawing/2014/main" id="{CEA8CD48-E4DB-8768-8AA3-278454C0F823}"/>
              </a:ext>
            </a:extLst>
          </p:cNvPr>
          <p:cNvSpPr/>
          <p:nvPr/>
        </p:nvSpPr>
        <p:spPr>
          <a:xfrm>
            <a:off x="483077" y="3769694"/>
            <a:ext cx="4315691" cy="23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Rechthoek 17">
            <a:extLst>
              <a:ext uri="{FF2B5EF4-FFF2-40B4-BE49-F238E27FC236}">
                <a16:creationId xmlns:a16="http://schemas.microsoft.com/office/drawing/2014/main" id="{0295671F-7FDD-A4B3-AE85-83BF63F78D48}"/>
              </a:ext>
            </a:extLst>
          </p:cNvPr>
          <p:cNvSpPr/>
          <p:nvPr/>
        </p:nvSpPr>
        <p:spPr>
          <a:xfrm>
            <a:off x="483076" y="5426894"/>
            <a:ext cx="4315691" cy="23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9" name="Rechthoek 18">
            <a:extLst>
              <a:ext uri="{FF2B5EF4-FFF2-40B4-BE49-F238E27FC236}">
                <a16:creationId xmlns:a16="http://schemas.microsoft.com/office/drawing/2014/main" id="{A3E767C1-F391-B6E2-EB76-79D7FFA9BCBB}"/>
              </a:ext>
            </a:extLst>
          </p:cNvPr>
          <p:cNvSpPr/>
          <p:nvPr/>
        </p:nvSpPr>
        <p:spPr>
          <a:xfrm>
            <a:off x="483075" y="6061163"/>
            <a:ext cx="4315691" cy="231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Afbeelding 4">
            <a:extLst>
              <a:ext uri="{FF2B5EF4-FFF2-40B4-BE49-F238E27FC236}">
                <a16:creationId xmlns:a16="http://schemas.microsoft.com/office/drawing/2014/main" id="{96ADD963-3454-5F8A-8762-44DBA4565815}"/>
              </a:ext>
            </a:extLst>
          </p:cNvPr>
          <p:cNvPicPr>
            <a:picLocks noChangeAspect="1"/>
          </p:cNvPicPr>
          <p:nvPr/>
        </p:nvPicPr>
        <p:blipFill>
          <a:blip r:embed="rId4"/>
          <a:stretch>
            <a:fillRect/>
          </a:stretch>
        </p:blipFill>
        <p:spPr>
          <a:xfrm>
            <a:off x="348625" y="2268594"/>
            <a:ext cx="4584589" cy="2755631"/>
          </a:xfrm>
          <a:prstGeom prst="rect">
            <a:avLst/>
          </a:prstGeom>
        </p:spPr>
      </p:pic>
    </p:spTree>
    <p:extLst>
      <p:ext uri="{BB962C8B-B14F-4D97-AF65-F5344CB8AC3E}">
        <p14:creationId xmlns:p14="http://schemas.microsoft.com/office/powerpoint/2010/main" val="37479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10" presetClass="exit" presetSubtype="0" fill="hold" grpId="1" nodeType="with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
                                            <p:txEl>
                                              <p:pRg st="3" end="3"/>
                                            </p:txEl>
                                          </p:spTgt>
                                        </p:tgtEl>
                                        <p:attrNameLst>
                                          <p:attrName>style.visibility</p:attrName>
                                        </p:attrNameLst>
                                      </p:cBhvr>
                                      <p:to>
                                        <p:strVal val="visible"/>
                                      </p:to>
                                    </p:set>
                                    <p:anim calcmode="lin" valueType="num">
                                      <p:cBhvr additive="base">
                                        <p:cTn id="48"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 calcmode="lin" valueType="num">
                                      <p:cBhvr additive="base">
                                        <p:cTn id="54"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xEl>
                                              <p:pRg st="5" end="5"/>
                                            </p:txEl>
                                          </p:spTgt>
                                        </p:tgtEl>
                                        <p:attrNameLst>
                                          <p:attrName>style.visibility</p:attrName>
                                        </p:attrNameLst>
                                      </p:cBhvr>
                                      <p:to>
                                        <p:strVal val="visible"/>
                                      </p:to>
                                    </p:set>
                                    <p:anim calcmode="lin" valueType="num">
                                      <p:cBhvr additive="base">
                                        <p:cTn id="60"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par>
                          <p:cTn id="67" fill="hold">
                            <p:stCondLst>
                              <p:cond delay="500"/>
                            </p:stCondLst>
                            <p:childTnLst>
                              <p:par>
                                <p:cTn id="68" presetID="53" presetClass="entr" presetSubtype="16"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par>
                                <p:cTn id="73" presetID="2" presetClass="entr" presetSubtype="4" fill="hold" grpId="0" nodeType="withEffect">
                                  <p:stCondLst>
                                    <p:cond delay="0"/>
                                  </p:stCondLst>
                                  <p:childTnLst>
                                    <p:set>
                                      <p:cBhvr>
                                        <p:cTn id="74" dur="1" fill="hold">
                                          <p:stCondLst>
                                            <p:cond delay="0"/>
                                          </p:stCondLst>
                                        </p:cTn>
                                        <p:tgtEl>
                                          <p:spTgt spid="11">
                                            <p:txEl>
                                              <p:pRg st="6" end="6"/>
                                            </p:txEl>
                                          </p:spTgt>
                                        </p:tgtEl>
                                        <p:attrNameLst>
                                          <p:attrName>style.visibility</p:attrName>
                                        </p:attrNameLst>
                                      </p:cBhvr>
                                      <p:to>
                                        <p:strVal val="visible"/>
                                      </p:to>
                                    </p:set>
                                    <p:anim calcmode="lin" valueType="num">
                                      <p:cBhvr additive="base">
                                        <p:cTn id="7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1">
                                            <p:txEl>
                                              <p:pRg st="7" end="7"/>
                                            </p:txEl>
                                          </p:spTgt>
                                        </p:tgtEl>
                                        <p:attrNameLst>
                                          <p:attrName>style.visibility</p:attrName>
                                        </p:attrNameLst>
                                      </p:cBhvr>
                                      <p:to>
                                        <p:strVal val="visible"/>
                                      </p:to>
                                    </p:set>
                                    <p:anim calcmode="lin" valueType="num">
                                      <p:cBhvr additive="base">
                                        <p:cTn id="81"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83" presetID="53" presetClass="entr" presetSubtype="16"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p:cTn id="90" dur="500" fill="hold"/>
                                        <p:tgtEl>
                                          <p:spTgt spid="19"/>
                                        </p:tgtEl>
                                        <p:attrNameLst>
                                          <p:attrName>ppt_w</p:attrName>
                                        </p:attrNameLst>
                                      </p:cBhvr>
                                      <p:tavLst>
                                        <p:tav tm="0">
                                          <p:val>
                                            <p:fltVal val="0"/>
                                          </p:val>
                                        </p:tav>
                                        <p:tav tm="100000">
                                          <p:val>
                                            <p:strVal val="#ppt_w"/>
                                          </p:val>
                                        </p:tav>
                                      </p:tavLst>
                                    </p:anim>
                                    <p:anim calcmode="lin" valueType="num">
                                      <p:cBhvr>
                                        <p:cTn id="91" dur="500" fill="hold"/>
                                        <p:tgtEl>
                                          <p:spTgt spid="19"/>
                                        </p:tgtEl>
                                        <p:attrNameLst>
                                          <p:attrName>ppt_h</p:attrName>
                                        </p:attrNameLst>
                                      </p:cBhvr>
                                      <p:tavLst>
                                        <p:tav tm="0">
                                          <p:val>
                                            <p:fltVal val="0"/>
                                          </p:val>
                                        </p:tav>
                                        <p:tav tm="100000">
                                          <p:val>
                                            <p:strVal val="#ppt_h"/>
                                          </p:val>
                                        </p:tav>
                                      </p:tavLst>
                                    </p:anim>
                                    <p:animEffect transition="in" filter="fade">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P spid="15" grpId="0" animBg="1"/>
      <p:bldP spid="15" grpId="1" animBg="1"/>
      <p:bldP spid="16" grpId="0" animBg="1"/>
      <p:bldP spid="16" grpId="1" animBg="1"/>
      <p:bldP spid="18" grpId="0" animBg="1"/>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EAD8B83-FD18-5A8F-A3CC-742AEB2CB9D1}"/>
              </a:ext>
            </a:extLst>
          </p:cNvPr>
          <p:cNvSpPr>
            <a:spLocks noGrp="1"/>
          </p:cNvSpPr>
          <p:nvPr>
            <p:ph type="title"/>
          </p:nvPr>
        </p:nvSpPr>
        <p:spPr/>
        <p:txBody>
          <a:bodyPr/>
          <a:lstStyle/>
          <a:p>
            <a:r>
              <a:rPr lang="nl-NL" dirty="0"/>
              <a:t>Hoe werkt de hefboomwet ook alweer?</a:t>
            </a:r>
          </a:p>
        </p:txBody>
      </p:sp>
      <p:sp>
        <p:nvSpPr>
          <p:cNvPr id="5" name="Tijdelijke aanduiding voor tekst 4">
            <a:extLst>
              <a:ext uri="{FF2B5EF4-FFF2-40B4-BE49-F238E27FC236}">
                <a16:creationId xmlns:a16="http://schemas.microsoft.com/office/drawing/2014/main" id="{F3E108B9-3456-325F-B43A-6B0FB070810E}"/>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672071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2A804-F738-4577-6E71-97D8247E4271}"/>
              </a:ext>
            </a:extLst>
          </p:cNvPr>
          <p:cNvSpPr>
            <a:spLocks noGrp="1"/>
          </p:cNvSpPr>
          <p:nvPr>
            <p:ph type="title"/>
          </p:nvPr>
        </p:nvSpPr>
        <p:spPr/>
        <p:txBody>
          <a:bodyPr/>
          <a:lstStyle/>
          <a:p>
            <a:r>
              <a:rPr lang="nl-NL" dirty="0"/>
              <a:t>Krachtmoment</a:t>
            </a:r>
          </a:p>
        </p:txBody>
      </p:sp>
      <mc:AlternateContent xmlns:mc="http://schemas.openxmlformats.org/markup-compatibility/2006" xmlns:a14="http://schemas.microsoft.com/office/drawing/2010/main">
        <mc:Choice Requires="a14">
          <p:sp>
            <p:nvSpPr>
              <p:cNvPr id="3" name="Tijdelijke aanduiding voor inhoud 2">
                <a:extLst>
                  <a:ext uri="{FF2B5EF4-FFF2-40B4-BE49-F238E27FC236}">
                    <a16:creationId xmlns:a16="http://schemas.microsoft.com/office/drawing/2014/main" id="{61FF1D29-0C87-BF2D-28B4-39ABE57894B7}"/>
                  </a:ext>
                </a:extLst>
              </p:cNvPr>
              <p:cNvSpPr>
                <a:spLocks noGrp="1"/>
              </p:cNvSpPr>
              <p:nvPr>
                <p:ph sz="half" idx="1"/>
              </p:nvPr>
            </p:nvSpPr>
            <p:spPr/>
            <p:txBody>
              <a:bodyPr>
                <a:normAutofit fontScale="77500" lnSpcReduction="20000"/>
              </a:bodyPr>
              <a:lstStyle/>
              <a:p>
                <a:pPr>
                  <a:lnSpc>
                    <a:spcPct val="120000"/>
                  </a:lnSpc>
                </a:pPr>
                <a:r>
                  <a:rPr lang="nl-NL" dirty="0"/>
                  <a:t>Geeft aan hoe hard een kracht probeert om iets te laten draaien om een scharnierpunt/draaipunt.</a:t>
                </a:r>
              </a:p>
              <a:p>
                <a:pPr>
                  <a:lnSpc>
                    <a:spcPct val="120000"/>
                  </a:lnSpc>
                </a:pPr>
                <a:r>
                  <a:rPr lang="nl-NL" dirty="0"/>
                  <a:t>Hangt af van:</a:t>
                </a:r>
              </a:p>
              <a:p>
                <a:pPr lvl="1">
                  <a:lnSpc>
                    <a:spcPct val="120000"/>
                  </a:lnSpc>
                </a:pPr>
                <a:r>
                  <a:rPr lang="nl-NL" dirty="0"/>
                  <a:t>De grootte van de kracht</a:t>
                </a:r>
              </a:p>
              <a:p>
                <a:pPr lvl="1">
                  <a:lnSpc>
                    <a:spcPct val="120000"/>
                  </a:lnSpc>
                </a:pPr>
                <a:r>
                  <a:rPr lang="nl-NL" dirty="0"/>
                  <a:t>De arm van de kracht</a:t>
                </a:r>
              </a:p>
              <a:p>
                <a:pPr>
                  <a:lnSpc>
                    <a:spcPct val="120000"/>
                  </a:lnSpc>
                </a:pPr>
                <a14:m>
                  <m:oMath xmlns:m="http://schemas.openxmlformats.org/officeDocument/2006/math">
                    <m:r>
                      <a:rPr lang="nl-NL" b="0" i="1" smtClean="0">
                        <a:latin typeface="Cambria Math" panose="02040503050406030204" pitchFamily="18" charset="0"/>
                      </a:rPr>
                      <m:t>𝑀</m:t>
                    </m:r>
                    <m:r>
                      <a:rPr lang="nl-NL" b="0" i="1" smtClean="0">
                        <a:latin typeface="Cambria Math" panose="02040503050406030204" pitchFamily="18" charset="0"/>
                      </a:rPr>
                      <m:t>=</m:t>
                    </m:r>
                    <m:r>
                      <a:rPr lang="nl-NL" b="0" i="1" smtClean="0">
                        <a:latin typeface="Cambria Math" panose="02040503050406030204" pitchFamily="18" charset="0"/>
                      </a:rPr>
                      <m:t>𝐹</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𝑟</m:t>
                    </m:r>
                  </m:oMath>
                </a14:m>
                <a:endParaRPr lang="nl-NL" b="0" dirty="0">
                  <a:ea typeface="Cambria Math" panose="02040503050406030204" pitchFamily="18" charset="0"/>
                </a:endParaRPr>
              </a:p>
              <a:p>
                <a:pPr lvl="1">
                  <a:lnSpc>
                    <a:spcPct val="120000"/>
                  </a:lnSpc>
                </a:pPr>
                <a14:m>
                  <m:oMath xmlns:m="http://schemas.openxmlformats.org/officeDocument/2006/math">
                    <m:r>
                      <a:rPr lang="nl-NL" b="0" i="1" smtClean="0">
                        <a:latin typeface="Cambria Math" panose="02040503050406030204" pitchFamily="18" charset="0"/>
                      </a:rPr>
                      <m:t>𝑀</m:t>
                    </m:r>
                  </m:oMath>
                </a14:m>
                <a:r>
                  <a:rPr lang="nl-NL" dirty="0"/>
                  <a:t> is het (kracht)moment in Nm;</a:t>
                </a:r>
              </a:p>
              <a:p>
                <a:pPr lvl="1">
                  <a:lnSpc>
                    <a:spcPct val="120000"/>
                  </a:lnSpc>
                </a:pPr>
                <a14:m>
                  <m:oMath xmlns:m="http://schemas.openxmlformats.org/officeDocument/2006/math">
                    <m:r>
                      <a:rPr lang="nl-NL" b="0" i="1" smtClean="0">
                        <a:latin typeface="Cambria Math" panose="02040503050406030204" pitchFamily="18" charset="0"/>
                      </a:rPr>
                      <m:t>𝐹</m:t>
                    </m:r>
                  </m:oMath>
                </a14:m>
                <a:r>
                  <a:rPr lang="nl-NL" dirty="0"/>
                  <a:t> is de kracht in N;</a:t>
                </a:r>
              </a:p>
              <a:p>
                <a:pPr lvl="1">
                  <a:lnSpc>
                    <a:spcPct val="120000"/>
                  </a:lnSpc>
                </a:pPr>
                <a14:m>
                  <m:oMath xmlns:m="http://schemas.openxmlformats.org/officeDocument/2006/math">
                    <m:r>
                      <a:rPr lang="nl-NL" b="0" i="1" smtClean="0">
                        <a:latin typeface="Cambria Math" panose="02040503050406030204" pitchFamily="18" charset="0"/>
                        <a:ea typeface="Cambria Math" panose="02040503050406030204" pitchFamily="18" charset="0"/>
                      </a:rPr>
                      <m:t>𝑟</m:t>
                    </m:r>
                  </m:oMath>
                </a14:m>
                <a:r>
                  <a:rPr lang="nl-NL" b="0" dirty="0">
                    <a:ea typeface="Cambria Math" panose="02040503050406030204" pitchFamily="18" charset="0"/>
                  </a:rPr>
                  <a:t> is de arm in m.</a:t>
                </a:r>
                <a:endParaRPr lang="nl-NL" dirty="0">
                  <a:ea typeface="Cambria Math" panose="02040503050406030204" pitchFamily="18" charset="0"/>
                </a:endParaRPr>
              </a:p>
              <a:p>
                <a:pPr>
                  <a:lnSpc>
                    <a:spcPct val="120000"/>
                  </a:lnSpc>
                </a:pPr>
                <a:r>
                  <a:rPr lang="nl-NL" b="0" dirty="0">
                    <a:ea typeface="Cambria Math" panose="02040503050406030204" pitchFamily="18" charset="0"/>
                  </a:rPr>
                  <a:t>Hefboomwet: </a:t>
                </a:r>
                <a14:m>
                  <m:oMath xmlns:m="http://schemas.openxmlformats.org/officeDocument/2006/math">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𝑀</m:t>
                        </m:r>
                      </m:e>
                      <m:sub>
                        <m:r>
                          <m:rPr>
                            <m:sty m:val="p"/>
                          </m:rPr>
                          <a:rPr lang="nl-NL" b="0" i="0" smtClean="0">
                            <a:latin typeface="Cambria Math" panose="02040503050406030204" pitchFamily="18" charset="0"/>
                            <a:ea typeface="Cambria Math" panose="02040503050406030204" pitchFamily="18" charset="0"/>
                          </a:rPr>
                          <m:t>linksom</m:t>
                        </m:r>
                      </m:sub>
                    </m:sSub>
                    <m:r>
                      <a:rPr lang="nl-NL" b="0" i="1" smtClean="0">
                        <a:latin typeface="Cambria Math" panose="02040503050406030204" pitchFamily="18" charset="0"/>
                        <a:ea typeface="Cambria Math" panose="02040503050406030204" pitchFamily="18" charset="0"/>
                      </a:rPr>
                      <m:t>=</m:t>
                    </m:r>
                    <m:sSub>
                      <m:sSubPr>
                        <m:ctrlPr>
                          <a:rPr lang="nl-NL" b="0" i="1" smtClean="0">
                            <a:latin typeface="Cambria Math" panose="02040503050406030204" pitchFamily="18" charset="0"/>
                            <a:ea typeface="Cambria Math" panose="02040503050406030204" pitchFamily="18" charset="0"/>
                          </a:rPr>
                        </m:ctrlPr>
                      </m:sSubPr>
                      <m:e>
                        <m:r>
                          <a:rPr lang="nl-NL" b="0" i="1" smtClean="0">
                            <a:latin typeface="Cambria Math" panose="02040503050406030204" pitchFamily="18" charset="0"/>
                            <a:ea typeface="Cambria Math" panose="02040503050406030204" pitchFamily="18" charset="0"/>
                          </a:rPr>
                          <m:t>𝑀</m:t>
                        </m:r>
                      </m:e>
                      <m:sub>
                        <m:r>
                          <m:rPr>
                            <m:sty m:val="p"/>
                          </m:rPr>
                          <a:rPr lang="nl-NL" b="0" i="0" smtClean="0">
                            <a:latin typeface="Cambria Math" panose="02040503050406030204" pitchFamily="18" charset="0"/>
                            <a:ea typeface="Cambria Math" panose="02040503050406030204" pitchFamily="18" charset="0"/>
                          </a:rPr>
                          <m:t>rechtsom</m:t>
                        </m:r>
                      </m:sub>
                    </m:sSub>
                  </m:oMath>
                </a14:m>
                <a:endParaRPr lang="nl-NL" b="0" dirty="0">
                  <a:ea typeface="Cambria Math" panose="02040503050406030204" pitchFamily="18" charset="0"/>
                </a:endParaRPr>
              </a:p>
            </p:txBody>
          </p:sp>
        </mc:Choice>
        <mc:Fallback xmlns="">
          <p:sp>
            <p:nvSpPr>
              <p:cNvPr id="3" name="Tijdelijke aanduiding voor inhoud 2">
                <a:extLst>
                  <a:ext uri="{FF2B5EF4-FFF2-40B4-BE49-F238E27FC236}">
                    <a16:creationId xmlns:a16="http://schemas.microsoft.com/office/drawing/2014/main" id="{61FF1D29-0C87-BF2D-28B4-39ABE57894B7}"/>
                  </a:ext>
                </a:extLst>
              </p:cNvPr>
              <p:cNvSpPr>
                <a:spLocks noGrp="1" noRot="1" noChangeAspect="1" noMove="1" noResize="1" noEditPoints="1" noAdjustHandles="1" noChangeArrowheads="1" noChangeShapeType="1" noTextEdit="1"/>
              </p:cNvSpPr>
              <p:nvPr>
                <p:ph sz="half" idx="1"/>
              </p:nvPr>
            </p:nvSpPr>
            <p:spPr>
              <a:blipFill>
                <a:blip r:embed="rId2"/>
                <a:stretch>
                  <a:fillRect l="-1412" t="-840" b="-2101"/>
                </a:stretch>
              </a:blipFill>
            </p:spPr>
            <p:txBody>
              <a:bodyPr/>
              <a:lstStyle/>
              <a:p>
                <a:r>
                  <a:rPr lang="nl-NL">
                    <a:noFill/>
                  </a:rPr>
                  <a:t> </a:t>
                </a:r>
              </a:p>
            </p:txBody>
          </p:sp>
        </mc:Fallback>
      </mc:AlternateContent>
      <p:pic>
        <p:nvPicPr>
          <p:cNvPr id="5" name="Picture 9" descr="FH09FEB_TORLUG_01">
            <a:extLst>
              <a:ext uri="{FF2B5EF4-FFF2-40B4-BE49-F238E27FC236}">
                <a16:creationId xmlns:a16="http://schemas.microsoft.com/office/drawing/2014/main" id="{8C552C6E-6F53-F14A-59F2-127F11B70A9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0">
            <a:extLst>
              <a:ext uri="{FF2B5EF4-FFF2-40B4-BE49-F238E27FC236}">
                <a16:creationId xmlns:a16="http://schemas.microsoft.com/office/drawing/2014/main" id="{20EF0862-8E53-CF01-2AD8-12E42CF0B814}"/>
              </a:ext>
            </a:extLst>
          </p:cNvPr>
          <p:cNvSpPr>
            <a:spLocks noChangeArrowheads="1"/>
          </p:cNvSpPr>
          <p:nvPr/>
        </p:nvSpPr>
        <p:spPr bwMode="auto">
          <a:xfrm>
            <a:off x="8780438" y="4154517"/>
            <a:ext cx="108000" cy="108000"/>
          </a:xfrm>
          <a:prstGeom prst="ellipse">
            <a:avLst/>
          </a:prstGeom>
          <a:solidFill>
            <a:srgbClr val="FF00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nl-NL" altLang="nl-NL" sz="2400"/>
          </a:p>
        </p:txBody>
      </p:sp>
      <p:cxnSp>
        <p:nvCxnSpPr>
          <p:cNvPr id="7" name="Rechte verbindingslijn 6">
            <a:extLst>
              <a:ext uri="{FF2B5EF4-FFF2-40B4-BE49-F238E27FC236}">
                <a16:creationId xmlns:a16="http://schemas.microsoft.com/office/drawing/2014/main" id="{1A8812AD-89D6-3F73-DC7B-9923B68AA798}"/>
              </a:ext>
            </a:extLst>
          </p:cNvPr>
          <p:cNvCxnSpPr>
            <a:cxnSpLocks/>
          </p:cNvCxnSpPr>
          <p:nvPr/>
        </p:nvCxnSpPr>
        <p:spPr>
          <a:xfrm>
            <a:off x="8983479" y="1292469"/>
            <a:ext cx="3650400" cy="468630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8" name="Line 11">
            <a:extLst>
              <a:ext uri="{FF2B5EF4-FFF2-40B4-BE49-F238E27FC236}">
                <a16:creationId xmlns:a16="http://schemas.microsoft.com/office/drawing/2014/main" id="{064AF96C-8CC6-268D-6E36-40161381CFBC}"/>
              </a:ext>
            </a:extLst>
          </p:cNvPr>
          <p:cNvSpPr>
            <a:spLocks noChangeShapeType="1"/>
          </p:cNvSpPr>
          <p:nvPr/>
        </p:nvSpPr>
        <p:spPr bwMode="auto">
          <a:xfrm>
            <a:off x="10297565" y="2990851"/>
            <a:ext cx="658813" cy="8366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l-NL"/>
          </a:p>
        </p:txBody>
      </p:sp>
      <p:sp>
        <p:nvSpPr>
          <p:cNvPr id="9" name="Text Box 12">
            <a:extLst>
              <a:ext uri="{FF2B5EF4-FFF2-40B4-BE49-F238E27FC236}">
                <a16:creationId xmlns:a16="http://schemas.microsoft.com/office/drawing/2014/main" id="{97588EC7-8D7F-3663-42D1-4E102F08B7E1}"/>
              </a:ext>
            </a:extLst>
          </p:cNvPr>
          <p:cNvSpPr txBox="1">
            <a:spLocks noChangeArrowheads="1"/>
          </p:cNvSpPr>
          <p:nvPr/>
        </p:nvSpPr>
        <p:spPr bwMode="auto">
          <a:xfrm>
            <a:off x="8062125" y="4289454"/>
            <a:ext cx="2616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nl-NL" altLang="nl-NL" sz="2400" b="1" dirty="0">
                <a:solidFill>
                  <a:schemeClr val="bg1"/>
                </a:solidFill>
              </a:rPr>
              <a:t>Scharnierpunt</a:t>
            </a:r>
          </a:p>
        </p:txBody>
      </p:sp>
      <p:sp>
        <p:nvSpPr>
          <p:cNvPr id="10" name="Line 13">
            <a:extLst>
              <a:ext uri="{FF2B5EF4-FFF2-40B4-BE49-F238E27FC236}">
                <a16:creationId xmlns:a16="http://schemas.microsoft.com/office/drawing/2014/main" id="{02BC2CFC-1798-805B-07F0-1DBD17FD5BD6}"/>
              </a:ext>
            </a:extLst>
          </p:cNvPr>
          <p:cNvSpPr>
            <a:spLocks noChangeShapeType="1"/>
          </p:cNvSpPr>
          <p:nvPr/>
        </p:nvSpPr>
        <p:spPr bwMode="auto">
          <a:xfrm flipH="1">
            <a:off x="8839200" y="3009899"/>
            <a:ext cx="1462088" cy="1203325"/>
          </a:xfrm>
          <a:prstGeom prst="line">
            <a:avLst/>
          </a:prstGeom>
          <a:noFill/>
          <a:ln w="38100">
            <a:solidFill>
              <a:srgbClr val="0000FF"/>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l-NL"/>
          </a:p>
        </p:txBody>
      </p:sp>
      <p:sp>
        <p:nvSpPr>
          <p:cNvPr id="11" name="Text Box 14">
            <a:extLst>
              <a:ext uri="{FF2B5EF4-FFF2-40B4-BE49-F238E27FC236}">
                <a16:creationId xmlns:a16="http://schemas.microsoft.com/office/drawing/2014/main" id="{ED1E6007-B0A8-8074-06DA-C92411041F42}"/>
              </a:ext>
            </a:extLst>
          </p:cNvPr>
          <p:cNvSpPr txBox="1">
            <a:spLocks noChangeArrowheads="1"/>
          </p:cNvSpPr>
          <p:nvPr/>
        </p:nvSpPr>
        <p:spPr bwMode="auto">
          <a:xfrm rot="19154752">
            <a:off x="9040325" y="3010230"/>
            <a:ext cx="10030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eaLnBrk="0" hangingPunct="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eaLnBrk="0" hangingPunct="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eaLnBrk="0" hangingPunct="0">
              <a:spcBef>
                <a:spcPct val="20000"/>
              </a:spcBef>
              <a:buClr>
                <a:schemeClr val="tx1"/>
              </a:buClr>
              <a:buChar char="–"/>
              <a:defRPr sz="2000">
                <a:solidFill>
                  <a:schemeClr val="tx1"/>
                </a:solidFill>
                <a:latin typeface="Times New Roman" panose="02020603050405020304" pitchFamily="18" charset="0"/>
              </a:defRPr>
            </a:lvl4pPr>
            <a:lvl5pPr marL="2057400" indent="-228600" eaLnBrk="0" hangingPunct="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50000"/>
              </a:spcBef>
              <a:buClrTx/>
              <a:buSzTx/>
              <a:buFontTx/>
              <a:buNone/>
            </a:pPr>
            <a:r>
              <a:rPr lang="nl-NL" altLang="nl-NL" sz="2400" b="1">
                <a:solidFill>
                  <a:schemeClr val="bg1"/>
                </a:solidFill>
              </a:rPr>
              <a:t>arm</a:t>
            </a:r>
          </a:p>
        </p:txBody>
      </p:sp>
    </p:spTree>
    <p:extLst>
      <p:ext uri="{BB962C8B-B14F-4D97-AF65-F5344CB8AC3E}">
        <p14:creationId xmlns:p14="http://schemas.microsoft.com/office/powerpoint/2010/main" val="28562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up)">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 calcmode="lin" valueType="num">
                                      <p:cBhvr additive="base">
                                        <p:cTn id="6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 calcmode="lin" valueType="num">
                                      <p:cBhvr additive="base">
                                        <p:cTn id="7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
                                            <p:txEl>
                                              <p:pRg st="6" end="6"/>
                                            </p:txEl>
                                          </p:spTgt>
                                        </p:tgtEl>
                                        <p:attrNameLst>
                                          <p:attrName>style.visibility</p:attrName>
                                        </p:attrNameLst>
                                      </p:cBhvr>
                                      <p:to>
                                        <p:strVal val="visible"/>
                                      </p:to>
                                    </p:set>
                                    <p:anim calcmode="lin" valueType="num">
                                      <p:cBhvr additive="base">
                                        <p:cTn id="7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6" end="6"/>
                                            </p:txEl>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
                                            <p:txEl>
                                              <p:pRg st="7" end="7"/>
                                            </p:txEl>
                                          </p:spTgt>
                                        </p:tgtEl>
                                        <p:attrNameLst>
                                          <p:attrName>style.visibility</p:attrName>
                                        </p:attrNameLst>
                                      </p:cBhvr>
                                      <p:to>
                                        <p:strVal val="visible"/>
                                      </p:to>
                                    </p:set>
                                    <p:anim calcmode="lin" valueType="num">
                                      <p:cBhvr additive="base">
                                        <p:cTn id="8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3">
                                            <p:txEl>
                                              <p:pRg st="8" end="8"/>
                                            </p:txEl>
                                          </p:spTgt>
                                        </p:tgtEl>
                                        <p:attrNameLst>
                                          <p:attrName>style.visibility</p:attrName>
                                        </p:attrNameLst>
                                      </p:cBhvr>
                                      <p:to>
                                        <p:strVal val="visible"/>
                                      </p:to>
                                    </p:set>
                                    <p:anim calcmode="lin" valueType="num">
                                      <p:cBhvr additive="base">
                                        <p:cTn id="8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9"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0BB400C-6FFC-F003-901B-88D8F13B3480}"/>
              </a:ext>
            </a:extLst>
          </p:cNvPr>
          <p:cNvSpPr>
            <a:spLocks noGrp="1"/>
          </p:cNvSpPr>
          <p:nvPr>
            <p:ph type="title"/>
          </p:nvPr>
        </p:nvSpPr>
        <p:spPr/>
        <p:txBody>
          <a:bodyPr/>
          <a:lstStyle/>
          <a:p>
            <a:r>
              <a:rPr lang="nl-NL" dirty="0"/>
              <a:t>Standaard aanpak</a:t>
            </a:r>
          </a:p>
        </p:txBody>
      </p:sp>
      <p:sp>
        <p:nvSpPr>
          <p:cNvPr id="5" name="Tijdelijke aanduiding voor inhoud 4">
            <a:extLst>
              <a:ext uri="{FF2B5EF4-FFF2-40B4-BE49-F238E27FC236}">
                <a16:creationId xmlns:a16="http://schemas.microsoft.com/office/drawing/2014/main" id="{CAA7C1FF-BB8B-35C8-93B0-681E17F32D91}"/>
              </a:ext>
            </a:extLst>
          </p:cNvPr>
          <p:cNvSpPr>
            <a:spLocks noGrp="1"/>
          </p:cNvSpPr>
          <p:nvPr>
            <p:ph sz="half" idx="1"/>
          </p:nvPr>
        </p:nvSpPr>
        <p:spPr/>
        <p:txBody>
          <a:bodyPr/>
          <a:lstStyle/>
          <a:p>
            <a:r>
              <a:rPr lang="en-US" sz="2800" b="1" dirty="0" err="1">
                <a:solidFill>
                  <a:srgbClr val="945EE8"/>
                </a:solidFill>
                <a:latin typeface="+mn-lt"/>
              </a:rPr>
              <a:t>S</a:t>
            </a:r>
            <a:r>
              <a:rPr lang="en-US" sz="2800" dirty="0" err="1">
                <a:latin typeface="+mn-lt"/>
              </a:rPr>
              <a:t>charnierpunt</a:t>
            </a:r>
            <a:r>
              <a:rPr lang="en-US" sz="2800" dirty="0">
                <a:latin typeface="+mn-lt"/>
              </a:rPr>
              <a:t> </a:t>
            </a:r>
            <a:r>
              <a:rPr lang="en-US" sz="2800" dirty="0" err="1">
                <a:latin typeface="+mn-lt"/>
              </a:rPr>
              <a:t>tekenen</a:t>
            </a:r>
            <a:endParaRPr lang="en-US" sz="2800" dirty="0">
              <a:latin typeface="+mn-lt"/>
            </a:endParaRPr>
          </a:p>
          <a:p>
            <a:r>
              <a:rPr lang="en-US" sz="2800" b="1" dirty="0" err="1">
                <a:solidFill>
                  <a:srgbClr val="945EE8"/>
                </a:solidFill>
                <a:latin typeface="+mn-lt"/>
              </a:rPr>
              <a:t>K</a:t>
            </a:r>
            <a:r>
              <a:rPr lang="en-US" sz="2800" dirty="0" err="1">
                <a:latin typeface="+mn-lt"/>
              </a:rPr>
              <a:t>rachten</a:t>
            </a:r>
            <a:r>
              <a:rPr lang="en-US" sz="2800" dirty="0">
                <a:latin typeface="+mn-lt"/>
              </a:rPr>
              <a:t> </a:t>
            </a:r>
            <a:r>
              <a:rPr lang="en-US" sz="2800" dirty="0" err="1">
                <a:latin typeface="+mn-lt"/>
              </a:rPr>
              <a:t>tekenen</a:t>
            </a:r>
            <a:endParaRPr lang="en-US" sz="2800" dirty="0">
              <a:latin typeface="+mn-lt"/>
            </a:endParaRPr>
          </a:p>
          <a:p>
            <a:r>
              <a:rPr lang="en-US" sz="2800" b="1" dirty="0">
                <a:solidFill>
                  <a:srgbClr val="945EE8"/>
                </a:solidFill>
                <a:latin typeface="+mn-lt"/>
              </a:rPr>
              <a:t>A</a:t>
            </a:r>
            <a:r>
              <a:rPr lang="en-US" sz="2800" dirty="0">
                <a:latin typeface="+mn-lt"/>
              </a:rPr>
              <a:t>rmen </a:t>
            </a:r>
            <a:r>
              <a:rPr lang="en-US" sz="2800" dirty="0" err="1">
                <a:latin typeface="+mn-lt"/>
              </a:rPr>
              <a:t>tekenen</a:t>
            </a:r>
            <a:endParaRPr lang="en-US" sz="2800" dirty="0">
              <a:latin typeface="+mn-lt"/>
            </a:endParaRPr>
          </a:p>
          <a:p>
            <a:r>
              <a:rPr lang="en-US" sz="2800" b="1" dirty="0" err="1">
                <a:solidFill>
                  <a:srgbClr val="945EE8"/>
                </a:solidFill>
                <a:latin typeface="+mn-lt"/>
              </a:rPr>
              <a:t>R</a:t>
            </a:r>
            <a:r>
              <a:rPr lang="en-US" sz="2800" dirty="0" err="1">
                <a:latin typeface="+mn-lt"/>
              </a:rPr>
              <a:t>ekenen</a:t>
            </a:r>
            <a:endParaRPr lang="en-US" sz="2800" dirty="0">
              <a:latin typeface="+mn-lt"/>
            </a:endParaRPr>
          </a:p>
          <a:p>
            <a:endParaRPr lang="nl-NL" dirty="0"/>
          </a:p>
        </p:txBody>
      </p:sp>
      <p:pic>
        <p:nvPicPr>
          <p:cNvPr id="3" name="Tijdelijke aanduiding voor inhoud 2" descr="CDN media">
            <a:extLst>
              <a:ext uri="{FF2B5EF4-FFF2-40B4-BE49-F238E27FC236}">
                <a16:creationId xmlns:a16="http://schemas.microsoft.com/office/drawing/2014/main" id="{9F15F48B-968B-19D3-575D-31E23FB67733}"/>
              </a:ext>
            </a:extLst>
          </p:cNvPr>
          <p:cNvPicPr>
            <a:picLocks noGrp="1" noChangeAspect="1"/>
          </p:cNvPicPr>
          <p:nvPr>
            <p:ph sz="half" idx="2"/>
          </p:nvPr>
        </p:nvPicPr>
        <p:blipFill>
          <a:blip r:embed="rId2"/>
          <a:stretch>
            <a:fillRect/>
          </a:stretch>
        </p:blipFill>
        <p:spPr>
          <a:xfrm>
            <a:off x="6172200" y="2345773"/>
            <a:ext cx="5181600" cy="3311042"/>
          </a:xfrm>
          <a:prstGeom prst="rect">
            <a:avLst/>
          </a:prstGeom>
        </p:spPr>
      </p:pic>
    </p:spTree>
    <p:extLst>
      <p:ext uri="{BB962C8B-B14F-4D97-AF65-F5344CB8AC3E}">
        <p14:creationId xmlns:p14="http://schemas.microsoft.com/office/powerpoint/2010/main" val="25593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el 57">
            <a:extLst>
              <a:ext uri="{FF2B5EF4-FFF2-40B4-BE49-F238E27FC236}">
                <a16:creationId xmlns:a16="http://schemas.microsoft.com/office/drawing/2014/main" id="{CE3276A5-5E2D-6661-AA78-E2C5D95DF69F}"/>
              </a:ext>
            </a:extLst>
          </p:cNvPr>
          <p:cNvSpPr>
            <a:spLocks noGrp="1"/>
          </p:cNvSpPr>
          <p:nvPr>
            <p:ph type="title"/>
          </p:nvPr>
        </p:nvSpPr>
        <p:spPr/>
        <p:txBody>
          <a:bodyPr/>
          <a:lstStyle/>
          <a:p>
            <a:r>
              <a:rPr lang="nl-NL" dirty="0"/>
              <a:t>SKA (Rekenen komt zo)</a:t>
            </a:r>
          </a:p>
        </p:txBody>
      </p:sp>
      <p:pic>
        <p:nvPicPr>
          <p:cNvPr id="2" name="Tijdelijke aanduiding voor inhoud 1" descr="CDN media">
            <a:extLst>
              <a:ext uri="{FF2B5EF4-FFF2-40B4-BE49-F238E27FC236}">
                <a16:creationId xmlns:a16="http://schemas.microsoft.com/office/drawing/2014/main" id="{8A630903-11BA-F412-A9F6-4BD88AD71C5B}"/>
              </a:ext>
            </a:extLst>
          </p:cNvPr>
          <p:cNvPicPr>
            <a:picLocks noGrp="1" noChangeAspect="1"/>
          </p:cNvPicPr>
          <p:nvPr>
            <p:ph sz="half" idx="2"/>
          </p:nvPr>
        </p:nvPicPr>
        <p:blipFill>
          <a:blip r:embed="rId2"/>
          <a:stretch>
            <a:fillRect/>
          </a:stretch>
        </p:blipFill>
        <p:spPr>
          <a:xfrm>
            <a:off x="6172200" y="2345773"/>
            <a:ext cx="5181600" cy="3311042"/>
          </a:xfrm>
          <a:prstGeom prst="rect">
            <a:avLst/>
          </a:prstGeom>
        </p:spPr>
      </p:pic>
      <p:pic>
        <p:nvPicPr>
          <p:cNvPr id="2048" name="Picture 2" descr="Afbeeldingsresultaten voor wipwap cartoon">
            <a:extLst>
              <a:ext uri="{FF2B5EF4-FFF2-40B4-BE49-F238E27FC236}">
                <a16:creationId xmlns:a16="http://schemas.microsoft.com/office/drawing/2014/main" id="{B41281BD-EE5F-6F5D-4A4E-9ED738AD5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254" y="2375382"/>
            <a:ext cx="2680873" cy="2107236"/>
          </a:xfrm>
          <a:prstGeom prst="rect">
            <a:avLst/>
          </a:prstGeom>
          <a:noFill/>
          <a:extLst>
            <a:ext uri="{909E8E84-426E-40DD-AFC4-6F175D3DCCD1}">
              <a14:hiddenFill xmlns:a14="http://schemas.microsoft.com/office/drawing/2010/main">
                <a:solidFill>
                  <a:srgbClr val="FFFFFF"/>
                </a:solidFill>
              </a14:hiddenFill>
            </a:ext>
          </a:extLst>
        </p:spPr>
      </p:pic>
      <p:grpSp>
        <p:nvGrpSpPr>
          <p:cNvPr id="2049" name="Groep 2048">
            <a:extLst>
              <a:ext uri="{FF2B5EF4-FFF2-40B4-BE49-F238E27FC236}">
                <a16:creationId xmlns:a16="http://schemas.microsoft.com/office/drawing/2014/main" id="{82F4AE55-D03E-EBEB-26A5-1DD7344A139B}"/>
              </a:ext>
            </a:extLst>
          </p:cNvPr>
          <p:cNvGrpSpPr/>
          <p:nvPr/>
        </p:nvGrpSpPr>
        <p:grpSpPr>
          <a:xfrm>
            <a:off x="2091806" y="3059668"/>
            <a:ext cx="539934" cy="380784"/>
            <a:chOff x="641166" y="2117175"/>
            <a:chExt cx="539934" cy="380784"/>
          </a:xfrm>
        </p:grpSpPr>
        <p:sp>
          <p:nvSpPr>
            <p:cNvPr id="2051" name="Ovaal 2050">
              <a:extLst>
                <a:ext uri="{FF2B5EF4-FFF2-40B4-BE49-F238E27FC236}">
                  <a16:creationId xmlns:a16="http://schemas.microsoft.com/office/drawing/2014/main" id="{4BE264DA-D676-AD88-0E69-9FC33AE9E6DD}"/>
                </a:ext>
              </a:extLst>
            </p:cNvPr>
            <p:cNvSpPr/>
            <p:nvPr/>
          </p:nvSpPr>
          <p:spPr>
            <a:xfrm>
              <a:off x="737117" y="2425959"/>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3" name="Tekstvak 2052">
              <a:extLst>
                <a:ext uri="{FF2B5EF4-FFF2-40B4-BE49-F238E27FC236}">
                  <a16:creationId xmlns:a16="http://schemas.microsoft.com/office/drawing/2014/main" id="{1418CAF2-28E2-9EC7-AE58-5818BDB8C6B0}"/>
                </a:ext>
              </a:extLst>
            </p:cNvPr>
            <p:cNvSpPr txBox="1"/>
            <p:nvPr/>
          </p:nvSpPr>
          <p:spPr>
            <a:xfrm>
              <a:off x="641166" y="2117175"/>
              <a:ext cx="539934" cy="369332"/>
            </a:xfrm>
            <a:prstGeom prst="rect">
              <a:avLst/>
            </a:prstGeom>
            <a:noFill/>
          </p:spPr>
          <p:txBody>
            <a:bodyPr wrap="square" rtlCol="0">
              <a:spAutoFit/>
            </a:bodyPr>
            <a:lstStyle/>
            <a:p>
              <a:r>
                <a:rPr lang="nl-NL" b="1"/>
                <a:t>z</a:t>
              </a:r>
              <a:r>
                <a:rPr lang="nl-NL" b="1" baseline="-25000"/>
                <a:t>1</a:t>
              </a:r>
              <a:endParaRPr lang="nl-NL" b="1"/>
            </a:p>
          </p:txBody>
        </p:sp>
      </p:grpSp>
      <p:grpSp>
        <p:nvGrpSpPr>
          <p:cNvPr id="2054" name="Groep 2053">
            <a:extLst>
              <a:ext uri="{FF2B5EF4-FFF2-40B4-BE49-F238E27FC236}">
                <a16:creationId xmlns:a16="http://schemas.microsoft.com/office/drawing/2014/main" id="{E4FB0968-6E0B-29A3-52CF-52DBABED7070}"/>
              </a:ext>
            </a:extLst>
          </p:cNvPr>
          <p:cNvGrpSpPr/>
          <p:nvPr/>
        </p:nvGrpSpPr>
        <p:grpSpPr>
          <a:xfrm>
            <a:off x="3904854" y="3576958"/>
            <a:ext cx="419625" cy="369332"/>
            <a:chOff x="2454214" y="2634465"/>
            <a:chExt cx="419625" cy="369332"/>
          </a:xfrm>
        </p:grpSpPr>
        <p:sp>
          <p:nvSpPr>
            <p:cNvPr id="2055" name="Ovaal 2054">
              <a:extLst>
                <a:ext uri="{FF2B5EF4-FFF2-40B4-BE49-F238E27FC236}">
                  <a16:creationId xmlns:a16="http://schemas.microsoft.com/office/drawing/2014/main" id="{CC96BB4B-F828-3FF2-F0FC-465E19B853CE}"/>
                </a:ext>
              </a:extLst>
            </p:cNvPr>
            <p:cNvSpPr/>
            <p:nvPr/>
          </p:nvSpPr>
          <p:spPr>
            <a:xfrm>
              <a:off x="2524638" y="2931797"/>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6" name="Tekstvak 2055">
              <a:extLst>
                <a:ext uri="{FF2B5EF4-FFF2-40B4-BE49-F238E27FC236}">
                  <a16:creationId xmlns:a16="http://schemas.microsoft.com/office/drawing/2014/main" id="{A42FDC5C-E47D-3AC4-45BC-35F276678609}"/>
                </a:ext>
              </a:extLst>
            </p:cNvPr>
            <p:cNvSpPr txBox="1"/>
            <p:nvPr/>
          </p:nvSpPr>
          <p:spPr>
            <a:xfrm>
              <a:off x="2454214" y="2634465"/>
              <a:ext cx="419625" cy="369332"/>
            </a:xfrm>
            <a:prstGeom prst="rect">
              <a:avLst/>
            </a:prstGeom>
            <a:noFill/>
          </p:spPr>
          <p:txBody>
            <a:bodyPr wrap="square" rtlCol="0">
              <a:spAutoFit/>
            </a:bodyPr>
            <a:lstStyle/>
            <a:p>
              <a:r>
                <a:rPr lang="nl-NL" b="1"/>
                <a:t>z</a:t>
              </a:r>
              <a:r>
                <a:rPr lang="nl-NL" b="1" baseline="-25000"/>
                <a:t>2</a:t>
              </a:r>
              <a:endParaRPr lang="nl-NL" b="1"/>
            </a:p>
          </p:txBody>
        </p:sp>
      </p:grpSp>
      <p:sp>
        <p:nvSpPr>
          <p:cNvPr id="2057" name="Ovaal 2056">
            <a:extLst>
              <a:ext uri="{FF2B5EF4-FFF2-40B4-BE49-F238E27FC236}">
                <a16:creationId xmlns:a16="http://schemas.microsoft.com/office/drawing/2014/main" id="{DD2CBCD5-2294-440E-C544-667D37FE9F20}"/>
              </a:ext>
            </a:extLst>
          </p:cNvPr>
          <p:cNvSpPr/>
          <p:nvPr/>
        </p:nvSpPr>
        <p:spPr>
          <a:xfrm>
            <a:off x="2999181" y="3788564"/>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58" name="Tekstvak 2057">
            <a:extLst>
              <a:ext uri="{FF2B5EF4-FFF2-40B4-BE49-F238E27FC236}">
                <a16:creationId xmlns:a16="http://schemas.microsoft.com/office/drawing/2014/main" id="{7E913607-4DA9-B733-7E25-0A25BB61A675}"/>
              </a:ext>
            </a:extLst>
          </p:cNvPr>
          <p:cNvSpPr txBox="1"/>
          <p:nvPr/>
        </p:nvSpPr>
        <p:spPr>
          <a:xfrm>
            <a:off x="2517793" y="3126446"/>
            <a:ext cx="1578880" cy="338554"/>
          </a:xfrm>
          <a:prstGeom prst="rect">
            <a:avLst/>
          </a:prstGeom>
          <a:noFill/>
        </p:spPr>
        <p:txBody>
          <a:bodyPr wrap="square" rtlCol="0">
            <a:spAutoFit/>
          </a:bodyPr>
          <a:lstStyle/>
          <a:p>
            <a:r>
              <a:rPr lang="nl-NL" sz="1600" dirty="0"/>
              <a:t>Scharnierpunt</a:t>
            </a:r>
          </a:p>
        </p:txBody>
      </p:sp>
      <p:cxnSp>
        <p:nvCxnSpPr>
          <p:cNvPr id="2059" name="Rechte verbindingslijn met pijl 2058">
            <a:extLst>
              <a:ext uri="{FF2B5EF4-FFF2-40B4-BE49-F238E27FC236}">
                <a16:creationId xmlns:a16="http://schemas.microsoft.com/office/drawing/2014/main" id="{95939655-BC3C-D727-8BA0-23FE11D32B67}"/>
              </a:ext>
            </a:extLst>
          </p:cNvPr>
          <p:cNvCxnSpPr/>
          <p:nvPr/>
        </p:nvCxnSpPr>
        <p:spPr>
          <a:xfrm flipH="1">
            <a:off x="3071181" y="3401723"/>
            <a:ext cx="127200" cy="35589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60" name="Rechte verbindingslijn 2059">
            <a:extLst>
              <a:ext uri="{FF2B5EF4-FFF2-40B4-BE49-F238E27FC236}">
                <a16:creationId xmlns:a16="http://schemas.microsoft.com/office/drawing/2014/main" id="{D2A32CE3-4205-2251-F95F-32E833CE4DFE}"/>
              </a:ext>
            </a:extLst>
          </p:cNvPr>
          <p:cNvCxnSpPr/>
          <p:nvPr/>
        </p:nvCxnSpPr>
        <p:spPr>
          <a:xfrm>
            <a:off x="2222174" y="2211493"/>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2061" name="Rechte verbindingslijn met pijl 2060">
            <a:extLst>
              <a:ext uri="{FF2B5EF4-FFF2-40B4-BE49-F238E27FC236}">
                <a16:creationId xmlns:a16="http://schemas.microsoft.com/office/drawing/2014/main" id="{CEE76274-5491-8C80-EE37-21D3B43810A1}"/>
              </a:ext>
            </a:extLst>
          </p:cNvPr>
          <p:cNvCxnSpPr>
            <a:cxnSpLocks/>
          </p:cNvCxnSpPr>
          <p:nvPr/>
        </p:nvCxnSpPr>
        <p:spPr>
          <a:xfrm>
            <a:off x="2223757" y="3401723"/>
            <a:ext cx="0" cy="8626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62" name="Rechte verbindingslijn 2061">
            <a:extLst>
              <a:ext uri="{FF2B5EF4-FFF2-40B4-BE49-F238E27FC236}">
                <a16:creationId xmlns:a16="http://schemas.microsoft.com/office/drawing/2014/main" id="{02FC8478-212C-E7EE-BAF5-F0CB4E9AB29A}"/>
              </a:ext>
            </a:extLst>
          </p:cNvPr>
          <p:cNvCxnSpPr/>
          <p:nvPr/>
        </p:nvCxnSpPr>
        <p:spPr>
          <a:xfrm>
            <a:off x="4011278" y="2211493"/>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2063" name="Rechte verbindingslijn met pijl 2062">
            <a:extLst>
              <a:ext uri="{FF2B5EF4-FFF2-40B4-BE49-F238E27FC236}">
                <a16:creationId xmlns:a16="http://schemas.microsoft.com/office/drawing/2014/main" id="{DD6C9456-20DE-5ACC-7970-58058C436C1A}"/>
              </a:ext>
            </a:extLst>
          </p:cNvPr>
          <p:cNvCxnSpPr>
            <a:cxnSpLocks/>
          </p:cNvCxnSpPr>
          <p:nvPr/>
        </p:nvCxnSpPr>
        <p:spPr>
          <a:xfrm>
            <a:off x="4011278" y="3910290"/>
            <a:ext cx="0" cy="8626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64" name="Picture 2">
            <a:extLst>
              <a:ext uri="{FF2B5EF4-FFF2-40B4-BE49-F238E27FC236}">
                <a16:creationId xmlns:a16="http://schemas.microsoft.com/office/drawing/2014/main" id="{FD64B59A-F2B9-F9B7-E6BF-262D1AE73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00" y="3818266"/>
            <a:ext cx="4169444" cy="2109044"/>
          </a:xfrm>
          <a:prstGeom prst="rect">
            <a:avLst/>
          </a:prstGeom>
          <a:noFill/>
          <a:extLst>
            <a:ext uri="{909E8E84-426E-40DD-AFC4-6F175D3DCCD1}">
              <a14:hiddenFill xmlns:a14="http://schemas.microsoft.com/office/drawing/2010/main">
                <a:solidFill>
                  <a:srgbClr val="FFFFFF"/>
                </a:solidFill>
              </a14:hiddenFill>
            </a:ext>
          </a:extLst>
        </p:spPr>
      </p:pic>
      <p:cxnSp>
        <p:nvCxnSpPr>
          <p:cNvPr id="2065" name="Rechte verbindingslijn met pijl 2064">
            <a:extLst>
              <a:ext uri="{FF2B5EF4-FFF2-40B4-BE49-F238E27FC236}">
                <a16:creationId xmlns:a16="http://schemas.microsoft.com/office/drawing/2014/main" id="{3263559B-3D37-BF87-676A-655BEA0F8675}"/>
              </a:ext>
            </a:extLst>
          </p:cNvPr>
          <p:cNvCxnSpPr>
            <a:stCxn id="2064" idx="0"/>
          </p:cNvCxnSpPr>
          <p:nvPr/>
        </p:nvCxnSpPr>
        <p:spPr>
          <a:xfrm>
            <a:off x="2223122" y="3818266"/>
            <a:ext cx="812059" cy="14764"/>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66" name="Picture 2">
            <a:extLst>
              <a:ext uri="{FF2B5EF4-FFF2-40B4-BE49-F238E27FC236}">
                <a16:creationId xmlns:a16="http://schemas.microsoft.com/office/drawing/2014/main" id="{1347904B-3A84-0C21-5EF8-73223EAB8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556" y="3834404"/>
            <a:ext cx="4169444" cy="2109044"/>
          </a:xfrm>
          <a:prstGeom prst="rect">
            <a:avLst/>
          </a:prstGeom>
          <a:noFill/>
          <a:extLst>
            <a:ext uri="{909E8E84-426E-40DD-AFC4-6F175D3DCCD1}">
              <a14:hiddenFill xmlns:a14="http://schemas.microsoft.com/office/drawing/2010/main">
                <a:solidFill>
                  <a:srgbClr val="FFFFFF"/>
                </a:solidFill>
              </a14:hiddenFill>
            </a:ext>
          </a:extLst>
        </p:spPr>
      </p:pic>
      <p:cxnSp>
        <p:nvCxnSpPr>
          <p:cNvPr id="2067" name="Rechte verbindingslijn met pijl 2066">
            <a:extLst>
              <a:ext uri="{FF2B5EF4-FFF2-40B4-BE49-F238E27FC236}">
                <a16:creationId xmlns:a16="http://schemas.microsoft.com/office/drawing/2014/main" id="{9C6A6748-E31A-ED70-2EC1-7E1618D2AFC4}"/>
              </a:ext>
            </a:extLst>
          </p:cNvPr>
          <p:cNvCxnSpPr>
            <a:cxnSpLocks/>
          </p:cNvCxnSpPr>
          <p:nvPr/>
        </p:nvCxnSpPr>
        <p:spPr>
          <a:xfrm>
            <a:off x="3045988" y="3833709"/>
            <a:ext cx="975427"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68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wipe(down)">
                                      <p:cBhvr>
                                        <p:cTn id="7" dur="580">
                                          <p:stCondLst>
                                            <p:cond delay="0"/>
                                          </p:stCondLst>
                                        </p:cTn>
                                        <p:tgtEl>
                                          <p:spTgt spid="2057"/>
                                        </p:tgtEl>
                                      </p:cBhvr>
                                    </p:animEffect>
                                    <p:anim calcmode="lin" valueType="num">
                                      <p:cBhvr>
                                        <p:cTn id="8" dur="1822" tmFilter="0,0; 0.14,0.36; 0.43,0.73; 0.71,0.91; 1.0,1.0">
                                          <p:stCondLst>
                                            <p:cond delay="0"/>
                                          </p:stCondLst>
                                        </p:cTn>
                                        <p:tgtEl>
                                          <p:spTgt spid="205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7"/>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7"/>
                                        </p:tgtEl>
                                      </p:cBhvr>
                                      <p:to x="100000" y="60000"/>
                                    </p:animScale>
                                    <p:animScale>
                                      <p:cBhvr>
                                        <p:cTn id="14" dur="166" decel="50000">
                                          <p:stCondLst>
                                            <p:cond delay="676"/>
                                          </p:stCondLst>
                                        </p:cTn>
                                        <p:tgtEl>
                                          <p:spTgt spid="2057"/>
                                        </p:tgtEl>
                                      </p:cBhvr>
                                      <p:to x="100000" y="100000"/>
                                    </p:animScale>
                                    <p:animScale>
                                      <p:cBhvr>
                                        <p:cTn id="15" dur="26">
                                          <p:stCondLst>
                                            <p:cond delay="1312"/>
                                          </p:stCondLst>
                                        </p:cTn>
                                        <p:tgtEl>
                                          <p:spTgt spid="2057"/>
                                        </p:tgtEl>
                                      </p:cBhvr>
                                      <p:to x="100000" y="80000"/>
                                    </p:animScale>
                                    <p:animScale>
                                      <p:cBhvr>
                                        <p:cTn id="16" dur="166" decel="50000">
                                          <p:stCondLst>
                                            <p:cond delay="1338"/>
                                          </p:stCondLst>
                                        </p:cTn>
                                        <p:tgtEl>
                                          <p:spTgt spid="2057"/>
                                        </p:tgtEl>
                                      </p:cBhvr>
                                      <p:to x="100000" y="100000"/>
                                    </p:animScale>
                                    <p:animScale>
                                      <p:cBhvr>
                                        <p:cTn id="17" dur="26">
                                          <p:stCondLst>
                                            <p:cond delay="1642"/>
                                          </p:stCondLst>
                                        </p:cTn>
                                        <p:tgtEl>
                                          <p:spTgt spid="2057"/>
                                        </p:tgtEl>
                                      </p:cBhvr>
                                      <p:to x="100000" y="90000"/>
                                    </p:animScale>
                                    <p:animScale>
                                      <p:cBhvr>
                                        <p:cTn id="18" dur="166" decel="50000">
                                          <p:stCondLst>
                                            <p:cond delay="1668"/>
                                          </p:stCondLst>
                                        </p:cTn>
                                        <p:tgtEl>
                                          <p:spTgt spid="2057"/>
                                        </p:tgtEl>
                                      </p:cBhvr>
                                      <p:to x="100000" y="100000"/>
                                    </p:animScale>
                                    <p:animScale>
                                      <p:cBhvr>
                                        <p:cTn id="19" dur="26">
                                          <p:stCondLst>
                                            <p:cond delay="1808"/>
                                          </p:stCondLst>
                                        </p:cTn>
                                        <p:tgtEl>
                                          <p:spTgt spid="2057"/>
                                        </p:tgtEl>
                                      </p:cBhvr>
                                      <p:to x="100000" y="95000"/>
                                    </p:animScale>
                                    <p:animScale>
                                      <p:cBhvr>
                                        <p:cTn id="20" dur="166" decel="50000">
                                          <p:stCondLst>
                                            <p:cond delay="1834"/>
                                          </p:stCondLst>
                                        </p:cTn>
                                        <p:tgtEl>
                                          <p:spTgt spid="2057"/>
                                        </p:tgtEl>
                                      </p:cBhvr>
                                      <p:to x="100000" y="100000"/>
                                    </p:animScale>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2058"/>
                                        </p:tgtEl>
                                        <p:attrNameLst>
                                          <p:attrName>style.visibility</p:attrName>
                                        </p:attrNameLst>
                                      </p:cBhvr>
                                      <p:to>
                                        <p:strVal val="visible"/>
                                      </p:to>
                                    </p:set>
                                    <p:anim calcmode="lin" valueType="num">
                                      <p:cBhvr additive="base">
                                        <p:cTn id="24" dur="500" fill="hold"/>
                                        <p:tgtEl>
                                          <p:spTgt spid="2058"/>
                                        </p:tgtEl>
                                        <p:attrNameLst>
                                          <p:attrName>ppt_x</p:attrName>
                                        </p:attrNameLst>
                                      </p:cBhvr>
                                      <p:tavLst>
                                        <p:tav tm="0">
                                          <p:val>
                                            <p:strVal val="#ppt_x"/>
                                          </p:val>
                                        </p:tav>
                                        <p:tav tm="100000">
                                          <p:val>
                                            <p:strVal val="#ppt_x"/>
                                          </p:val>
                                        </p:tav>
                                      </p:tavLst>
                                    </p:anim>
                                    <p:anim calcmode="lin" valueType="num">
                                      <p:cBhvr additive="base">
                                        <p:cTn id="25" dur="500" fill="hold"/>
                                        <p:tgtEl>
                                          <p:spTgt spid="2058"/>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059"/>
                                        </p:tgtEl>
                                        <p:attrNameLst>
                                          <p:attrName>style.visibility</p:attrName>
                                        </p:attrNameLst>
                                      </p:cBhvr>
                                      <p:to>
                                        <p:strVal val="visible"/>
                                      </p:to>
                                    </p:set>
                                    <p:anim calcmode="lin" valueType="num">
                                      <p:cBhvr additive="base">
                                        <p:cTn id="28" dur="500" fill="hold"/>
                                        <p:tgtEl>
                                          <p:spTgt spid="2059"/>
                                        </p:tgtEl>
                                        <p:attrNameLst>
                                          <p:attrName>ppt_x</p:attrName>
                                        </p:attrNameLst>
                                      </p:cBhvr>
                                      <p:tavLst>
                                        <p:tav tm="0">
                                          <p:val>
                                            <p:strVal val="#ppt_x"/>
                                          </p:val>
                                        </p:tav>
                                        <p:tav tm="100000">
                                          <p:val>
                                            <p:strVal val="#ppt_x"/>
                                          </p:val>
                                        </p:tav>
                                      </p:tavLst>
                                    </p:anim>
                                    <p:anim calcmode="lin" valueType="num">
                                      <p:cBhvr additive="base">
                                        <p:cTn id="29" dur="500" fill="hold"/>
                                        <p:tgtEl>
                                          <p:spTgt spid="2059"/>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2061"/>
                                        </p:tgtEl>
                                        <p:attrNameLst>
                                          <p:attrName>style.visibility</p:attrName>
                                        </p:attrNameLst>
                                      </p:cBhvr>
                                      <p:to>
                                        <p:strVal val="visible"/>
                                      </p:to>
                                    </p:set>
                                    <p:anim calcmode="lin" valueType="num">
                                      <p:cBhvr additive="base">
                                        <p:cTn id="34" dur="500" fill="hold"/>
                                        <p:tgtEl>
                                          <p:spTgt spid="2061"/>
                                        </p:tgtEl>
                                        <p:attrNameLst>
                                          <p:attrName>ppt_x</p:attrName>
                                        </p:attrNameLst>
                                      </p:cBhvr>
                                      <p:tavLst>
                                        <p:tav tm="0">
                                          <p:val>
                                            <p:strVal val="#ppt_x"/>
                                          </p:val>
                                        </p:tav>
                                        <p:tav tm="100000">
                                          <p:val>
                                            <p:strVal val="#ppt_x"/>
                                          </p:val>
                                        </p:tav>
                                      </p:tavLst>
                                    </p:anim>
                                    <p:anim calcmode="lin" valueType="num">
                                      <p:cBhvr additive="base">
                                        <p:cTn id="35" dur="500" fill="hold"/>
                                        <p:tgtEl>
                                          <p:spTgt spid="206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nodeType="clickEffect">
                                  <p:stCondLst>
                                    <p:cond delay="0"/>
                                  </p:stCondLst>
                                  <p:childTnLst>
                                    <p:set>
                                      <p:cBhvr>
                                        <p:cTn id="39" dur="1" fill="hold">
                                          <p:stCondLst>
                                            <p:cond delay="0"/>
                                          </p:stCondLst>
                                        </p:cTn>
                                        <p:tgtEl>
                                          <p:spTgt spid="2063"/>
                                        </p:tgtEl>
                                        <p:attrNameLst>
                                          <p:attrName>style.visibility</p:attrName>
                                        </p:attrNameLst>
                                      </p:cBhvr>
                                      <p:to>
                                        <p:strVal val="visible"/>
                                      </p:to>
                                    </p:set>
                                    <p:anim calcmode="lin" valueType="num">
                                      <p:cBhvr additive="base">
                                        <p:cTn id="40" dur="500" fill="hold"/>
                                        <p:tgtEl>
                                          <p:spTgt spid="2063"/>
                                        </p:tgtEl>
                                        <p:attrNameLst>
                                          <p:attrName>ppt_x</p:attrName>
                                        </p:attrNameLst>
                                      </p:cBhvr>
                                      <p:tavLst>
                                        <p:tav tm="0">
                                          <p:val>
                                            <p:strVal val="#ppt_x"/>
                                          </p:val>
                                        </p:tav>
                                        <p:tav tm="100000">
                                          <p:val>
                                            <p:strVal val="#ppt_x"/>
                                          </p:val>
                                        </p:tav>
                                      </p:tavLst>
                                    </p:anim>
                                    <p:anim calcmode="lin" valueType="num">
                                      <p:cBhvr additive="base">
                                        <p:cTn id="41" dur="500" fill="hold"/>
                                        <p:tgtEl>
                                          <p:spTgt spid="2063"/>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060"/>
                                        </p:tgtEl>
                                        <p:attrNameLst>
                                          <p:attrName>style.visibility</p:attrName>
                                        </p:attrNameLst>
                                      </p:cBhvr>
                                      <p:to>
                                        <p:strVal val="visible"/>
                                      </p:to>
                                    </p:set>
                                    <p:animEffect transition="in" filter="wipe(up)">
                                      <p:cBhvr>
                                        <p:cTn id="46" dur="500"/>
                                        <p:tgtEl>
                                          <p:spTgt spid="206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062"/>
                                        </p:tgtEl>
                                        <p:attrNameLst>
                                          <p:attrName>style.visibility</p:attrName>
                                        </p:attrNameLst>
                                      </p:cBhvr>
                                      <p:to>
                                        <p:strVal val="visible"/>
                                      </p:to>
                                    </p:set>
                                    <p:animEffect transition="in" filter="wipe(up)">
                                      <p:cBhvr>
                                        <p:cTn id="51" dur="500"/>
                                        <p:tgtEl>
                                          <p:spTgt spid="206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64"/>
                                        </p:tgtEl>
                                        <p:attrNameLst>
                                          <p:attrName>style.visibility</p:attrName>
                                        </p:attrNameLst>
                                      </p:cBhvr>
                                      <p:to>
                                        <p:strVal val="visible"/>
                                      </p:to>
                                    </p:set>
                                    <p:anim calcmode="lin" valueType="num">
                                      <p:cBhvr additive="base">
                                        <p:cTn id="56" dur="3000" fill="hold"/>
                                        <p:tgtEl>
                                          <p:spTgt spid="2064"/>
                                        </p:tgtEl>
                                        <p:attrNameLst>
                                          <p:attrName>ppt_x</p:attrName>
                                        </p:attrNameLst>
                                      </p:cBhvr>
                                      <p:tavLst>
                                        <p:tav tm="0">
                                          <p:val>
                                            <p:strVal val="#ppt_x"/>
                                          </p:val>
                                        </p:tav>
                                        <p:tav tm="100000">
                                          <p:val>
                                            <p:strVal val="#ppt_x"/>
                                          </p:val>
                                        </p:tav>
                                      </p:tavLst>
                                    </p:anim>
                                    <p:anim calcmode="lin" valueType="num">
                                      <p:cBhvr additive="base">
                                        <p:cTn id="57" dur="30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nodeType="clickEffect">
                                  <p:stCondLst>
                                    <p:cond delay="0"/>
                                  </p:stCondLst>
                                  <p:childTnLst>
                                    <p:set>
                                      <p:cBhvr>
                                        <p:cTn id="61" dur="1" fill="hold">
                                          <p:stCondLst>
                                            <p:cond delay="0"/>
                                          </p:stCondLst>
                                        </p:cTn>
                                        <p:tgtEl>
                                          <p:spTgt spid="2065"/>
                                        </p:tgtEl>
                                        <p:attrNameLst>
                                          <p:attrName>style.visibility</p:attrName>
                                        </p:attrNameLst>
                                      </p:cBhvr>
                                      <p:to>
                                        <p:strVal val="visible"/>
                                      </p:to>
                                    </p:set>
                                    <p:animEffect transition="in" filter="barn(outVertical)">
                                      <p:cBhvr>
                                        <p:cTn id="62" dur="500"/>
                                        <p:tgtEl>
                                          <p:spTgt spid="20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064"/>
                                        </p:tgtEl>
                                      </p:cBhvr>
                                    </p:animEffect>
                                    <p:set>
                                      <p:cBhvr>
                                        <p:cTn id="67" dur="1" fill="hold">
                                          <p:stCondLst>
                                            <p:cond delay="499"/>
                                          </p:stCondLst>
                                        </p:cTn>
                                        <p:tgtEl>
                                          <p:spTgt spid="2064"/>
                                        </p:tgtEl>
                                        <p:attrNameLst>
                                          <p:attrName>style.visibility</p:attrName>
                                        </p:attrNameLst>
                                      </p:cBhvr>
                                      <p:to>
                                        <p:strVal val="hidden"/>
                                      </p:to>
                                    </p:set>
                                  </p:childTnLst>
                                </p:cTn>
                              </p:par>
                            </p:childTnLst>
                          </p:cTn>
                        </p:par>
                        <p:par>
                          <p:cTn id="68" fill="hold">
                            <p:stCondLst>
                              <p:cond delay="500"/>
                            </p:stCondLst>
                            <p:childTnLst>
                              <p:par>
                                <p:cTn id="69" presetID="2" presetClass="entr" presetSubtype="4" fill="hold" nodeType="afterEffect">
                                  <p:stCondLst>
                                    <p:cond delay="0"/>
                                  </p:stCondLst>
                                  <p:childTnLst>
                                    <p:set>
                                      <p:cBhvr>
                                        <p:cTn id="70" dur="1" fill="hold">
                                          <p:stCondLst>
                                            <p:cond delay="0"/>
                                          </p:stCondLst>
                                        </p:cTn>
                                        <p:tgtEl>
                                          <p:spTgt spid="2066"/>
                                        </p:tgtEl>
                                        <p:attrNameLst>
                                          <p:attrName>style.visibility</p:attrName>
                                        </p:attrNameLst>
                                      </p:cBhvr>
                                      <p:to>
                                        <p:strVal val="visible"/>
                                      </p:to>
                                    </p:set>
                                    <p:anim calcmode="lin" valueType="num">
                                      <p:cBhvr additive="base">
                                        <p:cTn id="71" dur="3000" fill="hold"/>
                                        <p:tgtEl>
                                          <p:spTgt spid="2066"/>
                                        </p:tgtEl>
                                        <p:attrNameLst>
                                          <p:attrName>ppt_x</p:attrName>
                                        </p:attrNameLst>
                                      </p:cBhvr>
                                      <p:tavLst>
                                        <p:tav tm="0">
                                          <p:val>
                                            <p:strVal val="#ppt_x"/>
                                          </p:val>
                                        </p:tav>
                                        <p:tav tm="100000">
                                          <p:val>
                                            <p:strVal val="#ppt_x"/>
                                          </p:val>
                                        </p:tav>
                                      </p:tavLst>
                                    </p:anim>
                                    <p:anim calcmode="lin" valueType="num">
                                      <p:cBhvr additive="base">
                                        <p:cTn id="72" dur="3000" fill="hold"/>
                                        <p:tgtEl>
                                          <p:spTgt spid="206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nodeType="clickEffect">
                                  <p:stCondLst>
                                    <p:cond delay="0"/>
                                  </p:stCondLst>
                                  <p:childTnLst>
                                    <p:set>
                                      <p:cBhvr>
                                        <p:cTn id="76" dur="1" fill="hold">
                                          <p:stCondLst>
                                            <p:cond delay="0"/>
                                          </p:stCondLst>
                                        </p:cTn>
                                        <p:tgtEl>
                                          <p:spTgt spid="2067"/>
                                        </p:tgtEl>
                                        <p:attrNameLst>
                                          <p:attrName>style.visibility</p:attrName>
                                        </p:attrNameLst>
                                      </p:cBhvr>
                                      <p:to>
                                        <p:strVal val="visible"/>
                                      </p:to>
                                    </p:set>
                                    <p:animEffect transition="in" filter="barn(outVertical)">
                                      <p:cBhvr>
                                        <p:cTn id="77" dur="500"/>
                                        <p:tgtEl>
                                          <p:spTgt spid="20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066"/>
                                        </p:tgtEl>
                                      </p:cBhvr>
                                    </p:animEffect>
                                    <p:set>
                                      <p:cBhvr>
                                        <p:cTn id="82" dur="1" fill="hold">
                                          <p:stCondLst>
                                            <p:cond delay="499"/>
                                          </p:stCondLst>
                                        </p:cTn>
                                        <p:tgtEl>
                                          <p:spTgt spid="2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P spid="20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el 57">
            <a:extLst>
              <a:ext uri="{FF2B5EF4-FFF2-40B4-BE49-F238E27FC236}">
                <a16:creationId xmlns:a16="http://schemas.microsoft.com/office/drawing/2014/main" id="{CE3276A5-5E2D-6661-AA78-E2C5D95DF69F}"/>
              </a:ext>
            </a:extLst>
          </p:cNvPr>
          <p:cNvSpPr>
            <a:spLocks noGrp="1"/>
          </p:cNvSpPr>
          <p:nvPr>
            <p:ph type="title"/>
          </p:nvPr>
        </p:nvSpPr>
        <p:spPr/>
        <p:txBody>
          <a:bodyPr/>
          <a:lstStyle/>
          <a:p>
            <a:r>
              <a:rPr lang="nl-NL" dirty="0"/>
              <a:t>SKA (Rekenen komt zo)</a:t>
            </a:r>
          </a:p>
        </p:txBody>
      </p:sp>
      <p:grpSp>
        <p:nvGrpSpPr>
          <p:cNvPr id="11" name="Groep 10">
            <a:extLst>
              <a:ext uri="{FF2B5EF4-FFF2-40B4-BE49-F238E27FC236}">
                <a16:creationId xmlns:a16="http://schemas.microsoft.com/office/drawing/2014/main" id="{9295AD0D-43EE-48B0-45BB-774D48A1B083}"/>
              </a:ext>
            </a:extLst>
          </p:cNvPr>
          <p:cNvGrpSpPr/>
          <p:nvPr/>
        </p:nvGrpSpPr>
        <p:grpSpPr>
          <a:xfrm>
            <a:off x="4048978" y="2001085"/>
            <a:ext cx="4699680" cy="2711858"/>
            <a:chOff x="2855671" y="600460"/>
            <a:chExt cx="4699680" cy="2711858"/>
          </a:xfrm>
        </p:grpSpPr>
        <p:grpSp>
          <p:nvGrpSpPr>
            <p:cNvPr id="12" name="Groep 11">
              <a:extLst>
                <a:ext uri="{FF2B5EF4-FFF2-40B4-BE49-F238E27FC236}">
                  <a16:creationId xmlns:a16="http://schemas.microsoft.com/office/drawing/2014/main" id="{14F0BA74-2412-2E24-BF34-6CA1F6790CFC}"/>
                </a:ext>
              </a:extLst>
            </p:cNvPr>
            <p:cNvGrpSpPr/>
            <p:nvPr/>
          </p:nvGrpSpPr>
          <p:grpSpPr>
            <a:xfrm>
              <a:off x="2855671" y="600460"/>
              <a:ext cx="4699680" cy="2711858"/>
              <a:chOff x="3238315" y="719523"/>
              <a:chExt cx="4699680" cy="2711858"/>
            </a:xfrm>
          </p:grpSpPr>
          <p:grpSp>
            <p:nvGrpSpPr>
              <p:cNvPr id="17" name="Groep 16">
                <a:extLst>
                  <a:ext uri="{FF2B5EF4-FFF2-40B4-BE49-F238E27FC236}">
                    <a16:creationId xmlns:a16="http://schemas.microsoft.com/office/drawing/2014/main" id="{44288F61-4F22-CE4E-7F8E-FE4F7B3AD582}"/>
                  </a:ext>
                </a:extLst>
              </p:cNvPr>
              <p:cNvGrpSpPr/>
              <p:nvPr/>
            </p:nvGrpSpPr>
            <p:grpSpPr>
              <a:xfrm>
                <a:off x="3238315" y="719523"/>
                <a:ext cx="4699680" cy="2711858"/>
                <a:chOff x="3238315" y="719523"/>
                <a:chExt cx="4699680" cy="2711858"/>
              </a:xfrm>
            </p:grpSpPr>
            <p:grpSp>
              <p:nvGrpSpPr>
                <p:cNvPr id="19" name="Groep 18">
                  <a:extLst>
                    <a:ext uri="{FF2B5EF4-FFF2-40B4-BE49-F238E27FC236}">
                      <a16:creationId xmlns:a16="http://schemas.microsoft.com/office/drawing/2014/main" id="{FAA70D95-A95B-CD7E-09A0-5203AB886598}"/>
                    </a:ext>
                  </a:extLst>
                </p:cNvPr>
                <p:cNvGrpSpPr/>
                <p:nvPr/>
              </p:nvGrpSpPr>
              <p:grpSpPr>
                <a:xfrm>
                  <a:off x="3238315" y="719523"/>
                  <a:ext cx="4699680" cy="2709477"/>
                  <a:chOff x="3238315" y="719523"/>
                  <a:chExt cx="4699680" cy="2709477"/>
                </a:xfrm>
              </p:grpSpPr>
              <p:grpSp>
                <p:nvGrpSpPr>
                  <p:cNvPr id="21" name="Groep 20">
                    <a:extLst>
                      <a:ext uri="{FF2B5EF4-FFF2-40B4-BE49-F238E27FC236}">
                        <a16:creationId xmlns:a16="http://schemas.microsoft.com/office/drawing/2014/main" id="{D21A2DBD-4353-F76F-87DF-13D52A365FE3}"/>
                      </a:ext>
                    </a:extLst>
                  </p:cNvPr>
                  <p:cNvGrpSpPr/>
                  <p:nvPr/>
                </p:nvGrpSpPr>
                <p:grpSpPr>
                  <a:xfrm>
                    <a:off x="3238315" y="719523"/>
                    <a:ext cx="4699680" cy="2709477"/>
                    <a:chOff x="3238315" y="719523"/>
                    <a:chExt cx="4699680" cy="2709477"/>
                  </a:xfrm>
                </p:grpSpPr>
                <p:pic>
                  <p:nvPicPr>
                    <p:cNvPr id="23" name="Picture 2" descr="Hefkracht berekenen">
                      <a:extLst>
                        <a:ext uri="{FF2B5EF4-FFF2-40B4-BE49-F238E27FC236}">
                          <a16:creationId xmlns:a16="http://schemas.microsoft.com/office/drawing/2014/main" id="{8CC857CC-F422-43C4-FBD9-DFBFB9C3F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238315" y="719523"/>
                      <a:ext cx="4699680" cy="2709477"/>
                    </a:xfrm>
                    <a:prstGeom prst="rect">
                      <a:avLst/>
                    </a:prstGeom>
                    <a:noFill/>
                    <a:extLst>
                      <a:ext uri="{909E8E84-426E-40DD-AFC4-6F175D3DCCD1}">
                        <a14:hiddenFill xmlns:a14="http://schemas.microsoft.com/office/drawing/2010/main">
                          <a:solidFill>
                            <a:srgbClr val="FFFFFF"/>
                          </a:solidFill>
                        </a14:hiddenFill>
                      </a:ext>
                    </a:extLst>
                  </p:spPr>
                </p:pic>
                <p:sp>
                  <p:nvSpPr>
                    <p:cNvPr id="24" name="Rechthoek 23">
                      <a:extLst>
                        <a:ext uri="{FF2B5EF4-FFF2-40B4-BE49-F238E27FC236}">
                          <a16:creationId xmlns:a16="http://schemas.microsoft.com/office/drawing/2014/main" id="{F8D16214-1C3D-5A83-2420-B0FD4A18C697}"/>
                        </a:ext>
                      </a:extLst>
                    </p:cNvPr>
                    <p:cNvSpPr/>
                    <p:nvPr/>
                  </p:nvSpPr>
                  <p:spPr>
                    <a:xfrm>
                      <a:off x="4833662" y="2569369"/>
                      <a:ext cx="237958" cy="857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2" name="Rechthoek 21">
                    <a:extLst>
                      <a:ext uri="{FF2B5EF4-FFF2-40B4-BE49-F238E27FC236}">
                        <a16:creationId xmlns:a16="http://schemas.microsoft.com/office/drawing/2014/main" id="{15773A29-6FA5-460F-0D3A-2B1705A578D6}"/>
                      </a:ext>
                    </a:extLst>
                  </p:cNvPr>
                  <p:cNvSpPr/>
                  <p:nvPr/>
                </p:nvSpPr>
                <p:spPr>
                  <a:xfrm>
                    <a:off x="4481513" y="1597819"/>
                    <a:ext cx="886370" cy="830521"/>
                  </a:xfrm>
                  <a:prstGeom prst="rect">
                    <a:avLst/>
                  </a:prstGeom>
                  <a:solidFill>
                    <a:srgbClr val="C8C8C8"/>
                  </a:solidFill>
                  <a:ln>
                    <a:solidFill>
                      <a:srgbClr val="C8C8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0" name="Rechthoek 19">
                  <a:extLst>
                    <a:ext uri="{FF2B5EF4-FFF2-40B4-BE49-F238E27FC236}">
                      <a16:creationId xmlns:a16="http://schemas.microsoft.com/office/drawing/2014/main" id="{65BC4E7C-7616-BE51-7576-E1F372CCC6A6}"/>
                    </a:ext>
                  </a:extLst>
                </p:cNvPr>
                <p:cNvSpPr/>
                <p:nvPr/>
              </p:nvSpPr>
              <p:spPr>
                <a:xfrm>
                  <a:off x="3805238" y="3343275"/>
                  <a:ext cx="207168" cy="881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8" name="Rechthoek 17">
                <a:extLst>
                  <a:ext uri="{FF2B5EF4-FFF2-40B4-BE49-F238E27FC236}">
                    <a16:creationId xmlns:a16="http://schemas.microsoft.com/office/drawing/2014/main" id="{AA2FC832-E3A2-CB32-A416-D1A2D9921D6B}"/>
                  </a:ext>
                </a:extLst>
              </p:cNvPr>
              <p:cNvSpPr/>
              <p:nvPr/>
            </p:nvSpPr>
            <p:spPr>
              <a:xfrm>
                <a:off x="7629525" y="1571625"/>
                <a:ext cx="123825" cy="18573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3" name="Groep 12">
              <a:extLst>
                <a:ext uri="{FF2B5EF4-FFF2-40B4-BE49-F238E27FC236}">
                  <a16:creationId xmlns:a16="http://schemas.microsoft.com/office/drawing/2014/main" id="{D0B2CCF4-D811-F51C-7141-F64EAF75067B}"/>
                </a:ext>
              </a:extLst>
            </p:cNvPr>
            <p:cNvGrpSpPr/>
            <p:nvPr/>
          </p:nvGrpSpPr>
          <p:grpSpPr>
            <a:xfrm>
              <a:off x="4495207" y="1796052"/>
              <a:ext cx="360125" cy="369332"/>
              <a:chOff x="2524638" y="2747131"/>
              <a:chExt cx="360125" cy="369332"/>
            </a:xfrm>
          </p:grpSpPr>
          <p:sp>
            <p:nvSpPr>
              <p:cNvPr id="15" name="Ovaal 14">
                <a:extLst>
                  <a:ext uri="{FF2B5EF4-FFF2-40B4-BE49-F238E27FC236}">
                    <a16:creationId xmlns:a16="http://schemas.microsoft.com/office/drawing/2014/main" id="{FBD20452-7E86-5675-3348-4389C7BFE0EA}"/>
                  </a:ext>
                </a:extLst>
              </p:cNvPr>
              <p:cNvSpPr/>
              <p:nvPr/>
            </p:nvSpPr>
            <p:spPr>
              <a:xfrm>
                <a:off x="2524638" y="2931797"/>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id="{8CC1F52F-2159-16F5-E1F5-E88D1A882128}"/>
                  </a:ext>
                </a:extLst>
              </p:cNvPr>
              <p:cNvSpPr txBox="1"/>
              <p:nvPr/>
            </p:nvSpPr>
            <p:spPr>
              <a:xfrm>
                <a:off x="2548862" y="2747131"/>
                <a:ext cx="335901" cy="369332"/>
              </a:xfrm>
              <a:prstGeom prst="rect">
                <a:avLst/>
              </a:prstGeom>
              <a:noFill/>
            </p:spPr>
            <p:txBody>
              <a:bodyPr wrap="square" rtlCol="0">
                <a:spAutoFit/>
              </a:bodyPr>
              <a:lstStyle/>
              <a:p>
                <a:r>
                  <a:rPr lang="nl-NL"/>
                  <a:t>z</a:t>
                </a:r>
              </a:p>
            </p:txBody>
          </p:sp>
        </p:grpSp>
        <p:sp>
          <p:nvSpPr>
            <p:cNvPr id="14" name="Rechthoek 13">
              <a:extLst>
                <a:ext uri="{FF2B5EF4-FFF2-40B4-BE49-F238E27FC236}">
                  <a16:creationId xmlns:a16="http://schemas.microsoft.com/office/drawing/2014/main" id="{5B37501F-0F9B-6048-85FE-4ADEFEAD29CA}"/>
                </a:ext>
              </a:extLst>
            </p:cNvPr>
            <p:cNvSpPr/>
            <p:nvPr/>
          </p:nvSpPr>
          <p:spPr>
            <a:xfrm>
              <a:off x="4395788" y="2335764"/>
              <a:ext cx="325197" cy="90000"/>
            </a:xfrm>
            <a:prstGeom prst="rect">
              <a:avLst/>
            </a:prstGeom>
            <a:solidFill>
              <a:srgbClr val="6F6F6F"/>
            </a:solidFill>
            <a:ln>
              <a:solidFill>
                <a:srgbClr val="6F6F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Ovaal 41">
            <a:extLst>
              <a:ext uri="{FF2B5EF4-FFF2-40B4-BE49-F238E27FC236}">
                <a16:creationId xmlns:a16="http://schemas.microsoft.com/office/drawing/2014/main" id="{DA9C022D-B1EF-5E62-E446-152D86F7EB3C}"/>
              </a:ext>
            </a:extLst>
          </p:cNvPr>
          <p:cNvSpPr/>
          <p:nvPr/>
        </p:nvSpPr>
        <p:spPr>
          <a:xfrm>
            <a:off x="4671103" y="4125471"/>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ekstvak 42">
            <a:extLst>
              <a:ext uri="{FF2B5EF4-FFF2-40B4-BE49-F238E27FC236}">
                <a16:creationId xmlns:a16="http://schemas.microsoft.com/office/drawing/2014/main" id="{AC0A9247-9E4E-E548-AE33-4723C7D3AFDF}"/>
              </a:ext>
            </a:extLst>
          </p:cNvPr>
          <p:cNvSpPr txBox="1"/>
          <p:nvPr/>
        </p:nvSpPr>
        <p:spPr>
          <a:xfrm>
            <a:off x="3561679" y="3332223"/>
            <a:ext cx="1729875" cy="338554"/>
          </a:xfrm>
          <a:prstGeom prst="rect">
            <a:avLst/>
          </a:prstGeom>
          <a:noFill/>
        </p:spPr>
        <p:txBody>
          <a:bodyPr wrap="square" rtlCol="0">
            <a:spAutoFit/>
          </a:bodyPr>
          <a:lstStyle/>
          <a:p>
            <a:r>
              <a:rPr lang="nl-NL" sz="1600" dirty="0"/>
              <a:t>Scharnierpunt</a:t>
            </a:r>
          </a:p>
        </p:txBody>
      </p:sp>
      <p:cxnSp>
        <p:nvCxnSpPr>
          <p:cNvPr id="44" name="Rechte verbindingslijn met pijl 43">
            <a:extLst>
              <a:ext uri="{FF2B5EF4-FFF2-40B4-BE49-F238E27FC236}">
                <a16:creationId xmlns:a16="http://schemas.microsoft.com/office/drawing/2014/main" id="{972BA541-6CE1-F9E7-0B5C-F375522B2751}"/>
              </a:ext>
            </a:extLst>
          </p:cNvPr>
          <p:cNvCxnSpPr>
            <a:cxnSpLocks/>
          </p:cNvCxnSpPr>
          <p:nvPr/>
        </p:nvCxnSpPr>
        <p:spPr>
          <a:xfrm>
            <a:off x="4457142" y="3626458"/>
            <a:ext cx="226661" cy="4453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AD6BE2EC-C325-D951-4337-764BB1ADC892}"/>
              </a:ext>
            </a:extLst>
          </p:cNvPr>
          <p:cNvCxnSpPr/>
          <p:nvPr/>
        </p:nvCxnSpPr>
        <p:spPr>
          <a:xfrm>
            <a:off x="5720358" y="2230777"/>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46" name="Rechte verbindingslijn met pijl 45">
            <a:extLst>
              <a:ext uri="{FF2B5EF4-FFF2-40B4-BE49-F238E27FC236}">
                <a16:creationId xmlns:a16="http://schemas.microsoft.com/office/drawing/2014/main" id="{25EE3B48-84FF-73B7-F32A-D0BF256CFBC9}"/>
              </a:ext>
            </a:extLst>
          </p:cNvPr>
          <p:cNvCxnSpPr>
            <a:cxnSpLocks/>
          </p:cNvCxnSpPr>
          <p:nvPr/>
        </p:nvCxnSpPr>
        <p:spPr>
          <a:xfrm>
            <a:off x="5720358" y="3413867"/>
            <a:ext cx="0" cy="8626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40686EEC-7B0B-02F2-F520-95473BA2D87C}"/>
              </a:ext>
            </a:extLst>
          </p:cNvPr>
          <p:cNvCxnSpPr/>
          <p:nvPr/>
        </p:nvCxnSpPr>
        <p:spPr>
          <a:xfrm>
            <a:off x="8492163" y="2296389"/>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49" name="Rechte verbindingslijn met pijl 48">
            <a:extLst>
              <a:ext uri="{FF2B5EF4-FFF2-40B4-BE49-F238E27FC236}">
                <a16:creationId xmlns:a16="http://schemas.microsoft.com/office/drawing/2014/main" id="{947441C8-FC77-1AE1-5A24-206502D179E1}"/>
              </a:ext>
            </a:extLst>
          </p:cNvPr>
          <p:cNvCxnSpPr>
            <a:cxnSpLocks/>
          </p:cNvCxnSpPr>
          <p:nvPr/>
        </p:nvCxnSpPr>
        <p:spPr>
          <a:xfrm flipH="1">
            <a:off x="4719914" y="4161449"/>
            <a:ext cx="99282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Rechte verbindingslijn met pijl 50">
            <a:extLst>
              <a:ext uri="{FF2B5EF4-FFF2-40B4-BE49-F238E27FC236}">
                <a16:creationId xmlns:a16="http://schemas.microsoft.com/office/drawing/2014/main" id="{857C641B-68C3-0631-168E-70B2CDEBF1ED}"/>
              </a:ext>
            </a:extLst>
          </p:cNvPr>
          <p:cNvCxnSpPr>
            <a:cxnSpLocks/>
          </p:cNvCxnSpPr>
          <p:nvPr/>
        </p:nvCxnSpPr>
        <p:spPr>
          <a:xfrm>
            <a:off x="4718129" y="4267941"/>
            <a:ext cx="378873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Picture 2">
            <a:extLst>
              <a:ext uri="{FF2B5EF4-FFF2-40B4-BE49-F238E27FC236}">
                <a16:creationId xmlns:a16="http://schemas.microsoft.com/office/drawing/2014/main" id="{E147DE43-77BE-A411-3AE1-2754A9FB5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661" y="4112167"/>
            <a:ext cx="9000000" cy="45525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a:extLst>
              <a:ext uri="{FF2B5EF4-FFF2-40B4-BE49-F238E27FC236}">
                <a16:creationId xmlns:a16="http://schemas.microsoft.com/office/drawing/2014/main" id="{58CAD856-ADDD-DE11-4A37-8615E61F9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992574" y="-346645"/>
            <a:ext cx="9000000" cy="45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9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80">
                                          <p:stCondLst>
                                            <p:cond delay="0"/>
                                          </p:stCondLst>
                                        </p:cTn>
                                        <p:tgtEl>
                                          <p:spTgt spid="42"/>
                                        </p:tgtEl>
                                      </p:cBhvr>
                                    </p:animEffect>
                                    <p:anim calcmode="lin" valueType="num">
                                      <p:cBhvr>
                                        <p:cTn id="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gtEl>
                                      </p:cBhvr>
                                      <p:to x="100000" y="60000"/>
                                    </p:animScale>
                                    <p:animScale>
                                      <p:cBhvr>
                                        <p:cTn id="14" dur="166" decel="50000">
                                          <p:stCondLst>
                                            <p:cond delay="676"/>
                                          </p:stCondLst>
                                        </p:cTn>
                                        <p:tgtEl>
                                          <p:spTgt spid="42"/>
                                        </p:tgtEl>
                                      </p:cBhvr>
                                      <p:to x="100000" y="100000"/>
                                    </p:animScale>
                                    <p:animScale>
                                      <p:cBhvr>
                                        <p:cTn id="15" dur="26">
                                          <p:stCondLst>
                                            <p:cond delay="1312"/>
                                          </p:stCondLst>
                                        </p:cTn>
                                        <p:tgtEl>
                                          <p:spTgt spid="42"/>
                                        </p:tgtEl>
                                      </p:cBhvr>
                                      <p:to x="100000" y="80000"/>
                                    </p:animScale>
                                    <p:animScale>
                                      <p:cBhvr>
                                        <p:cTn id="16" dur="166" decel="50000">
                                          <p:stCondLst>
                                            <p:cond delay="1338"/>
                                          </p:stCondLst>
                                        </p:cTn>
                                        <p:tgtEl>
                                          <p:spTgt spid="42"/>
                                        </p:tgtEl>
                                      </p:cBhvr>
                                      <p:to x="100000" y="100000"/>
                                    </p:animScale>
                                    <p:animScale>
                                      <p:cBhvr>
                                        <p:cTn id="17" dur="26">
                                          <p:stCondLst>
                                            <p:cond delay="1642"/>
                                          </p:stCondLst>
                                        </p:cTn>
                                        <p:tgtEl>
                                          <p:spTgt spid="42"/>
                                        </p:tgtEl>
                                      </p:cBhvr>
                                      <p:to x="100000" y="90000"/>
                                    </p:animScale>
                                    <p:animScale>
                                      <p:cBhvr>
                                        <p:cTn id="18" dur="166" decel="50000">
                                          <p:stCondLst>
                                            <p:cond delay="1668"/>
                                          </p:stCondLst>
                                        </p:cTn>
                                        <p:tgtEl>
                                          <p:spTgt spid="42"/>
                                        </p:tgtEl>
                                      </p:cBhvr>
                                      <p:to x="100000" y="100000"/>
                                    </p:animScale>
                                    <p:animScale>
                                      <p:cBhvr>
                                        <p:cTn id="19" dur="26">
                                          <p:stCondLst>
                                            <p:cond delay="1808"/>
                                          </p:stCondLst>
                                        </p:cTn>
                                        <p:tgtEl>
                                          <p:spTgt spid="42"/>
                                        </p:tgtEl>
                                      </p:cBhvr>
                                      <p:to x="100000" y="95000"/>
                                    </p:animScale>
                                    <p:animScale>
                                      <p:cBhvr>
                                        <p:cTn id="20" dur="166" decel="50000">
                                          <p:stCondLst>
                                            <p:cond delay="1834"/>
                                          </p:stCondLst>
                                        </p:cTn>
                                        <p:tgtEl>
                                          <p:spTgt spid="42"/>
                                        </p:tgtEl>
                                      </p:cBhvr>
                                      <p:to x="100000" y="100000"/>
                                    </p:animScale>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500" fill="hold"/>
                                        <p:tgtEl>
                                          <p:spTgt spid="46"/>
                                        </p:tgtEl>
                                        <p:attrNameLst>
                                          <p:attrName>ppt_x</p:attrName>
                                        </p:attrNameLst>
                                      </p:cBhvr>
                                      <p:tavLst>
                                        <p:tav tm="0">
                                          <p:val>
                                            <p:strVal val="#ppt_x"/>
                                          </p:val>
                                        </p:tav>
                                        <p:tav tm="100000">
                                          <p:val>
                                            <p:strVal val="#ppt_x"/>
                                          </p:val>
                                        </p:tav>
                                      </p:tavLst>
                                    </p:anim>
                                    <p:anim calcmode="lin" valueType="num">
                                      <p:cBhvr additive="base">
                                        <p:cTn id="35"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up)">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3000" fill="hold"/>
                                        <p:tgtEl>
                                          <p:spTgt spid="48"/>
                                        </p:tgtEl>
                                        <p:attrNameLst>
                                          <p:attrName>ppt_x</p:attrName>
                                        </p:attrNameLst>
                                      </p:cBhvr>
                                      <p:tavLst>
                                        <p:tav tm="0">
                                          <p:val>
                                            <p:strVal val="#ppt_x"/>
                                          </p:val>
                                        </p:tav>
                                        <p:tav tm="100000">
                                          <p:val>
                                            <p:strVal val="#ppt_x"/>
                                          </p:val>
                                        </p:tav>
                                      </p:tavLst>
                                    </p:anim>
                                    <p:anim calcmode="lin" valueType="num">
                                      <p:cBhvr additive="base">
                                        <p:cTn id="51" dur="3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barn(outVertical)">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48"/>
                                        </p:tgtEl>
                                      </p:cBhvr>
                                    </p:animEffect>
                                    <p:set>
                                      <p:cBhvr>
                                        <p:cTn id="61" dur="1" fill="hold">
                                          <p:stCondLst>
                                            <p:cond delay="499"/>
                                          </p:stCondLst>
                                        </p:cTn>
                                        <p:tgtEl>
                                          <p:spTgt spid="48"/>
                                        </p:tgtEl>
                                        <p:attrNameLst>
                                          <p:attrName>style.visibility</p:attrName>
                                        </p:attrNameLst>
                                      </p:cBhvr>
                                      <p:to>
                                        <p:strVal val="hidden"/>
                                      </p:to>
                                    </p:set>
                                  </p:childTnLst>
                                </p:cTn>
                              </p:par>
                            </p:childTnLst>
                          </p:cTn>
                        </p:par>
                        <p:par>
                          <p:cTn id="62" fill="hold">
                            <p:stCondLst>
                              <p:cond delay="500"/>
                            </p:stCondLst>
                            <p:childTnLst>
                              <p:par>
                                <p:cTn id="63" presetID="2" presetClass="entr" presetSubtype="1" fill="hold"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3000" fill="hold"/>
                                        <p:tgtEl>
                                          <p:spTgt spid="50"/>
                                        </p:tgtEl>
                                        <p:attrNameLst>
                                          <p:attrName>ppt_x</p:attrName>
                                        </p:attrNameLst>
                                      </p:cBhvr>
                                      <p:tavLst>
                                        <p:tav tm="0">
                                          <p:val>
                                            <p:strVal val="#ppt_x"/>
                                          </p:val>
                                        </p:tav>
                                        <p:tav tm="100000">
                                          <p:val>
                                            <p:strVal val="#ppt_x"/>
                                          </p:val>
                                        </p:tav>
                                      </p:tavLst>
                                    </p:anim>
                                    <p:anim calcmode="lin" valueType="num">
                                      <p:cBhvr additive="base">
                                        <p:cTn id="66" dur="3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barn(outVertical)">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0"/>
                                        </p:tgtEl>
                                      </p:cBhvr>
                                    </p:animEffect>
                                    <p:set>
                                      <p:cBhvr>
                                        <p:cTn id="76"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el 57">
            <a:extLst>
              <a:ext uri="{FF2B5EF4-FFF2-40B4-BE49-F238E27FC236}">
                <a16:creationId xmlns:a16="http://schemas.microsoft.com/office/drawing/2014/main" id="{CE3276A5-5E2D-6661-AA78-E2C5D95DF69F}"/>
              </a:ext>
            </a:extLst>
          </p:cNvPr>
          <p:cNvSpPr>
            <a:spLocks noGrp="1"/>
          </p:cNvSpPr>
          <p:nvPr>
            <p:ph type="title"/>
          </p:nvPr>
        </p:nvSpPr>
        <p:spPr/>
        <p:txBody>
          <a:bodyPr/>
          <a:lstStyle/>
          <a:p>
            <a:r>
              <a:rPr lang="nl-NL" dirty="0"/>
              <a:t>SKA (Rekenen komt zo)</a:t>
            </a:r>
          </a:p>
        </p:txBody>
      </p:sp>
      <p:grpSp>
        <p:nvGrpSpPr>
          <p:cNvPr id="5" name="Groep 4">
            <a:extLst>
              <a:ext uri="{FF2B5EF4-FFF2-40B4-BE49-F238E27FC236}">
                <a16:creationId xmlns:a16="http://schemas.microsoft.com/office/drawing/2014/main" id="{76CA3ADA-DA41-C2CD-8508-910D8599C41C}"/>
              </a:ext>
            </a:extLst>
          </p:cNvPr>
          <p:cNvGrpSpPr>
            <a:grpSpLocks noChangeAspect="1"/>
          </p:cNvGrpSpPr>
          <p:nvPr/>
        </p:nvGrpSpPr>
        <p:grpSpPr>
          <a:xfrm>
            <a:off x="4104330" y="2932898"/>
            <a:ext cx="5862306" cy="2204901"/>
            <a:chOff x="1419225" y="27153"/>
            <a:chExt cx="4425346" cy="1801647"/>
          </a:xfrm>
        </p:grpSpPr>
        <p:grpSp>
          <p:nvGrpSpPr>
            <p:cNvPr id="6" name="Groep 5">
              <a:extLst>
                <a:ext uri="{FF2B5EF4-FFF2-40B4-BE49-F238E27FC236}">
                  <a16:creationId xmlns:a16="http://schemas.microsoft.com/office/drawing/2014/main" id="{153B0526-3148-CA4B-1A85-E37C9EF27D89}"/>
                </a:ext>
              </a:extLst>
            </p:cNvPr>
            <p:cNvGrpSpPr/>
            <p:nvPr/>
          </p:nvGrpSpPr>
          <p:grpSpPr>
            <a:xfrm>
              <a:off x="1419225" y="27153"/>
              <a:ext cx="4425346" cy="1801647"/>
              <a:chOff x="1419225" y="27153"/>
              <a:chExt cx="4425346" cy="1801647"/>
            </a:xfrm>
          </p:grpSpPr>
          <p:sp>
            <p:nvSpPr>
              <p:cNvPr id="9" name="Rechthoek 8">
                <a:extLst>
                  <a:ext uri="{FF2B5EF4-FFF2-40B4-BE49-F238E27FC236}">
                    <a16:creationId xmlns:a16="http://schemas.microsoft.com/office/drawing/2014/main" id="{05EF7C51-9874-7FFA-08B4-77BB6041EC4D}"/>
                  </a:ext>
                </a:extLst>
              </p:cNvPr>
              <p:cNvSpPr/>
              <p:nvPr/>
            </p:nvSpPr>
            <p:spPr>
              <a:xfrm>
                <a:off x="1487056" y="27153"/>
                <a:ext cx="295275" cy="371475"/>
              </a:xfrm>
              <a:prstGeom prst="rect">
                <a:avLst/>
              </a:prstGeom>
              <a:solidFill>
                <a:sysClr val="window" lastClr="FFFFFF">
                  <a:lumMod val="65000"/>
                </a:sysClr>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IE" sz="1000">
                    <a:effectLst/>
                    <a:latin typeface="Times New Roman" panose="02020603050405020304" pitchFamily="18" charset="0"/>
                    <a:ea typeface="Times New Roman" panose="02020603050405020304" pitchFamily="18" charset="0"/>
                  </a:rPr>
                  <a:t> </a:t>
                </a:r>
                <a:endParaRPr lang="nl-NL" sz="1000">
                  <a:effectLst/>
                  <a:latin typeface="Times New Roman" panose="02020603050405020304" pitchFamily="18" charset="0"/>
                  <a:ea typeface="Times New Roman" panose="02020603050405020304" pitchFamily="18" charset="0"/>
                </a:endParaRPr>
              </a:p>
            </p:txBody>
          </p:sp>
          <p:grpSp>
            <p:nvGrpSpPr>
              <p:cNvPr id="10" name="Groep 9">
                <a:extLst>
                  <a:ext uri="{FF2B5EF4-FFF2-40B4-BE49-F238E27FC236}">
                    <a16:creationId xmlns:a16="http://schemas.microsoft.com/office/drawing/2014/main" id="{70F58EE3-6E21-BD6A-07C0-EC503039C6D7}"/>
                  </a:ext>
                </a:extLst>
              </p:cNvPr>
              <p:cNvGrpSpPr/>
              <p:nvPr/>
            </p:nvGrpSpPr>
            <p:grpSpPr>
              <a:xfrm>
                <a:off x="1419225" y="405478"/>
                <a:ext cx="4425346" cy="1423322"/>
                <a:chOff x="1419225" y="5428"/>
                <a:chExt cx="4425346" cy="1423322"/>
              </a:xfrm>
            </p:grpSpPr>
            <p:sp>
              <p:nvSpPr>
                <p:cNvPr id="25" name="Rechthoek 24">
                  <a:extLst>
                    <a:ext uri="{FF2B5EF4-FFF2-40B4-BE49-F238E27FC236}">
                      <a16:creationId xmlns:a16="http://schemas.microsoft.com/office/drawing/2014/main" id="{DBB28ADD-7C91-F4F3-EF26-191C7D7BC339}"/>
                    </a:ext>
                  </a:extLst>
                </p:cNvPr>
                <p:cNvSpPr/>
                <p:nvPr/>
              </p:nvSpPr>
              <p:spPr>
                <a:xfrm>
                  <a:off x="1634521" y="5428"/>
                  <a:ext cx="4210050" cy="133351"/>
                </a:xfrm>
                <a:prstGeom prst="rect">
                  <a:avLst/>
                </a:prstGeom>
                <a:solidFill>
                  <a:sysClr val="window" lastClr="FFFFFF">
                    <a:lumMod val="85000"/>
                  </a:sys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cxnSp>
              <p:nvCxnSpPr>
                <p:cNvPr id="26" name="Rechte verbindingslijn 25">
                  <a:extLst>
                    <a:ext uri="{FF2B5EF4-FFF2-40B4-BE49-F238E27FC236}">
                      <a16:creationId xmlns:a16="http://schemas.microsoft.com/office/drawing/2014/main" id="{48AFD5D2-C50C-6995-15ED-B53B37FD7A08}"/>
                    </a:ext>
                  </a:extLst>
                </p:cNvPr>
                <p:cNvCxnSpPr/>
                <p:nvPr/>
              </p:nvCxnSpPr>
              <p:spPr>
                <a:xfrm flipH="1">
                  <a:off x="2457450" y="133350"/>
                  <a:ext cx="200025" cy="190500"/>
                </a:xfrm>
                <a:prstGeom prst="line">
                  <a:avLst/>
                </a:prstGeom>
                <a:noFill/>
                <a:ln w="28575" cap="flat" cmpd="sng" algn="ctr">
                  <a:solidFill>
                    <a:sysClr val="windowText" lastClr="000000"/>
                  </a:solidFill>
                  <a:prstDash val="solid"/>
                  <a:miter lim="800000"/>
                </a:ln>
                <a:effectLst/>
              </p:spPr>
            </p:cxnSp>
            <p:cxnSp>
              <p:nvCxnSpPr>
                <p:cNvPr id="27" name="Rechte verbindingslijn 26">
                  <a:extLst>
                    <a:ext uri="{FF2B5EF4-FFF2-40B4-BE49-F238E27FC236}">
                      <a16:creationId xmlns:a16="http://schemas.microsoft.com/office/drawing/2014/main" id="{3C3E279B-CA6B-5521-A2F6-185B08297544}"/>
                    </a:ext>
                  </a:extLst>
                </p:cNvPr>
                <p:cNvCxnSpPr/>
                <p:nvPr/>
              </p:nvCxnSpPr>
              <p:spPr>
                <a:xfrm flipH="1">
                  <a:off x="2095500" y="142875"/>
                  <a:ext cx="200025" cy="190500"/>
                </a:xfrm>
                <a:prstGeom prst="line">
                  <a:avLst/>
                </a:prstGeom>
                <a:noFill/>
                <a:ln w="28575" cap="flat" cmpd="sng" algn="ctr">
                  <a:solidFill>
                    <a:sysClr val="windowText" lastClr="000000"/>
                  </a:solidFill>
                  <a:prstDash val="solid"/>
                  <a:miter lim="800000"/>
                </a:ln>
                <a:effectLst/>
              </p:spPr>
            </p:cxnSp>
            <p:cxnSp>
              <p:nvCxnSpPr>
                <p:cNvPr id="28" name="Rechte verbindingslijn 27">
                  <a:extLst>
                    <a:ext uri="{FF2B5EF4-FFF2-40B4-BE49-F238E27FC236}">
                      <a16:creationId xmlns:a16="http://schemas.microsoft.com/office/drawing/2014/main" id="{194E781B-4A4E-C384-44D3-D33B468F92C7}"/>
                    </a:ext>
                  </a:extLst>
                </p:cNvPr>
                <p:cNvCxnSpPr/>
                <p:nvPr/>
              </p:nvCxnSpPr>
              <p:spPr>
                <a:xfrm flipH="1">
                  <a:off x="1762125" y="142875"/>
                  <a:ext cx="200025" cy="190500"/>
                </a:xfrm>
                <a:prstGeom prst="line">
                  <a:avLst/>
                </a:prstGeom>
                <a:noFill/>
                <a:ln w="28575" cap="flat" cmpd="sng" algn="ctr">
                  <a:solidFill>
                    <a:sysClr val="windowText" lastClr="000000"/>
                  </a:solidFill>
                  <a:prstDash val="solid"/>
                  <a:miter lim="800000"/>
                </a:ln>
                <a:effectLst/>
              </p:spPr>
            </p:cxnSp>
            <p:cxnSp>
              <p:nvCxnSpPr>
                <p:cNvPr id="29" name="Rechte verbindingslijn 28">
                  <a:extLst>
                    <a:ext uri="{FF2B5EF4-FFF2-40B4-BE49-F238E27FC236}">
                      <a16:creationId xmlns:a16="http://schemas.microsoft.com/office/drawing/2014/main" id="{52EF6BBD-0ED8-11BD-FB29-CBEA838DF38F}"/>
                    </a:ext>
                  </a:extLst>
                </p:cNvPr>
                <p:cNvCxnSpPr/>
                <p:nvPr/>
              </p:nvCxnSpPr>
              <p:spPr>
                <a:xfrm flipH="1">
                  <a:off x="1419225" y="142875"/>
                  <a:ext cx="200025" cy="190500"/>
                </a:xfrm>
                <a:prstGeom prst="line">
                  <a:avLst/>
                </a:prstGeom>
                <a:noFill/>
                <a:ln w="28575" cap="flat" cmpd="sng" algn="ctr">
                  <a:solidFill>
                    <a:sysClr val="windowText" lastClr="000000"/>
                  </a:solidFill>
                  <a:prstDash val="solid"/>
                  <a:miter lim="800000"/>
                </a:ln>
                <a:effectLst/>
              </p:spPr>
            </p:cxnSp>
            <p:grpSp>
              <p:nvGrpSpPr>
                <p:cNvPr id="30" name="Groep 29">
                  <a:extLst>
                    <a:ext uri="{FF2B5EF4-FFF2-40B4-BE49-F238E27FC236}">
                      <a16:creationId xmlns:a16="http://schemas.microsoft.com/office/drawing/2014/main" id="{EA580F23-BA04-115D-6533-F0DE920CE23F}"/>
                    </a:ext>
                  </a:extLst>
                </p:cNvPr>
                <p:cNvGrpSpPr/>
                <p:nvPr/>
              </p:nvGrpSpPr>
              <p:grpSpPr>
                <a:xfrm>
                  <a:off x="2733675" y="94445"/>
                  <a:ext cx="803897" cy="1334305"/>
                  <a:chOff x="0" y="-38905"/>
                  <a:chExt cx="803897" cy="1334305"/>
                </a:xfrm>
              </p:grpSpPr>
              <p:cxnSp>
                <p:nvCxnSpPr>
                  <p:cNvPr id="31" name="Rechte verbindingslijn 30">
                    <a:extLst>
                      <a:ext uri="{FF2B5EF4-FFF2-40B4-BE49-F238E27FC236}">
                        <a16:creationId xmlns:a16="http://schemas.microsoft.com/office/drawing/2014/main" id="{2B832E91-A544-E306-3153-94BF8E80B4C2}"/>
                      </a:ext>
                    </a:extLst>
                  </p:cNvPr>
                  <p:cNvCxnSpPr/>
                  <p:nvPr/>
                </p:nvCxnSpPr>
                <p:spPr>
                  <a:xfrm>
                    <a:off x="209550" y="9525"/>
                    <a:ext cx="0" cy="1285875"/>
                  </a:xfrm>
                  <a:prstGeom prst="line">
                    <a:avLst/>
                  </a:prstGeom>
                  <a:noFill/>
                  <a:ln w="28575" cap="flat" cmpd="sng" algn="ctr">
                    <a:solidFill>
                      <a:sysClr val="windowText" lastClr="000000"/>
                    </a:solidFill>
                    <a:prstDash val="solid"/>
                    <a:miter lim="800000"/>
                  </a:ln>
                  <a:effectLst/>
                </p:spPr>
              </p:cxnSp>
              <p:cxnSp>
                <p:nvCxnSpPr>
                  <p:cNvPr id="32" name="Rechte verbindingslijn 31">
                    <a:extLst>
                      <a:ext uri="{FF2B5EF4-FFF2-40B4-BE49-F238E27FC236}">
                        <a16:creationId xmlns:a16="http://schemas.microsoft.com/office/drawing/2014/main" id="{802F9B4C-CB94-1F23-34D6-34C31307481F}"/>
                      </a:ext>
                    </a:extLst>
                  </p:cNvPr>
                  <p:cNvCxnSpPr/>
                  <p:nvPr/>
                </p:nvCxnSpPr>
                <p:spPr>
                  <a:xfrm flipH="1">
                    <a:off x="0" y="1000125"/>
                    <a:ext cx="200025" cy="190500"/>
                  </a:xfrm>
                  <a:prstGeom prst="line">
                    <a:avLst/>
                  </a:prstGeom>
                  <a:noFill/>
                  <a:ln w="28575" cap="flat" cmpd="sng" algn="ctr">
                    <a:solidFill>
                      <a:sysClr val="windowText" lastClr="000000"/>
                    </a:solidFill>
                    <a:prstDash val="solid"/>
                    <a:miter lim="800000"/>
                  </a:ln>
                  <a:effectLst/>
                </p:spPr>
              </p:cxnSp>
              <p:cxnSp>
                <p:nvCxnSpPr>
                  <p:cNvPr id="33" name="Rechte verbindingslijn 32">
                    <a:extLst>
                      <a:ext uri="{FF2B5EF4-FFF2-40B4-BE49-F238E27FC236}">
                        <a16:creationId xmlns:a16="http://schemas.microsoft.com/office/drawing/2014/main" id="{C0BEE56A-5258-6BAE-2FC4-BB78C5224AFE}"/>
                      </a:ext>
                    </a:extLst>
                  </p:cNvPr>
                  <p:cNvCxnSpPr/>
                  <p:nvPr/>
                </p:nvCxnSpPr>
                <p:spPr>
                  <a:xfrm flipH="1">
                    <a:off x="9525" y="704850"/>
                    <a:ext cx="200025" cy="190500"/>
                  </a:xfrm>
                  <a:prstGeom prst="line">
                    <a:avLst/>
                  </a:prstGeom>
                  <a:noFill/>
                  <a:ln w="28575" cap="flat" cmpd="sng" algn="ctr">
                    <a:solidFill>
                      <a:sysClr val="windowText" lastClr="000000"/>
                    </a:solidFill>
                    <a:prstDash val="solid"/>
                    <a:miter lim="800000"/>
                  </a:ln>
                  <a:effectLst/>
                </p:spPr>
              </p:cxnSp>
              <p:cxnSp>
                <p:nvCxnSpPr>
                  <p:cNvPr id="34" name="Rechte verbindingslijn 33">
                    <a:extLst>
                      <a:ext uri="{FF2B5EF4-FFF2-40B4-BE49-F238E27FC236}">
                        <a16:creationId xmlns:a16="http://schemas.microsoft.com/office/drawing/2014/main" id="{1C7BE359-5C35-64D1-6126-540DEDB8C5CC}"/>
                      </a:ext>
                    </a:extLst>
                  </p:cNvPr>
                  <p:cNvCxnSpPr/>
                  <p:nvPr/>
                </p:nvCxnSpPr>
                <p:spPr>
                  <a:xfrm flipH="1">
                    <a:off x="9525" y="352425"/>
                    <a:ext cx="200025" cy="190500"/>
                  </a:xfrm>
                  <a:prstGeom prst="line">
                    <a:avLst/>
                  </a:prstGeom>
                  <a:noFill/>
                  <a:ln w="28575" cap="flat" cmpd="sng" algn="ctr">
                    <a:solidFill>
                      <a:sysClr val="windowText" lastClr="000000"/>
                    </a:solidFill>
                    <a:prstDash val="solid"/>
                    <a:miter lim="800000"/>
                  </a:ln>
                  <a:effectLst/>
                </p:spPr>
              </p:cxnSp>
              <p:sp>
                <p:nvSpPr>
                  <p:cNvPr id="35" name="Tekstvak 2">
                    <a:extLst>
                      <a:ext uri="{FF2B5EF4-FFF2-40B4-BE49-F238E27FC236}">
                        <a16:creationId xmlns:a16="http://schemas.microsoft.com/office/drawing/2014/main" id="{681B212D-B028-A8FB-3B82-DC9D1CDF6F42}"/>
                      </a:ext>
                    </a:extLst>
                  </p:cNvPr>
                  <p:cNvSpPr txBox="1">
                    <a:spLocks noChangeArrowheads="1"/>
                  </p:cNvSpPr>
                  <p:nvPr/>
                </p:nvSpPr>
                <p:spPr bwMode="auto">
                  <a:xfrm>
                    <a:off x="156196" y="-38905"/>
                    <a:ext cx="647701" cy="301625"/>
                  </a:xfrm>
                  <a:prstGeom prst="rect">
                    <a:avLst/>
                  </a:prstGeom>
                  <a:noFill/>
                  <a:ln w="9525">
                    <a:noFill/>
                    <a:miter lim="800000"/>
                    <a:headEnd/>
                    <a:tailEnd/>
                  </a:ln>
                </p:spPr>
                <p:txBody>
                  <a:bodyPr rot="0" vert="horz" wrap="square" lIns="91440" tIns="45720" rIns="91440" bIns="45720" anchor="t" anchorCtr="0">
                    <a:noAutofit/>
                  </a:bodyPr>
                  <a:lstStyle/>
                  <a:p>
                    <a:r>
                      <a:rPr lang="en-IE" sz="1000">
                        <a:latin typeface="Times New Roman" panose="02020603050405020304" pitchFamily="18" charset="0"/>
                        <a:ea typeface="Times New Roman" panose="02020603050405020304" pitchFamily="18" charset="0"/>
                      </a:rPr>
                      <a:t>D</a:t>
                    </a:r>
                    <a:endParaRPr lang="nl-NL" sz="1000">
                      <a:effectLst/>
                      <a:latin typeface="Times New Roman" panose="02020603050405020304" pitchFamily="18" charset="0"/>
                      <a:ea typeface="Times New Roman" panose="02020603050405020304" pitchFamily="18" charset="0"/>
                    </a:endParaRPr>
                  </a:p>
                </p:txBody>
              </p:sp>
            </p:grpSp>
          </p:grpSp>
        </p:grpSp>
        <p:cxnSp>
          <p:nvCxnSpPr>
            <p:cNvPr id="7" name="Rechte verbindingslijn 6">
              <a:extLst>
                <a:ext uri="{FF2B5EF4-FFF2-40B4-BE49-F238E27FC236}">
                  <a16:creationId xmlns:a16="http://schemas.microsoft.com/office/drawing/2014/main" id="{4E03EB9B-0292-2AAB-7A26-C1CB763B341F}"/>
                </a:ext>
              </a:extLst>
            </p:cNvPr>
            <p:cNvCxnSpPr/>
            <p:nvPr/>
          </p:nvCxnSpPr>
          <p:spPr>
            <a:xfrm flipH="1">
              <a:off x="2733675" y="552450"/>
              <a:ext cx="200025" cy="190500"/>
            </a:xfrm>
            <a:prstGeom prst="line">
              <a:avLst/>
            </a:prstGeom>
            <a:noFill/>
            <a:ln w="28575" cap="flat" cmpd="sng" algn="ctr">
              <a:solidFill>
                <a:sysClr val="windowText" lastClr="000000"/>
              </a:solidFill>
              <a:prstDash val="solid"/>
              <a:miter lim="800000"/>
            </a:ln>
            <a:effectLst/>
          </p:spPr>
        </p:cxnSp>
        <p:sp>
          <p:nvSpPr>
            <p:cNvPr id="8" name="Ovaal 7">
              <a:extLst>
                <a:ext uri="{FF2B5EF4-FFF2-40B4-BE49-F238E27FC236}">
                  <a16:creationId xmlns:a16="http://schemas.microsoft.com/office/drawing/2014/main" id="{6C0744A0-A23B-36FC-B870-F94EBBC1543C}"/>
                </a:ext>
              </a:extLst>
            </p:cNvPr>
            <p:cNvSpPr/>
            <p:nvPr/>
          </p:nvSpPr>
          <p:spPr>
            <a:xfrm>
              <a:off x="2905125" y="504825"/>
              <a:ext cx="72000" cy="72000"/>
            </a:xfrm>
            <a:prstGeom prst="ellipse">
              <a:avLst/>
            </a:prstGeom>
            <a:solidFill>
              <a:sysClr val="windowText" lastClr="000000"/>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cxnSp>
        <p:nvCxnSpPr>
          <p:cNvPr id="36" name="Rechte verbindingslijn 35">
            <a:extLst>
              <a:ext uri="{FF2B5EF4-FFF2-40B4-BE49-F238E27FC236}">
                <a16:creationId xmlns:a16="http://schemas.microsoft.com/office/drawing/2014/main" id="{79AC347A-598E-F870-DCF6-64A91CDDB25B}"/>
              </a:ext>
            </a:extLst>
          </p:cNvPr>
          <p:cNvCxnSpPr/>
          <p:nvPr/>
        </p:nvCxnSpPr>
        <p:spPr>
          <a:xfrm>
            <a:off x="7185323" y="1976441"/>
            <a:ext cx="0" cy="2880000"/>
          </a:xfrm>
          <a:prstGeom prst="line">
            <a:avLst/>
          </a:prstGeom>
          <a:ln w="38100">
            <a:prstDash val="dash"/>
          </a:ln>
        </p:spPr>
        <p:style>
          <a:lnRef idx="1">
            <a:schemeClr val="accent6"/>
          </a:lnRef>
          <a:fillRef idx="0">
            <a:schemeClr val="accent6"/>
          </a:fillRef>
          <a:effectRef idx="0">
            <a:schemeClr val="accent6"/>
          </a:effectRef>
          <a:fontRef idx="minor">
            <a:schemeClr val="tx1"/>
          </a:fontRef>
        </p:style>
      </p:cxnSp>
      <p:pic>
        <p:nvPicPr>
          <p:cNvPr id="37" name="Picture 2">
            <a:extLst>
              <a:ext uri="{FF2B5EF4-FFF2-40B4-BE49-F238E27FC236}">
                <a16:creationId xmlns:a16="http://schemas.microsoft.com/office/drawing/2014/main" id="{02933104-420D-80D9-D1E7-679CAC3A9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648" y="3562050"/>
            <a:ext cx="4169444" cy="2109044"/>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Rechte verbindingslijn met pijl 37">
            <a:extLst>
              <a:ext uri="{FF2B5EF4-FFF2-40B4-BE49-F238E27FC236}">
                <a16:creationId xmlns:a16="http://schemas.microsoft.com/office/drawing/2014/main" id="{F203A03A-321D-BF59-6CE5-4675614FE46D}"/>
              </a:ext>
            </a:extLst>
          </p:cNvPr>
          <p:cNvCxnSpPr>
            <a:cxnSpLocks/>
          </p:cNvCxnSpPr>
          <p:nvPr/>
        </p:nvCxnSpPr>
        <p:spPr>
          <a:xfrm flipV="1">
            <a:off x="4368417" y="3551818"/>
            <a:ext cx="175476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04B848E9-41EF-A129-580D-F31414236557}"/>
              </a:ext>
            </a:extLst>
          </p:cNvPr>
          <p:cNvCxnSpPr>
            <a:cxnSpLocks/>
          </p:cNvCxnSpPr>
          <p:nvPr/>
        </p:nvCxnSpPr>
        <p:spPr>
          <a:xfrm>
            <a:off x="6120408" y="3552456"/>
            <a:ext cx="1057678"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0" name="Groep 39">
            <a:extLst>
              <a:ext uri="{FF2B5EF4-FFF2-40B4-BE49-F238E27FC236}">
                <a16:creationId xmlns:a16="http://schemas.microsoft.com/office/drawing/2014/main" id="{97D7C74E-D38F-020A-9104-C6E010436E08}"/>
              </a:ext>
            </a:extLst>
          </p:cNvPr>
          <p:cNvGrpSpPr/>
          <p:nvPr/>
        </p:nvGrpSpPr>
        <p:grpSpPr>
          <a:xfrm>
            <a:off x="7128397" y="3035948"/>
            <a:ext cx="1252964" cy="489157"/>
            <a:chOff x="2503289" y="2514640"/>
            <a:chExt cx="1252964" cy="489157"/>
          </a:xfrm>
        </p:grpSpPr>
        <p:sp>
          <p:nvSpPr>
            <p:cNvPr id="41" name="Ovaal 40">
              <a:extLst>
                <a:ext uri="{FF2B5EF4-FFF2-40B4-BE49-F238E27FC236}">
                  <a16:creationId xmlns:a16="http://schemas.microsoft.com/office/drawing/2014/main" id="{B3D1B62C-A04C-1C45-C4C3-7128B6856F99}"/>
                </a:ext>
              </a:extLst>
            </p:cNvPr>
            <p:cNvSpPr/>
            <p:nvPr/>
          </p:nvSpPr>
          <p:spPr>
            <a:xfrm>
              <a:off x="2524638" y="2931797"/>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Tekstvak 51">
              <a:extLst>
                <a:ext uri="{FF2B5EF4-FFF2-40B4-BE49-F238E27FC236}">
                  <a16:creationId xmlns:a16="http://schemas.microsoft.com/office/drawing/2014/main" id="{CE770985-AC6A-B9D3-72FD-DB8510707ED9}"/>
                </a:ext>
              </a:extLst>
            </p:cNvPr>
            <p:cNvSpPr txBox="1"/>
            <p:nvPr/>
          </p:nvSpPr>
          <p:spPr>
            <a:xfrm>
              <a:off x="2503289" y="2514640"/>
              <a:ext cx="1252964" cy="369332"/>
            </a:xfrm>
            <a:prstGeom prst="rect">
              <a:avLst/>
            </a:prstGeom>
            <a:noFill/>
          </p:spPr>
          <p:txBody>
            <a:bodyPr wrap="square" rtlCol="0">
              <a:spAutoFit/>
            </a:bodyPr>
            <a:lstStyle/>
            <a:p>
              <a:r>
                <a:rPr lang="nl-NL" b="1" dirty="0" err="1"/>
                <a:t>z</a:t>
              </a:r>
              <a:r>
                <a:rPr lang="nl-NL" b="1" baseline="-25000" dirty="0" err="1"/>
                <a:t>plank</a:t>
              </a:r>
              <a:endParaRPr lang="nl-NL" b="1" dirty="0"/>
            </a:p>
          </p:txBody>
        </p:sp>
      </p:grpSp>
      <p:grpSp>
        <p:nvGrpSpPr>
          <p:cNvPr id="53" name="Groep 52">
            <a:extLst>
              <a:ext uri="{FF2B5EF4-FFF2-40B4-BE49-F238E27FC236}">
                <a16:creationId xmlns:a16="http://schemas.microsoft.com/office/drawing/2014/main" id="{DC7CA743-FBD5-65F2-25B2-3CD34F917E1B}"/>
              </a:ext>
            </a:extLst>
          </p:cNvPr>
          <p:cNvGrpSpPr/>
          <p:nvPr/>
        </p:nvGrpSpPr>
        <p:grpSpPr>
          <a:xfrm>
            <a:off x="4357366" y="2790876"/>
            <a:ext cx="1416218" cy="390943"/>
            <a:chOff x="2524638" y="2612854"/>
            <a:chExt cx="1416218" cy="390943"/>
          </a:xfrm>
        </p:grpSpPr>
        <p:sp>
          <p:nvSpPr>
            <p:cNvPr id="54" name="Ovaal 53">
              <a:extLst>
                <a:ext uri="{FF2B5EF4-FFF2-40B4-BE49-F238E27FC236}">
                  <a16:creationId xmlns:a16="http://schemas.microsoft.com/office/drawing/2014/main" id="{0C1C65F4-A1F8-AB42-74E9-41895AE96F1C}"/>
                </a:ext>
              </a:extLst>
            </p:cNvPr>
            <p:cNvSpPr/>
            <p:nvPr/>
          </p:nvSpPr>
          <p:spPr>
            <a:xfrm>
              <a:off x="2524638" y="2931797"/>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Tekstvak 54">
              <a:extLst>
                <a:ext uri="{FF2B5EF4-FFF2-40B4-BE49-F238E27FC236}">
                  <a16:creationId xmlns:a16="http://schemas.microsoft.com/office/drawing/2014/main" id="{1EEFC509-E69F-0AA5-D800-089E047B94C6}"/>
                </a:ext>
              </a:extLst>
            </p:cNvPr>
            <p:cNvSpPr txBox="1"/>
            <p:nvPr/>
          </p:nvSpPr>
          <p:spPr>
            <a:xfrm>
              <a:off x="2687892" y="2612854"/>
              <a:ext cx="1252964" cy="369332"/>
            </a:xfrm>
            <a:prstGeom prst="rect">
              <a:avLst/>
            </a:prstGeom>
            <a:noFill/>
          </p:spPr>
          <p:txBody>
            <a:bodyPr wrap="square" rtlCol="0">
              <a:spAutoFit/>
            </a:bodyPr>
            <a:lstStyle/>
            <a:p>
              <a:r>
                <a:rPr lang="nl-NL" b="1" dirty="0" err="1"/>
                <a:t>z</a:t>
              </a:r>
              <a:r>
                <a:rPr lang="nl-NL" b="1" baseline="-25000" dirty="0" err="1"/>
                <a:t>gewichtje</a:t>
              </a:r>
              <a:endParaRPr lang="nl-NL" b="1" dirty="0"/>
            </a:p>
          </p:txBody>
        </p:sp>
      </p:grpSp>
      <p:cxnSp>
        <p:nvCxnSpPr>
          <p:cNvPr id="56" name="Rechte verbindingslijn 55">
            <a:extLst>
              <a:ext uri="{FF2B5EF4-FFF2-40B4-BE49-F238E27FC236}">
                <a16:creationId xmlns:a16="http://schemas.microsoft.com/office/drawing/2014/main" id="{D250E821-E849-68CC-51D3-158B79F82E7C}"/>
              </a:ext>
            </a:extLst>
          </p:cNvPr>
          <p:cNvCxnSpPr/>
          <p:nvPr/>
        </p:nvCxnSpPr>
        <p:spPr>
          <a:xfrm>
            <a:off x="4397442" y="1764739"/>
            <a:ext cx="0" cy="2880000"/>
          </a:xfrm>
          <a:prstGeom prst="line">
            <a:avLst/>
          </a:prstGeom>
          <a:ln w="38100">
            <a:prstDash val="dash"/>
          </a:ln>
        </p:spPr>
        <p:style>
          <a:lnRef idx="1">
            <a:schemeClr val="accent6"/>
          </a:lnRef>
          <a:fillRef idx="0">
            <a:schemeClr val="accent6"/>
          </a:fillRef>
          <a:effectRef idx="0">
            <a:schemeClr val="accent6"/>
          </a:effectRef>
          <a:fontRef idx="minor">
            <a:schemeClr val="tx1"/>
          </a:fontRef>
        </p:style>
      </p:cxnSp>
      <p:cxnSp>
        <p:nvCxnSpPr>
          <p:cNvPr id="57" name="Rechte verbindingslijn met pijl 56">
            <a:extLst>
              <a:ext uri="{FF2B5EF4-FFF2-40B4-BE49-F238E27FC236}">
                <a16:creationId xmlns:a16="http://schemas.microsoft.com/office/drawing/2014/main" id="{D9ADE81D-5BE1-75E6-D8A6-E4D4B8AB5982}"/>
              </a:ext>
            </a:extLst>
          </p:cNvPr>
          <p:cNvCxnSpPr>
            <a:cxnSpLocks/>
          </p:cNvCxnSpPr>
          <p:nvPr/>
        </p:nvCxnSpPr>
        <p:spPr>
          <a:xfrm>
            <a:off x="4397432" y="3144585"/>
            <a:ext cx="0" cy="8626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2">
            <a:extLst>
              <a:ext uri="{FF2B5EF4-FFF2-40B4-BE49-F238E27FC236}">
                <a16:creationId xmlns:a16="http://schemas.microsoft.com/office/drawing/2014/main" id="{D9FFF728-99FE-B5DD-4241-82A0C742B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601" y="3546699"/>
            <a:ext cx="4169444" cy="2109044"/>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Rechte verbindingslijn met pijl 59">
            <a:extLst>
              <a:ext uri="{FF2B5EF4-FFF2-40B4-BE49-F238E27FC236}">
                <a16:creationId xmlns:a16="http://schemas.microsoft.com/office/drawing/2014/main" id="{0082EC13-D185-E34E-12B2-792600660F10}"/>
              </a:ext>
            </a:extLst>
          </p:cNvPr>
          <p:cNvCxnSpPr>
            <a:cxnSpLocks/>
          </p:cNvCxnSpPr>
          <p:nvPr/>
        </p:nvCxnSpPr>
        <p:spPr>
          <a:xfrm>
            <a:off x="7185641" y="3477501"/>
            <a:ext cx="0" cy="8626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35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down)">
                                      <p:cBhvr>
                                        <p:cTn id="25" dur="580">
                                          <p:stCondLst>
                                            <p:cond delay="0"/>
                                          </p:stCondLst>
                                        </p:cTn>
                                        <p:tgtEl>
                                          <p:spTgt spid="53"/>
                                        </p:tgtEl>
                                      </p:cBhvr>
                                    </p:animEffect>
                                    <p:anim calcmode="lin" valueType="num">
                                      <p:cBhvr>
                                        <p:cTn id="2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1" dur="26">
                                          <p:stCondLst>
                                            <p:cond delay="650"/>
                                          </p:stCondLst>
                                        </p:cTn>
                                        <p:tgtEl>
                                          <p:spTgt spid="53"/>
                                        </p:tgtEl>
                                      </p:cBhvr>
                                      <p:to x="100000" y="60000"/>
                                    </p:animScale>
                                    <p:animScale>
                                      <p:cBhvr>
                                        <p:cTn id="32" dur="166" decel="50000">
                                          <p:stCondLst>
                                            <p:cond delay="676"/>
                                          </p:stCondLst>
                                        </p:cTn>
                                        <p:tgtEl>
                                          <p:spTgt spid="53"/>
                                        </p:tgtEl>
                                      </p:cBhvr>
                                      <p:to x="100000" y="100000"/>
                                    </p:animScale>
                                    <p:animScale>
                                      <p:cBhvr>
                                        <p:cTn id="33" dur="26">
                                          <p:stCondLst>
                                            <p:cond delay="1312"/>
                                          </p:stCondLst>
                                        </p:cTn>
                                        <p:tgtEl>
                                          <p:spTgt spid="53"/>
                                        </p:tgtEl>
                                      </p:cBhvr>
                                      <p:to x="100000" y="80000"/>
                                    </p:animScale>
                                    <p:animScale>
                                      <p:cBhvr>
                                        <p:cTn id="34" dur="166" decel="50000">
                                          <p:stCondLst>
                                            <p:cond delay="1338"/>
                                          </p:stCondLst>
                                        </p:cTn>
                                        <p:tgtEl>
                                          <p:spTgt spid="53"/>
                                        </p:tgtEl>
                                      </p:cBhvr>
                                      <p:to x="100000" y="100000"/>
                                    </p:animScale>
                                    <p:animScale>
                                      <p:cBhvr>
                                        <p:cTn id="35" dur="26">
                                          <p:stCondLst>
                                            <p:cond delay="1642"/>
                                          </p:stCondLst>
                                        </p:cTn>
                                        <p:tgtEl>
                                          <p:spTgt spid="53"/>
                                        </p:tgtEl>
                                      </p:cBhvr>
                                      <p:to x="100000" y="90000"/>
                                    </p:animScale>
                                    <p:animScale>
                                      <p:cBhvr>
                                        <p:cTn id="36" dur="166" decel="50000">
                                          <p:stCondLst>
                                            <p:cond delay="1668"/>
                                          </p:stCondLst>
                                        </p:cTn>
                                        <p:tgtEl>
                                          <p:spTgt spid="53"/>
                                        </p:tgtEl>
                                      </p:cBhvr>
                                      <p:to x="100000" y="100000"/>
                                    </p:animScale>
                                    <p:animScale>
                                      <p:cBhvr>
                                        <p:cTn id="37" dur="26">
                                          <p:stCondLst>
                                            <p:cond delay="1808"/>
                                          </p:stCondLst>
                                        </p:cTn>
                                        <p:tgtEl>
                                          <p:spTgt spid="53"/>
                                        </p:tgtEl>
                                      </p:cBhvr>
                                      <p:to x="100000" y="95000"/>
                                    </p:animScale>
                                    <p:animScale>
                                      <p:cBhvr>
                                        <p:cTn id="38" dur="166" decel="50000">
                                          <p:stCondLst>
                                            <p:cond delay="1834"/>
                                          </p:stCondLst>
                                        </p:cTn>
                                        <p:tgtEl>
                                          <p:spTgt spid="5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ppt_x"/>
                                          </p:val>
                                        </p:tav>
                                        <p:tav tm="100000">
                                          <p:val>
                                            <p:strVal val="#ppt_x"/>
                                          </p:val>
                                        </p:tav>
                                      </p:tavLst>
                                    </p:anim>
                                    <p:anim calcmode="lin" valueType="num">
                                      <p:cBhvr additive="base">
                                        <p:cTn id="50"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500"/>
                                        <p:tgtEl>
                                          <p:spTgt spid="5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up)">
                                      <p:cBhvr>
                                        <p:cTn id="60" dur="500"/>
                                        <p:tgtEl>
                                          <p:spTgt spid="3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1500" fill="hold"/>
                                        <p:tgtEl>
                                          <p:spTgt spid="37"/>
                                        </p:tgtEl>
                                        <p:attrNameLst>
                                          <p:attrName>ppt_x</p:attrName>
                                        </p:attrNameLst>
                                      </p:cBhvr>
                                      <p:tavLst>
                                        <p:tav tm="0">
                                          <p:val>
                                            <p:strVal val="#ppt_x"/>
                                          </p:val>
                                        </p:tav>
                                        <p:tav tm="100000">
                                          <p:val>
                                            <p:strVal val="#ppt_x"/>
                                          </p:val>
                                        </p:tav>
                                      </p:tavLst>
                                    </p:anim>
                                    <p:anim calcmode="lin" valueType="num">
                                      <p:cBhvr additive="base">
                                        <p:cTn id="66" dur="1500" fill="hold"/>
                                        <p:tgtEl>
                                          <p:spTgt spid="37"/>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16" presetClass="entr" presetSubtype="37" fill="hold"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barn(outVertical)">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par>
                          <p:cTn id="76" fill="hold">
                            <p:stCondLst>
                              <p:cond delay="500"/>
                            </p:stCondLst>
                            <p:childTnLst>
                              <p:par>
                                <p:cTn id="77" presetID="2" presetClass="entr" presetSubtype="4" fill="hold"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1500" fill="hold"/>
                                        <p:tgtEl>
                                          <p:spTgt spid="59"/>
                                        </p:tgtEl>
                                        <p:attrNameLst>
                                          <p:attrName>ppt_x</p:attrName>
                                        </p:attrNameLst>
                                      </p:cBhvr>
                                      <p:tavLst>
                                        <p:tav tm="0">
                                          <p:val>
                                            <p:strVal val="#ppt_x"/>
                                          </p:val>
                                        </p:tav>
                                        <p:tav tm="100000">
                                          <p:val>
                                            <p:strVal val="#ppt_x"/>
                                          </p:val>
                                        </p:tav>
                                      </p:tavLst>
                                    </p:anim>
                                    <p:anim calcmode="lin" valueType="num">
                                      <p:cBhvr additive="base">
                                        <p:cTn id="80" dur="1500" fill="hold"/>
                                        <p:tgtEl>
                                          <p:spTgt spid="59"/>
                                        </p:tgtEl>
                                        <p:attrNameLst>
                                          <p:attrName>ppt_y</p:attrName>
                                        </p:attrNameLst>
                                      </p:cBhvr>
                                      <p:tavLst>
                                        <p:tav tm="0">
                                          <p:val>
                                            <p:strVal val="1+#ppt_h/2"/>
                                          </p:val>
                                        </p:tav>
                                        <p:tav tm="100000">
                                          <p:val>
                                            <p:strVal val="#ppt_y"/>
                                          </p:val>
                                        </p:tav>
                                      </p:tavLst>
                                    </p:anim>
                                  </p:childTnLst>
                                </p:cTn>
                              </p:par>
                            </p:childTnLst>
                          </p:cTn>
                        </p:par>
                        <p:par>
                          <p:cTn id="81" fill="hold">
                            <p:stCondLst>
                              <p:cond delay="2000"/>
                            </p:stCondLst>
                            <p:childTnLst>
                              <p:par>
                                <p:cTn id="82" presetID="16" presetClass="entr" presetSubtype="37" fill="hold" nodeType="after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outVertical)">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59"/>
                                        </p:tgtEl>
                                      </p:cBhvr>
                                    </p:animEffect>
                                    <p:set>
                                      <p:cBhvr>
                                        <p:cTn id="89"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CERES - CORNELS Pro serie">
            <a:extLst>
              <a:ext uri="{FF2B5EF4-FFF2-40B4-BE49-F238E27FC236}">
                <a16:creationId xmlns:a16="http://schemas.microsoft.com/office/drawing/2014/main" id="{F40D275A-1D83-024A-93BD-FB8877EFA0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6442" y="2369923"/>
            <a:ext cx="4846061" cy="2723998"/>
          </a:xfrm>
          <a:prstGeom prst="rect">
            <a:avLst/>
          </a:prstGeom>
          <a:noFill/>
          <a:ln>
            <a:noFill/>
          </a:ln>
        </p:spPr>
      </p:pic>
      <p:pic>
        <p:nvPicPr>
          <p:cNvPr id="5" name="Afbeelding 4">
            <a:extLst>
              <a:ext uri="{FF2B5EF4-FFF2-40B4-BE49-F238E27FC236}">
                <a16:creationId xmlns:a16="http://schemas.microsoft.com/office/drawing/2014/main" id="{270E2502-5F0B-28D8-C553-9A565E7D8779}"/>
              </a:ext>
            </a:extLst>
          </p:cNvPr>
          <p:cNvPicPr>
            <a:picLocks noChangeAspect="1"/>
          </p:cNvPicPr>
          <p:nvPr/>
        </p:nvPicPr>
        <p:blipFill>
          <a:blip r:embed="rId3"/>
          <a:stretch>
            <a:fillRect/>
          </a:stretch>
        </p:blipFill>
        <p:spPr>
          <a:xfrm>
            <a:off x="6656189" y="2677154"/>
            <a:ext cx="4118092" cy="1952402"/>
          </a:xfrm>
          <a:prstGeom prst="rect">
            <a:avLst/>
          </a:prstGeom>
        </p:spPr>
      </p:pic>
      <p:sp>
        <p:nvSpPr>
          <p:cNvPr id="2" name="Titel 1">
            <a:extLst>
              <a:ext uri="{FF2B5EF4-FFF2-40B4-BE49-F238E27FC236}">
                <a16:creationId xmlns:a16="http://schemas.microsoft.com/office/drawing/2014/main" id="{E8B59E1F-9A6F-0722-B4A4-7BB6B1C609C9}"/>
              </a:ext>
            </a:extLst>
          </p:cNvPr>
          <p:cNvSpPr>
            <a:spLocks noGrp="1"/>
          </p:cNvSpPr>
          <p:nvPr>
            <p:ph type="title"/>
          </p:nvPr>
        </p:nvSpPr>
        <p:spPr/>
        <p:txBody>
          <a:bodyPr/>
          <a:lstStyle/>
          <a:p>
            <a:r>
              <a:rPr lang="nl-NL" dirty="0"/>
              <a:t>SKA (Rekenen komt zo)</a:t>
            </a:r>
          </a:p>
        </p:txBody>
      </p:sp>
      <p:pic>
        <p:nvPicPr>
          <p:cNvPr id="16" name="Picture 2">
            <a:extLst>
              <a:ext uri="{FF2B5EF4-FFF2-40B4-BE49-F238E27FC236}">
                <a16:creationId xmlns:a16="http://schemas.microsoft.com/office/drawing/2014/main" id="{810A210B-B146-051A-2457-8FFBF6A72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229638">
            <a:off x="7312412" y="2203628"/>
            <a:ext cx="7200000" cy="3642000"/>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a:extLst>
              <a:ext uri="{FF2B5EF4-FFF2-40B4-BE49-F238E27FC236}">
                <a16:creationId xmlns:a16="http://schemas.microsoft.com/office/drawing/2014/main" id="{A9A1B2F4-E396-80E5-8DB8-70C38A3B4567}"/>
              </a:ext>
            </a:extLst>
          </p:cNvPr>
          <p:cNvSpPr txBox="1"/>
          <p:nvPr/>
        </p:nvSpPr>
        <p:spPr>
          <a:xfrm>
            <a:off x="5470223" y="4314817"/>
            <a:ext cx="1718484" cy="338554"/>
          </a:xfrm>
          <a:prstGeom prst="rect">
            <a:avLst/>
          </a:prstGeom>
          <a:noFill/>
        </p:spPr>
        <p:txBody>
          <a:bodyPr wrap="square" rtlCol="0">
            <a:spAutoFit/>
          </a:bodyPr>
          <a:lstStyle/>
          <a:p>
            <a:r>
              <a:rPr lang="nl-NL" sz="1600" dirty="0"/>
              <a:t>Scharnierpunt</a:t>
            </a:r>
          </a:p>
        </p:txBody>
      </p:sp>
      <p:cxnSp>
        <p:nvCxnSpPr>
          <p:cNvPr id="22" name="Rechte verbindingslijn met pijl 21">
            <a:extLst>
              <a:ext uri="{FF2B5EF4-FFF2-40B4-BE49-F238E27FC236}">
                <a16:creationId xmlns:a16="http://schemas.microsoft.com/office/drawing/2014/main" id="{3C262CB5-E547-C739-FE8C-54544663A7FA}"/>
              </a:ext>
            </a:extLst>
          </p:cNvPr>
          <p:cNvCxnSpPr>
            <a:cxnSpLocks/>
          </p:cNvCxnSpPr>
          <p:nvPr/>
        </p:nvCxnSpPr>
        <p:spPr>
          <a:xfrm flipV="1">
            <a:off x="6245097" y="3530491"/>
            <a:ext cx="574803" cy="7973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8AABAFC-7020-4760-E6A2-23C4DAE26B12}"/>
              </a:ext>
            </a:extLst>
          </p:cNvPr>
          <p:cNvCxnSpPr/>
          <p:nvPr/>
        </p:nvCxnSpPr>
        <p:spPr>
          <a:xfrm>
            <a:off x="8865361" y="2775128"/>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24" name="Rechte verbindingslijn 23">
            <a:extLst>
              <a:ext uri="{FF2B5EF4-FFF2-40B4-BE49-F238E27FC236}">
                <a16:creationId xmlns:a16="http://schemas.microsoft.com/office/drawing/2014/main" id="{9A2C4CFD-8489-1751-11E0-AB5089F52FAA}"/>
              </a:ext>
            </a:extLst>
          </p:cNvPr>
          <p:cNvCxnSpPr>
            <a:cxnSpLocks/>
          </p:cNvCxnSpPr>
          <p:nvPr/>
        </p:nvCxnSpPr>
        <p:spPr>
          <a:xfrm flipH="1" flipV="1">
            <a:off x="6059556" y="2550254"/>
            <a:ext cx="4714725" cy="1432362"/>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25" name="Rechte verbindingslijn met pijl 24">
            <a:extLst>
              <a:ext uri="{FF2B5EF4-FFF2-40B4-BE49-F238E27FC236}">
                <a16:creationId xmlns:a16="http://schemas.microsoft.com/office/drawing/2014/main" id="{5FA8C5AE-AB54-F609-82D2-1F3625C57A96}"/>
              </a:ext>
            </a:extLst>
          </p:cNvPr>
          <p:cNvCxnSpPr>
            <a:cxnSpLocks/>
          </p:cNvCxnSpPr>
          <p:nvPr/>
        </p:nvCxnSpPr>
        <p:spPr>
          <a:xfrm flipH="1" flipV="1">
            <a:off x="7471381" y="2981851"/>
            <a:ext cx="1269289" cy="3827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al 28">
            <a:extLst>
              <a:ext uri="{FF2B5EF4-FFF2-40B4-BE49-F238E27FC236}">
                <a16:creationId xmlns:a16="http://schemas.microsoft.com/office/drawing/2014/main" id="{4292242E-D644-512C-4996-B4A6520E6A00}"/>
              </a:ext>
            </a:extLst>
          </p:cNvPr>
          <p:cNvSpPr/>
          <p:nvPr/>
        </p:nvSpPr>
        <p:spPr>
          <a:xfrm>
            <a:off x="6839628" y="343701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1" name="Rechte verbindingslijn met pijl 30">
            <a:extLst>
              <a:ext uri="{FF2B5EF4-FFF2-40B4-BE49-F238E27FC236}">
                <a16:creationId xmlns:a16="http://schemas.microsoft.com/office/drawing/2014/main" id="{AAE89D29-2E47-0023-007E-9A37D9F24279}"/>
              </a:ext>
            </a:extLst>
          </p:cNvPr>
          <p:cNvCxnSpPr>
            <a:cxnSpLocks/>
          </p:cNvCxnSpPr>
          <p:nvPr/>
        </p:nvCxnSpPr>
        <p:spPr>
          <a:xfrm>
            <a:off x="8865361" y="3736231"/>
            <a:ext cx="0" cy="10604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A7EDC01D-576F-6CAF-3A4C-2C5F8C4C60BB}"/>
              </a:ext>
            </a:extLst>
          </p:cNvPr>
          <p:cNvCxnSpPr>
            <a:cxnSpLocks/>
          </p:cNvCxnSpPr>
          <p:nvPr/>
        </p:nvCxnSpPr>
        <p:spPr>
          <a:xfrm flipH="1">
            <a:off x="6879679" y="2870206"/>
            <a:ext cx="187871" cy="602804"/>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9E3459D9-75FB-0091-4557-B39DCECB5EB6}"/>
              </a:ext>
            </a:extLst>
          </p:cNvPr>
          <p:cNvCxnSpPr>
            <a:cxnSpLocks/>
          </p:cNvCxnSpPr>
          <p:nvPr/>
        </p:nvCxnSpPr>
        <p:spPr>
          <a:xfrm>
            <a:off x="6879679" y="3454291"/>
            <a:ext cx="197758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6" name="Picture 2">
            <a:extLst>
              <a:ext uri="{FF2B5EF4-FFF2-40B4-BE49-F238E27FC236}">
                <a16:creationId xmlns:a16="http://schemas.microsoft.com/office/drawing/2014/main" id="{FC684CD1-AC00-9190-BFE7-01204B76E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361" y="3422541"/>
            <a:ext cx="7200000" cy="36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6"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80">
                                          <p:stCondLst>
                                            <p:cond delay="0"/>
                                          </p:stCondLst>
                                        </p:cTn>
                                        <p:tgtEl>
                                          <p:spTgt spid="29"/>
                                        </p:tgtEl>
                                      </p:cBhvr>
                                    </p:animEffect>
                                    <p:anim calcmode="lin" valueType="num">
                                      <p:cBhvr>
                                        <p:cTn id="2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8" dur="26">
                                          <p:stCondLst>
                                            <p:cond delay="650"/>
                                          </p:stCondLst>
                                        </p:cTn>
                                        <p:tgtEl>
                                          <p:spTgt spid="29"/>
                                        </p:tgtEl>
                                      </p:cBhvr>
                                      <p:to x="100000" y="60000"/>
                                    </p:animScale>
                                    <p:animScale>
                                      <p:cBhvr>
                                        <p:cTn id="29" dur="166" decel="50000">
                                          <p:stCondLst>
                                            <p:cond delay="676"/>
                                          </p:stCondLst>
                                        </p:cTn>
                                        <p:tgtEl>
                                          <p:spTgt spid="29"/>
                                        </p:tgtEl>
                                      </p:cBhvr>
                                      <p:to x="100000" y="100000"/>
                                    </p:animScale>
                                    <p:animScale>
                                      <p:cBhvr>
                                        <p:cTn id="30" dur="26">
                                          <p:stCondLst>
                                            <p:cond delay="1312"/>
                                          </p:stCondLst>
                                        </p:cTn>
                                        <p:tgtEl>
                                          <p:spTgt spid="29"/>
                                        </p:tgtEl>
                                      </p:cBhvr>
                                      <p:to x="100000" y="80000"/>
                                    </p:animScale>
                                    <p:animScale>
                                      <p:cBhvr>
                                        <p:cTn id="31" dur="166" decel="50000">
                                          <p:stCondLst>
                                            <p:cond delay="1338"/>
                                          </p:stCondLst>
                                        </p:cTn>
                                        <p:tgtEl>
                                          <p:spTgt spid="29"/>
                                        </p:tgtEl>
                                      </p:cBhvr>
                                      <p:to x="100000" y="100000"/>
                                    </p:animScale>
                                    <p:animScale>
                                      <p:cBhvr>
                                        <p:cTn id="32" dur="26">
                                          <p:stCondLst>
                                            <p:cond delay="1642"/>
                                          </p:stCondLst>
                                        </p:cTn>
                                        <p:tgtEl>
                                          <p:spTgt spid="29"/>
                                        </p:tgtEl>
                                      </p:cBhvr>
                                      <p:to x="100000" y="90000"/>
                                    </p:animScale>
                                    <p:animScale>
                                      <p:cBhvr>
                                        <p:cTn id="33" dur="166" decel="50000">
                                          <p:stCondLst>
                                            <p:cond delay="1668"/>
                                          </p:stCondLst>
                                        </p:cTn>
                                        <p:tgtEl>
                                          <p:spTgt spid="29"/>
                                        </p:tgtEl>
                                      </p:cBhvr>
                                      <p:to x="100000" y="100000"/>
                                    </p:animScale>
                                    <p:animScale>
                                      <p:cBhvr>
                                        <p:cTn id="34" dur="26">
                                          <p:stCondLst>
                                            <p:cond delay="1808"/>
                                          </p:stCondLst>
                                        </p:cTn>
                                        <p:tgtEl>
                                          <p:spTgt spid="29"/>
                                        </p:tgtEl>
                                      </p:cBhvr>
                                      <p:to x="100000" y="95000"/>
                                    </p:animScale>
                                    <p:animScale>
                                      <p:cBhvr>
                                        <p:cTn id="35" dur="166" decel="50000">
                                          <p:stCondLst>
                                            <p:cond delay="1834"/>
                                          </p:stCondLst>
                                        </p:cTn>
                                        <p:tgtEl>
                                          <p:spTgt spid="29"/>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up)">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righ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3000" fill="hold"/>
                                        <p:tgtEl>
                                          <p:spTgt spid="26"/>
                                        </p:tgtEl>
                                        <p:attrNameLst>
                                          <p:attrName>ppt_x</p:attrName>
                                        </p:attrNameLst>
                                      </p:cBhvr>
                                      <p:tavLst>
                                        <p:tav tm="0">
                                          <p:val>
                                            <p:strVal val="#ppt_x"/>
                                          </p:val>
                                        </p:tav>
                                        <p:tav tm="100000">
                                          <p:val>
                                            <p:strVal val="#ppt_x"/>
                                          </p:val>
                                        </p:tav>
                                      </p:tavLst>
                                    </p:anim>
                                    <p:anim calcmode="lin" valueType="num">
                                      <p:cBhvr additive="base">
                                        <p:cTn id="56" dur="3000" fill="hold"/>
                                        <p:tgtEl>
                                          <p:spTgt spid="26"/>
                                        </p:tgtEl>
                                        <p:attrNameLst>
                                          <p:attrName>ppt_y</p:attrName>
                                        </p:attrNameLst>
                                      </p:cBhvr>
                                      <p:tavLst>
                                        <p:tav tm="0">
                                          <p:val>
                                            <p:strVal val="1+#ppt_h/2"/>
                                          </p:val>
                                        </p:tav>
                                        <p:tav tm="100000">
                                          <p:val>
                                            <p:strVal val="#ppt_y"/>
                                          </p:val>
                                        </p:tav>
                                      </p:tavLst>
                                    </p:anim>
                                  </p:childTnLst>
                                </p:cTn>
                              </p:par>
                            </p:childTnLst>
                          </p:cTn>
                        </p:par>
                        <p:par>
                          <p:cTn id="57" fill="hold">
                            <p:stCondLst>
                              <p:cond delay="3000"/>
                            </p:stCondLst>
                            <p:childTnLst>
                              <p:par>
                                <p:cTn id="58" presetID="16" presetClass="entr" presetSubtype="37"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outVertical)">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up)">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1000" fill="hold"/>
                                        <p:tgtEl>
                                          <p:spTgt spid="16"/>
                                        </p:tgtEl>
                                        <p:attrNameLst>
                                          <p:attrName>ppt_x</p:attrName>
                                        </p:attrNameLst>
                                      </p:cBhvr>
                                      <p:tavLst>
                                        <p:tav tm="0">
                                          <p:val>
                                            <p:strVal val="1+#ppt_w/2"/>
                                          </p:val>
                                        </p:tav>
                                        <p:tav tm="100000">
                                          <p:val>
                                            <p:strVal val="#ppt_x"/>
                                          </p:val>
                                        </p:tav>
                                      </p:tavLst>
                                    </p:anim>
                                    <p:anim calcmode="lin" valueType="num">
                                      <p:cBhvr additive="base">
                                        <p:cTn id="7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08333E-6 4.44444E-6 L -0.17513 -0.09352 " pathEditMode="relative" rAng="0" ptsTypes="AA">
                                      <p:cBhvr>
                                        <p:cTn id="79" dur="2500" fill="hold"/>
                                        <p:tgtEl>
                                          <p:spTgt spid="16"/>
                                        </p:tgtEl>
                                        <p:attrNameLst>
                                          <p:attrName>ppt_x</p:attrName>
                                          <p:attrName>ppt_y</p:attrName>
                                        </p:attrNameLst>
                                      </p:cBhvr>
                                      <p:rCtr x="-8763" y="-4676"/>
                                    </p:animMotion>
                                  </p:childTnLst>
                                </p:cTn>
                              </p:par>
                            </p:childTnLst>
                          </p:cTn>
                        </p:par>
                        <p:par>
                          <p:cTn id="80" fill="hold">
                            <p:stCondLst>
                              <p:cond delay="2500"/>
                            </p:stCondLst>
                            <p:childTnLst>
                              <p:par>
                                <p:cTn id="81" presetID="16" presetClass="entr" presetSubtype="37"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arn(outVertical)">
                                      <p:cBhvr>
                                        <p:cTn id="83" dur="500"/>
                                        <p:tgtEl>
                                          <p:spTgt spid="2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6043A-7354-5591-5B1E-C513F3B25FF9}"/>
              </a:ext>
            </a:extLst>
          </p:cNvPr>
          <p:cNvSpPr>
            <a:spLocks noGrp="1"/>
          </p:cNvSpPr>
          <p:nvPr>
            <p:ph type="title"/>
          </p:nvPr>
        </p:nvSpPr>
        <p:spPr/>
        <p:txBody>
          <a:bodyPr/>
          <a:lstStyle/>
          <a:p>
            <a:r>
              <a:rPr lang="nl-NL" dirty="0"/>
              <a:t>En dan nu een hele som!</a:t>
            </a:r>
          </a:p>
        </p:txBody>
      </p:sp>
      <p:sp>
        <p:nvSpPr>
          <p:cNvPr id="3" name="Tijdelijke aanduiding voor tekst 2">
            <a:extLst>
              <a:ext uri="{FF2B5EF4-FFF2-40B4-BE49-F238E27FC236}">
                <a16:creationId xmlns:a16="http://schemas.microsoft.com/office/drawing/2014/main" id="{9B7FBD8C-2F2C-8D6D-7F7B-7B97341B98A8}"/>
              </a:ext>
            </a:extLst>
          </p:cNvPr>
          <p:cNvSpPr>
            <a:spLocks noGrp="1"/>
          </p:cNvSpPr>
          <p:nvPr>
            <p:ph type="body" idx="1"/>
          </p:nvPr>
        </p:nvSpPr>
        <p:spPr/>
        <p:txBody>
          <a:bodyPr/>
          <a:lstStyle/>
          <a:p>
            <a:r>
              <a:rPr lang="nl-NL" dirty="0"/>
              <a:t>Met het rekenen erbij.</a:t>
            </a:r>
          </a:p>
        </p:txBody>
      </p:sp>
    </p:spTree>
    <p:extLst>
      <p:ext uri="{BB962C8B-B14F-4D97-AF65-F5344CB8AC3E}">
        <p14:creationId xmlns:p14="http://schemas.microsoft.com/office/powerpoint/2010/main" val="25661202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a:extLst>
              <a:ext uri="{FF2B5EF4-FFF2-40B4-BE49-F238E27FC236}">
                <a16:creationId xmlns:a16="http://schemas.microsoft.com/office/drawing/2014/main" id="{C8F6C74F-B4AE-3440-B11E-FC283201D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109193">
            <a:off x="7617336" y="1529653"/>
            <a:ext cx="8744925" cy="442347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Rechte verbindingslijn 12">
            <a:extLst>
              <a:ext uri="{FF2B5EF4-FFF2-40B4-BE49-F238E27FC236}">
                <a16:creationId xmlns:a16="http://schemas.microsoft.com/office/drawing/2014/main" id="{79F06FD4-D68E-D712-9AB6-A281DBE1E634}"/>
              </a:ext>
            </a:extLst>
          </p:cNvPr>
          <p:cNvCxnSpPr>
            <a:cxnSpLocks/>
          </p:cNvCxnSpPr>
          <p:nvPr/>
        </p:nvCxnSpPr>
        <p:spPr>
          <a:xfrm>
            <a:off x="6775450" y="2320745"/>
            <a:ext cx="4882845" cy="13225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16AE089C-EA87-91C3-717C-5CEE731BEA21}"/>
              </a:ext>
            </a:extLst>
          </p:cNvPr>
          <p:cNvSpPr>
            <a:spLocks noGrp="1"/>
          </p:cNvSpPr>
          <p:nvPr>
            <p:ph type="title"/>
          </p:nvPr>
        </p:nvSpPr>
        <p:spPr/>
        <p:txBody>
          <a:bodyPr/>
          <a:lstStyle/>
          <a:p>
            <a:r>
              <a:rPr lang="nl-NL" dirty="0"/>
              <a:t>Slagboom (moeilijk voorbeeld!)</a:t>
            </a:r>
          </a:p>
        </p:txBody>
      </p:sp>
      <p:sp>
        <p:nvSpPr>
          <p:cNvPr id="25" name="Tijdelijke aanduiding voor inhoud 24">
            <a:extLst>
              <a:ext uri="{FF2B5EF4-FFF2-40B4-BE49-F238E27FC236}">
                <a16:creationId xmlns:a16="http://schemas.microsoft.com/office/drawing/2014/main" id="{2668121E-1599-3BDE-0FFC-479F4262966A}"/>
              </a:ext>
            </a:extLst>
          </p:cNvPr>
          <p:cNvSpPr>
            <a:spLocks noGrp="1"/>
          </p:cNvSpPr>
          <p:nvPr>
            <p:ph sz="half" idx="1"/>
          </p:nvPr>
        </p:nvSpPr>
        <p:spPr/>
        <p:txBody>
          <a:bodyPr>
            <a:normAutofit lnSpcReduction="10000"/>
          </a:bodyPr>
          <a:lstStyle/>
          <a:p>
            <a:pPr marL="0" indent="0">
              <a:buNone/>
            </a:pPr>
            <a:r>
              <a:rPr lang="nl-NL" sz="2000" dirty="0"/>
              <a:t>Zie de afbeelding hiernaast. Een slagboom heeft een lengte van 2,0 meter en een massa van </a:t>
            </a:r>
            <a:br>
              <a:rPr lang="nl-NL" sz="2000" dirty="0"/>
            </a:br>
            <a:r>
              <a:rPr lang="nl-NL" sz="2000" dirty="0"/>
              <a:t>50 kg. De slagboom wordt op zijn plaats gehouden met behulp van een staalkabel (blauw weergegeven in de afbeelding). De hoek tussen de kabel en de slagboom is 15 graden.</a:t>
            </a:r>
          </a:p>
          <a:p>
            <a:pPr marL="0" indent="0">
              <a:buNone/>
            </a:pPr>
            <a:r>
              <a:rPr lang="nl-NL" sz="2000" dirty="0"/>
              <a:t>Voer de volgende opdrachten uit:</a:t>
            </a:r>
          </a:p>
          <a:p>
            <a:r>
              <a:rPr lang="nl-NL" sz="2000" dirty="0"/>
              <a:t>Teken de arm van de zwaartekracht.</a:t>
            </a:r>
          </a:p>
          <a:p>
            <a:r>
              <a:rPr lang="nl-NL" sz="2000" dirty="0"/>
              <a:t>Teken de arm van de spankracht in de kabel.</a:t>
            </a:r>
          </a:p>
          <a:p>
            <a:r>
              <a:rPr lang="nl-NL" sz="2000" dirty="0">
                <a:solidFill>
                  <a:srgbClr val="7030A0"/>
                </a:solidFill>
              </a:rPr>
              <a:t>Bereken</a:t>
            </a:r>
            <a:r>
              <a:rPr lang="nl-NL" sz="2000" dirty="0"/>
              <a:t> de grootte van spankracht in de kabel.</a:t>
            </a:r>
          </a:p>
          <a:p>
            <a:pPr marL="0" indent="0">
              <a:buNone/>
            </a:pPr>
            <a:endParaRPr lang="nl-NL" sz="2000" dirty="0"/>
          </a:p>
        </p:txBody>
      </p:sp>
      <p:sp>
        <p:nvSpPr>
          <p:cNvPr id="9" name="Rechthoek 8">
            <a:extLst>
              <a:ext uri="{FF2B5EF4-FFF2-40B4-BE49-F238E27FC236}">
                <a16:creationId xmlns:a16="http://schemas.microsoft.com/office/drawing/2014/main" id="{240BEC0F-5439-F245-18D6-59C3A27197AE}"/>
              </a:ext>
            </a:extLst>
          </p:cNvPr>
          <p:cNvSpPr/>
          <p:nvPr/>
        </p:nvSpPr>
        <p:spPr>
          <a:xfrm>
            <a:off x="6780954" y="3614670"/>
            <a:ext cx="4877580" cy="7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dirty="0"/>
          </a:p>
        </p:txBody>
      </p:sp>
      <p:sp>
        <p:nvSpPr>
          <p:cNvPr id="10" name="Rechthoek 9">
            <a:extLst>
              <a:ext uri="{FF2B5EF4-FFF2-40B4-BE49-F238E27FC236}">
                <a16:creationId xmlns:a16="http://schemas.microsoft.com/office/drawing/2014/main" id="{F51C9086-1251-303A-6046-BE3F71E7E51B}"/>
              </a:ext>
            </a:extLst>
          </p:cNvPr>
          <p:cNvSpPr/>
          <p:nvPr/>
        </p:nvSpPr>
        <p:spPr>
          <a:xfrm>
            <a:off x="6522720" y="2020934"/>
            <a:ext cx="258234" cy="25325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C73BBC71-B963-B270-DC62-9AD9A8C05428}"/>
              </a:ext>
            </a:extLst>
          </p:cNvPr>
          <p:cNvSpPr/>
          <p:nvPr/>
        </p:nvSpPr>
        <p:spPr>
          <a:xfrm>
            <a:off x="6744954" y="36211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5A5A9C29-03CC-34CC-3871-9AF8C0BD6AFB}"/>
              </a:ext>
            </a:extLst>
          </p:cNvPr>
          <p:cNvSpPr/>
          <p:nvPr/>
        </p:nvSpPr>
        <p:spPr>
          <a:xfrm>
            <a:off x="9183744" y="36139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6B1BDF29-E186-188D-2BC4-23007782B9EB}"/>
              </a:ext>
            </a:extLst>
          </p:cNvPr>
          <p:cNvSpPr txBox="1"/>
          <p:nvPr/>
        </p:nvSpPr>
        <p:spPr>
          <a:xfrm>
            <a:off x="8970670" y="3271549"/>
            <a:ext cx="596900" cy="369332"/>
          </a:xfrm>
          <a:prstGeom prst="rect">
            <a:avLst/>
          </a:prstGeom>
          <a:noFill/>
        </p:spPr>
        <p:txBody>
          <a:bodyPr wrap="square" rtlCol="0">
            <a:spAutoFit/>
          </a:bodyPr>
          <a:lstStyle/>
          <a:p>
            <a:r>
              <a:rPr lang="nl-NL" dirty="0"/>
              <a:t>Z</a:t>
            </a:r>
          </a:p>
        </p:txBody>
      </p:sp>
      <p:sp>
        <p:nvSpPr>
          <p:cNvPr id="18" name="Tekstvak 17">
            <a:extLst>
              <a:ext uri="{FF2B5EF4-FFF2-40B4-BE49-F238E27FC236}">
                <a16:creationId xmlns:a16="http://schemas.microsoft.com/office/drawing/2014/main" id="{41820D62-32A9-BC56-CE5C-A086F5098D92}"/>
              </a:ext>
            </a:extLst>
          </p:cNvPr>
          <p:cNvSpPr txBox="1"/>
          <p:nvPr/>
        </p:nvSpPr>
        <p:spPr>
          <a:xfrm>
            <a:off x="6808977" y="3289214"/>
            <a:ext cx="2032846" cy="369332"/>
          </a:xfrm>
          <a:prstGeom prst="rect">
            <a:avLst/>
          </a:prstGeom>
          <a:noFill/>
        </p:spPr>
        <p:txBody>
          <a:bodyPr wrap="square" rtlCol="0">
            <a:spAutoFit/>
          </a:bodyPr>
          <a:lstStyle/>
          <a:p>
            <a:r>
              <a:rPr lang="nl-NL" dirty="0"/>
              <a:t>Draaipunt</a:t>
            </a:r>
          </a:p>
        </p:txBody>
      </p:sp>
      <mc:AlternateContent xmlns:mc="http://schemas.openxmlformats.org/markup-compatibility/2006" xmlns:a14="http://schemas.microsoft.com/office/drawing/2010/main">
        <mc:Choice Requires="a14">
          <p:sp>
            <p:nvSpPr>
              <p:cNvPr id="24" name="Tekstvak 23">
                <a:extLst>
                  <a:ext uri="{FF2B5EF4-FFF2-40B4-BE49-F238E27FC236}">
                    <a16:creationId xmlns:a16="http://schemas.microsoft.com/office/drawing/2014/main" id="{B56D9F9E-C93E-6661-EC68-F3D2D2C47EC0}"/>
                  </a:ext>
                </a:extLst>
              </p:cNvPr>
              <p:cNvSpPr txBox="1"/>
              <p:nvPr/>
            </p:nvSpPr>
            <p:spPr>
              <a:xfrm>
                <a:off x="10167839" y="3301607"/>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r>
                        <a:rPr lang="nl-NL" b="0" i="1" smtClean="0">
                          <a:latin typeface="Cambria Math" panose="02040503050406030204" pitchFamily="18" charset="0"/>
                          <a:ea typeface="Cambria Math" panose="02040503050406030204" pitchFamily="18" charset="0"/>
                        </a:rPr>
                        <m:t>°</m:t>
                      </m:r>
                    </m:oMath>
                  </m:oMathPara>
                </a14:m>
                <a:endParaRPr lang="nl-NL" dirty="0"/>
              </a:p>
            </p:txBody>
          </p:sp>
        </mc:Choice>
        <mc:Fallback xmlns="">
          <p:sp>
            <p:nvSpPr>
              <p:cNvPr id="24" name="Tekstvak 23">
                <a:extLst>
                  <a:ext uri="{FF2B5EF4-FFF2-40B4-BE49-F238E27FC236}">
                    <a16:creationId xmlns:a16="http://schemas.microsoft.com/office/drawing/2014/main" id="{B56D9F9E-C93E-6661-EC68-F3D2D2C47EC0}"/>
                  </a:ext>
                </a:extLst>
              </p:cNvPr>
              <p:cNvSpPr txBox="1">
                <a:spLocks noRot="1" noChangeAspect="1" noMove="1" noResize="1" noEditPoints="1" noAdjustHandles="1" noChangeArrowheads="1" noChangeShapeType="1" noTextEdit="1"/>
              </p:cNvSpPr>
              <p:nvPr/>
            </p:nvSpPr>
            <p:spPr>
              <a:xfrm>
                <a:off x="10167839" y="3301607"/>
                <a:ext cx="596900" cy="369332"/>
              </a:xfrm>
              <a:prstGeom prst="rect">
                <a:avLst/>
              </a:prstGeom>
              <a:blipFill>
                <a:blip r:embed="rId3"/>
                <a:stretch>
                  <a:fillRect/>
                </a:stretch>
              </a:blipFill>
            </p:spPr>
            <p:txBody>
              <a:bodyPr/>
              <a:lstStyle/>
              <a:p>
                <a:r>
                  <a:rPr lang="nl-NL">
                    <a:noFill/>
                  </a:rPr>
                  <a:t> </a:t>
                </a:r>
              </a:p>
            </p:txBody>
          </p:sp>
        </mc:Fallback>
      </mc:AlternateContent>
      <p:cxnSp>
        <p:nvCxnSpPr>
          <p:cNvPr id="28" name="Rechte verbindingslijn met pijl 27">
            <a:extLst>
              <a:ext uri="{FF2B5EF4-FFF2-40B4-BE49-F238E27FC236}">
                <a16:creationId xmlns:a16="http://schemas.microsoft.com/office/drawing/2014/main" id="{D9ABF95E-3F66-C5E2-965A-BBB33B1F749A}"/>
              </a:ext>
            </a:extLst>
          </p:cNvPr>
          <p:cNvCxnSpPr/>
          <p:nvPr/>
        </p:nvCxnSpPr>
        <p:spPr>
          <a:xfrm>
            <a:off x="6780295" y="4480560"/>
            <a:ext cx="487800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239ADA1F-645F-AFB8-5B06-7DB69AF664D4}"/>
              </a:ext>
            </a:extLst>
          </p:cNvPr>
          <p:cNvCxnSpPr/>
          <p:nvPr/>
        </p:nvCxnSpPr>
        <p:spPr>
          <a:xfrm>
            <a:off x="11658295" y="3429000"/>
            <a:ext cx="0" cy="11963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kstvak 30">
                <a:extLst>
                  <a:ext uri="{FF2B5EF4-FFF2-40B4-BE49-F238E27FC236}">
                    <a16:creationId xmlns:a16="http://schemas.microsoft.com/office/drawing/2014/main" id="{AC8AB9A8-2947-E3B0-EA8F-3F6F8A770AC5}"/>
                  </a:ext>
                </a:extLst>
              </p:cNvPr>
              <p:cNvSpPr txBox="1"/>
              <p:nvPr/>
            </p:nvSpPr>
            <p:spPr>
              <a:xfrm>
                <a:off x="8888726" y="4480560"/>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31" name="Tekstvak 30">
                <a:extLst>
                  <a:ext uri="{FF2B5EF4-FFF2-40B4-BE49-F238E27FC236}">
                    <a16:creationId xmlns:a16="http://schemas.microsoft.com/office/drawing/2014/main" id="{AC8AB9A8-2947-E3B0-EA8F-3F6F8A770AC5}"/>
                  </a:ext>
                </a:extLst>
              </p:cNvPr>
              <p:cNvSpPr txBox="1">
                <a:spLocks noRot="1" noChangeAspect="1" noMove="1" noResize="1" noEditPoints="1" noAdjustHandles="1" noChangeArrowheads="1" noChangeShapeType="1" noTextEdit="1"/>
              </p:cNvSpPr>
              <p:nvPr/>
            </p:nvSpPr>
            <p:spPr>
              <a:xfrm>
                <a:off x="8888726" y="4480560"/>
                <a:ext cx="596900" cy="369332"/>
              </a:xfrm>
              <a:prstGeom prst="rect">
                <a:avLst/>
              </a:prstGeom>
              <a:blipFill>
                <a:blip r:embed="rId4"/>
                <a:stretch>
                  <a:fillRect r="-17347"/>
                </a:stretch>
              </a:blipFill>
            </p:spPr>
            <p:txBody>
              <a:bodyPr/>
              <a:lstStyle/>
              <a:p>
                <a:r>
                  <a:rPr lang="nl-NL">
                    <a:noFill/>
                  </a:rPr>
                  <a:t> </a:t>
                </a:r>
              </a:p>
            </p:txBody>
          </p:sp>
        </mc:Fallback>
      </mc:AlternateContent>
      <p:cxnSp>
        <p:nvCxnSpPr>
          <p:cNvPr id="39" name="Rechte verbindingslijn 38">
            <a:extLst>
              <a:ext uri="{FF2B5EF4-FFF2-40B4-BE49-F238E27FC236}">
                <a16:creationId xmlns:a16="http://schemas.microsoft.com/office/drawing/2014/main" id="{99FEBF56-B800-825B-9B42-7057BBDED2E6}"/>
              </a:ext>
            </a:extLst>
          </p:cNvPr>
          <p:cNvCxnSpPr/>
          <p:nvPr/>
        </p:nvCxnSpPr>
        <p:spPr>
          <a:xfrm>
            <a:off x="9216872" y="2501012"/>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34" name="Rechte verbindingslijn met pijl 33">
            <a:extLst>
              <a:ext uri="{FF2B5EF4-FFF2-40B4-BE49-F238E27FC236}">
                <a16:creationId xmlns:a16="http://schemas.microsoft.com/office/drawing/2014/main" id="{F6912B80-842F-41A5-C760-9A2B0C6C26D8}"/>
              </a:ext>
            </a:extLst>
          </p:cNvPr>
          <p:cNvCxnSpPr>
            <a:cxnSpLocks/>
          </p:cNvCxnSpPr>
          <p:nvPr/>
        </p:nvCxnSpPr>
        <p:spPr>
          <a:xfrm>
            <a:off x="9216872" y="3640881"/>
            <a:ext cx="0" cy="6415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2">
            <a:extLst>
              <a:ext uri="{FF2B5EF4-FFF2-40B4-BE49-F238E27FC236}">
                <a16:creationId xmlns:a16="http://schemas.microsoft.com/office/drawing/2014/main" id="{A838686A-5915-12D1-5222-FB6072FBA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409" y="3608005"/>
            <a:ext cx="8744925" cy="442347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Rechte verbindingslijn met pijl 45">
            <a:extLst>
              <a:ext uri="{FF2B5EF4-FFF2-40B4-BE49-F238E27FC236}">
                <a16:creationId xmlns:a16="http://schemas.microsoft.com/office/drawing/2014/main" id="{DDB91AFE-EDAE-89E2-4618-112F2063B843}"/>
              </a:ext>
            </a:extLst>
          </p:cNvPr>
          <p:cNvCxnSpPr>
            <a:cxnSpLocks/>
          </p:cNvCxnSpPr>
          <p:nvPr/>
        </p:nvCxnSpPr>
        <p:spPr>
          <a:xfrm>
            <a:off x="6789079" y="3741391"/>
            <a:ext cx="240654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kstvak 47">
                <a:extLst>
                  <a:ext uri="{FF2B5EF4-FFF2-40B4-BE49-F238E27FC236}">
                    <a16:creationId xmlns:a16="http://schemas.microsoft.com/office/drawing/2014/main" id="{1E2F3EC9-ECCD-23E3-9DCA-0A382CDF403E}"/>
                  </a:ext>
                </a:extLst>
              </p:cNvPr>
              <p:cNvSpPr txBox="1"/>
              <p:nvPr/>
            </p:nvSpPr>
            <p:spPr>
              <a:xfrm>
                <a:off x="7665899" y="3680415"/>
                <a:ext cx="5969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oMath>
                  </m:oMathPara>
                </a14:m>
                <a:endParaRPr lang="nl-NL" sz="2000" dirty="0"/>
              </a:p>
            </p:txBody>
          </p:sp>
        </mc:Choice>
        <mc:Fallback xmlns="">
          <p:sp>
            <p:nvSpPr>
              <p:cNvPr id="48" name="Tekstvak 47">
                <a:extLst>
                  <a:ext uri="{FF2B5EF4-FFF2-40B4-BE49-F238E27FC236}">
                    <a16:creationId xmlns:a16="http://schemas.microsoft.com/office/drawing/2014/main" id="{1E2F3EC9-ECCD-23E3-9DCA-0A382CDF403E}"/>
                  </a:ext>
                </a:extLst>
              </p:cNvPr>
              <p:cNvSpPr txBox="1">
                <a:spLocks noRot="1" noChangeAspect="1" noMove="1" noResize="1" noEditPoints="1" noAdjustHandles="1" noChangeArrowheads="1" noChangeShapeType="1" noTextEdit="1"/>
              </p:cNvSpPr>
              <p:nvPr/>
            </p:nvSpPr>
            <p:spPr>
              <a:xfrm>
                <a:off x="7665899" y="3680415"/>
                <a:ext cx="596900" cy="400110"/>
              </a:xfrm>
              <a:prstGeom prst="rect">
                <a:avLst/>
              </a:prstGeom>
              <a:blipFill>
                <a:blip r:embed="rId5"/>
                <a:stretch>
                  <a:fillRect/>
                </a:stretch>
              </a:blipFill>
            </p:spPr>
            <p:txBody>
              <a:bodyPr/>
              <a:lstStyle/>
              <a:p>
                <a:r>
                  <a:rPr lang="nl-NL">
                    <a:noFill/>
                  </a:rPr>
                  <a:t> </a:t>
                </a:r>
              </a:p>
            </p:txBody>
          </p:sp>
        </mc:Fallback>
      </mc:AlternateContent>
      <p:cxnSp>
        <p:nvCxnSpPr>
          <p:cNvPr id="50" name="Rechte verbindingslijn met pijl 49">
            <a:extLst>
              <a:ext uri="{FF2B5EF4-FFF2-40B4-BE49-F238E27FC236}">
                <a16:creationId xmlns:a16="http://schemas.microsoft.com/office/drawing/2014/main" id="{87D93D3A-6201-1504-954F-16823657DD78}"/>
              </a:ext>
            </a:extLst>
          </p:cNvPr>
          <p:cNvCxnSpPr>
            <a:cxnSpLocks/>
          </p:cNvCxnSpPr>
          <p:nvPr/>
        </p:nvCxnSpPr>
        <p:spPr>
          <a:xfrm flipV="1">
            <a:off x="6777200" y="2412575"/>
            <a:ext cx="349243" cy="122845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kstvak 53">
                <a:extLst>
                  <a:ext uri="{FF2B5EF4-FFF2-40B4-BE49-F238E27FC236}">
                    <a16:creationId xmlns:a16="http://schemas.microsoft.com/office/drawing/2014/main" id="{A6823EC0-41EC-FDA8-8D16-8E966816475B}"/>
                  </a:ext>
                </a:extLst>
              </p:cNvPr>
              <p:cNvSpPr txBox="1"/>
              <p:nvPr/>
            </p:nvSpPr>
            <p:spPr>
              <a:xfrm>
                <a:off x="6789079" y="2775829"/>
                <a:ext cx="5969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oMath>
                  </m:oMathPara>
                </a14:m>
                <a:endParaRPr lang="nl-NL" sz="2000" dirty="0"/>
              </a:p>
            </p:txBody>
          </p:sp>
        </mc:Choice>
        <mc:Fallback xmlns="">
          <p:sp>
            <p:nvSpPr>
              <p:cNvPr id="54" name="Tekstvak 53">
                <a:extLst>
                  <a:ext uri="{FF2B5EF4-FFF2-40B4-BE49-F238E27FC236}">
                    <a16:creationId xmlns:a16="http://schemas.microsoft.com/office/drawing/2014/main" id="{A6823EC0-41EC-FDA8-8D16-8E966816475B}"/>
                  </a:ext>
                </a:extLst>
              </p:cNvPr>
              <p:cNvSpPr txBox="1">
                <a:spLocks noRot="1" noChangeAspect="1" noMove="1" noResize="1" noEditPoints="1" noAdjustHandles="1" noChangeArrowheads="1" noChangeShapeType="1" noTextEdit="1"/>
              </p:cNvSpPr>
              <p:nvPr/>
            </p:nvSpPr>
            <p:spPr>
              <a:xfrm>
                <a:off x="6789079" y="2775829"/>
                <a:ext cx="596900" cy="400110"/>
              </a:xfrm>
              <a:prstGeom prst="rect">
                <a:avLst/>
              </a:prstGeom>
              <a:blipFill>
                <a:blip r:embed="rId6"/>
                <a:stretch>
                  <a:fillRect/>
                </a:stretch>
              </a:blipFill>
            </p:spPr>
            <p:txBody>
              <a:bodyPr/>
              <a:lstStyle/>
              <a:p>
                <a:r>
                  <a:rPr lang="nl-NL">
                    <a:noFill/>
                  </a:rPr>
                  <a:t> </a:t>
                </a:r>
              </a:p>
            </p:txBody>
          </p:sp>
        </mc:Fallback>
      </mc:AlternateContent>
      <p:cxnSp>
        <p:nvCxnSpPr>
          <p:cNvPr id="40" name="Rechte verbindingslijn 39">
            <a:extLst>
              <a:ext uri="{FF2B5EF4-FFF2-40B4-BE49-F238E27FC236}">
                <a16:creationId xmlns:a16="http://schemas.microsoft.com/office/drawing/2014/main" id="{9A3AF068-442C-FB81-C2C3-F3FB9659E083}"/>
              </a:ext>
            </a:extLst>
          </p:cNvPr>
          <p:cNvCxnSpPr>
            <a:cxnSpLocks/>
          </p:cNvCxnSpPr>
          <p:nvPr/>
        </p:nvCxnSpPr>
        <p:spPr>
          <a:xfrm>
            <a:off x="6195060" y="2160725"/>
            <a:ext cx="5669280" cy="154092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14" name="Rechte verbindingslijn met pijl 13">
            <a:extLst>
              <a:ext uri="{FF2B5EF4-FFF2-40B4-BE49-F238E27FC236}">
                <a16:creationId xmlns:a16="http://schemas.microsoft.com/office/drawing/2014/main" id="{E4F6F4F0-931F-AFDD-B86A-75CFC840D7A5}"/>
              </a:ext>
            </a:extLst>
          </p:cNvPr>
          <p:cNvCxnSpPr>
            <a:cxnSpLocks/>
          </p:cNvCxnSpPr>
          <p:nvPr/>
        </p:nvCxnSpPr>
        <p:spPr>
          <a:xfrm flipH="1" flipV="1">
            <a:off x="10327481" y="3282770"/>
            <a:ext cx="1338263" cy="3643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6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anim calcmode="lin" valueType="num">
                                      <p:cBhvr additive="base">
                                        <p:cTn id="13"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 calcmode="lin" valueType="num">
                                      <p:cBhvr additive="base">
                                        <p:cTn id="19"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3" end="3"/>
                                            </p:txEl>
                                          </p:spTgt>
                                        </p:tgtEl>
                                        <p:attrNameLst>
                                          <p:attrName>style.visibility</p:attrName>
                                        </p:attrNameLst>
                                      </p:cBhvr>
                                      <p:to>
                                        <p:strVal val="visible"/>
                                      </p:to>
                                    </p:set>
                                    <p:anim calcmode="lin" valueType="num">
                                      <p:cBhvr additive="base">
                                        <p:cTn id="25"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1500" fill="hold"/>
                                        <p:tgtEl>
                                          <p:spTgt spid="44"/>
                                        </p:tgtEl>
                                        <p:attrNameLst>
                                          <p:attrName>ppt_x</p:attrName>
                                        </p:attrNameLst>
                                      </p:cBhvr>
                                      <p:tavLst>
                                        <p:tav tm="0">
                                          <p:val>
                                            <p:strVal val="#ppt_x"/>
                                          </p:val>
                                        </p:tav>
                                        <p:tav tm="100000">
                                          <p:val>
                                            <p:strVal val="#ppt_x"/>
                                          </p:val>
                                        </p:tav>
                                      </p:tavLst>
                                    </p:anim>
                                    <p:anim calcmode="lin" valueType="num">
                                      <p:cBhvr additive="base">
                                        <p:cTn id="43" dur="1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barn(outVertical)">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44"/>
                                        </p:tgtEl>
                                      </p:cBhvr>
                                    </p:animEffect>
                                    <p:set>
                                      <p:cBhvr>
                                        <p:cTn id="56" dur="1" fill="hold">
                                          <p:stCondLst>
                                            <p:cond delay="499"/>
                                          </p:stCondLst>
                                        </p:cTn>
                                        <p:tgtEl>
                                          <p:spTgt spid="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right)">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6"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1500" fill="hold"/>
                                        <p:tgtEl>
                                          <p:spTgt spid="49"/>
                                        </p:tgtEl>
                                        <p:attrNameLst>
                                          <p:attrName>ppt_x</p:attrName>
                                        </p:attrNameLst>
                                      </p:cBhvr>
                                      <p:tavLst>
                                        <p:tav tm="0">
                                          <p:val>
                                            <p:strVal val="1+#ppt_w/2"/>
                                          </p:val>
                                        </p:tav>
                                        <p:tav tm="100000">
                                          <p:val>
                                            <p:strVal val="#ppt_x"/>
                                          </p:val>
                                        </p:tav>
                                      </p:tavLst>
                                    </p:anim>
                                    <p:anim calcmode="lin" valueType="num">
                                      <p:cBhvr additive="base">
                                        <p:cTn id="72" dur="1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3.33333E-6 -1.85185E-6 L -0.22734 -0.11134 " pathEditMode="relative" rAng="0" ptsTypes="AA">
                                      <p:cBhvr>
                                        <p:cTn id="76" dur="2000" fill="hold"/>
                                        <p:tgtEl>
                                          <p:spTgt spid="49"/>
                                        </p:tgtEl>
                                        <p:attrNameLst>
                                          <p:attrName>ppt_x</p:attrName>
                                          <p:attrName>ppt_y</p:attrName>
                                        </p:attrNameLst>
                                      </p:cBhvr>
                                      <p:rCtr x="-11367" y="-5579"/>
                                    </p:animMotion>
                                  </p:childTnLst>
                                </p:cTn>
                              </p:par>
                            </p:childTnLst>
                          </p:cTn>
                        </p:par>
                      </p:childTnLst>
                    </p:cTn>
                  </p:par>
                  <p:par>
                    <p:cTn id="77" fill="hold">
                      <p:stCondLst>
                        <p:cond delay="indefinite"/>
                      </p:stCondLst>
                      <p:childTnLst>
                        <p:par>
                          <p:cTn id="78" fill="hold">
                            <p:stCondLst>
                              <p:cond delay="0"/>
                            </p:stCondLst>
                            <p:childTnLst>
                              <p:par>
                                <p:cTn id="79" presetID="16" presetClass="entr" presetSubtype="37" fill="hold" nodeType="clickEffect">
                                  <p:stCondLst>
                                    <p:cond delay="0"/>
                                  </p:stCondLst>
                                  <p:childTnLst>
                                    <p:set>
                                      <p:cBhvr>
                                        <p:cTn id="80" dur="1" fill="hold">
                                          <p:stCondLst>
                                            <p:cond delay="0"/>
                                          </p:stCondLst>
                                        </p:cTn>
                                        <p:tgtEl>
                                          <p:spTgt spid="50"/>
                                        </p:tgtEl>
                                        <p:attrNameLst>
                                          <p:attrName>style.visibility</p:attrName>
                                        </p:attrNameLst>
                                      </p:cBhvr>
                                      <p:to>
                                        <p:strVal val="visible"/>
                                      </p:to>
                                    </p:set>
                                    <p:animEffect transition="in" filter="barn(outVertical)">
                                      <p:cBhvr>
                                        <p:cTn id="81" dur="500"/>
                                        <p:tgtEl>
                                          <p:spTgt spid="50"/>
                                        </p:tgtEl>
                                      </p:cBhvr>
                                    </p:animEffect>
                                  </p:childTnLst>
                                </p:cTn>
                              </p:par>
                              <p:par>
                                <p:cTn id="82" presetID="16" presetClass="entr" presetSubtype="37"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barn(outVertical)">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49"/>
                                        </p:tgtEl>
                                      </p:cBhvr>
                                    </p:animEffect>
                                    <p:set>
                                      <p:cBhvr>
                                        <p:cTn id="89" dur="1" fill="hold">
                                          <p:stCondLst>
                                            <p:cond delay="499"/>
                                          </p:stCondLst>
                                        </p:cTn>
                                        <p:tgtEl>
                                          <p:spTgt spid="4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5">
                                            <p:txEl>
                                              <p:pRg st="4" end="4"/>
                                            </p:txEl>
                                          </p:spTgt>
                                        </p:tgtEl>
                                        <p:attrNameLst>
                                          <p:attrName>style.visibility</p:attrName>
                                        </p:attrNameLst>
                                      </p:cBhvr>
                                      <p:to>
                                        <p:strVal val="visible"/>
                                      </p:to>
                                    </p:set>
                                    <p:anim calcmode="lin" valueType="num">
                                      <p:cBhvr additive="base">
                                        <p:cTn id="94"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48" grpId="0"/>
      <p:bldP spid="5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68C04-52F7-E2B6-C82A-B054DF1854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3FA815-5B08-ADF9-8472-17EDC4F13C7E}"/>
              </a:ext>
            </a:extLst>
          </p:cNvPr>
          <p:cNvSpPr>
            <a:spLocks noGrp="1"/>
          </p:cNvSpPr>
          <p:nvPr>
            <p:ph type="title"/>
          </p:nvPr>
        </p:nvSpPr>
        <p:spPr/>
        <p:txBody>
          <a:bodyPr/>
          <a:lstStyle/>
          <a:p>
            <a:r>
              <a:rPr lang="nl-NL" dirty="0"/>
              <a:t>Slagboom (moeilijk voorbeeld!)</a:t>
            </a:r>
          </a:p>
        </p:txBody>
      </p:sp>
      <mc:AlternateContent xmlns:mc="http://schemas.openxmlformats.org/markup-compatibility/2006" xmlns:a14="http://schemas.microsoft.com/office/drawing/2010/main">
        <mc:Choice Requires="a14">
          <p:sp>
            <p:nvSpPr>
              <p:cNvPr id="25" name="Tijdelijke aanduiding voor inhoud 24">
                <a:extLst>
                  <a:ext uri="{FF2B5EF4-FFF2-40B4-BE49-F238E27FC236}">
                    <a16:creationId xmlns:a16="http://schemas.microsoft.com/office/drawing/2014/main" id="{27DC4EAF-6118-313D-6156-B52742C5F7FF}"/>
                  </a:ext>
                </a:extLst>
              </p:cNvPr>
              <p:cNvSpPr>
                <a:spLocks noGrp="1"/>
              </p:cNvSpPr>
              <p:nvPr>
                <p:ph sz="half" idx="1"/>
              </p:nvPr>
            </p:nvSpPr>
            <p:spPr/>
            <p:txBody>
              <a:bodyPr>
                <a:normAutofit/>
              </a:body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𝐿</m:t>
                    </m:r>
                    <m:r>
                      <a:rPr lang="nl-NL" sz="2000" b="0" i="1" smtClean="0">
                        <a:latin typeface="Cambria Math" panose="02040503050406030204" pitchFamily="18" charset="0"/>
                      </a:rPr>
                      <m:t>=2,0 </m:t>
                    </m:r>
                    <m:r>
                      <m:rPr>
                        <m:sty m:val="p"/>
                      </m:rPr>
                      <a:rPr lang="nl-NL" sz="2000" b="0" i="0" smtClean="0">
                        <a:latin typeface="Cambria Math" panose="02040503050406030204" pitchFamily="18" charset="0"/>
                      </a:rPr>
                      <m:t>m</m:t>
                    </m:r>
                  </m:oMath>
                </a14:m>
                <a:endParaRPr lang="nl-NL" sz="2000" b="0" dirty="0"/>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=50 </m:t>
                    </m:r>
                    <m:r>
                      <m:rPr>
                        <m:sty m:val="p"/>
                      </m:rPr>
                      <a:rPr lang="nl-NL" sz="2000" b="0" i="0" smtClean="0">
                        <a:latin typeface="Cambria Math" panose="02040503050406030204" pitchFamily="18" charset="0"/>
                      </a:rPr>
                      <m:t>kg</m:t>
                    </m:r>
                  </m:oMath>
                </a14:m>
                <a:endParaRPr lang="nl-NL" sz="2000" b="0" dirty="0"/>
              </a:p>
              <a:p>
                <a:r>
                  <a:rPr lang="nl-NL" sz="2000" dirty="0"/>
                  <a:t>Hoek: </a:t>
                </a:r>
                <a14:m>
                  <m:oMath xmlns:m="http://schemas.openxmlformats.org/officeDocument/2006/math">
                    <m:r>
                      <a:rPr lang="nl-NL" sz="2000" b="0" i="1" smtClean="0">
                        <a:latin typeface="Cambria Math" panose="02040503050406030204" pitchFamily="18" charset="0"/>
                      </a:rPr>
                      <m:t>15</m:t>
                    </m:r>
                    <m:r>
                      <a:rPr lang="nl-NL" sz="2000" b="0" i="1" smtClean="0">
                        <a:latin typeface="Cambria Math" panose="02040503050406030204" pitchFamily="18" charset="0"/>
                        <a:ea typeface="Cambria Math" panose="02040503050406030204" pitchFamily="18" charset="0"/>
                      </a:rPr>
                      <m:t>°</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=1,0 </m:t>
                    </m:r>
                    <m:r>
                      <m:rPr>
                        <m:sty m:val="p"/>
                      </m:rPr>
                      <a:rPr lang="nl-NL" sz="2000" b="0" i="0" smtClean="0">
                        <a:latin typeface="Cambria Math" panose="02040503050406030204" pitchFamily="18" charset="0"/>
                      </a:rPr>
                      <m:t>m</m:t>
                    </m:r>
                  </m:oMath>
                </a14:m>
                <a:endParaRPr lang="nl-NL" sz="2000" dirty="0"/>
              </a:p>
              <a:p>
                <a:pPr marL="0" indent="0">
                  <a:buNone/>
                </a:pPr>
                <a:r>
                  <a:rPr lang="nl-NL" sz="2000" dirty="0"/>
                  <a:t>Gevraagd:</a:t>
                </a:r>
              </a:p>
              <a:p>
                <a:pPr marL="0" indent="0">
                  <a:buNone/>
                </a:pPr>
                <a14:m>
                  <m:oMathPara xmlns:m="http://schemas.openxmlformats.org/officeDocument/2006/math">
                    <m:oMathParaPr>
                      <m:jc m:val="left"/>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m:t>
                          </m:r>
                        </m:sub>
                      </m:sSub>
                    </m:oMath>
                  </m:oMathPara>
                </a14:m>
                <a:endParaRPr lang="nl-NL" sz="2000" dirty="0"/>
              </a:p>
              <a:p>
                <a:pPr marL="0" indent="0">
                  <a:buNone/>
                </a:pPr>
                <a:r>
                  <a:rPr lang="nl-NL" sz="2000" dirty="0"/>
                  <a:t>Berekening:</a:t>
                </a:r>
              </a:p>
              <a:p>
                <a:r>
                  <a:rPr lang="nl-NL" sz="2000" dirty="0"/>
                  <a:t>Eerst </a:t>
                </a:r>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oMath>
                </a14:m>
                <a:r>
                  <a:rPr lang="nl-NL" sz="2000" dirty="0"/>
                  <a:t> berekenen en dan hefboomwet!</a:t>
                </a:r>
              </a:p>
            </p:txBody>
          </p:sp>
        </mc:Choice>
        <mc:Fallback xmlns="">
          <p:sp>
            <p:nvSpPr>
              <p:cNvPr id="25" name="Tijdelijke aanduiding voor inhoud 24">
                <a:extLst>
                  <a:ext uri="{FF2B5EF4-FFF2-40B4-BE49-F238E27FC236}">
                    <a16:creationId xmlns:a16="http://schemas.microsoft.com/office/drawing/2014/main" id="{27DC4EAF-6118-313D-6156-B52742C5F7FF}"/>
                  </a:ext>
                </a:extLst>
              </p:cNvPr>
              <p:cNvSpPr>
                <a:spLocks noGrp="1" noRot="1" noChangeAspect="1" noMove="1" noResize="1" noEditPoints="1" noAdjustHandles="1" noChangeArrowheads="1" noChangeShapeType="1" noTextEdit="1"/>
              </p:cNvSpPr>
              <p:nvPr>
                <p:ph sz="half" idx="1"/>
              </p:nvPr>
            </p:nvSpPr>
            <p:spPr>
              <a:blipFill>
                <a:blip r:embed="rId2"/>
                <a:stretch>
                  <a:fillRect l="-1294" t="-1401"/>
                </a:stretch>
              </a:blipFill>
            </p:spPr>
            <p:txBody>
              <a:bodyPr/>
              <a:lstStyle/>
              <a:p>
                <a:r>
                  <a:rPr lang="nl-NL">
                    <a:noFill/>
                  </a:rPr>
                  <a:t> </a:t>
                </a:r>
              </a:p>
            </p:txBody>
          </p:sp>
        </mc:Fallback>
      </mc:AlternateContent>
      <p:cxnSp>
        <p:nvCxnSpPr>
          <p:cNvPr id="3" name="Rechte verbindingslijn 2">
            <a:extLst>
              <a:ext uri="{FF2B5EF4-FFF2-40B4-BE49-F238E27FC236}">
                <a16:creationId xmlns:a16="http://schemas.microsoft.com/office/drawing/2014/main" id="{FDD3DB6E-B4B4-44F2-DB5F-245430D6D8E2}"/>
              </a:ext>
            </a:extLst>
          </p:cNvPr>
          <p:cNvCxnSpPr>
            <a:cxnSpLocks/>
          </p:cNvCxnSpPr>
          <p:nvPr/>
        </p:nvCxnSpPr>
        <p:spPr>
          <a:xfrm>
            <a:off x="6775450" y="2320745"/>
            <a:ext cx="4882845" cy="13225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E8FFDC99-114B-0AA2-E4E8-496981B02E03}"/>
              </a:ext>
            </a:extLst>
          </p:cNvPr>
          <p:cNvSpPr/>
          <p:nvPr/>
        </p:nvSpPr>
        <p:spPr>
          <a:xfrm>
            <a:off x="6780954" y="3614670"/>
            <a:ext cx="4877580" cy="7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8ED69D2C-361E-5600-90BD-9DCB10567B17}"/>
              </a:ext>
            </a:extLst>
          </p:cNvPr>
          <p:cNvSpPr/>
          <p:nvPr/>
        </p:nvSpPr>
        <p:spPr>
          <a:xfrm>
            <a:off x="6522720" y="2020934"/>
            <a:ext cx="258234" cy="25325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F75F2F68-D3ED-B1B4-A6CF-16FF1625C6FD}"/>
              </a:ext>
            </a:extLst>
          </p:cNvPr>
          <p:cNvSpPr/>
          <p:nvPr/>
        </p:nvSpPr>
        <p:spPr>
          <a:xfrm>
            <a:off x="6744954" y="36211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A0A3C93F-8C2F-4388-589C-A84762D5EBB4}"/>
              </a:ext>
            </a:extLst>
          </p:cNvPr>
          <p:cNvSpPr/>
          <p:nvPr/>
        </p:nvSpPr>
        <p:spPr>
          <a:xfrm>
            <a:off x="9183744" y="36139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9FF0E61F-A3D8-1373-CB2C-7D7523293372}"/>
              </a:ext>
            </a:extLst>
          </p:cNvPr>
          <p:cNvSpPr txBox="1"/>
          <p:nvPr/>
        </p:nvSpPr>
        <p:spPr>
          <a:xfrm>
            <a:off x="8970670" y="3271549"/>
            <a:ext cx="596900" cy="369332"/>
          </a:xfrm>
          <a:prstGeom prst="rect">
            <a:avLst/>
          </a:prstGeom>
          <a:noFill/>
        </p:spPr>
        <p:txBody>
          <a:bodyPr wrap="square" rtlCol="0">
            <a:spAutoFit/>
          </a:bodyPr>
          <a:lstStyle/>
          <a:p>
            <a:r>
              <a:rPr lang="nl-NL" dirty="0"/>
              <a:t>Z</a:t>
            </a:r>
          </a:p>
        </p:txBody>
      </p:sp>
      <p:sp>
        <p:nvSpPr>
          <p:cNvPr id="15" name="Tekstvak 14">
            <a:extLst>
              <a:ext uri="{FF2B5EF4-FFF2-40B4-BE49-F238E27FC236}">
                <a16:creationId xmlns:a16="http://schemas.microsoft.com/office/drawing/2014/main" id="{9217DFB0-18CA-C43C-2190-3BB7B9DA8862}"/>
              </a:ext>
            </a:extLst>
          </p:cNvPr>
          <p:cNvSpPr txBox="1"/>
          <p:nvPr/>
        </p:nvSpPr>
        <p:spPr>
          <a:xfrm>
            <a:off x="6808977" y="3289214"/>
            <a:ext cx="2032846" cy="369332"/>
          </a:xfrm>
          <a:prstGeom prst="rect">
            <a:avLst/>
          </a:prstGeom>
          <a:noFill/>
        </p:spPr>
        <p:txBody>
          <a:bodyPr wrap="square" rtlCol="0">
            <a:spAutoFit/>
          </a:bodyPr>
          <a:lstStyle/>
          <a:p>
            <a:r>
              <a:rPr lang="nl-NL" dirty="0"/>
              <a:t>Draaipunt</a:t>
            </a:r>
          </a:p>
        </p:txBody>
      </p:sp>
      <p:cxnSp>
        <p:nvCxnSpPr>
          <p:cNvPr id="19" name="Rechte verbindingslijn met pijl 18">
            <a:extLst>
              <a:ext uri="{FF2B5EF4-FFF2-40B4-BE49-F238E27FC236}">
                <a16:creationId xmlns:a16="http://schemas.microsoft.com/office/drawing/2014/main" id="{413305F0-D2A6-28C9-39A4-97761DB0225D}"/>
              </a:ext>
            </a:extLst>
          </p:cNvPr>
          <p:cNvCxnSpPr/>
          <p:nvPr/>
        </p:nvCxnSpPr>
        <p:spPr>
          <a:xfrm>
            <a:off x="6780295" y="4480560"/>
            <a:ext cx="487800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3916D86-BC41-AE3E-A4E2-2F1F6C62C8F1}"/>
              </a:ext>
            </a:extLst>
          </p:cNvPr>
          <p:cNvCxnSpPr/>
          <p:nvPr/>
        </p:nvCxnSpPr>
        <p:spPr>
          <a:xfrm>
            <a:off x="11658295" y="3429000"/>
            <a:ext cx="0" cy="119634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kstvak 20">
                <a:extLst>
                  <a:ext uri="{FF2B5EF4-FFF2-40B4-BE49-F238E27FC236}">
                    <a16:creationId xmlns:a16="http://schemas.microsoft.com/office/drawing/2014/main" id="{F7FF42BE-33BA-E69F-7010-43AD39C06769}"/>
                  </a:ext>
                </a:extLst>
              </p:cNvPr>
              <p:cNvSpPr txBox="1"/>
              <p:nvPr/>
            </p:nvSpPr>
            <p:spPr>
              <a:xfrm>
                <a:off x="8888726" y="4480560"/>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21" name="Tekstvak 20">
                <a:extLst>
                  <a:ext uri="{FF2B5EF4-FFF2-40B4-BE49-F238E27FC236}">
                    <a16:creationId xmlns:a16="http://schemas.microsoft.com/office/drawing/2014/main" id="{F7FF42BE-33BA-E69F-7010-43AD39C06769}"/>
                  </a:ext>
                </a:extLst>
              </p:cNvPr>
              <p:cNvSpPr txBox="1">
                <a:spLocks noRot="1" noChangeAspect="1" noMove="1" noResize="1" noEditPoints="1" noAdjustHandles="1" noChangeArrowheads="1" noChangeShapeType="1" noTextEdit="1"/>
              </p:cNvSpPr>
              <p:nvPr/>
            </p:nvSpPr>
            <p:spPr>
              <a:xfrm>
                <a:off x="8888726" y="4480560"/>
                <a:ext cx="596900" cy="369332"/>
              </a:xfrm>
              <a:prstGeom prst="rect">
                <a:avLst/>
              </a:prstGeom>
              <a:blipFill>
                <a:blip r:embed="rId3"/>
                <a:stretch>
                  <a:fillRect r="-17347"/>
                </a:stretch>
              </a:blipFill>
            </p:spPr>
            <p:txBody>
              <a:bodyPr/>
              <a:lstStyle/>
              <a:p>
                <a:r>
                  <a:rPr lang="nl-NL">
                    <a:noFill/>
                  </a:rPr>
                  <a:t> </a:t>
                </a:r>
              </a:p>
            </p:txBody>
          </p:sp>
        </mc:Fallback>
      </mc:AlternateContent>
      <p:cxnSp>
        <p:nvCxnSpPr>
          <p:cNvPr id="22" name="Rechte verbindingslijn 21">
            <a:extLst>
              <a:ext uri="{FF2B5EF4-FFF2-40B4-BE49-F238E27FC236}">
                <a16:creationId xmlns:a16="http://schemas.microsoft.com/office/drawing/2014/main" id="{065C06EC-4B72-1405-767D-03C6505FDCDA}"/>
              </a:ext>
            </a:extLst>
          </p:cNvPr>
          <p:cNvCxnSpPr/>
          <p:nvPr/>
        </p:nvCxnSpPr>
        <p:spPr>
          <a:xfrm>
            <a:off x="9216872" y="2501012"/>
            <a:ext cx="0" cy="288000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23" name="Rechte verbindingslijn met pijl 22">
            <a:extLst>
              <a:ext uri="{FF2B5EF4-FFF2-40B4-BE49-F238E27FC236}">
                <a16:creationId xmlns:a16="http://schemas.microsoft.com/office/drawing/2014/main" id="{0F22E48D-6E8B-2201-9585-38D4852E9651}"/>
              </a:ext>
            </a:extLst>
          </p:cNvPr>
          <p:cNvCxnSpPr>
            <a:cxnSpLocks/>
          </p:cNvCxnSpPr>
          <p:nvPr/>
        </p:nvCxnSpPr>
        <p:spPr>
          <a:xfrm>
            <a:off x="9216872" y="3640881"/>
            <a:ext cx="0" cy="6415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D5662E08-41BA-456C-0055-BE37A1BDF606}"/>
              </a:ext>
            </a:extLst>
          </p:cNvPr>
          <p:cNvCxnSpPr>
            <a:cxnSpLocks/>
          </p:cNvCxnSpPr>
          <p:nvPr/>
        </p:nvCxnSpPr>
        <p:spPr>
          <a:xfrm>
            <a:off x="6789079" y="3741391"/>
            <a:ext cx="240654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kstvak 26">
                <a:extLst>
                  <a:ext uri="{FF2B5EF4-FFF2-40B4-BE49-F238E27FC236}">
                    <a16:creationId xmlns:a16="http://schemas.microsoft.com/office/drawing/2014/main" id="{A07476A5-D085-A5FC-6E26-1CA9136463D1}"/>
                  </a:ext>
                </a:extLst>
              </p:cNvPr>
              <p:cNvSpPr txBox="1"/>
              <p:nvPr/>
            </p:nvSpPr>
            <p:spPr>
              <a:xfrm>
                <a:off x="7665899" y="3680415"/>
                <a:ext cx="5969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oMath>
                  </m:oMathPara>
                </a14:m>
                <a:endParaRPr lang="nl-NL" sz="2000" dirty="0"/>
              </a:p>
            </p:txBody>
          </p:sp>
        </mc:Choice>
        <mc:Fallback xmlns="">
          <p:sp>
            <p:nvSpPr>
              <p:cNvPr id="27" name="Tekstvak 26">
                <a:extLst>
                  <a:ext uri="{FF2B5EF4-FFF2-40B4-BE49-F238E27FC236}">
                    <a16:creationId xmlns:a16="http://schemas.microsoft.com/office/drawing/2014/main" id="{A07476A5-D085-A5FC-6E26-1CA9136463D1}"/>
                  </a:ext>
                </a:extLst>
              </p:cNvPr>
              <p:cNvSpPr txBox="1">
                <a:spLocks noRot="1" noChangeAspect="1" noMove="1" noResize="1" noEditPoints="1" noAdjustHandles="1" noChangeArrowheads="1" noChangeShapeType="1" noTextEdit="1"/>
              </p:cNvSpPr>
              <p:nvPr/>
            </p:nvSpPr>
            <p:spPr>
              <a:xfrm>
                <a:off x="7665899" y="3680415"/>
                <a:ext cx="596900" cy="400110"/>
              </a:xfrm>
              <a:prstGeom prst="rect">
                <a:avLst/>
              </a:prstGeom>
              <a:blipFill>
                <a:blip r:embed="rId4"/>
                <a:stretch>
                  <a:fillRect/>
                </a:stretch>
              </a:blipFill>
            </p:spPr>
            <p:txBody>
              <a:bodyPr/>
              <a:lstStyle/>
              <a:p>
                <a:r>
                  <a:rPr lang="nl-NL">
                    <a:noFill/>
                  </a:rPr>
                  <a:t> </a:t>
                </a:r>
              </a:p>
            </p:txBody>
          </p:sp>
        </mc:Fallback>
      </mc:AlternateContent>
      <p:cxnSp>
        <p:nvCxnSpPr>
          <p:cNvPr id="29" name="Rechte verbindingslijn met pijl 28">
            <a:extLst>
              <a:ext uri="{FF2B5EF4-FFF2-40B4-BE49-F238E27FC236}">
                <a16:creationId xmlns:a16="http://schemas.microsoft.com/office/drawing/2014/main" id="{BCB59138-2A3F-70D4-ED4B-34EC7AC61B8C}"/>
              </a:ext>
            </a:extLst>
          </p:cNvPr>
          <p:cNvCxnSpPr>
            <a:cxnSpLocks/>
          </p:cNvCxnSpPr>
          <p:nvPr/>
        </p:nvCxnSpPr>
        <p:spPr>
          <a:xfrm flipV="1">
            <a:off x="6777200" y="2412575"/>
            <a:ext cx="349243" cy="122845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kstvak 31">
                <a:extLst>
                  <a:ext uri="{FF2B5EF4-FFF2-40B4-BE49-F238E27FC236}">
                    <a16:creationId xmlns:a16="http://schemas.microsoft.com/office/drawing/2014/main" id="{1F458337-346F-146C-9E26-2CA4D90C33F3}"/>
                  </a:ext>
                </a:extLst>
              </p:cNvPr>
              <p:cNvSpPr txBox="1"/>
              <p:nvPr/>
            </p:nvSpPr>
            <p:spPr>
              <a:xfrm>
                <a:off x="6789079" y="2775829"/>
                <a:ext cx="59690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oMath>
                  </m:oMathPara>
                </a14:m>
                <a:endParaRPr lang="nl-NL" sz="2000" dirty="0"/>
              </a:p>
            </p:txBody>
          </p:sp>
        </mc:Choice>
        <mc:Fallback xmlns="">
          <p:sp>
            <p:nvSpPr>
              <p:cNvPr id="32" name="Tekstvak 31">
                <a:extLst>
                  <a:ext uri="{FF2B5EF4-FFF2-40B4-BE49-F238E27FC236}">
                    <a16:creationId xmlns:a16="http://schemas.microsoft.com/office/drawing/2014/main" id="{1F458337-346F-146C-9E26-2CA4D90C33F3}"/>
                  </a:ext>
                </a:extLst>
              </p:cNvPr>
              <p:cNvSpPr txBox="1">
                <a:spLocks noRot="1" noChangeAspect="1" noMove="1" noResize="1" noEditPoints="1" noAdjustHandles="1" noChangeArrowheads="1" noChangeShapeType="1" noTextEdit="1"/>
              </p:cNvSpPr>
              <p:nvPr/>
            </p:nvSpPr>
            <p:spPr>
              <a:xfrm>
                <a:off x="6789079" y="2775829"/>
                <a:ext cx="596900" cy="400110"/>
              </a:xfrm>
              <a:prstGeom prst="rect">
                <a:avLst/>
              </a:prstGeom>
              <a:blipFill>
                <a:blip r:embed="rId5"/>
                <a:stretch>
                  <a:fillRect/>
                </a:stretch>
              </a:blipFill>
            </p:spPr>
            <p:txBody>
              <a:bodyPr/>
              <a:lstStyle/>
              <a:p>
                <a:r>
                  <a:rPr lang="nl-NL">
                    <a:noFill/>
                  </a:rPr>
                  <a:t> </a:t>
                </a:r>
              </a:p>
            </p:txBody>
          </p:sp>
        </mc:Fallback>
      </mc:AlternateContent>
      <p:cxnSp>
        <p:nvCxnSpPr>
          <p:cNvPr id="33" name="Rechte verbindingslijn 32">
            <a:extLst>
              <a:ext uri="{FF2B5EF4-FFF2-40B4-BE49-F238E27FC236}">
                <a16:creationId xmlns:a16="http://schemas.microsoft.com/office/drawing/2014/main" id="{45B9A4AB-FE52-1510-D515-5666CCD2A6BE}"/>
              </a:ext>
            </a:extLst>
          </p:cNvPr>
          <p:cNvCxnSpPr>
            <a:cxnSpLocks/>
          </p:cNvCxnSpPr>
          <p:nvPr/>
        </p:nvCxnSpPr>
        <p:spPr>
          <a:xfrm>
            <a:off x="6195060" y="2160725"/>
            <a:ext cx="5669280" cy="154092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cxnSp>
        <p:nvCxnSpPr>
          <p:cNvPr id="35" name="Rechte verbindingslijn met pijl 34">
            <a:extLst>
              <a:ext uri="{FF2B5EF4-FFF2-40B4-BE49-F238E27FC236}">
                <a16:creationId xmlns:a16="http://schemas.microsoft.com/office/drawing/2014/main" id="{DA432F1D-3AC6-91C6-2EFF-0D8E1388B021}"/>
              </a:ext>
            </a:extLst>
          </p:cNvPr>
          <p:cNvCxnSpPr>
            <a:cxnSpLocks/>
          </p:cNvCxnSpPr>
          <p:nvPr/>
        </p:nvCxnSpPr>
        <p:spPr>
          <a:xfrm flipH="1" flipV="1">
            <a:off x="10327481" y="3282770"/>
            <a:ext cx="1338263" cy="3643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kstvak 35">
                <a:extLst>
                  <a:ext uri="{FF2B5EF4-FFF2-40B4-BE49-F238E27FC236}">
                    <a16:creationId xmlns:a16="http://schemas.microsoft.com/office/drawing/2014/main" id="{A350C7F9-D915-8594-AA63-CFE249EA97A2}"/>
                  </a:ext>
                </a:extLst>
              </p:cNvPr>
              <p:cNvSpPr txBox="1"/>
              <p:nvPr/>
            </p:nvSpPr>
            <p:spPr>
              <a:xfrm>
                <a:off x="10167839" y="3301607"/>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r>
                        <a:rPr lang="nl-NL" b="0" i="1" smtClean="0">
                          <a:latin typeface="Cambria Math" panose="02040503050406030204" pitchFamily="18" charset="0"/>
                          <a:ea typeface="Cambria Math" panose="02040503050406030204" pitchFamily="18" charset="0"/>
                        </a:rPr>
                        <m:t>°</m:t>
                      </m:r>
                    </m:oMath>
                  </m:oMathPara>
                </a14:m>
                <a:endParaRPr lang="nl-NL" dirty="0"/>
              </a:p>
            </p:txBody>
          </p:sp>
        </mc:Choice>
        <mc:Fallback xmlns="">
          <p:sp>
            <p:nvSpPr>
              <p:cNvPr id="36" name="Tekstvak 35">
                <a:extLst>
                  <a:ext uri="{FF2B5EF4-FFF2-40B4-BE49-F238E27FC236}">
                    <a16:creationId xmlns:a16="http://schemas.microsoft.com/office/drawing/2014/main" id="{A350C7F9-D915-8594-AA63-CFE249EA97A2}"/>
                  </a:ext>
                </a:extLst>
              </p:cNvPr>
              <p:cNvSpPr txBox="1">
                <a:spLocks noRot="1" noChangeAspect="1" noMove="1" noResize="1" noEditPoints="1" noAdjustHandles="1" noChangeArrowheads="1" noChangeShapeType="1" noTextEdit="1"/>
              </p:cNvSpPr>
              <p:nvPr/>
            </p:nvSpPr>
            <p:spPr>
              <a:xfrm>
                <a:off x="10167839" y="3301607"/>
                <a:ext cx="596900" cy="369332"/>
              </a:xfrm>
              <a:prstGeom prst="rect">
                <a:avLst/>
              </a:prstGeom>
              <a:blipFill>
                <a:blip r:embed="rId6"/>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310652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 calcmode="lin" valueType="num">
                                      <p:cBhvr additive="base">
                                        <p:cTn id="1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 calcmode="lin" valueType="num">
                                      <p:cBhvr additive="base">
                                        <p:cTn id="15"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 calcmode="lin" valueType="num">
                                      <p:cBhvr additive="base">
                                        <p:cTn id="1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xEl>
                                              <p:pRg st="4" end="4"/>
                                            </p:txEl>
                                          </p:spTgt>
                                        </p:tgtEl>
                                        <p:attrNameLst>
                                          <p:attrName>style.visibility</p:attrName>
                                        </p:attrNameLst>
                                      </p:cBhvr>
                                      <p:to>
                                        <p:strVal val="visible"/>
                                      </p:to>
                                    </p:set>
                                    <p:anim calcmode="lin" valueType="num">
                                      <p:cBhvr additive="base">
                                        <p:cTn id="25"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xEl>
                                              <p:pRg st="5" end="5"/>
                                            </p:txEl>
                                          </p:spTgt>
                                        </p:tgtEl>
                                        <p:attrNameLst>
                                          <p:attrName>style.visibility</p:attrName>
                                        </p:attrNameLst>
                                      </p:cBhvr>
                                      <p:to>
                                        <p:strVal val="visible"/>
                                      </p:to>
                                    </p:set>
                                    <p:anim calcmode="lin" valueType="num">
                                      <p:cBhvr additive="base">
                                        <p:cTn id="31"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 calcmode="lin" valueType="num">
                                      <p:cBhvr additive="base">
                                        <p:cTn id="37"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xEl>
                                              <p:pRg st="7" end="7"/>
                                            </p:txEl>
                                          </p:spTgt>
                                        </p:tgtEl>
                                        <p:attrNameLst>
                                          <p:attrName>style.visibility</p:attrName>
                                        </p:attrNameLst>
                                      </p:cBhvr>
                                      <p:to>
                                        <p:strVal val="visible"/>
                                      </p:to>
                                    </p:set>
                                    <p:anim calcmode="lin" valueType="num">
                                      <p:cBhvr additive="base">
                                        <p:cTn id="43" dur="500" fill="hold"/>
                                        <p:tgtEl>
                                          <p:spTgt spid="2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xEl>
                                              <p:pRg st="8" end="8"/>
                                            </p:txEl>
                                          </p:spTgt>
                                        </p:tgtEl>
                                        <p:attrNameLst>
                                          <p:attrName>style.visibility</p:attrName>
                                        </p:attrNameLst>
                                      </p:cBhvr>
                                      <p:to>
                                        <p:strVal val="visible"/>
                                      </p:to>
                                    </p:set>
                                    <p:anim calcmode="lin" valueType="num">
                                      <p:cBhvr additive="base">
                                        <p:cTn id="49" dur="500" fill="hold"/>
                                        <p:tgtEl>
                                          <p:spTgt spid="2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AAA69-B8A9-2BB7-1BAE-DE4511A6E718}"/>
              </a:ext>
            </a:extLst>
          </p:cNvPr>
          <p:cNvSpPr>
            <a:spLocks noGrp="1"/>
          </p:cNvSpPr>
          <p:nvPr>
            <p:ph type="title"/>
          </p:nvPr>
        </p:nvSpPr>
        <p:spPr/>
        <p:txBody>
          <a:bodyPr/>
          <a:lstStyle/>
          <a:p>
            <a:r>
              <a:rPr lang="nl-NL" dirty="0"/>
              <a:t>Wanneer gebruik je welke formules bij hemelmechanica?</a:t>
            </a:r>
          </a:p>
        </p:txBody>
      </p:sp>
      <p:sp>
        <p:nvSpPr>
          <p:cNvPr id="3" name="Tijdelijke aanduiding voor tekst 2">
            <a:extLst>
              <a:ext uri="{FF2B5EF4-FFF2-40B4-BE49-F238E27FC236}">
                <a16:creationId xmlns:a16="http://schemas.microsoft.com/office/drawing/2014/main" id="{800BE053-BC33-8DD0-9F0B-778E11B914BA}"/>
              </a:ext>
            </a:extLst>
          </p:cNvPr>
          <p:cNvSpPr>
            <a:spLocks noGrp="1"/>
          </p:cNvSpPr>
          <p:nvPr>
            <p:ph type="body" idx="1"/>
          </p:nvPr>
        </p:nvSpPr>
        <p:spPr/>
        <p:txBody>
          <a:bodyPr/>
          <a:lstStyle/>
          <a:p>
            <a:r>
              <a:rPr lang="nl-NL" dirty="0"/>
              <a:t>Kijkersvraag</a:t>
            </a:r>
          </a:p>
        </p:txBody>
      </p:sp>
    </p:spTree>
    <p:extLst>
      <p:ext uri="{BB962C8B-B14F-4D97-AF65-F5344CB8AC3E}">
        <p14:creationId xmlns:p14="http://schemas.microsoft.com/office/powerpoint/2010/main" val="8866121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859A-1FEE-67F3-E449-75C453300C3E}"/>
            </a:ext>
          </a:extLst>
        </p:cNvPr>
        <p:cNvGrpSpPr/>
        <p:nvPr/>
      </p:nvGrpSpPr>
      <p:grpSpPr>
        <a:xfrm>
          <a:off x="0" y="0"/>
          <a:ext cx="0" cy="0"/>
          <a:chOff x="0" y="0"/>
          <a:chExt cx="0" cy="0"/>
        </a:xfrm>
      </p:grpSpPr>
      <p:sp>
        <p:nvSpPr>
          <p:cNvPr id="36" name="Rechthoek 35">
            <a:extLst>
              <a:ext uri="{FF2B5EF4-FFF2-40B4-BE49-F238E27FC236}">
                <a16:creationId xmlns:a16="http://schemas.microsoft.com/office/drawing/2014/main" id="{7E572A19-BCAE-9023-0151-BC4D985918C4}"/>
              </a:ext>
            </a:extLst>
          </p:cNvPr>
          <p:cNvSpPr/>
          <p:nvPr/>
        </p:nvSpPr>
        <p:spPr>
          <a:xfrm rot="915924">
            <a:off x="7087530" y="2445613"/>
            <a:ext cx="259536" cy="23918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25" name="Tijdelijke aanduiding voor inhoud 24">
                <a:extLst>
                  <a:ext uri="{FF2B5EF4-FFF2-40B4-BE49-F238E27FC236}">
                    <a16:creationId xmlns:a16="http://schemas.microsoft.com/office/drawing/2014/main" id="{6460E65A-0692-BC45-B529-6E07E029C29D}"/>
                  </a:ext>
                </a:extLst>
              </p:cNvPr>
              <p:cNvSpPr>
                <a:spLocks noGrp="1"/>
              </p:cNvSpPr>
              <p:nvPr>
                <p:ph sz="half" idx="1"/>
              </p:nvPr>
            </p:nvSpPr>
            <p:spPr/>
            <p:txBody>
              <a:bodyPr>
                <a:normAutofit/>
              </a:body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𝐿</m:t>
                    </m:r>
                    <m:r>
                      <a:rPr lang="nl-NL" sz="2000" b="0" i="1" smtClean="0">
                        <a:latin typeface="Cambria Math" panose="02040503050406030204" pitchFamily="18" charset="0"/>
                      </a:rPr>
                      <m:t>=2,0 </m:t>
                    </m:r>
                    <m:r>
                      <m:rPr>
                        <m:sty m:val="p"/>
                      </m:rPr>
                      <a:rPr lang="nl-NL" sz="2000" b="0" i="0" smtClean="0">
                        <a:latin typeface="Cambria Math" panose="02040503050406030204" pitchFamily="18" charset="0"/>
                      </a:rPr>
                      <m:t>m</m:t>
                    </m:r>
                  </m:oMath>
                </a14:m>
                <a:endParaRPr lang="nl-NL" sz="2000" b="0" dirty="0"/>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=50 </m:t>
                    </m:r>
                    <m:r>
                      <m:rPr>
                        <m:sty m:val="p"/>
                      </m:rPr>
                      <a:rPr lang="nl-NL" sz="2000" b="0" i="0" smtClean="0">
                        <a:latin typeface="Cambria Math" panose="02040503050406030204" pitchFamily="18" charset="0"/>
                      </a:rPr>
                      <m:t>kg</m:t>
                    </m:r>
                  </m:oMath>
                </a14:m>
                <a:endParaRPr lang="nl-NL" sz="2000" b="0" dirty="0"/>
              </a:p>
              <a:p>
                <a:r>
                  <a:rPr lang="nl-NL" sz="2000" dirty="0"/>
                  <a:t>Hoek: </a:t>
                </a:r>
                <a14:m>
                  <m:oMath xmlns:m="http://schemas.openxmlformats.org/officeDocument/2006/math">
                    <m:r>
                      <a:rPr lang="nl-NL" sz="2000" b="0" i="1" smtClean="0">
                        <a:latin typeface="Cambria Math" panose="02040503050406030204" pitchFamily="18" charset="0"/>
                      </a:rPr>
                      <m:t>15</m:t>
                    </m:r>
                    <m:r>
                      <a:rPr lang="nl-NL" sz="2000" b="0" i="1" smtClean="0">
                        <a:latin typeface="Cambria Math" panose="02040503050406030204" pitchFamily="18" charset="0"/>
                        <a:ea typeface="Cambria Math" panose="02040503050406030204" pitchFamily="18" charset="0"/>
                      </a:rPr>
                      <m:t>°</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=1,0 </m:t>
                    </m:r>
                    <m:r>
                      <m:rPr>
                        <m:sty m:val="p"/>
                      </m:rPr>
                      <a:rPr lang="nl-NL" sz="2000" b="0" i="0" smtClean="0">
                        <a:latin typeface="Cambria Math" panose="02040503050406030204" pitchFamily="18" charset="0"/>
                      </a:rPr>
                      <m:t>m</m:t>
                    </m:r>
                  </m:oMath>
                </a14:m>
                <a:endParaRPr lang="nl-NL" sz="2000" dirty="0"/>
              </a:p>
              <a:p>
                <a:pPr marL="0" indent="0">
                  <a:buNone/>
                </a:pPr>
                <a:r>
                  <a:rPr lang="nl-NL" sz="2000" dirty="0"/>
                  <a:t>Gevraagd:</a:t>
                </a:r>
              </a:p>
              <a:p>
                <a:pPr marL="0" indent="0">
                  <a:buNone/>
                </a:pPr>
                <a14:m>
                  <m:oMathPara xmlns:m="http://schemas.openxmlformats.org/officeDocument/2006/math">
                    <m:oMathParaPr>
                      <m:jc m:val="left"/>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m:t>
                          </m:r>
                        </m:sub>
                      </m:sSub>
                    </m:oMath>
                  </m:oMathPara>
                </a14:m>
                <a:endParaRPr lang="nl-NL" sz="2000" dirty="0"/>
              </a:p>
              <a:p>
                <a:pPr marL="0" indent="0">
                  <a:buNone/>
                </a:pPr>
                <a:r>
                  <a:rPr lang="nl-NL" sz="2000" dirty="0"/>
                  <a:t>Berekening:</a:t>
                </a:r>
              </a:p>
              <a:p>
                <a:r>
                  <a:rPr lang="nl-NL" sz="2000" dirty="0"/>
                  <a:t>Eerst </a:t>
                </a:r>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oMath>
                </a14:m>
                <a:r>
                  <a:rPr lang="nl-NL" sz="2000" dirty="0"/>
                  <a:t> berekenen en dan hefboomwet!</a:t>
                </a:r>
              </a:p>
            </p:txBody>
          </p:sp>
        </mc:Choice>
        <mc:Fallback xmlns="">
          <p:sp>
            <p:nvSpPr>
              <p:cNvPr id="25" name="Tijdelijke aanduiding voor inhoud 24">
                <a:extLst>
                  <a:ext uri="{FF2B5EF4-FFF2-40B4-BE49-F238E27FC236}">
                    <a16:creationId xmlns:a16="http://schemas.microsoft.com/office/drawing/2014/main" id="{6460E65A-0692-BC45-B529-6E07E029C29D}"/>
                  </a:ext>
                </a:extLst>
              </p:cNvPr>
              <p:cNvSpPr>
                <a:spLocks noGrp="1" noRot="1" noChangeAspect="1" noMove="1" noResize="1" noEditPoints="1" noAdjustHandles="1" noChangeArrowheads="1" noChangeShapeType="1" noTextEdit="1"/>
              </p:cNvSpPr>
              <p:nvPr>
                <p:ph sz="half" idx="1"/>
              </p:nvPr>
            </p:nvSpPr>
            <p:spPr>
              <a:blipFill>
                <a:blip r:embed="rId2"/>
                <a:stretch>
                  <a:fillRect l="-1294" t="-1401"/>
                </a:stretch>
              </a:blipFill>
            </p:spPr>
            <p:txBody>
              <a:bodyPr/>
              <a:lstStyle/>
              <a:p>
                <a:r>
                  <a:rPr lang="nl-NL">
                    <a:noFill/>
                  </a:rPr>
                  <a:t> </a:t>
                </a:r>
              </a:p>
            </p:txBody>
          </p:sp>
        </mc:Fallback>
      </mc:AlternateContent>
      <p:cxnSp>
        <p:nvCxnSpPr>
          <p:cNvPr id="3" name="Rechte verbindingslijn 2">
            <a:extLst>
              <a:ext uri="{FF2B5EF4-FFF2-40B4-BE49-F238E27FC236}">
                <a16:creationId xmlns:a16="http://schemas.microsoft.com/office/drawing/2014/main" id="{E2EA63EE-2F23-3818-6C9E-BA0489A7DE8E}"/>
              </a:ext>
            </a:extLst>
          </p:cNvPr>
          <p:cNvCxnSpPr>
            <a:cxnSpLocks/>
          </p:cNvCxnSpPr>
          <p:nvPr/>
        </p:nvCxnSpPr>
        <p:spPr>
          <a:xfrm>
            <a:off x="6775450" y="2320745"/>
            <a:ext cx="4882845" cy="13225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B41CD0BB-A97C-40E2-CBF6-72C5618A9FFB}"/>
              </a:ext>
            </a:extLst>
          </p:cNvPr>
          <p:cNvSpPr/>
          <p:nvPr/>
        </p:nvSpPr>
        <p:spPr>
          <a:xfrm>
            <a:off x="6780954" y="3614670"/>
            <a:ext cx="4877580" cy="7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9D5089CB-20C6-EC6A-96B9-B5EB300BBCA4}"/>
              </a:ext>
            </a:extLst>
          </p:cNvPr>
          <p:cNvSpPr/>
          <p:nvPr/>
        </p:nvSpPr>
        <p:spPr>
          <a:xfrm>
            <a:off x="6522720" y="2020934"/>
            <a:ext cx="258234" cy="25325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8B35DB7-9B0B-1277-B7B7-EF83BF0F64B2}"/>
              </a:ext>
            </a:extLst>
          </p:cNvPr>
          <p:cNvSpPr/>
          <p:nvPr/>
        </p:nvSpPr>
        <p:spPr>
          <a:xfrm>
            <a:off x="6744954" y="36211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0AB47943-3E92-7303-9EEE-F912EE4A18EF}"/>
              </a:ext>
            </a:extLst>
          </p:cNvPr>
          <p:cNvSpPr/>
          <p:nvPr/>
        </p:nvSpPr>
        <p:spPr>
          <a:xfrm>
            <a:off x="9183744" y="36139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Rechte verbindingslijn met pijl 15">
            <a:extLst>
              <a:ext uri="{FF2B5EF4-FFF2-40B4-BE49-F238E27FC236}">
                <a16:creationId xmlns:a16="http://schemas.microsoft.com/office/drawing/2014/main" id="{C87D381E-87B5-FFAD-DB8A-9807CB2E8161}"/>
              </a:ext>
            </a:extLst>
          </p:cNvPr>
          <p:cNvCxnSpPr/>
          <p:nvPr/>
        </p:nvCxnSpPr>
        <p:spPr>
          <a:xfrm>
            <a:off x="6780295" y="3649980"/>
            <a:ext cx="487800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A63E7EAF-75A0-3505-F45A-CE667C55A536}"/>
                  </a:ext>
                </a:extLst>
              </p:cNvPr>
              <p:cNvSpPr txBox="1"/>
              <p:nvPr/>
            </p:nvSpPr>
            <p:spPr>
              <a:xfrm>
                <a:off x="8888726" y="3649980"/>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20" name="Tekstvak 19">
                <a:extLst>
                  <a:ext uri="{FF2B5EF4-FFF2-40B4-BE49-F238E27FC236}">
                    <a16:creationId xmlns:a16="http://schemas.microsoft.com/office/drawing/2014/main" id="{A63E7EAF-75A0-3505-F45A-CE667C55A536}"/>
                  </a:ext>
                </a:extLst>
              </p:cNvPr>
              <p:cNvSpPr txBox="1">
                <a:spLocks noRot="1" noChangeAspect="1" noMove="1" noResize="1" noEditPoints="1" noAdjustHandles="1" noChangeArrowheads="1" noChangeShapeType="1" noTextEdit="1"/>
              </p:cNvSpPr>
              <p:nvPr/>
            </p:nvSpPr>
            <p:spPr>
              <a:xfrm>
                <a:off x="8888726" y="3649980"/>
                <a:ext cx="596900" cy="369332"/>
              </a:xfrm>
              <a:prstGeom prst="rect">
                <a:avLst/>
              </a:prstGeom>
              <a:blipFill>
                <a:blip r:embed="rId3"/>
                <a:stretch>
                  <a:fillRect r="-17347"/>
                </a:stretch>
              </a:blipFill>
            </p:spPr>
            <p:txBody>
              <a:bodyPr/>
              <a:lstStyle/>
              <a:p>
                <a:r>
                  <a:rPr lang="nl-NL">
                    <a:noFill/>
                  </a:rPr>
                  <a:t> </a:t>
                </a:r>
              </a:p>
            </p:txBody>
          </p:sp>
        </mc:Fallback>
      </mc:AlternateContent>
      <p:cxnSp>
        <p:nvCxnSpPr>
          <p:cNvPr id="27" name="Rechte verbindingslijn met pijl 26">
            <a:extLst>
              <a:ext uri="{FF2B5EF4-FFF2-40B4-BE49-F238E27FC236}">
                <a16:creationId xmlns:a16="http://schemas.microsoft.com/office/drawing/2014/main" id="{5A77364F-2DC8-BF78-878C-FF658533EBBA}"/>
              </a:ext>
            </a:extLst>
          </p:cNvPr>
          <p:cNvCxnSpPr>
            <a:cxnSpLocks/>
          </p:cNvCxnSpPr>
          <p:nvPr/>
        </p:nvCxnSpPr>
        <p:spPr>
          <a:xfrm flipV="1">
            <a:off x="6777200" y="2412575"/>
            <a:ext cx="349243" cy="122845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DD55F9C0-BFAA-C11D-F30B-0982CF9CCF9D}"/>
              </a:ext>
            </a:extLst>
          </p:cNvPr>
          <p:cNvCxnSpPr>
            <a:cxnSpLocks/>
          </p:cNvCxnSpPr>
          <p:nvPr/>
        </p:nvCxnSpPr>
        <p:spPr>
          <a:xfrm>
            <a:off x="6195060" y="2160725"/>
            <a:ext cx="5669280" cy="154092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sp>
        <p:nvSpPr>
          <p:cNvPr id="38" name="Tekstvak 37">
            <a:extLst>
              <a:ext uri="{FF2B5EF4-FFF2-40B4-BE49-F238E27FC236}">
                <a16:creationId xmlns:a16="http://schemas.microsoft.com/office/drawing/2014/main" id="{4A0A3E8E-5E84-535E-7367-F72D71A265D5}"/>
              </a:ext>
            </a:extLst>
          </p:cNvPr>
          <p:cNvSpPr txBox="1"/>
          <p:nvPr/>
        </p:nvSpPr>
        <p:spPr>
          <a:xfrm>
            <a:off x="6865012" y="2931185"/>
            <a:ext cx="2265441" cy="369332"/>
          </a:xfrm>
          <a:prstGeom prst="rect">
            <a:avLst/>
          </a:prstGeom>
          <a:noFill/>
        </p:spPr>
        <p:txBody>
          <a:bodyPr wrap="square" rtlCol="0">
            <a:spAutoFit/>
          </a:bodyPr>
          <a:lstStyle/>
          <a:p>
            <a:r>
              <a:rPr lang="nl-NL" b="1" dirty="0"/>
              <a:t>Overstaand</a:t>
            </a:r>
          </a:p>
        </p:txBody>
      </p:sp>
      <p:sp>
        <p:nvSpPr>
          <p:cNvPr id="44" name="Tekstvak 43">
            <a:extLst>
              <a:ext uri="{FF2B5EF4-FFF2-40B4-BE49-F238E27FC236}">
                <a16:creationId xmlns:a16="http://schemas.microsoft.com/office/drawing/2014/main" id="{95431CFD-685F-2B48-EC60-E7745549A4CA}"/>
              </a:ext>
            </a:extLst>
          </p:cNvPr>
          <p:cNvSpPr txBox="1"/>
          <p:nvPr/>
        </p:nvSpPr>
        <p:spPr>
          <a:xfrm rot="919892">
            <a:off x="8731870" y="2869662"/>
            <a:ext cx="2546129" cy="369332"/>
          </a:xfrm>
          <a:prstGeom prst="rect">
            <a:avLst/>
          </a:prstGeom>
          <a:noFill/>
        </p:spPr>
        <p:txBody>
          <a:bodyPr wrap="square" rtlCol="0">
            <a:spAutoFit/>
          </a:bodyPr>
          <a:lstStyle/>
          <a:p>
            <a:r>
              <a:rPr lang="nl-NL" b="1" dirty="0"/>
              <a:t>Aanliggend</a:t>
            </a:r>
          </a:p>
        </p:txBody>
      </p:sp>
      <p:sp>
        <p:nvSpPr>
          <p:cNvPr id="45" name="Tekstvak 44">
            <a:extLst>
              <a:ext uri="{FF2B5EF4-FFF2-40B4-BE49-F238E27FC236}">
                <a16:creationId xmlns:a16="http://schemas.microsoft.com/office/drawing/2014/main" id="{325CDBD8-792B-ECEE-C2A4-6433DE0403FE}"/>
              </a:ext>
            </a:extLst>
          </p:cNvPr>
          <p:cNvSpPr txBox="1"/>
          <p:nvPr/>
        </p:nvSpPr>
        <p:spPr>
          <a:xfrm>
            <a:off x="8798685" y="3297613"/>
            <a:ext cx="1589915" cy="369332"/>
          </a:xfrm>
          <a:prstGeom prst="rect">
            <a:avLst/>
          </a:prstGeom>
          <a:noFill/>
        </p:spPr>
        <p:txBody>
          <a:bodyPr wrap="square" rtlCol="0">
            <a:spAutoFit/>
          </a:bodyPr>
          <a:lstStyle/>
          <a:p>
            <a:r>
              <a:rPr lang="nl-NL" b="1" dirty="0"/>
              <a:t>Schuin</a:t>
            </a:r>
          </a:p>
        </p:txBody>
      </p:sp>
      <p:sp>
        <p:nvSpPr>
          <p:cNvPr id="47" name="Tekstvak 46">
            <a:extLst>
              <a:ext uri="{FF2B5EF4-FFF2-40B4-BE49-F238E27FC236}">
                <a16:creationId xmlns:a16="http://schemas.microsoft.com/office/drawing/2014/main" id="{BE9EF9FC-8C88-97BF-52A5-1EAB29041C7D}"/>
              </a:ext>
            </a:extLst>
          </p:cNvPr>
          <p:cNvSpPr txBox="1"/>
          <p:nvPr/>
        </p:nvSpPr>
        <p:spPr>
          <a:xfrm>
            <a:off x="7991444" y="1852631"/>
            <a:ext cx="2076512" cy="461665"/>
          </a:xfrm>
          <a:prstGeom prst="rect">
            <a:avLst/>
          </a:prstGeom>
          <a:noFill/>
        </p:spPr>
        <p:txBody>
          <a:bodyPr wrap="square" rtlCol="0">
            <a:spAutoFit/>
          </a:bodyPr>
          <a:lstStyle/>
          <a:p>
            <a:r>
              <a:rPr lang="nl-NL" sz="2400" b="1" dirty="0" err="1"/>
              <a:t>Sos</a:t>
            </a:r>
            <a:r>
              <a:rPr lang="nl-NL" sz="2400" b="1" dirty="0"/>
              <a:t> Cas </a:t>
            </a:r>
            <a:r>
              <a:rPr lang="nl-NL" sz="2400" b="1" dirty="0" err="1"/>
              <a:t>Toa</a:t>
            </a:r>
            <a:endParaRPr lang="nl-NL" sz="2400" b="1" dirty="0"/>
          </a:p>
        </p:txBody>
      </p:sp>
      <p:sp>
        <p:nvSpPr>
          <p:cNvPr id="51" name="Titel 50">
            <a:extLst>
              <a:ext uri="{FF2B5EF4-FFF2-40B4-BE49-F238E27FC236}">
                <a16:creationId xmlns:a16="http://schemas.microsoft.com/office/drawing/2014/main" id="{D4479F65-6978-9334-1B5B-42962657D902}"/>
              </a:ext>
            </a:extLst>
          </p:cNvPr>
          <p:cNvSpPr>
            <a:spLocks noGrp="1"/>
          </p:cNvSpPr>
          <p:nvPr>
            <p:ph type="title"/>
          </p:nvPr>
        </p:nvSpPr>
        <p:spPr/>
        <p:txBody>
          <a:bodyPr/>
          <a:lstStyle/>
          <a:p>
            <a:r>
              <a:rPr lang="nl-NL" dirty="0"/>
              <a:t>Slagboom (moeilijk voorbeeld!)</a:t>
            </a:r>
          </a:p>
        </p:txBody>
      </p:sp>
      <p:sp>
        <p:nvSpPr>
          <p:cNvPr id="52" name="Rechthoek 51">
            <a:extLst>
              <a:ext uri="{FF2B5EF4-FFF2-40B4-BE49-F238E27FC236}">
                <a16:creationId xmlns:a16="http://schemas.microsoft.com/office/drawing/2014/main" id="{A3A453BE-F197-4379-7A4D-122480FC2A2E}"/>
              </a:ext>
            </a:extLst>
          </p:cNvPr>
          <p:cNvSpPr/>
          <p:nvPr/>
        </p:nvSpPr>
        <p:spPr>
          <a:xfrm>
            <a:off x="8043481" y="1907127"/>
            <a:ext cx="503619" cy="327592"/>
          </a:xfrm>
          <a:prstGeom prst="rect">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82C09517-27AB-7DB5-1F22-EEBD2E223EC9}"/>
                  </a:ext>
                </a:extLst>
              </p:cNvPr>
              <p:cNvSpPr txBox="1"/>
              <p:nvPr/>
            </p:nvSpPr>
            <p:spPr>
              <a:xfrm>
                <a:off x="10167839" y="3301607"/>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r>
                        <a:rPr lang="nl-NL" b="0" i="1" smtClean="0">
                          <a:latin typeface="Cambria Math" panose="02040503050406030204" pitchFamily="18" charset="0"/>
                          <a:ea typeface="Cambria Math" panose="02040503050406030204" pitchFamily="18" charset="0"/>
                        </a:rPr>
                        <m:t>°</m:t>
                      </m:r>
                    </m:oMath>
                  </m:oMathPara>
                </a14:m>
                <a:endParaRPr lang="nl-NL" dirty="0"/>
              </a:p>
            </p:txBody>
          </p:sp>
        </mc:Choice>
        <mc:Fallback xmlns="">
          <p:sp>
            <p:nvSpPr>
              <p:cNvPr id="2" name="Tekstvak 1">
                <a:extLst>
                  <a:ext uri="{FF2B5EF4-FFF2-40B4-BE49-F238E27FC236}">
                    <a16:creationId xmlns:a16="http://schemas.microsoft.com/office/drawing/2014/main" id="{82C09517-27AB-7DB5-1F22-EEBD2E223EC9}"/>
                  </a:ext>
                </a:extLst>
              </p:cNvPr>
              <p:cNvSpPr txBox="1">
                <a:spLocks noRot="1" noChangeAspect="1" noMove="1" noResize="1" noEditPoints="1" noAdjustHandles="1" noChangeArrowheads="1" noChangeShapeType="1" noTextEdit="1"/>
              </p:cNvSpPr>
              <p:nvPr/>
            </p:nvSpPr>
            <p:spPr>
              <a:xfrm>
                <a:off x="10167839" y="3301607"/>
                <a:ext cx="596900" cy="369332"/>
              </a:xfrm>
              <a:prstGeom prst="rect">
                <a:avLst/>
              </a:prstGeom>
              <a:blipFill>
                <a:blip r:embed="rId4"/>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437143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500" fill="hold"/>
                                        <p:tgtEl>
                                          <p:spTgt spid="38"/>
                                        </p:tgtEl>
                                        <p:attrNameLst>
                                          <p:attrName>ppt_w</p:attrName>
                                        </p:attrNameLst>
                                      </p:cBhvr>
                                      <p:tavLst>
                                        <p:tav tm="0">
                                          <p:val>
                                            <p:fltVal val="0"/>
                                          </p:val>
                                        </p:tav>
                                        <p:tav tm="100000">
                                          <p:val>
                                            <p:strVal val="#ppt_w"/>
                                          </p:val>
                                        </p:tav>
                                      </p:tavLst>
                                    </p:anim>
                                    <p:anim calcmode="lin" valueType="num">
                                      <p:cBhvr>
                                        <p:cTn id="22" dur="500" fill="hold"/>
                                        <p:tgtEl>
                                          <p:spTgt spid="38"/>
                                        </p:tgtEl>
                                        <p:attrNameLst>
                                          <p:attrName>ppt_h</p:attrName>
                                        </p:attrNameLst>
                                      </p:cBhvr>
                                      <p:tavLst>
                                        <p:tav tm="0">
                                          <p:val>
                                            <p:fltVal val="0"/>
                                          </p:val>
                                        </p:tav>
                                        <p:tav tm="100000">
                                          <p:val>
                                            <p:strVal val="#ppt_h"/>
                                          </p:val>
                                        </p:tav>
                                      </p:tavLst>
                                    </p:anim>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heel(1)">
                                      <p:cBhvr>
                                        <p:cTn id="42" dur="7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4" grpId="0"/>
      <p:bldP spid="45" grpId="0"/>
      <p:bldP spid="47" grpId="0"/>
      <p:bldP spid="5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D3436-F78C-C1C0-3019-454E3A535816}"/>
            </a:ext>
          </a:extLst>
        </p:cNvPr>
        <p:cNvGrpSpPr/>
        <p:nvPr/>
      </p:nvGrpSpPr>
      <p:grpSpPr>
        <a:xfrm>
          <a:off x="0" y="0"/>
          <a:ext cx="0" cy="0"/>
          <a:chOff x="0" y="0"/>
          <a:chExt cx="0" cy="0"/>
        </a:xfrm>
      </p:grpSpPr>
      <p:sp>
        <p:nvSpPr>
          <p:cNvPr id="36" name="Rechthoek 35">
            <a:extLst>
              <a:ext uri="{FF2B5EF4-FFF2-40B4-BE49-F238E27FC236}">
                <a16:creationId xmlns:a16="http://schemas.microsoft.com/office/drawing/2014/main" id="{83F3C179-946D-A30E-08CD-510F5EE8A151}"/>
              </a:ext>
            </a:extLst>
          </p:cNvPr>
          <p:cNvSpPr/>
          <p:nvPr/>
        </p:nvSpPr>
        <p:spPr>
          <a:xfrm rot="915924">
            <a:off x="7087530" y="2445613"/>
            <a:ext cx="259536" cy="239185"/>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25" name="Tijdelijke aanduiding voor inhoud 24">
                <a:extLst>
                  <a:ext uri="{FF2B5EF4-FFF2-40B4-BE49-F238E27FC236}">
                    <a16:creationId xmlns:a16="http://schemas.microsoft.com/office/drawing/2014/main" id="{99C97205-9EE2-6679-9311-E7FC24C34CB8}"/>
                  </a:ext>
                </a:extLst>
              </p:cNvPr>
              <p:cNvSpPr>
                <a:spLocks noGrp="1"/>
              </p:cNvSpPr>
              <p:nvPr>
                <p:ph sz="half" idx="1"/>
              </p:nvPr>
            </p:nvSpPr>
            <p:spPr>
              <a:xfrm>
                <a:off x="838200" y="1825624"/>
                <a:ext cx="5181600" cy="4905375"/>
              </a:xfrm>
            </p:spPr>
            <p:txBody>
              <a:bodyPr>
                <a:normAutofit/>
              </a:bodyPr>
              <a:lstStyle/>
              <a:p>
                <a:pPr marL="0" indent="0">
                  <a:buNone/>
                </a:pPr>
                <a:r>
                  <a:rPr lang="nl-NL" sz="2000" dirty="0"/>
                  <a:t>Gegeven:</a:t>
                </a:r>
              </a:p>
              <a:p>
                <a14:m>
                  <m:oMath xmlns:m="http://schemas.openxmlformats.org/officeDocument/2006/math">
                    <m:r>
                      <a:rPr lang="nl-NL" sz="2000" b="0" i="1" smtClean="0">
                        <a:latin typeface="Cambria Math" panose="02040503050406030204" pitchFamily="18" charset="0"/>
                      </a:rPr>
                      <m:t>𝐿</m:t>
                    </m:r>
                    <m:r>
                      <a:rPr lang="nl-NL" sz="2000" b="0" i="1" smtClean="0">
                        <a:latin typeface="Cambria Math" panose="02040503050406030204" pitchFamily="18" charset="0"/>
                      </a:rPr>
                      <m:t>=2,0 </m:t>
                    </m:r>
                    <m:r>
                      <m:rPr>
                        <m:sty m:val="p"/>
                      </m:rPr>
                      <a:rPr lang="nl-NL" sz="2000" b="0" i="0" smtClean="0">
                        <a:latin typeface="Cambria Math" panose="02040503050406030204" pitchFamily="18" charset="0"/>
                      </a:rPr>
                      <m:t>m</m:t>
                    </m:r>
                  </m:oMath>
                </a14:m>
                <a:endParaRPr lang="nl-NL" sz="2000" b="0" dirty="0"/>
              </a:p>
              <a:p>
                <a14:m>
                  <m:oMath xmlns:m="http://schemas.openxmlformats.org/officeDocument/2006/math">
                    <m:r>
                      <a:rPr lang="nl-NL" sz="2000" b="0" i="1" smtClean="0">
                        <a:latin typeface="Cambria Math" panose="02040503050406030204" pitchFamily="18" charset="0"/>
                      </a:rPr>
                      <m:t>𝑚</m:t>
                    </m:r>
                    <m:r>
                      <a:rPr lang="nl-NL" sz="2000" b="0" i="1" smtClean="0">
                        <a:latin typeface="Cambria Math" panose="02040503050406030204" pitchFamily="18" charset="0"/>
                      </a:rPr>
                      <m:t>=50 </m:t>
                    </m:r>
                    <m:r>
                      <m:rPr>
                        <m:sty m:val="p"/>
                      </m:rPr>
                      <a:rPr lang="nl-NL" sz="2000" b="0" i="0" smtClean="0">
                        <a:latin typeface="Cambria Math" panose="02040503050406030204" pitchFamily="18" charset="0"/>
                      </a:rPr>
                      <m:t>kg</m:t>
                    </m:r>
                  </m:oMath>
                </a14:m>
                <a:endParaRPr lang="nl-NL" sz="2000" b="0" dirty="0"/>
              </a:p>
              <a:p>
                <a:r>
                  <a:rPr lang="nl-NL" sz="2000" dirty="0"/>
                  <a:t>Hoek: </a:t>
                </a:r>
                <a14:m>
                  <m:oMath xmlns:m="http://schemas.openxmlformats.org/officeDocument/2006/math">
                    <m:r>
                      <a:rPr lang="nl-NL" sz="2000" b="0" i="1" smtClean="0">
                        <a:latin typeface="Cambria Math" panose="02040503050406030204" pitchFamily="18" charset="0"/>
                      </a:rPr>
                      <m:t>15</m:t>
                    </m:r>
                    <m:r>
                      <a:rPr lang="nl-NL" sz="2000" b="0" i="1" smtClean="0">
                        <a:latin typeface="Cambria Math" panose="02040503050406030204" pitchFamily="18" charset="0"/>
                        <a:ea typeface="Cambria Math" panose="02040503050406030204" pitchFamily="18" charset="0"/>
                      </a:rPr>
                      <m:t>°</m:t>
                    </m:r>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=1,0 </m:t>
                    </m:r>
                    <m:r>
                      <m:rPr>
                        <m:sty m:val="p"/>
                      </m:rPr>
                      <a:rPr lang="nl-NL" sz="2000" b="0" i="0" smtClean="0">
                        <a:latin typeface="Cambria Math" panose="02040503050406030204" pitchFamily="18" charset="0"/>
                      </a:rPr>
                      <m:t>m</m:t>
                    </m:r>
                  </m:oMath>
                </a14:m>
                <a:endParaRPr lang="nl-NL" sz="2000" dirty="0"/>
              </a:p>
              <a:p>
                <a:pPr marL="0" indent="0">
                  <a:buNone/>
                </a:pPr>
                <a:r>
                  <a:rPr lang="nl-NL" sz="2000" dirty="0"/>
                  <a:t>Gevraagd:</a:t>
                </a:r>
              </a:p>
              <a:p>
                <a:pPr marL="0" indent="0">
                  <a:buNone/>
                </a:pPr>
                <a14:m>
                  <m:oMathPara xmlns:m="http://schemas.openxmlformats.org/officeDocument/2006/math">
                    <m:oMathParaPr>
                      <m:jc m:val="left"/>
                    </m:oMathParaPr>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m:t>
                          </m:r>
                        </m:sub>
                      </m:sSub>
                    </m:oMath>
                  </m:oMathPara>
                </a14:m>
                <a:endParaRPr lang="nl-NL" sz="2000" dirty="0"/>
              </a:p>
              <a:p>
                <a:pPr marL="0" indent="0">
                  <a:buNone/>
                </a:pPr>
                <a:r>
                  <a:rPr lang="nl-NL" sz="2000" dirty="0"/>
                  <a:t>Berekening:</a:t>
                </a:r>
              </a:p>
              <a:p>
                <a14:m>
                  <m:oMath xmlns:m="http://schemas.openxmlformats.org/officeDocument/2006/math">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sin</m:t>
                        </m:r>
                      </m:fName>
                      <m:e>
                        <m:d>
                          <m:dPr>
                            <m:ctrlPr>
                              <a:rPr lang="nl-NL" sz="2000" b="0" i="1" smtClean="0">
                                <a:latin typeface="Cambria Math" panose="02040503050406030204" pitchFamily="18" charset="0"/>
                              </a:rPr>
                            </m:ctrlPr>
                          </m:dPr>
                          <m:e>
                            <m:r>
                              <a:rPr lang="nl-NL" sz="2000" b="0" i="1" smtClean="0">
                                <a:latin typeface="Cambria Math" panose="02040503050406030204" pitchFamily="18" charset="0"/>
                              </a:rPr>
                              <m:t>𝛼</m:t>
                            </m:r>
                          </m:e>
                        </m:d>
                      </m:e>
                    </m:func>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r>
                          <m:rPr>
                            <m:sty m:val="p"/>
                          </m:rPr>
                          <a:rPr lang="nl-NL" sz="2000" b="0" i="0" smtClean="0">
                            <a:latin typeface="Cambria Math" panose="02040503050406030204" pitchFamily="18" charset="0"/>
                          </a:rPr>
                          <m:t>Overstaand</m:t>
                        </m:r>
                      </m:num>
                      <m:den>
                        <m:r>
                          <m:rPr>
                            <m:sty m:val="p"/>
                          </m:rPr>
                          <a:rPr lang="nl-NL" sz="2000" b="0" i="0" smtClean="0">
                            <a:latin typeface="Cambria Math" panose="02040503050406030204" pitchFamily="18" charset="0"/>
                          </a:rPr>
                          <m:t>Schuin</m:t>
                        </m:r>
                      </m:den>
                    </m:f>
                  </m:oMath>
                </a14:m>
                <a:endParaRPr lang="nl-NL" sz="2000" b="0" dirty="0"/>
              </a:p>
              <a:p>
                <a14:m>
                  <m:oMath xmlns:m="http://schemas.openxmlformats.org/officeDocument/2006/math">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sin</m:t>
                        </m:r>
                      </m:fName>
                      <m:e>
                        <m:d>
                          <m:dPr>
                            <m:ctrlPr>
                              <a:rPr lang="nl-NL" sz="2000" b="0" i="1" smtClean="0">
                                <a:latin typeface="Cambria Math" panose="02040503050406030204" pitchFamily="18" charset="0"/>
                              </a:rPr>
                            </m:ctrlPr>
                          </m:dPr>
                          <m:e>
                            <m:r>
                              <a:rPr lang="nl-NL" sz="2000" b="0" i="1" smtClean="0">
                                <a:latin typeface="Cambria Math" panose="02040503050406030204" pitchFamily="18" charset="0"/>
                              </a:rPr>
                              <m:t>15</m:t>
                            </m:r>
                          </m:e>
                        </m:d>
                      </m:e>
                    </m:func>
                    <m:r>
                      <a:rPr lang="nl-NL" sz="2000" b="0" i="1" smtClean="0">
                        <a:latin typeface="Cambria Math" panose="02040503050406030204" pitchFamily="18" charset="0"/>
                      </a:rPr>
                      <m:t>=</m:t>
                    </m:r>
                    <m:f>
                      <m:fPr>
                        <m:ctrlPr>
                          <a:rPr lang="nl-NL" sz="2000" b="0" i="1" smtClean="0">
                            <a:latin typeface="Cambria Math" panose="02040503050406030204" pitchFamily="18" charset="0"/>
                          </a:rPr>
                        </m:ctrlPr>
                      </m:fPr>
                      <m:num>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num>
                      <m:den>
                        <m:r>
                          <a:rPr lang="nl-NL" sz="2000" b="0" i="1" smtClean="0">
                            <a:latin typeface="Cambria Math" panose="02040503050406030204" pitchFamily="18" charset="0"/>
                          </a:rPr>
                          <m:t>2,0</m:t>
                        </m:r>
                      </m:den>
                    </m:f>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r>
                      <a:rPr lang="nl-NL" sz="2000" b="0" i="1" smtClean="0">
                        <a:latin typeface="Cambria Math" panose="02040503050406030204" pitchFamily="18" charset="0"/>
                      </a:rPr>
                      <m:t>=2,0×</m:t>
                    </m:r>
                    <m:func>
                      <m:funcPr>
                        <m:ctrlPr>
                          <a:rPr lang="nl-NL" sz="2000" b="0" i="1" smtClean="0">
                            <a:latin typeface="Cambria Math" panose="02040503050406030204" pitchFamily="18" charset="0"/>
                          </a:rPr>
                        </m:ctrlPr>
                      </m:funcPr>
                      <m:fName>
                        <m:r>
                          <m:rPr>
                            <m:sty m:val="p"/>
                          </m:rPr>
                          <a:rPr lang="nl-NL" sz="2000" b="0" i="0" smtClean="0">
                            <a:latin typeface="Cambria Math" panose="02040503050406030204" pitchFamily="18" charset="0"/>
                          </a:rPr>
                          <m:t>sin</m:t>
                        </m:r>
                      </m:fName>
                      <m:e>
                        <m:d>
                          <m:dPr>
                            <m:ctrlPr>
                              <a:rPr lang="nl-NL" sz="2000" b="0" i="1" smtClean="0">
                                <a:latin typeface="Cambria Math" panose="02040503050406030204" pitchFamily="18" charset="0"/>
                              </a:rPr>
                            </m:ctrlPr>
                          </m:dPr>
                          <m:e>
                            <m:r>
                              <a:rPr lang="nl-NL" sz="2000" b="0" i="1" smtClean="0">
                                <a:latin typeface="Cambria Math" panose="02040503050406030204" pitchFamily="18" charset="0"/>
                              </a:rPr>
                              <m:t>15</m:t>
                            </m:r>
                          </m:e>
                        </m:d>
                      </m:e>
                    </m:func>
                    <m:r>
                      <a:rPr lang="nl-NL" sz="2000" b="0" i="1" smtClean="0">
                        <a:latin typeface="Cambria Math" panose="02040503050406030204" pitchFamily="18" charset="0"/>
                      </a:rPr>
                      <m:t>=0,518 </m:t>
                    </m:r>
                    <m:r>
                      <m:rPr>
                        <m:sty m:val="p"/>
                      </m:rPr>
                      <a:rPr lang="nl-NL" sz="2000" b="0" i="0" smtClean="0">
                        <a:latin typeface="Cambria Math" panose="02040503050406030204" pitchFamily="18" charset="0"/>
                      </a:rPr>
                      <m:t>m</m:t>
                    </m:r>
                  </m:oMath>
                </a14:m>
                <a:endParaRPr lang="nl-NL" sz="2000" dirty="0"/>
              </a:p>
            </p:txBody>
          </p:sp>
        </mc:Choice>
        <mc:Fallback xmlns="">
          <p:sp>
            <p:nvSpPr>
              <p:cNvPr id="25" name="Tijdelijke aanduiding voor inhoud 24">
                <a:extLst>
                  <a:ext uri="{FF2B5EF4-FFF2-40B4-BE49-F238E27FC236}">
                    <a16:creationId xmlns:a16="http://schemas.microsoft.com/office/drawing/2014/main" id="{99C97205-9EE2-6679-9311-E7FC24C34CB8}"/>
                  </a:ext>
                </a:extLst>
              </p:cNvPr>
              <p:cNvSpPr>
                <a:spLocks noGrp="1" noRot="1" noChangeAspect="1" noMove="1" noResize="1" noEditPoints="1" noAdjustHandles="1" noChangeArrowheads="1" noChangeShapeType="1" noTextEdit="1"/>
              </p:cNvSpPr>
              <p:nvPr>
                <p:ph sz="half" idx="1"/>
              </p:nvPr>
            </p:nvSpPr>
            <p:spPr>
              <a:xfrm>
                <a:off x="838200" y="1825624"/>
                <a:ext cx="5181600" cy="4905375"/>
              </a:xfrm>
              <a:blipFill>
                <a:blip r:embed="rId2"/>
                <a:stretch>
                  <a:fillRect l="-1294" t="-1242"/>
                </a:stretch>
              </a:blipFill>
            </p:spPr>
            <p:txBody>
              <a:bodyPr/>
              <a:lstStyle/>
              <a:p>
                <a:r>
                  <a:rPr lang="nl-NL">
                    <a:noFill/>
                  </a:rPr>
                  <a:t> </a:t>
                </a:r>
              </a:p>
            </p:txBody>
          </p:sp>
        </mc:Fallback>
      </mc:AlternateContent>
      <p:cxnSp>
        <p:nvCxnSpPr>
          <p:cNvPr id="3" name="Rechte verbindingslijn 2">
            <a:extLst>
              <a:ext uri="{FF2B5EF4-FFF2-40B4-BE49-F238E27FC236}">
                <a16:creationId xmlns:a16="http://schemas.microsoft.com/office/drawing/2014/main" id="{737E902E-A06D-F0D1-84E6-45BF5979D2DA}"/>
              </a:ext>
            </a:extLst>
          </p:cNvPr>
          <p:cNvCxnSpPr>
            <a:cxnSpLocks/>
          </p:cNvCxnSpPr>
          <p:nvPr/>
        </p:nvCxnSpPr>
        <p:spPr>
          <a:xfrm>
            <a:off x="6775450" y="2320745"/>
            <a:ext cx="4882845" cy="132257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hthoek 3">
            <a:extLst>
              <a:ext uri="{FF2B5EF4-FFF2-40B4-BE49-F238E27FC236}">
                <a16:creationId xmlns:a16="http://schemas.microsoft.com/office/drawing/2014/main" id="{23B2BBF5-2AAB-BDDC-F129-C58546717563}"/>
              </a:ext>
            </a:extLst>
          </p:cNvPr>
          <p:cNvSpPr/>
          <p:nvPr/>
        </p:nvSpPr>
        <p:spPr>
          <a:xfrm>
            <a:off x="6780954" y="3614670"/>
            <a:ext cx="4877580" cy="72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6B558616-0987-41BF-3ACD-2AF698088DAC}"/>
              </a:ext>
            </a:extLst>
          </p:cNvPr>
          <p:cNvSpPr/>
          <p:nvPr/>
        </p:nvSpPr>
        <p:spPr>
          <a:xfrm>
            <a:off x="6522720" y="2020934"/>
            <a:ext cx="258234" cy="253252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FF8CD415-FFFC-6F66-F936-8CB8430FE6C9}"/>
              </a:ext>
            </a:extLst>
          </p:cNvPr>
          <p:cNvSpPr/>
          <p:nvPr/>
        </p:nvSpPr>
        <p:spPr>
          <a:xfrm>
            <a:off x="6744954" y="36211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DAC6D444-89DE-65E7-FB38-C6D673F1ED6A}"/>
              </a:ext>
            </a:extLst>
          </p:cNvPr>
          <p:cNvSpPr/>
          <p:nvPr/>
        </p:nvSpPr>
        <p:spPr>
          <a:xfrm>
            <a:off x="9183744" y="3613980"/>
            <a:ext cx="72000" cy="72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Rechte verbindingslijn met pijl 15">
            <a:extLst>
              <a:ext uri="{FF2B5EF4-FFF2-40B4-BE49-F238E27FC236}">
                <a16:creationId xmlns:a16="http://schemas.microsoft.com/office/drawing/2014/main" id="{4A1FC7F7-23B8-4540-15AD-43A2C97306BE}"/>
              </a:ext>
            </a:extLst>
          </p:cNvPr>
          <p:cNvCxnSpPr/>
          <p:nvPr/>
        </p:nvCxnSpPr>
        <p:spPr>
          <a:xfrm>
            <a:off x="6780295" y="3649980"/>
            <a:ext cx="4878000"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kstvak 19">
                <a:extLst>
                  <a:ext uri="{FF2B5EF4-FFF2-40B4-BE49-F238E27FC236}">
                    <a16:creationId xmlns:a16="http://schemas.microsoft.com/office/drawing/2014/main" id="{E86A7924-02B6-DD13-9E76-0150571BE335}"/>
                  </a:ext>
                </a:extLst>
              </p:cNvPr>
              <p:cNvSpPr txBox="1"/>
              <p:nvPr/>
            </p:nvSpPr>
            <p:spPr>
              <a:xfrm>
                <a:off x="8888726" y="3649980"/>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2,0 </m:t>
                      </m:r>
                      <m:r>
                        <m:rPr>
                          <m:sty m:val="p"/>
                        </m:rPr>
                        <a:rPr lang="nl-NL" b="0" i="0" smtClean="0">
                          <a:latin typeface="Cambria Math" panose="02040503050406030204" pitchFamily="18" charset="0"/>
                        </a:rPr>
                        <m:t>m</m:t>
                      </m:r>
                    </m:oMath>
                  </m:oMathPara>
                </a14:m>
                <a:endParaRPr lang="nl-NL" dirty="0"/>
              </a:p>
            </p:txBody>
          </p:sp>
        </mc:Choice>
        <mc:Fallback xmlns="">
          <p:sp>
            <p:nvSpPr>
              <p:cNvPr id="20" name="Tekstvak 19">
                <a:extLst>
                  <a:ext uri="{FF2B5EF4-FFF2-40B4-BE49-F238E27FC236}">
                    <a16:creationId xmlns:a16="http://schemas.microsoft.com/office/drawing/2014/main" id="{E86A7924-02B6-DD13-9E76-0150571BE335}"/>
                  </a:ext>
                </a:extLst>
              </p:cNvPr>
              <p:cNvSpPr txBox="1">
                <a:spLocks noRot="1" noChangeAspect="1" noMove="1" noResize="1" noEditPoints="1" noAdjustHandles="1" noChangeArrowheads="1" noChangeShapeType="1" noTextEdit="1"/>
              </p:cNvSpPr>
              <p:nvPr/>
            </p:nvSpPr>
            <p:spPr>
              <a:xfrm>
                <a:off x="8888726" y="3649980"/>
                <a:ext cx="596900" cy="369332"/>
              </a:xfrm>
              <a:prstGeom prst="rect">
                <a:avLst/>
              </a:prstGeom>
              <a:blipFill>
                <a:blip r:embed="rId3"/>
                <a:stretch>
                  <a:fillRect r="-17347"/>
                </a:stretch>
              </a:blipFill>
            </p:spPr>
            <p:txBody>
              <a:bodyPr/>
              <a:lstStyle/>
              <a:p>
                <a:r>
                  <a:rPr lang="nl-NL">
                    <a:noFill/>
                  </a:rPr>
                  <a:t> </a:t>
                </a:r>
              </a:p>
            </p:txBody>
          </p:sp>
        </mc:Fallback>
      </mc:AlternateContent>
      <p:cxnSp>
        <p:nvCxnSpPr>
          <p:cNvPr id="27" name="Rechte verbindingslijn met pijl 26">
            <a:extLst>
              <a:ext uri="{FF2B5EF4-FFF2-40B4-BE49-F238E27FC236}">
                <a16:creationId xmlns:a16="http://schemas.microsoft.com/office/drawing/2014/main" id="{1C4A29CD-123B-F96B-6D0B-66E40D88ECF6}"/>
              </a:ext>
            </a:extLst>
          </p:cNvPr>
          <p:cNvCxnSpPr>
            <a:cxnSpLocks/>
          </p:cNvCxnSpPr>
          <p:nvPr/>
        </p:nvCxnSpPr>
        <p:spPr>
          <a:xfrm flipV="1">
            <a:off x="6777200" y="2412575"/>
            <a:ext cx="349243" cy="1228451"/>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A2D074CC-01AB-978A-FC93-118D0E86B0EB}"/>
              </a:ext>
            </a:extLst>
          </p:cNvPr>
          <p:cNvCxnSpPr>
            <a:cxnSpLocks/>
          </p:cNvCxnSpPr>
          <p:nvPr/>
        </p:nvCxnSpPr>
        <p:spPr>
          <a:xfrm>
            <a:off x="6195060" y="2160725"/>
            <a:ext cx="5669280" cy="1540920"/>
          </a:xfrm>
          <a:prstGeom prst="line">
            <a:avLst/>
          </a:prstGeom>
          <a:ln w="28575">
            <a:prstDash val="dash"/>
          </a:ln>
        </p:spPr>
        <p:style>
          <a:lnRef idx="1">
            <a:schemeClr val="accent6"/>
          </a:lnRef>
          <a:fillRef idx="0">
            <a:schemeClr val="accent6"/>
          </a:fillRef>
          <a:effectRef idx="0">
            <a:schemeClr val="accent6"/>
          </a:effectRef>
          <a:fontRef idx="minor">
            <a:schemeClr val="tx1"/>
          </a:fontRef>
        </p:style>
      </p:cxnSp>
      <p:sp>
        <p:nvSpPr>
          <p:cNvPr id="38" name="Tekstvak 37">
            <a:extLst>
              <a:ext uri="{FF2B5EF4-FFF2-40B4-BE49-F238E27FC236}">
                <a16:creationId xmlns:a16="http://schemas.microsoft.com/office/drawing/2014/main" id="{126BF626-8D2B-F8AF-1AF4-4F23B2A9E1AF}"/>
              </a:ext>
            </a:extLst>
          </p:cNvPr>
          <p:cNvSpPr txBox="1"/>
          <p:nvPr/>
        </p:nvSpPr>
        <p:spPr>
          <a:xfrm>
            <a:off x="6865012" y="2931185"/>
            <a:ext cx="2265441" cy="369332"/>
          </a:xfrm>
          <a:prstGeom prst="rect">
            <a:avLst/>
          </a:prstGeom>
          <a:noFill/>
        </p:spPr>
        <p:txBody>
          <a:bodyPr wrap="square" rtlCol="0">
            <a:spAutoFit/>
          </a:bodyPr>
          <a:lstStyle/>
          <a:p>
            <a:r>
              <a:rPr lang="nl-NL" b="1" dirty="0"/>
              <a:t>Overstaand</a:t>
            </a:r>
          </a:p>
        </p:txBody>
      </p:sp>
      <p:sp>
        <p:nvSpPr>
          <p:cNvPr id="44" name="Tekstvak 43">
            <a:extLst>
              <a:ext uri="{FF2B5EF4-FFF2-40B4-BE49-F238E27FC236}">
                <a16:creationId xmlns:a16="http://schemas.microsoft.com/office/drawing/2014/main" id="{A7B5112C-D855-1687-97C1-BE6FA1AC8379}"/>
              </a:ext>
            </a:extLst>
          </p:cNvPr>
          <p:cNvSpPr txBox="1"/>
          <p:nvPr/>
        </p:nvSpPr>
        <p:spPr>
          <a:xfrm rot="919892">
            <a:off x="8731870" y="2869662"/>
            <a:ext cx="2546129" cy="369332"/>
          </a:xfrm>
          <a:prstGeom prst="rect">
            <a:avLst/>
          </a:prstGeom>
          <a:noFill/>
        </p:spPr>
        <p:txBody>
          <a:bodyPr wrap="square" rtlCol="0">
            <a:spAutoFit/>
          </a:bodyPr>
          <a:lstStyle/>
          <a:p>
            <a:r>
              <a:rPr lang="nl-NL" b="1" dirty="0"/>
              <a:t>Aanliggend</a:t>
            </a:r>
          </a:p>
        </p:txBody>
      </p:sp>
      <p:sp>
        <p:nvSpPr>
          <p:cNvPr id="45" name="Tekstvak 44">
            <a:extLst>
              <a:ext uri="{FF2B5EF4-FFF2-40B4-BE49-F238E27FC236}">
                <a16:creationId xmlns:a16="http://schemas.microsoft.com/office/drawing/2014/main" id="{40686347-4A2C-8A41-CFB7-B56F19C89218}"/>
              </a:ext>
            </a:extLst>
          </p:cNvPr>
          <p:cNvSpPr txBox="1"/>
          <p:nvPr/>
        </p:nvSpPr>
        <p:spPr>
          <a:xfrm>
            <a:off x="8798685" y="3297613"/>
            <a:ext cx="1589915" cy="369332"/>
          </a:xfrm>
          <a:prstGeom prst="rect">
            <a:avLst/>
          </a:prstGeom>
          <a:noFill/>
        </p:spPr>
        <p:txBody>
          <a:bodyPr wrap="square" rtlCol="0">
            <a:spAutoFit/>
          </a:bodyPr>
          <a:lstStyle/>
          <a:p>
            <a:r>
              <a:rPr lang="nl-NL" b="1" dirty="0"/>
              <a:t>Schuin</a:t>
            </a:r>
          </a:p>
        </p:txBody>
      </p:sp>
      <p:sp>
        <p:nvSpPr>
          <p:cNvPr id="47" name="Tekstvak 46">
            <a:extLst>
              <a:ext uri="{FF2B5EF4-FFF2-40B4-BE49-F238E27FC236}">
                <a16:creationId xmlns:a16="http://schemas.microsoft.com/office/drawing/2014/main" id="{082E2DDC-1B40-B0A4-1C72-B3DAE8531E7F}"/>
              </a:ext>
            </a:extLst>
          </p:cNvPr>
          <p:cNvSpPr txBox="1"/>
          <p:nvPr/>
        </p:nvSpPr>
        <p:spPr>
          <a:xfrm>
            <a:off x="7991444" y="1852631"/>
            <a:ext cx="2076512" cy="461665"/>
          </a:xfrm>
          <a:prstGeom prst="rect">
            <a:avLst/>
          </a:prstGeom>
          <a:noFill/>
        </p:spPr>
        <p:txBody>
          <a:bodyPr wrap="square" rtlCol="0">
            <a:spAutoFit/>
          </a:bodyPr>
          <a:lstStyle/>
          <a:p>
            <a:r>
              <a:rPr lang="nl-NL" sz="2400" b="1" dirty="0" err="1"/>
              <a:t>Sos</a:t>
            </a:r>
            <a:r>
              <a:rPr lang="nl-NL" sz="2400" b="1" dirty="0"/>
              <a:t> Cas </a:t>
            </a:r>
            <a:r>
              <a:rPr lang="nl-NL" sz="2400" b="1" dirty="0" err="1"/>
              <a:t>Toa</a:t>
            </a:r>
            <a:endParaRPr lang="nl-NL" sz="2400" b="1" dirty="0"/>
          </a:p>
        </p:txBody>
      </p:sp>
      <p:sp>
        <p:nvSpPr>
          <p:cNvPr id="51" name="Titel 50">
            <a:extLst>
              <a:ext uri="{FF2B5EF4-FFF2-40B4-BE49-F238E27FC236}">
                <a16:creationId xmlns:a16="http://schemas.microsoft.com/office/drawing/2014/main" id="{8047DFD9-32AD-5279-D0A8-6739C1C35547}"/>
              </a:ext>
            </a:extLst>
          </p:cNvPr>
          <p:cNvSpPr>
            <a:spLocks noGrp="1"/>
          </p:cNvSpPr>
          <p:nvPr>
            <p:ph type="title"/>
          </p:nvPr>
        </p:nvSpPr>
        <p:spPr/>
        <p:txBody>
          <a:bodyPr/>
          <a:lstStyle/>
          <a:p>
            <a:r>
              <a:rPr lang="nl-NL" dirty="0"/>
              <a:t>Slagboom (moeilijk voorbeeld!)</a:t>
            </a:r>
          </a:p>
        </p:txBody>
      </p:sp>
      <p:sp>
        <p:nvSpPr>
          <p:cNvPr id="52" name="Rechthoek 51">
            <a:extLst>
              <a:ext uri="{FF2B5EF4-FFF2-40B4-BE49-F238E27FC236}">
                <a16:creationId xmlns:a16="http://schemas.microsoft.com/office/drawing/2014/main" id="{9CEB4325-161B-2686-E460-FD42E7D442B0}"/>
              </a:ext>
            </a:extLst>
          </p:cNvPr>
          <p:cNvSpPr/>
          <p:nvPr/>
        </p:nvSpPr>
        <p:spPr>
          <a:xfrm>
            <a:off x="8043481" y="1907127"/>
            <a:ext cx="503619" cy="327592"/>
          </a:xfrm>
          <a:prstGeom prst="rect">
            <a:avLst/>
          </a:prstGeom>
          <a:noFill/>
          <a:ln w="38100">
            <a:solidFill>
              <a:srgbClr val="945D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a14="http://schemas.microsoft.com/office/drawing/2010/main">
        <mc:Choice Requires="a14">
          <p:sp>
            <p:nvSpPr>
              <p:cNvPr id="2" name="Tijdelijke aanduiding voor inhoud 24">
                <a:extLst>
                  <a:ext uri="{FF2B5EF4-FFF2-40B4-BE49-F238E27FC236}">
                    <a16:creationId xmlns:a16="http://schemas.microsoft.com/office/drawing/2014/main" id="{73E0637F-0FBB-F5FC-B6D3-7CC4CF4E02A6}"/>
                  </a:ext>
                </a:extLst>
              </p:cNvPr>
              <p:cNvSpPr txBox="1">
                <a:spLocks/>
              </p:cNvSpPr>
              <p:nvPr/>
            </p:nvSpPr>
            <p:spPr>
              <a:xfrm>
                <a:off x="6896131" y="4493087"/>
                <a:ext cx="5181600" cy="4905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ffra" panose="0200050608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ffra" panose="0200050608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ffra" panose="0200050608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ffra" panose="0200050608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dirty="0"/>
                  <a:t>Hefboomwet:</a:t>
                </a:r>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𝑀</m:t>
                        </m:r>
                      </m:e>
                      <m:sub>
                        <m:r>
                          <m:rPr>
                            <m:sty m:val="p"/>
                          </m:rPr>
                          <a:rPr lang="nl-NL" sz="2000" b="0" i="0" smtClean="0">
                            <a:latin typeface="Cambria Math" panose="02040503050406030204" pitchFamily="18" charset="0"/>
                          </a:rPr>
                          <m:t>rechtsom</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𝑀</m:t>
                        </m:r>
                      </m:e>
                      <m:sub>
                        <m:r>
                          <m:rPr>
                            <m:sty m:val="p"/>
                          </m:rPr>
                          <a:rPr lang="nl-NL" sz="2000" b="0" i="0" smtClean="0">
                            <a:latin typeface="Cambria Math" panose="02040503050406030204" pitchFamily="18" charset="0"/>
                          </a:rPr>
                          <m:t>linksom</m:t>
                        </m:r>
                      </m:sub>
                    </m:sSub>
                  </m:oMath>
                </a14:m>
                <a:endParaRPr lang="nl-NL" sz="200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z</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a:rPr lang="nl-NL" sz="2000" b="0" i="1" smtClean="0">
                            <a:latin typeface="Cambria Math" panose="02040503050406030204" pitchFamily="18" charset="0"/>
                          </a:rPr>
                          <m:t>𝑠</m:t>
                        </m:r>
                      </m:sub>
                    </m:sSub>
                    <m:r>
                      <a:rPr lang="nl-NL" sz="2000" b="0" i="1" smtClean="0">
                        <a:latin typeface="Cambria Math" panose="02040503050406030204" pitchFamily="18" charset="0"/>
                      </a:rPr>
                      <m:t>∙</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𝑟</m:t>
                        </m:r>
                      </m:e>
                      <m:sub>
                        <m:r>
                          <m:rPr>
                            <m:sty m:val="p"/>
                          </m:rPr>
                          <a:rPr lang="nl-NL" sz="2000" b="0" i="0" smtClean="0">
                            <a:latin typeface="Cambria Math" panose="02040503050406030204" pitchFamily="18" charset="0"/>
                          </a:rPr>
                          <m:t>s</m:t>
                        </m:r>
                      </m:sub>
                    </m:sSub>
                  </m:oMath>
                </a14:m>
                <a:endParaRPr lang="nl-NL" sz="2000" b="0" dirty="0"/>
              </a:p>
              <a:p>
                <a14:m>
                  <m:oMath xmlns:m="http://schemas.openxmlformats.org/officeDocument/2006/math">
                    <m:r>
                      <a:rPr lang="nl-NL" sz="2000" b="0" i="1" smtClean="0">
                        <a:latin typeface="Cambria Math" panose="02040503050406030204" pitchFamily="18" charset="0"/>
                      </a:rPr>
                      <m:t>50×9,81×1,0=</m:t>
                    </m:r>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m:t>
                        </m:r>
                      </m:sub>
                    </m:sSub>
                    <m:r>
                      <a:rPr lang="nl-NL" sz="2000" b="0" i="1" smtClean="0">
                        <a:latin typeface="Cambria Math" panose="02040503050406030204" pitchFamily="18" charset="0"/>
                      </a:rPr>
                      <m:t>×0,518</m:t>
                    </m:r>
                  </m:oMath>
                </a14:m>
                <a:endParaRPr lang="nl-NL" sz="2000" b="0" dirty="0"/>
              </a:p>
              <a:p>
                <a14:m>
                  <m:oMath xmlns:m="http://schemas.openxmlformats.org/officeDocument/2006/math">
                    <m:sSub>
                      <m:sSubPr>
                        <m:ctrlPr>
                          <a:rPr lang="nl-NL" sz="2000" b="0" i="1" smtClean="0">
                            <a:latin typeface="Cambria Math" panose="02040503050406030204" pitchFamily="18" charset="0"/>
                          </a:rPr>
                        </m:ctrlPr>
                      </m:sSubPr>
                      <m:e>
                        <m:r>
                          <a:rPr lang="nl-NL" sz="2000" b="0" i="1" smtClean="0">
                            <a:latin typeface="Cambria Math" panose="02040503050406030204" pitchFamily="18" charset="0"/>
                          </a:rPr>
                          <m:t>𝐹</m:t>
                        </m:r>
                      </m:e>
                      <m:sub>
                        <m:r>
                          <m:rPr>
                            <m:sty m:val="p"/>
                          </m:rPr>
                          <a:rPr lang="nl-NL" sz="2000" b="0" i="0" smtClean="0">
                            <a:latin typeface="Cambria Math" panose="02040503050406030204" pitchFamily="18" charset="0"/>
                          </a:rPr>
                          <m:t>s</m:t>
                        </m:r>
                      </m:sub>
                    </m:sSub>
                    <m:r>
                      <a:rPr lang="nl-NL" sz="2000" b="0" i="1" smtClean="0">
                        <a:latin typeface="Cambria Math" panose="02040503050406030204" pitchFamily="18" charset="0"/>
                      </a:rPr>
                      <m:t>=9,5∙</m:t>
                    </m:r>
                    <m:sSup>
                      <m:sSupPr>
                        <m:ctrlPr>
                          <a:rPr lang="nl-NL" sz="2000" b="0" i="1" smtClean="0">
                            <a:latin typeface="Cambria Math" panose="02040503050406030204" pitchFamily="18" charset="0"/>
                          </a:rPr>
                        </m:ctrlPr>
                      </m:sSupPr>
                      <m:e>
                        <m:r>
                          <a:rPr lang="nl-NL" sz="2000" b="0" i="1" smtClean="0">
                            <a:latin typeface="Cambria Math" panose="02040503050406030204" pitchFamily="18" charset="0"/>
                          </a:rPr>
                          <m:t>10</m:t>
                        </m:r>
                      </m:e>
                      <m:sup>
                        <m:r>
                          <a:rPr lang="nl-NL" sz="2000" b="0" i="1" smtClean="0">
                            <a:latin typeface="Cambria Math" panose="02040503050406030204" pitchFamily="18" charset="0"/>
                          </a:rPr>
                          <m:t>2</m:t>
                        </m:r>
                      </m:sup>
                    </m:sSup>
                    <m:r>
                      <a:rPr lang="nl-NL" sz="2000" b="0" i="1" smtClean="0">
                        <a:latin typeface="Cambria Math" panose="02040503050406030204" pitchFamily="18" charset="0"/>
                      </a:rPr>
                      <m:t> </m:t>
                    </m:r>
                    <m:r>
                      <m:rPr>
                        <m:sty m:val="p"/>
                      </m:rPr>
                      <a:rPr lang="nl-NL" sz="2000" b="0" i="0" smtClean="0">
                        <a:latin typeface="Cambria Math" panose="02040503050406030204" pitchFamily="18" charset="0"/>
                      </a:rPr>
                      <m:t>N</m:t>
                    </m:r>
                  </m:oMath>
                </a14:m>
                <a:endParaRPr lang="nl-NL" sz="2000" dirty="0"/>
              </a:p>
            </p:txBody>
          </p:sp>
        </mc:Choice>
        <mc:Fallback xmlns="">
          <p:sp>
            <p:nvSpPr>
              <p:cNvPr id="2" name="Tijdelijke aanduiding voor inhoud 24">
                <a:extLst>
                  <a:ext uri="{FF2B5EF4-FFF2-40B4-BE49-F238E27FC236}">
                    <a16:creationId xmlns:a16="http://schemas.microsoft.com/office/drawing/2014/main" id="{73E0637F-0FBB-F5FC-B6D3-7CC4CF4E02A6}"/>
                  </a:ext>
                </a:extLst>
              </p:cNvPr>
              <p:cNvSpPr txBox="1">
                <a:spLocks noRot="1" noChangeAspect="1" noMove="1" noResize="1" noEditPoints="1" noAdjustHandles="1" noChangeArrowheads="1" noChangeShapeType="1" noTextEdit="1"/>
              </p:cNvSpPr>
              <p:nvPr/>
            </p:nvSpPr>
            <p:spPr>
              <a:xfrm>
                <a:off x="6896131" y="4493087"/>
                <a:ext cx="5181600" cy="4905375"/>
              </a:xfrm>
              <a:prstGeom prst="rect">
                <a:avLst/>
              </a:prstGeom>
              <a:blipFill>
                <a:blip r:embed="rId4"/>
                <a:stretch>
                  <a:fillRect l="-1176" t="-124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E3634F20-DA9B-F04B-DF10-09461F07CDE4}"/>
                  </a:ext>
                </a:extLst>
              </p:cNvPr>
              <p:cNvSpPr txBox="1"/>
              <p:nvPr/>
            </p:nvSpPr>
            <p:spPr>
              <a:xfrm>
                <a:off x="10167839" y="3301607"/>
                <a:ext cx="596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0" i="1" smtClean="0">
                          <a:latin typeface="Cambria Math" panose="02040503050406030204" pitchFamily="18" charset="0"/>
                        </a:rPr>
                        <m:t>15</m:t>
                      </m:r>
                      <m:r>
                        <a:rPr lang="nl-NL" b="0" i="1" smtClean="0">
                          <a:latin typeface="Cambria Math" panose="02040503050406030204" pitchFamily="18" charset="0"/>
                          <a:ea typeface="Cambria Math" panose="02040503050406030204" pitchFamily="18" charset="0"/>
                        </a:rPr>
                        <m:t>°</m:t>
                      </m:r>
                    </m:oMath>
                  </m:oMathPara>
                </a14:m>
                <a:endParaRPr lang="nl-NL" dirty="0"/>
              </a:p>
            </p:txBody>
          </p:sp>
        </mc:Choice>
        <mc:Fallback xmlns="">
          <p:sp>
            <p:nvSpPr>
              <p:cNvPr id="8" name="Tekstvak 7">
                <a:extLst>
                  <a:ext uri="{FF2B5EF4-FFF2-40B4-BE49-F238E27FC236}">
                    <a16:creationId xmlns:a16="http://schemas.microsoft.com/office/drawing/2014/main" id="{E3634F20-DA9B-F04B-DF10-09461F07CDE4}"/>
                  </a:ext>
                </a:extLst>
              </p:cNvPr>
              <p:cNvSpPr txBox="1">
                <a:spLocks noRot="1" noChangeAspect="1" noMove="1" noResize="1" noEditPoints="1" noAdjustHandles="1" noChangeArrowheads="1" noChangeShapeType="1" noTextEdit="1"/>
              </p:cNvSpPr>
              <p:nvPr/>
            </p:nvSpPr>
            <p:spPr>
              <a:xfrm>
                <a:off x="10167839" y="3301607"/>
                <a:ext cx="596900" cy="369332"/>
              </a:xfrm>
              <a:prstGeom prst="rect">
                <a:avLst/>
              </a:prstGeom>
              <a:blipFill>
                <a:blip r:embed="rId2"/>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53167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xEl>
                                              <p:pRg st="8" end="8"/>
                                            </p:txEl>
                                          </p:spTgt>
                                        </p:tgtEl>
                                        <p:attrNameLst>
                                          <p:attrName>style.visibility</p:attrName>
                                        </p:attrNameLst>
                                      </p:cBhvr>
                                      <p:to>
                                        <p:strVal val="visible"/>
                                      </p:to>
                                    </p:set>
                                    <p:anim calcmode="lin" valueType="num">
                                      <p:cBhvr additive="base">
                                        <p:cTn id="7" dur="500" fill="hold"/>
                                        <p:tgtEl>
                                          <p:spTgt spid="25">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xEl>
                                              <p:pRg st="9" end="9"/>
                                            </p:txEl>
                                          </p:spTgt>
                                        </p:tgtEl>
                                        <p:attrNameLst>
                                          <p:attrName>style.visibility</p:attrName>
                                        </p:attrNameLst>
                                      </p:cBhvr>
                                      <p:to>
                                        <p:strVal val="visible"/>
                                      </p:to>
                                    </p:set>
                                    <p:anim calcmode="lin" valueType="num">
                                      <p:cBhvr additive="base">
                                        <p:cTn id="13" dur="500" fill="hold"/>
                                        <p:tgtEl>
                                          <p:spTgt spid="25">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xEl>
                                              <p:pRg st="10" end="10"/>
                                            </p:txEl>
                                          </p:spTgt>
                                        </p:tgtEl>
                                        <p:attrNameLst>
                                          <p:attrName>style.visibility</p:attrName>
                                        </p:attrNameLst>
                                      </p:cBhvr>
                                      <p:to>
                                        <p:strVal val="visible"/>
                                      </p:to>
                                    </p:set>
                                    <p:anim calcmode="lin" valueType="num">
                                      <p:cBhvr additive="base">
                                        <p:cTn id="19" dur="500" fill="hold"/>
                                        <p:tgtEl>
                                          <p:spTgt spid="25">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 calcmode="lin" valueType="num">
                                      <p:cBhvr additive="base">
                                        <p:cTn id="4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build="p" bldLvl="5"/>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C6EC3-BC9B-7F6D-59A0-D4181DD09C3A}"/>
              </a:ext>
            </a:extLst>
          </p:cNvPr>
          <p:cNvSpPr>
            <a:spLocks noGrp="1"/>
          </p:cNvSpPr>
          <p:nvPr>
            <p:ph type="title"/>
          </p:nvPr>
        </p:nvSpPr>
        <p:spPr/>
        <p:txBody>
          <a:bodyPr/>
          <a:lstStyle/>
          <a:p>
            <a:r>
              <a:rPr lang="nl-NL" dirty="0"/>
              <a:t>Hoe beantwoord ik uitlegvragen? </a:t>
            </a:r>
          </a:p>
        </p:txBody>
      </p:sp>
      <p:sp>
        <p:nvSpPr>
          <p:cNvPr id="3" name="Tijdelijke aanduiding voor tekst 2">
            <a:extLst>
              <a:ext uri="{FF2B5EF4-FFF2-40B4-BE49-F238E27FC236}">
                <a16:creationId xmlns:a16="http://schemas.microsoft.com/office/drawing/2014/main" id="{291ED4C1-F0FE-3BB3-25E2-0C1CA2BC8241}"/>
              </a:ext>
            </a:extLst>
          </p:cNvPr>
          <p:cNvSpPr>
            <a:spLocks noGrp="1"/>
          </p:cNvSpPr>
          <p:nvPr>
            <p:ph type="body" idx="1"/>
          </p:nvPr>
        </p:nvSpPr>
        <p:spPr/>
        <p:txBody>
          <a:bodyPr/>
          <a:lstStyle/>
          <a:p>
            <a:r>
              <a:rPr lang="nl-NL" dirty="0"/>
              <a:t>Punten scoren bij uitlegvragen FTW</a:t>
            </a:r>
          </a:p>
        </p:txBody>
      </p:sp>
    </p:spTree>
    <p:extLst>
      <p:ext uri="{BB962C8B-B14F-4D97-AF65-F5344CB8AC3E}">
        <p14:creationId xmlns:p14="http://schemas.microsoft.com/office/powerpoint/2010/main" val="1447249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FBD98-9CBD-0334-4AE8-8F9B6C6EE485}"/>
              </a:ext>
            </a:extLst>
          </p:cNvPr>
          <p:cNvSpPr>
            <a:spLocks noGrp="1"/>
          </p:cNvSpPr>
          <p:nvPr>
            <p:ph type="title"/>
          </p:nvPr>
        </p:nvSpPr>
        <p:spPr/>
        <p:txBody>
          <a:bodyPr/>
          <a:lstStyle/>
          <a:p>
            <a:r>
              <a:rPr lang="nl-NL" dirty="0"/>
              <a:t>Waarom gaat het vaak mis?</a:t>
            </a:r>
          </a:p>
        </p:txBody>
      </p:sp>
      <p:sp>
        <p:nvSpPr>
          <p:cNvPr id="3" name="Tijdelijke aanduiding voor inhoud 2">
            <a:extLst>
              <a:ext uri="{FF2B5EF4-FFF2-40B4-BE49-F238E27FC236}">
                <a16:creationId xmlns:a16="http://schemas.microsoft.com/office/drawing/2014/main" id="{C064395E-A3E6-32C2-A8A2-D23B7E0ADC8A}"/>
              </a:ext>
            </a:extLst>
          </p:cNvPr>
          <p:cNvSpPr>
            <a:spLocks noGrp="1"/>
          </p:cNvSpPr>
          <p:nvPr>
            <p:ph idx="1"/>
          </p:nvPr>
        </p:nvSpPr>
        <p:spPr/>
        <p:txBody>
          <a:bodyPr/>
          <a:lstStyle/>
          <a:p>
            <a:r>
              <a:rPr lang="nl-NL" dirty="0"/>
              <a:t>Stappen niet opschrijven (die je in je hoofd wél zet).</a:t>
            </a:r>
          </a:p>
          <a:p>
            <a:pPr lvl="1"/>
            <a:r>
              <a:rPr lang="nl-NL" dirty="0"/>
              <a:t>Let op: corrector mag jouw gedachten niet raden!</a:t>
            </a:r>
          </a:p>
          <a:p>
            <a:r>
              <a:rPr lang="nl-NL" dirty="0"/>
              <a:t>Constant blijvende grootheden niet noemen.</a:t>
            </a:r>
          </a:p>
        </p:txBody>
      </p:sp>
    </p:spTree>
    <p:extLst>
      <p:ext uri="{BB962C8B-B14F-4D97-AF65-F5344CB8AC3E}">
        <p14:creationId xmlns:p14="http://schemas.microsoft.com/office/powerpoint/2010/main" val="359986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3F5BB-7B2C-6020-EA2E-9BA392205407}"/>
              </a:ext>
            </a:extLst>
          </p:cNvPr>
          <p:cNvSpPr>
            <a:spLocks noGrp="1"/>
          </p:cNvSpPr>
          <p:nvPr>
            <p:ph type="title"/>
          </p:nvPr>
        </p:nvSpPr>
        <p:spPr/>
        <p:txBody>
          <a:bodyPr/>
          <a:lstStyle/>
          <a:p>
            <a:r>
              <a:rPr lang="nl-NL" dirty="0"/>
              <a:t>Als, dan, dus-methode </a:t>
            </a:r>
          </a:p>
        </p:txBody>
      </p:sp>
      <p:sp>
        <p:nvSpPr>
          <p:cNvPr id="3" name="Tijdelijke aanduiding voor inhoud 2">
            <a:extLst>
              <a:ext uri="{FF2B5EF4-FFF2-40B4-BE49-F238E27FC236}">
                <a16:creationId xmlns:a16="http://schemas.microsoft.com/office/drawing/2014/main" id="{CC7F2A2B-4EC1-3C86-6693-8AB0AB7FEFE0}"/>
              </a:ext>
            </a:extLst>
          </p:cNvPr>
          <p:cNvSpPr>
            <a:spLocks noGrp="1"/>
          </p:cNvSpPr>
          <p:nvPr>
            <p:ph idx="1"/>
          </p:nvPr>
        </p:nvSpPr>
        <p:spPr/>
        <p:txBody>
          <a:bodyPr/>
          <a:lstStyle/>
          <a:p>
            <a:r>
              <a:rPr lang="nl-NL" dirty="0"/>
              <a:t>Bij elke uitlegvraag geef je antwoord op ‘als’, ‘dan’ en ‘dus’</a:t>
            </a:r>
          </a:p>
          <a:p>
            <a:pPr lvl="1"/>
            <a:r>
              <a:rPr lang="nl-NL" dirty="0"/>
              <a:t>Mis je er één, dan mis je vaak een punt.</a:t>
            </a:r>
          </a:p>
          <a:p>
            <a:r>
              <a:rPr lang="nl-NL" dirty="0"/>
              <a:t>ALS</a:t>
            </a:r>
          </a:p>
          <a:p>
            <a:pPr lvl="1"/>
            <a:r>
              <a:rPr lang="nl-NL" dirty="0"/>
              <a:t>Kijk en lees…</a:t>
            </a:r>
          </a:p>
          <a:p>
            <a:pPr lvl="1"/>
            <a:r>
              <a:rPr lang="nl-NL" dirty="0"/>
              <a:t>Welke </a:t>
            </a:r>
            <a:r>
              <a:rPr lang="nl-NL" b="1" dirty="0"/>
              <a:t>grootheid</a:t>
            </a:r>
            <a:r>
              <a:rPr lang="nl-NL" dirty="0"/>
              <a:t> verandert er in…</a:t>
            </a:r>
          </a:p>
          <a:p>
            <a:pPr lvl="2"/>
            <a:r>
              <a:rPr lang="nl-NL" dirty="0"/>
              <a:t>De tekst</a:t>
            </a:r>
          </a:p>
          <a:p>
            <a:pPr lvl="2"/>
            <a:r>
              <a:rPr lang="nl-NL" dirty="0"/>
              <a:t>De grafiek</a:t>
            </a:r>
          </a:p>
          <a:p>
            <a:pPr lvl="2"/>
            <a:r>
              <a:rPr lang="nl-NL" dirty="0"/>
              <a:t>De situatie?</a:t>
            </a:r>
          </a:p>
        </p:txBody>
      </p:sp>
    </p:spTree>
    <p:extLst>
      <p:ext uri="{BB962C8B-B14F-4D97-AF65-F5344CB8AC3E}">
        <p14:creationId xmlns:p14="http://schemas.microsoft.com/office/powerpoint/2010/main" val="89429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BCC42-57EA-5C71-B3F7-9ABCE538AC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492FA3-C80C-8DE1-7A9F-757585FF1C70}"/>
              </a:ext>
            </a:extLst>
          </p:cNvPr>
          <p:cNvSpPr>
            <a:spLocks noGrp="1"/>
          </p:cNvSpPr>
          <p:nvPr>
            <p:ph type="title"/>
          </p:nvPr>
        </p:nvSpPr>
        <p:spPr/>
        <p:txBody>
          <a:bodyPr/>
          <a:lstStyle/>
          <a:p>
            <a:r>
              <a:rPr lang="nl-NL" dirty="0"/>
              <a:t>Als, dan, dus-methode </a:t>
            </a:r>
          </a:p>
        </p:txBody>
      </p:sp>
      <p:sp>
        <p:nvSpPr>
          <p:cNvPr id="3" name="Tijdelijke aanduiding voor inhoud 2">
            <a:extLst>
              <a:ext uri="{FF2B5EF4-FFF2-40B4-BE49-F238E27FC236}">
                <a16:creationId xmlns:a16="http://schemas.microsoft.com/office/drawing/2014/main" id="{ECD2343C-DC9D-BE5F-1045-6EEDA6CD5046}"/>
              </a:ext>
            </a:extLst>
          </p:cNvPr>
          <p:cNvSpPr>
            <a:spLocks noGrp="1"/>
          </p:cNvSpPr>
          <p:nvPr>
            <p:ph idx="1"/>
          </p:nvPr>
        </p:nvSpPr>
        <p:spPr/>
        <p:txBody>
          <a:bodyPr>
            <a:normAutofit fontScale="92500" lnSpcReduction="10000"/>
          </a:bodyPr>
          <a:lstStyle/>
          <a:p>
            <a:r>
              <a:rPr lang="nl-NL" dirty="0"/>
              <a:t>Bij elke uitlegvraag geef je antwoord op ‘als’, ‘dan’ en ‘dus’</a:t>
            </a:r>
          </a:p>
          <a:p>
            <a:pPr lvl="1"/>
            <a:r>
              <a:rPr lang="nl-NL" dirty="0"/>
              <a:t>Mis je er één, dan mis je vaak een punt.</a:t>
            </a:r>
          </a:p>
          <a:p>
            <a:r>
              <a:rPr lang="nl-NL" dirty="0"/>
              <a:t>ALS</a:t>
            </a:r>
          </a:p>
          <a:p>
            <a:pPr lvl="1"/>
            <a:r>
              <a:rPr lang="nl-NL" dirty="0"/>
              <a:t>Kijk en lees…</a:t>
            </a:r>
          </a:p>
          <a:p>
            <a:pPr lvl="1"/>
            <a:r>
              <a:rPr lang="nl-NL" dirty="0"/>
              <a:t>Welke </a:t>
            </a:r>
            <a:r>
              <a:rPr lang="nl-NL" b="1" dirty="0"/>
              <a:t>grootheid</a:t>
            </a:r>
            <a:r>
              <a:rPr lang="nl-NL" dirty="0"/>
              <a:t> verandert er in…</a:t>
            </a:r>
          </a:p>
          <a:p>
            <a:r>
              <a:rPr lang="nl-NL" dirty="0"/>
              <a:t>DAN</a:t>
            </a:r>
          </a:p>
          <a:p>
            <a:pPr lvl="1"/>
            <a:r>
              <a:rPr lang="nl-NL" dirty="0"/>
              <a:t>Formule en constant</a:t>
            </a:r>
          </a:p>
          <a:p>
            <a:pPr lvl="1"/>
            <a:r>
              <a:rPr lang="nl-NL" dirty="0"/>
              <a:t>Wat gebeurt er volgens de formule met de andere </a:t>
            </a:r>
            <a:r>
              <a:rPr lang="nl-NL" b="1" dirty="0"/>
              <a:t>grootheden</a:t>
            </a:r>
            <a:r>
              <a:rPr lang="nl-NL" dirty="0"/>
              <a:t>?</a:t>
            </a:r>
          </a:p>
          <a:p>
            <a:pPr lvl="1"/>
            <a:r>
              <a:rPr lang="nl-NL" dirty="0"/>
              <a:t>Welke </a:t>
            </a:r>
            <a:r>
              <a:rPr lang="nl-NL" b="1" dirty="0"/>
              <a:t>grootheden</a:t>
            </a:r>
            <a:r>
              <a:rPr lang="nl-NL" dirty="0"/>
              <a:t> blijven constant?</a:t>
            </a:r>
          </a:p>
          <a:p>
            <a:r>
              <a:rPr lang="nl-NL" dirty="0"/>
              <a:t>DUS</a:t>
            </a:r>
          </a:p>
          <a:p>
            <a:pPr lvl="1"/>
            <a:r>
              <a:rPr lang="nl-NL" dirty="0"/>
              <a:t>Conclusie en antwoord op de vraag</a:t>
            </a:r>
          </a:p>
        </p:txBody>
      </p:sp>
    </p:spTree>
    <p:extLst>
      <p:ext uri="{BB962C8B-B14F-4D97-AF65-F5344CB8AC3E}">
        <p14:creationId xmlns:p14="http://schemas.microsoft.com/office/powerpoint/2010/main" val="104074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wipe(left)">
                                      <p:cBhvr>
                                        <p:cTn id="14" dur="500"/>
                                        <p:tgtEl>
                                          <p:spTgt spid="3">
                                            <p:txEl>
                                              <p:pRg st="7" end="7"/>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wipe(left)">
                                      <p:cBhvr>
                                        <p:cTn id="18" dur="500"/>
                                        <p:tgtEl>
                                          <p:spTgt spid="3">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wipe(left)">
                                      <p:cBhvr>
                                        <p:cTn id="23" dur="500"/>
                                        <p:tgtEl>
                                          <p:spTgt spid="3">
                                            <p:txEl>
                                              <p:pRg st="9" end="9"/>
                                            </p:txEl>
                                          </p:spTgt>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wipe(left)">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89B00-B2AA-E7EA-3FD7-06E3900A3F98}"/>
              </a:ext>
            </a:extLst>
          </p:cNvPr>
          <p:cNvSpPr>
            <a:spLocks noGrp="1"/>
          </p:cNvSpPr>
          <p:nvPr>
            <p:ph type="title"/>
          </p:nvPr>
        </p:nvSpPr>
        <p:spPr/>
        <p:txBody>
          <a:bodyPr/>
          <a:lstStyle/>
          <a:p>
            <a:r>
              <a:rPr lang="nl-NL" dirty="0"/>
              <a:t>Voorbeeld</a:t>
            </a:r>
          </a:p>
        </p:txBody>
      </p:sp>
      <mc:AlternateContent xmlns:mc="http://schemas.openxmlformats.org/markup-compatibility/2006" xmlns:a14="http://schemas.microsoft.com/office/drawing/2010/main">
        <mc:Choice Requires="a14">
          <p:sp>
            <p:nvSpPr>
              <p:cNvPr id="4" name="Tijdelijke aanduiding voor inhoud 3">
                <a:extLst>
                  <a:ext uri="{FF2B5EF4-FFF2-40B4-BE49-F238E27FC236}">
                    <a16:creationId xmlns:a16="http://schemas.microsoft.com/office/drawing/2014/main" id="{513AA0F0-7AA4-0F39-65F6-449CA64DEDB8}"/>
                  </a:ext>
                </a:extLst>
              </p:cNvPr>
              <p:cNvSpPr>
                <a:spLocks noGrp="1"/>
              </p:cNvSpPr>
              <p:nvPr>
                <p:ph sz="half" idx="1"/>
              </p:nvPr>
            </p:nvSpPr>
            <p:spPr>
              <a:xfrm>
                <a:off x="838200" y="1366221"/>
                <a:ext cx="5181600" cy="5126654"/>
              </a:xfrm>
            </p:spPr>
            <p:txBody>
              <a:bodyPr>
                <a:normAutofit fontScale="77500" lnSpcReduction="20000"/>
              </a:bodyPr>
              <a:lstStyle/>
              <a:p>
                <a:pPr marL="0" indent="0">
                  <a:buNone/>
                </a:pPr>
                <a:r>
                  <a:rPr lang="nl-NL" dirty="0"/>
                  <a:t>ALS</a:t>
                </a:r>
              </a:p>
              <a:p>
                <a:r>
                  <a:rPr lang="nl-NL" dirty="0"/>
                  <a:t>De knakworst wordt warmer.</a:t>
                </a:r>
              </a:p>
              <a:p>
                <a:r>
                  <a:rPr lang="nl-NL" dirty="0"/>
                  <a:t>De stroomsterkte neemt toe.</a:t>
                </a:r>
              </a:p>
              <a:p>
                <a:pPr marL="0" indent="0">
                  <a:buNone/>
                </a:pPr>
                <a:r>
                  <a:rPr lang="nl-NL" dirty="0"/>
                  <a:t>DAN</a:t>
                </a:r>
              </a:p>
              <a:p>
                <a14:m>
                  <m:oMath xmlns:m="http://schemas.openxmlformats.org/officeDocument/2006/math">
                    <m:r>
                      <a:rPr lang="nl-NL" b="0" i="1" smtClean="0">
                        <a:latin typeface="Cambria Math" panose="02040503050406030204" pitchFamily="18" charset="0"/>
                      </a:rPr>
                      <m:t>𝑅</m:t>
                    </m:r>
                    <m:r>
                      <a:rPr lang="nl-NL" b="0" i="1" smtClean="0">
                        <a:latin typeface="Cambria Math" panose="02040503050406030204" pitchFamily="18" charset="0"/>
                      </a:rPr>
                      <m:t>=</m:t>
                    </m:r>
                    <m:f>
                      <m:fPr>
                        <m:ctrlPr>
                          <a:rPr lang="nl-NL" b="0" i="1" smtClean="0">
                            <a:latin typeface="Cambria Math" panose="02040503050406030204" pitchFamily="18" charset="0"/>
                          </a:rPr>
                        </m:ctrlPr>
                      </m:fPr>
                      <m:num>
                        <m:r>
                          <a:rPr lang="nl-NL" b="0" i="1" smtClean="0">
                            <a:latin typeface="Cambria Math" panose="02040503050406030204" pitchFamily="18" charset="0"/>
                          </a:rPr>
                          <m:t>𝑈</m:t>
                        </m:r>
                      </m:num>
                      <m:den>
                        <m:r>
                          <a:rPr lang="nl-NL" b="0" i="1" smtClean="0">
                            <a:latin typeface="Cambria Math" panose="02040503050406030204" pitchFamily="18" charset="0"/>
                          </a:rPr>
                          <m:t>𝐼</m:t>
                        </m:r>
                      </m:den>
                    </m:f>
                  </m:oMath>
                </a14:m>
                <a:endParaRPr lang="nl-NL" dirty="0"/>
              </a:p>
              <a:p>
                <a:r>
                  <a:rPr lang="nl-NL" dirty="0"/>
                  <a:t>Spanning blijft constant</a:t>
                </a:r>
              </a:p>
              <a:p>
                <a:r>
                  <a:rPr lang="nl-NL" dirty="0"/>
                  <a:t>Weerstand neemt daardoor af</a:t>
                </a:r>
              </a:p>
              <a:p>
                <a:pPr marL="0" indent="0">
                  <a:buNone/>
                </a:pPr>
                <a:r>
                  <a:rPr lang="nl-NL" dirty="0"/>
                  <a:t>DUS</a:t>
                </a:r>
              </a:p>
              <a:p>
                <a:r>
                  <a:rPr lang="nl-NL" dirty="0"/>
                  <a:t>Het moet een NTC zijn… Weerstand neemt af bij oplopende temperatuur.</a:t>
                </a:r>
              </a:p>
              <a:p>
                <a:pPr marL="0" indent="0">
                  <a:buNone/>
                </a:pPr>
                <a:r>
                  <a:rPr lang="nl-NL" dirty="0"/>
                  <a:t>Antwoord:</a:t>
                </a:r>
              </a:p>
              <a:p>
                <a:pPr marL="0" indent="0">
                  <a:buNone/>
                </a:pPr>
                <a:r>
                  <a:rPr lang="nl-NL" dirty="0"/>
                  <a:t>Als de knakworst warm wordt, neemt de stroomsterkte toe. Omdat de spanning constant blijft, neemt de weerstand af. Het moet dan wel een NTC zijn.</a:t>
                </a:r>
              </a:p>
            </p:txBody>
          </p:sp>
        </mc:Choice>
        <mc:Fallback xmlns="">
          <p:sp>
            <p:nvSpPr>
              <p:cNvPr id="4" name="Tijdelijke aanduiding voor inhoud 3">
                <a:extLst>
                  <a:ext uri="{FF2B5EF4-FFF2-40B4-BE49-F238E27FC236}">
                    <a16:creationId xmlns:a16="http://schemas.microsoft.com/office/drawing/2014/main" id="{513AA0F0-7AA4-0F39-65F6-449CA64DEDB8}"/>
                  </a:ext>
                </a:extLst>
              </p:cNvPr>
              <p:cNvSpPr>
                <a:spLocks noGrp="1" noRot="1" noChangeAspect="1" noMove="1" noResize="1" noEditPoints="1" noAdjustHandles="1" noChangeArrowheads="1" noChangeShapeType="1" noTextEdit="1"/>
              </p:cNvSpPr>
              <p:nvPr>
                <p:ph sz="half" idx="1"/>
              </p:nvPr>
            </p:nvSpPr>
            <p:spPr>
              <a:xfrm>
                <a:off x="838200" y="1366221"/>
                <a:ext cx="5181600" cy="5126654"/>
              </a:xfrm>
              <a:blipFill>
                <a:blip r:embed="rId3"/>
                <a:stretch>
                  <a:fillRect l="-1529" t="-2497" b="-1784"/>
                </a:stretch>
              </a:blipFill>
            </p:spPr>
            <p:txBody>
              <a:bodyPr/>
              <a:lstStyle/>
              <a:p>
                <a:r>
                  <a:rPr lang="nl-NL">
                    <a:noFill/>
                  </a:rPr>
                  <a:t> </a:t>
                </a:r>
              </a:p>
            </p:txBody>
          </p:sp>
        </mc:Fallback>
      </mc:AlternateContent>
      <p:pic>
        <p:nvPicPr>
          <p:cNvPr id="7" name="Afbeelding 6">
            <a:extLst>
              <a:ext uri="{FF2B5EF4-FFF2-40B4-BE49-F238E27FC236}">
                <a16:creationId xmlns:a16="http://schemas.microsoft.com/office/drawing/2014/main" id="{8B598E0C-D64D-C7BB-34D2-C3C9CB08FE54}"/>
              </a:ext>
            </a:extLst>
          </p:cNvPr>
          <p:cNvPicPr>
            <a:picLocks noChangeAspect="1"/>
          </p:cNvPicPr>
          <p:nvPr/>
        </p:nvPicPr>
        <p:blipFill>
          <a:blip r:embed="rId4"/>
          <a:srcRect l="634" r="1695"/>
          <a:stretch>
            <a:fillRect/>
          </a:stretch>
        </p:blipFill>
        <p:spPr>
          <a:xfrm>
            <a:off x="6151419" y="1120776"/>
            <a:ext cx="5860473" cy="5372099"/>
          </a:xfrm>
          <a:prstGeom prst="rect">
            <a:avLst/>
          </a:prstGeom>
        </p:spPr>
      </p:pic>
      <p:pic>
        <p:nvPicPr>
          <p:cNvPr id="8" name="Afbeelding 7">
            <a:extLst>
              <a:ext uri="{FF2B5EF4-FFF2-40B4-BE49-F238E27FC236}">
                <a16:creationId xmlns:a16="http://schemas.microsoft.com/office/drawing/2014/main" id="{E48D5AB3-D6EA-90C6-80C6-4BAD011DBEC0}"/>
              </a:ext>
            </a:extLst>
          </p:cNvPr>
          <p:cNvPicPr>
            <a:picLocks noChangeAspect="1"/>
          </p:cNvPicPr>
          <p:nvPr/>
        </p:nvPicPr>
        <p:blipFill>
          <a:blip r:embed="rId5"/>
          <a:stretch>
            <a:fillRect/>
          </a:stretch>
        </p:blipFill>
        <p:spPr>
          <a:xfrm>
            <a:off x="2133600" y="2838211"/>
            <a:ext cx="7772400" cy="1181578"/>
          </a:xfrm>
          <a:prstGeom prst="rect">
            <a:avLst/>
          </a:prstGeom>
        </p:spPr>
      </p:pic>
    </p:spTree>
    <p:extLst>
      <p:ext uri="{BB962C8B-B14F-4D97-AF65-F5344CB8AC3E}">
        <p14:creationId xmlns:p14="http://schemas.microsoft.com/office/powerpoint/2010/main" val="1894427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335B0B-5171-FFDE-631A-FF4409698BB6}"/>
              </a:ext>
            </a:extLst>
          </p:cNvPr>
          <p:cNvSpPr>
            <a:spLocks noGrp="1"/>
          </p:cNvSpPr>
          <p:nvPr>
            <p:ph type="title"/>
          </p:nvPr>
        </p:nvSpPr>
        <p:spPr/>
        <p:txBody>
          <a:bodyPr/>
          <a:lstStyle/>
          <a:p>
            <a:r>
              <a:rPr lang="nl-NL" dirty="0"/>
              <a:t>Wanneer gebruik je oppervlakte onder een grafiek en hoe bepaal je dat?</a:t>
            </a:r>
          </a:p>
        </p:txBody>
      </p:sp>
      <p:sp>
        <p:nvSpPr>
          <p:cNvPr id="3" name="Tijdelijke aanduiding voor tekst 2">
            <a:extLst>
              <a:ext uri="{FF2B5EF4-FFF2-40B4-BE49-F238E27FC236}">
                <a16:creationId xmlns:a16="http://schemas.microsoft.com/office/drawing/2014/main" id="{EB1204F0-4D2D-4C20-83C4-147BF3B2AE5F}"/>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182703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a:xfrm>
            <a:off x="838200" y="481861"/>
            <a:ext cx="10515600" cy="1325563"/>
          </a:xfrm>
        </p:spPr>
        <p:txBody>
          <a:bodyPr/>
          <a:lstStyle/>
          <a:p>
            <a:r>
              <a:rPr lang="nl-NL" dirty="0"/>
              <a:t>Afgelegde weg tussen t = 4 s en t = 10 s?</a:t>
            </a:r>
          </a:p>
        </p:txBody>
      </p:sp>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066635A3-255C-39E6-C117-8BD58E9F8EDE}"/>
                  </a:ext>
                </a:extLst>
              </p:cNvPr>
              <p:cNvSpPr>
                <a:spLocks noGrp="1"/>
              </p:cNvSpPr>
              <p:nvPr>
                <p:ph sz="half" idx="1"/>
              </p:nvPr>
            </p:nvSpPr>
            <p:spPr>
              <a:xfrm>
                <a:off x="838200" y="1825625"/>
                <a:ext cx="4317567" cy="4886460"/>
              </a:xfrm>
            </p:spPr>
            <p:txBody>
              <a:bodyPr>
                <a:normAutofit/>
              </a:bodyPr>
              <a:lstStyle/>
              <a:p>
                <a:pPr marL="0" indent="0">
                  <a:lnSpc>
                    <a:spcPct val="110000"/>
                  </a:lnSpc>
                  <a:buNone/>
                </a:pPr>
                <a:r>
                  <a:rPr lang="nl-NL" sz="2400" dirty="0"/>
                  <a:t>Eenparige beweging, dus</a:t>
                </a:r>
                <a:endParaRPr lang="nl-NL" sz="2400" i="1"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r>
                      <a:rPr lang="nl-NL" sz="2400" b="0" i="1" smtClean="0">
                        <a:latin typeface="Cambria Math" panose="02040503050406030204" pitchFamily="18" charset="0"/>
                      </a:rPr>
                      <m:t>𝑣</m:t>
                    </m:r>
                    <m:r>
                      <a:rPr lang="nl-NL" sz="2400" b="0" i="1" smtClean="0">
                        <a:latin typeface="Cambria Math" panose="02040503050406030204" pitchFamily="18" charset="0"/>
                      </a:rPr>
                      <m:t>∙</m:t>
                    </m:r>
                    <m:r>
                      <a:rPr lang="nl-NL" sz="2400" b="0" i="1" smtClean="0">
                        <a:latin typeface="Cambria Math" panose="02040503050406030204" pitchFamily="18" charset="0"/>
                      </a:rPr>
                      <m:t>𝑡</m:t>
                    </m:r>
                  </m:oMath>
                </a14:m>
                <a:endParaRPr lang="nl-NL" sz="2400"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=10</m:t>
                    </m:r>
                    <m:d>
                      <m:dPr>
                        <m:ctrlPr>
                          <a:rPr lang="nl-NL" sz="2400" b="0" i="1" smtClean="0">
                            <a:latin typeface="Cambria Math" panose="02040503050406030204" pitchFamily="18" charset="0"/>
                          </a:rPr>
                        </m:ctrlPr>
                      </m:dPr>
                      <m:e>
                        <m:f>
                          <m:fPr>
                            <m:type m:val="lin"/>
                            <m:ctrlPr>
                              <a:rPr lang="nl-NL" sz="2400" b="0" i="1" smtClean="0">
                                <a:latin typeface="Cambria Math" panose="02040503050406030204" pitchFamily="18" charset="0"/>
                              </a:rPr>
                            </m:ctrlPr>
                          </m:fPr>
                          <m:num>
                            <m:r>
                              <m:rPr>
                                <m:sty m:val="p"/>
                              </m:rPr>
                              <a:rPr lang="nl-NL" sz="2400" b="0" i="0" smtClean="0">
                                <a:latin typeface="Cambria Math" panose="02040503050406030204" pitchFamily="18" charset="0"/>
                              </a:rPr>
                              <m:t>m</m:t>
                            </m:r>
                          </m:num>
                          <m:den>
                            <m:r>
                              <m:rPr>
                                <m:sty m:val="p"/>
                              </m:rPr>
                              <a:rPr lang="nl-NL" sz="2400" b="0" i="0" smtClean="0">
                                <a:latin typeface="Cambria Math" panose="02040503050406030204" pitchFamily="18" charset="0"/>
                              </a:rPr>
                              <m:t>s</m:t>
                            </m:r>
                          </m:den>
                        </m:f>
                      </m:e>
                    </m:d>
                    <m:r>
                      <a:rPr lang="nl-NL" sz="2400" b="0" i="1" smtClean="0">
                        <a:latin typeface="Cambria Math" panose="02040503050406030204" pitchFamily="18" charset="0"/>
                      </a:rPr>
                      <m:t>×6 </m:t>
                    </m:r>
                    <m:d>
                      <m:dPr>
                        <m:ctrlPr>
                          <a:rPr lang="nl-NL" sz="2400" b="0" i="1" smtClean="0">
                            <a:latin typeface="Cambria Math" panose="02040503050406030204" pitchFamily="18" charset="0"/>
                          </a:rPr>
                        </m:ctrlPr>
                      </m:dPr>
                      <m:e>
                        <m:r>
                          <m:rPr>
                            <m:sty m:val="p"/>
                          </m:rPr>
                          <a:rPr lang="nl-NL" sz="2400" b="0" i="0" smtClean="0">
                            <a:latin typeface="Cambria Math" panose="02040503050406030204" pitchFamily="18" charset="0"/>
                          </a:rPr>
                          <m:t>s</m:t>
                        </m:r>
                      </m:e>
                    </m:d>
                    <m:r>
                      <a:rPr lang="nl-NL" sz="2400" b="0" i="0" smtClean="0">
                        <a:latin typeface="Cambria Math" panose="02040503050406030204" pitchFamily="18" charset="0"/>
                      </a:rPr>
                      <m:t>=60 </m:t>
                    </m:r>
                    <m:r>
                      <a:rPr lang="nl-NL" sz="2400" b="0" i="1" smtClean="0">
                        <a:latin typeface="Cambria Math" panose="02040503050406030204" pitchFamily="18" charset="0"/>
                      </a:rPr>
                      <m:t>𝑚</m:t>
                    </m:r>
                  </m:oMath>
                </a14:m>
                <a:endParaRPr lang="nl-NL" sz="2400" dirty="0">
                  <a:latin typeface="Cambria Math" panose="02040503050406030204" pitchFamily="18" charset="0"/>
                </a:endParaRPr>
              </a:p>
              <a:p>
                <a:pPr marL="0" indent="0">
                  <a:lnSpc>
                    <a:spcPct val="110000"/>
                  </a:lnSpc>
                  <a:buNone/>
                </a:pPr>
                <a:r>
                  <a:rPr lang="nl-NL" sz="2400" dirty="0"/>
                  <a:t>Oppervlakte:</a:t>
                </a:r>
              </a:p>
              <a:p>
                <a:pPr>
                  <a:lnSpc>
                    <a:spcPct val="110000"/>
                  </a:lnSpc>
                </a:pPr>
                <a14:m>
                  <m:oMath xmlns:m="http://schemas.openxmlformats.org/officeDocument/2006/math">
                    <m:r>
                      <a:rPr lang="nl-NL" sz="2400" b="0" i="1" smtClean="0">
                        <a:latin typeface="Cambria Math" panose="02040503050406030204" pitchFamily="18" charset="0"/>
                      </a:rPr>
                      <m:t>𝐴</m:t>
                    </m:r>
                    <m:r>
                      <a:rPr lang="nl-NL" sz="2400" b="0" i="1" smtClean="0">
                        <a:latin typeface="Cambria Math" panose="02040503050406030204" pitchFamily="18" charset="0"/>
                      </a:rPr>
                      <m:t>=ℓ∙</m:t>
                    </m:r>
                    <m:r>
                      <a:rPr lang="nl-NL" sz="2400" b="0" i="1" smtClean="0">
                        <a:latin typeface="Cambria Math" panose="02040503050406030204" pitchFamily="18" charset="0"/>
                      </a:rPr>
                      <m:t>𝑏</m:t>
                    </m:r>
                  </m:oMath>
                </a14:m>
                <a:endParaRPr lang="nl-NL" sz="2400" b="0" i="1"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r>
                      <a:rPr lang="nl-NL" sz="2400" b="0" i="1" smtClean="0">
                        <a:latin typeface="Cambria Math" panose="02040503050406030204" pitchFamily="18" charset="0"/>
                      </a:rPr>
                      <m:t>𝑣</m:t>
                    </m:r>
                    <m:r>
                      <a:rPr lang="nl-NL" sz="2400" b="0" i="1" smtClean="0">
                        <a:latin typeface="Cambria Math" panose="02040503050406030204" pitchFamily="18" charset="0"/>
                      </a:rPr>
                      <m:t>∙</m:t>
                    </m:r>
                    <m:r>
                      <a:rPr lang="nl-NL" sz="2400" b="0" i="1" smtClean="0">
                        <a:latin typeface="Cambria Math" panose="02040503050406030204" pitchFamily="18" charset="0"/>
                      </a:rPr>
                      <m:t>𝑡</m:t>
                    </m:r>
                  </m:oMath>
                </a14:m>
                <a:endParaRPr lang="nl-NL" sz="2400" dirty="0">
                  <a:latin typeface="Cambria Math" panose="02040503050406030204" pitchFamily="18" charset="0"/>
                </a:endParaRPr>
              </a:p>
              <a:p>
                <a:pPr>
                  <a:lnSpc>
                    <a:spcPct val="110000"/>
                  </a:lnSpc>
                </a:pPr>
                <a14:m>
                  <m:oMath xmlns:m="http://schemas.openxmlformats.org/officeDocument/2006/math">
                    <m:r>
                      <a:rPr lang="nl-NL" sz="2400" b="0" i="1" smtClean="0">
                        <a:latin typeface="Cambria Math" panose="02040503050406030204" pitchFamily="18" charset="0"/>
                      </a:rPr>
                      <m:t>𝑠</m:t>
                    </m:r>
                    <m:r>
                      <a:rPr lang="nl-NL" sz="2400" b="0" i="1" smtClean="0">
                        <a:latin typeface="Cambria Math" panose="02040503050406030204" pitchFamily="18" charset="0"/>
                      </a:rPr>
                      <m:t>=</m:t>
                    </m:r>
                    <m:d>
                      <m:dPr>
                        <m:ctrlPr>
                          <a:rPr lang="nl-NL" sz="2400" b="0" i="1" smtClean="0">
                            <a:latin typeface="Cambria Math" panose="02040503050406030204" pitchFamily="18" charset="0"/>
                          </a:rPr>
                        </m:ctrlPr>
                      </m:dPr>
                      <m:e>
                        <m:r>
                          <a:rPr lang="nl-NL" sz="2400" b="0" i="1" smtClean="0">
                            <a:latin typeface="Cambria Math" panose="02040503050406030204" pitchFamily="18" charset="0"/>
                          </a:rPr>
                          <m:t>𝑦</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as</m:t>
                        </m:r>
                      </m:e>
                    </m:d>
                    <m:r>
                      <a:rPr lang="nl-NL" sz="2400" b="0" i="1" smtClean="0">
                        <a:latin typeface="Cambria Math" panose="02040503050406030204" pitchFamily="18" charset="0"/>
                      </a:rPr>
                      <m:t>×(</m:t>
                    </m:r>
                    <m:r>
                      <a:rPr lang="nl-NL" sz="2400" b="0" i="1" smtClean="0">
                        <a:latin typeface="Cambria Math" panose="02040503050406030204" pitchFamily="18" charset="0"/>
                      </a:rPr>
                      <m:t>𝑥</m:t>
                    </m:r>
                    <m:r>
                      <a:rPr lang="nl-NL" sz="2400" b="0" i="1" smtClean="0">
                        <a:latin typeface="Cambria Math" panose="02040503050406030204" pitchFamily="18" charset="0"/>
                      </a:rPr>
                      <m:t>−</m:t>
                    </m:r>
                    <m:r>
                      <m:rPr>
                        <m:sty m:val="p"/>
                      </m:rPr>
                      <a:rPr lang="nl-NL" sz="2400" b="0" i="0" smtClean="0">
                        <a:latin typeface="Cambria Math" panose="02040503050406030204" pitchFamily="18" charset="0"/>
                      </a:rPr>
                      <m:t>as</m:t>
                    </m:r>
                    <m:r>
                      <a:rPr lang="nl-NL" sz="2400" b="0" i="1" smtClean="0">
                        <a:latin typeface="Cambria Math" panose="02040503050406030204" pitchFamily="18" charset="0"/>
                      </a:rPr>
                      <m:t>)</m:t>
                    </m:r>
                  </m:oMath>
                </a14:m>
                <a:endParaRPr lang="nl-NL" sz="2400" dirty="0"/>
              </a:p>
              <a:p>
                <a:pPr>
                  <a:lnSpc>
                    <a:spcPct val="110000"/>
                  </a:lnSpc>
                </a:pPr>
                <a:endParaRPr lang="nl-NL" sz="2400" dirty="0"/>
              </a:p>
            </p:txBody>
          </p:sp>
        </mc:Choice>
        <mc:Fallback xmlns="">
          <p:sp>
            <p:nvSpPr>
              <p:cNvPr id="8" name="Tijdelijke aanduiding voor inhoud 7">
                <a:extLst>
                  <a:ext uri="{FF2B5EF4-FFF2-40B4-BE49-F238E27FC236}">
                    <a16:creationId xmlns:a16="http://schemas.microsoft.com/office/drawing/2014/main" id="{066635A3-255C-39E6-C117-8BD58E9F8EDE}"/>
                  </a:ext>
                </a:extLst>
              </p:cNvPr>
              <p:cNvSpPr>
                <a:spLocks noGrp="1" noRot="1" noChangeAspect="1" noMove="1" noResize="1" noEditPoints="1" noAdjustHandles="1" noChangeArrowheads="1" noChangeShapeType="1" noTextEdit="1"/>
              </p:cNvSpPr>
              <p:nvPr>
                <p:ph sz="half" idx="1"/>
              </p:nvPr>
            </p:nvSpPr>
            <p:spPr>
              <a:xfrm>
                <a:off x="838200" y="1825625"/>
                <a:ext cx="4317567" cy="4886460"/>
              </a:xfrm>
              <a:blipFill>
                <a:blip r:embed="rId3"/>
                <a:stretch>
                  <a:fillRect l="-2260" t="-623"/>
                </a:stretch>
              </a:blipFill>
            </p:spPr>
            <p:txBody>
              <a:bodyPr/>
              <a:lstStyle/>
              <a:p>
                <a:r>
                  <a:rPr lang="nl-NL">
                    <a:noFill/>
                  </a:rPr>
                  <a:t> </a:t>
                </a:r>
              </a:p>
            </p:txBody>
          </p:sp>
        </mc:Fallback>
      </mc:AlternateContent>
      <p:sp>
        <p:nvSpPr>
          <p:cNvPr id="9" name="Tijdelijke aanduiding voor inhoud 8">
            <a:extLst>
              <a:ext uri="{FF2B5EF4-FFF2-40B4-BE49-F238E27FC236}">
                <a16:creationId xmlns:a16="http://schemas.microsoft.com/office/drawing/2014/main" id="{58281CA0-8C49-018A-F5E5-3FAD18BD3BBC}"/>
              </a:ext>
            </a:extLst>
          </p:cNvPr>
          <p:cNvSpPr>
            <a:spLocks noGrp="1"/>
          </p:cNvSpPr>
          <p:nvPr>
            <p:ph sz="half" idx="2"/>
          </p:nvPr>
        </p:nvSpPr>
        <p:spPr/>
        <p:txBody>
          <a:bodyPr>
            <a:normAutofit/>
          </a:bodyPr>
          <a:lstStyle/>
          <a:p>
            <a:endParaRPr lang="nl-NL"/>
          </a:p>
        </p:txBody>
      </p:sp>
      <p:pic>
        <p:nvPicPr>
          <p:cNvPr id="4" name="Tijdelijke aanduiding voor inhoud 8">
            <a:extLst>
              <a:ext uri="{FF2B5EF4-FFF2-40B4-BE49-F238E27FC236}">
                <a16:creationId xmlns:a16="http://schemas.microsoft.com/office/drawing/2014/main" id="{A2C90176-1FF5-CDE5-8043-FB0B4D64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989" y="1825625"/>
            <a:ext cx="6474121" cy="4330420"/>
          </a:xfrm>
          <a:prstGeom prst="rect">
            <a:avLst/>
          </a:prstGeom>
        </p:spPr>
      </p:pic>
      <p:sp>
        <p:nvSpPr>
          <p:cNvPr id="5" name="Rechthoek 4">
            <a:extLst>
              <a:ext uri="{FF2B5EF4-FFF2-40B4-BE49-F238E27FC236}">
                <a16:creationId xmlns:a16="http://schemas.microsoft.com/office/drawing/2014/main" id="{CBB0D5F2-4069-1002-FBAE-FCA4E1C48781}"/>
              </a:ext>
            </a:extLst>
          </p:cNvPr>
          <p:cNvSpPr/>
          <p:nvPr/>
        </p:nvSpPr>
        <p:spPr>
          <a:xfrm>
            <a:off x="8445632" y="2580762"/>
            <a:ext cx="3204390" cy="2702819"/>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1" name="Rechte verbindingslijn met pijl 10">
            <a:extLst>
              <a:ext uri="{FF2B5EF4-FFF2-40B4-BE49-F238E27FC236}">
                <a16:creationId xmlns:a16="http://schemas.microsoft.com/office/drawing/2014/main" id="{751CA946-743B-924A-9D60-7BCDB7FA1559}"/>
              </a:ext>
            </a:extLst>
          </p:cNvPr>
          <p:cNvCxnSpPr>
            <a:cxnSpLocks/>
          </p:cNvCxnSpPr>
          <p:nvPr/>
        </p:nvCxnSpPr>
        <p:spPr>
          <a:xfrm>
            <a:off x="8445632" y="5293309"/>
            <a:ext cx="3204389"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725C766-3BEB-DF78-F2C7-5A45BACCCFB1}"/>
              </a:ext>
            </a:extLst>
          </p:cNvPr>
          <p:cNvCxnSpPr>
            <a:cxnSpLocks/>
          </p:cNvCxnSpPr>
          <p:nvPr/>
        </p:nvCxnSpPr>
        <p:spPr>
          <a:xfrm>
            <a:off x="11650021" y="2580762"/>
            <a:ext cx="0" cy="2712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al 15">
            <a:extLst>
              <a:ext uri="{FF2B5EF4-FFF2-40B4-BE49-F238E27FC236}">
                <a16:creationId xmlns:a16="http://schemas.microsoft.com/office/drawing/2014/main" id="{FAD243B9-6297-CC05-CE70-48971C556871}"/>
              </a:ext>
            </a:extLst>
          </p:cNvPr>
          <p:cNvSpPr/>
          <p:nvPr/>
        </p:nvSpPr>
        <p:spPr>
          <a:xfrm>
            <a:off x="5599890" y="3075191"/>
            <a:ext cx="451870" cy="12341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Ovaal 16">
            <a:extLst>
              <a:ext uri="{FF2B5EF4-FFF2-40B4-BE49-F238E27FC236}">
                <a16:creationId xmlns:a16="http://schemas.microsoft.com/office/drawing/2014/main" id="{CFC8F93C-7B96-4D3B-F105-BD1E69A47297}"/>
              </a:ext>
            </a:extLst>
          </p:cNvPr>
          <p:cNvSpPr/>
          <p:nvPr/>
        </p:nvSpPr>
        <p:spPr>
          <a:xfrm rot="5400000">
            <a:off x="8767864" y="5197614"/>
            <a:ext cx="451870" cy="123416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9" name="Rechte verbindingslijn 18">
            <a:extLst>
              <a:ext uri="{FF2B5EF4-FFF2-40B4-BE49-F238E27FC236}">
                <a16:creationId xmlns:a16="http://schemas.microsoft.com/office/drawing/2014/main" id="{8A85F0BC-D2D1-F4E1-45CB-A70F994E9E1E}"/>
              </a:ext>
            </a:extLst>
          </p:cNvPr>
          <p:cNvCxnSpPr>
            <a:cxnSpLocks/>
          </p:cNvCxnSpPr>
          <p:nvPr/>
        </p:nvCxnSpPr>
        <p:spPr>
          <a:xfrm>
            <a:off x="8459921" y="2580762"/>
            <a:ext cx="0" cy="271224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6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 calcmode="lin" valueType="num">
                                      <p:cBhvr additive="base">
                                        <p:cTn id="4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anim calcmode="lin" valueType="num">
                                      <p:cBhvr additive="base">
                                        <p:cTn id="5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anim calcmode="lin" valueType="num">
                                      <p:cBhvr additive="base">
                                        <p:cTn id="5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Effect transition="in" filter="fade">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 calcmode="lin" valueType="num">
                                      <p:cBhvr additive="base">
                                        <p:cTn id="72"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heel(1)">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heel(1)">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
                                            <p:txEl>
                                              <p:pRg st="6" end="6"/>
                                            </p:txEl>
                                          </p:spTgt>
                                        </p:tgtEl>
                                        <p:attrNameLst>
                                          <p:attrName>style.visibility</p:attrName>
                                        </p:attrNameLst>
                                      </p:cBhvr>
                                      <p:to>
                                        <p:strVal val="visible"/>
                                      </p:to>
                                    </p:set>
                                    <p:anim calcmode="lin" valueType="num">
                                      <p:cBhvr additive="base">
                                        <p:cTn id="88"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animBg="1"/>
      <p:bldP spid="16"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A53B91F6-5535-0F66-5EB6-AAD7C411CDAA}"/>
              </a:ext>
            </a:extLst>
          </p:cNvPr>
          <p:cNvGrpSpPr/>
          <p:nvPr/>
        </p:nvGrpSpPr>
        <p:grpSpPr>
          <a:xfrm>
            <a:off x="5392945" y="1506022"/>
            <a:ext cx="5500256" cy="3453405"/>
            <a:chOff x="5392945" y="1506022"/>
            <a:chExt cx="5500256" cy="3453405"/>
          </a:xfrm>
        </p:grpSpPr>
        <p:grpSp>
          <p:nvGrpSpPr>
            <p:cNvPr id="15" name="Groep 14">
              <a:extLst>
                <a:ext uri="{FF2B5EF4-FFF2-40B4-BE49-F238E27FC236}">
                  <a16:creationId xmlns:a16="http://schemas.microsoft.com/office/drawing/2014/main" id="{E7128146-CAD2-BBFA-0AB9-35B54AD05A66}"/>
                </a:ext>
              </a:extLst>
            </p:cNvPr>
            <p:cNvGrpSpPr/>
            <p:nvPr/>
          </p:nvGrpSpPr>
          <p:grpSpPr>
            <a:xfrm>
              <a:off x="5392945" y="1506022"/>
              <a:ext cx="5271565" cy="3453405"/>
              <a:chOff x="5392945" y="1506022"/>
              <a:chExt cx="5271565" cy="3453405"/>
            </a:xfrm>
          </p:grpSpPr>
          <p:grpSp>
            <p:nvGrpSpPr>
              <p:cNvPr id="12" name="Groep 11">
                <a:extLst>
                  <a:ext uri="{FF2B5EF4-FFF2-40B4-BE49-F238E27FC236}">
                    <a16:creationId xmlns:a16="http://schemas.microsoft.com/office/drawing/2014/main" id="{5E07B116-382C-5367-5AB1-E57528E8AADF}"/>
                  </a:ext>
                </a:extLst>
              </p:cNvPr>
              <p:cNvGrpSpPr/>
              <p:nvPr/>
            </p:nvGrpSpPr>
            <p:grpSpPr>
              <a:xfrm>
                <a:off x="5392945" y="1506022"/>
                <a:ext cx="5271565" cy="3453405"/>
                <a:chOff x="5392945" y="1506022"/>
                <a:chExt cx="5271565" cy="3453405"/>
              </a:xfrm>
            </p:grpSpPr>
            <p:grpSp>
              <p:nvGrpSpPr>
                <p:cNvPr id="11" name="Groep 10">
                  <a:extLst>
                    <a:ext uri="{FF2B5EF4-FFF2-40B4-BE49-F238E27FC236}">
                      <a16:creationId xmlns:a16="http://schemas.microsoft.com/office/drawing/2014/main" id="{523C394C-D226-CED8-32A7-158A5E3A7318}"/>
                    </a:ext>
                  </a:extLst>
                </p:cNvPr>
                <p:cNvGrpSpPr/>
                <p:nvPr/>
              </p:nvGrpSpPr>
              <p:grpSpPr>
                <a:xfrm>
                  <a:off x="6262530" y="1506022"/>
                  <a:ext cx="4401980" cy="3453405"/>
                  <a:chOff x="6262530" y="1506022"/>
                  <a:chExt cx="4401980" cy="3453405"/>
                </a:xfrm>
              </p:grpSpPr>
              <p:pic>
                <p:nvPicPr>
                  <p:cNvPr id="2052" name="Picture 4" descr="Wetenschapsschool: natuurkunde voor de middelbare school">
                    <a:extLst>
                      <a:ext uri="{FF2B5EF4-FFF2-40B4-BE49-F238E27FC236}">
                        <a16:creationId xmlns:a16="http://schemas.microsoft.com/office/drawing/2014/main" id="{7634E1DE-57EB-4556-8462-76B35D09B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530" y="1506022"/>
                    <a:ext cx="4401980" cy="345340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9">
                    <a:extLst>
                      <a:ext uri="{FF2B5EF4-FFF2-40B4-BE49-F238E27FC236}">
                        <a16:creationId xmlns:a16="http://schemas.microsoft.com/office/drawing/2014/main" id="{85DF719C-0A87-B848-EC1F-D8FE6A192236}"/>
                      </a:ext>
                    </a:extLst>
                  </p:cNvPr>
                  <p:cNvSpPr/>
                  <p:nvPr/>
                </p:nvSpPr>
                <p:spPr>
                  <a:xfrm>
                    <a:off x="6262530" y="1857983"/>
                    <a:ext cx="634381" cy="2140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9" name="Tekstvak 8">
                      <a:extLst>
                        <a:ext uri="{FF2B5EF4-FFF2-40B4-BE49-F238E27FC236}">
                          <a16:creationId xmlns:a16="http://schemas.microsoft.com/office/drawing/2014/main" id="{C6F305CA-2507-5434-E27E-B5092ED2208B}"/>
                        </a:ext>
                      </a:extLst>
                    </p:cNvPr>
                    <p:cNvSpPr txBox="1"/>
                    <p:nvPr/>
                  </p:nvSpPr>
                  <p:spPr>
                    <a:xfrm>
                      <a:off x="5392945" y="1633608"/>
                      <a:ext cx="23735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b="1" i="1" smtClean="0">
                                <a:latin typeface="Cambria Math" panose="02040503050406030204" pitchFamily="18" charset="0"/>
                              </a:rPr>
                              <m:t>𝑷</m:t>
                            </m:r>
                            <m:r>
                              <a:rPr lang="nl-NL" b="1" i="1" smtClean="0">
                                <a:latin typeface="Cambria Math" panose="02040503050406030204" pitchFamily="18" charset="0"/>
                              </a:rPr>
                              <m:t> </m:t>
                            </m:r>
                            <m:r>
                              <a:rPr lang="nl-NL" b="1" i="0" smtClean="0">
                                <a:latin typeface="Cambria Math" panose="02040503050406030204" pitchFamily="18" charset="0"/>
                              </a:rPr>
                              <m:t>(</m:t>
                            </m:r>
                            <m:r>
                              <a:rPr lang="nl-NL" b="1" i="0" smtClean="0">
                                <a:latin typeface="Cambria Math" panose="02040503050406030204" pitchFamily="18" charset="0"/>
                              </a:rPr>
                              <m:t>𝐖</m:t>
                            </m:r>
                            <m:r>
                              <a:rPr lang="nl-NL" b="1" i="0" smtClean="0">
                                <a:latin typeface="Cambria Math" panose="02040503050406030204" pitchFamily="18" charset="0"/>
                              </a:rPr>
                              <m:t>)</m:t>
                            </m:r>
                          </m:oMath>
                        </m:oMathPara>
                      </a14:m>
                      <a:endParaRPr lang="nl-NL" b="1" dirty="0"/>
                    </a:p>
                  </p:txBody>
                </p:sp>
              </mc:Choice>
              <mc:Fallback xmlns="">
                <p:sp>
                  <p:nvSpPr>
                    <p:cNvPr id="9" name="Tekstvak 8">
                      <a:extLst>
                        <a:ext uri="{FF2B5EF4-FFF2-40B4-BE49-F238E27FC236}">
                          <a16:creationId xmlns:a16="http://schemas.microsoft.com/office/drawing/2014/main" id="{C6F305CA-2507-5434-E27E-B5092ED2208B}"/>
                        </a:ext>
                      </a:extLst>
                    </p:cNvPr>
                    <p:cNvSpPr txBox="1">
                      <a:spLocks noRot="1" noChangeAspect="1" noMove="1" noResize="1" noEditPoints="1" noAdjustHandles="1" noChangeArrowheads="1" noChangeShapeType="1" noTextEdit="1"/>
                    </p:cNvSpPr>
                    <p:nvPr/>
                  </p:nvSpPr>
                  <p:spPr>
                    <a:xfrm>
                      <a:off x="5392945" y="1633608"/>
                      <a:ext cx="2373549" cy="369332"/>
                    </a:xfrm>
                    <a:prstGeom prst="rect">
                      <a:avLst/>
                    </a:prstGeom>
                    <a:blipFill>
                      <a:blip r:embed="rId4"/>
                      <a:stretch>
                        <a:fillRect b="-11475"/>
                      </a:stretch>
                    </a:blipFill>
                  </p:spPr>
                  <p:txBody>
                    <a:bodyPr/>
                    <a:lstStyle/>
                    <a:p>
                      <a:r>
                        <a:rPr lang="nl-NL">
                          <a:noFill/>
                        </a:rPr>
                        <a:t> </a:t>
                      </a:r>
                    </a:p>
                  </p:txBody>
                </p:sp>
              </mc:Fallback>
            </mc:AlternateContent>
          </p:grpSp>
          <p:sp>
            <p:nvSpPr>
              <p:cNvPr id="13" name="Rechthoek 12">
                <a:extLst>
                  <a:ext uri="{FF2B5EF4-FFF2-40B4-BE49-F238E27FC236}">
                    <a16:creationId xmlns:a16="http://schemas.microsoft.com/office/drawing/2014/main" id="{3305E223-4EAC-AE63-AF9A-5E481448C92E}"/>
                  </a:ext>
                </a:extLst>
              </p:cNvPr>
              <p:cNvSpPr/>
              <p:nvPr/>
            </p:nvSpPr>
            <p:spPr>
              <a:xfrm>
                <a:off x="10007330" y="4609551"/>
                <a:ext cx="615275" cy="3126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80415345-4B05-320E-4B96-F379EA6A3C23}"/>
                    </a:ext>
                  </a:extLst>
                </p:cNvPr>
                <p:cNvSpPr txBox="1"/>
                <p:nvPr/>
              </p:nvSpPr>
              <p:spPr>
                <a:xfrm>
                  <a:off x="10031086" y="4570640"/>
                  <a:ext cx="862115" cy="369332"/>
                </a:xfrm>
                <a:prstGeom prst="rect">
                  <a:avLst/>
                </a:prstGeom>
                <a:noFill/>
              </p:spPr>
              <p:txBody>
                <a:bodyPr wrap="square" rtlCol="0">
                  <a:spAutoFit/>
                </a:bodyPr>
                <a:lstStyle/>
                <a:p>
                  <a:r>
                    <a:rPr lang="nl-NL" b="1" i="1" dirty="0"/>
                    <a:t>t</a:t>
                  </a:r>
                  <a14:m>
                    <m:oMath xmlns:m="http://schemas.openxmlformats.org/officeDocument/2006/math">
                      <m:r>
                        <a:rPr lang="nl-NL" b="1" i="0" smtClean="0">
                          <a:latin typeface="Cambria Math" panose="02040503050406030204" pitchFamily="18" charset="0"/>
                        </a:rPr>
                        <m:t> (</m:t>
                      </m:r>
                      <m:r>
                        <a:rPr lang="nl-NL" b="1" i="0" smtClean="0">
                          <a:latin typeface="Cambria Math" panose="02040503050406030204" pitchFamily="18" charset="0"/>
                        </a:rPr>
                        <m:t>𝐬</m:t>
                      </m:r>
                      <m:r>
                        <a:rPr lang="nl-NL" b="1" i="0" smtClean="0">
                          <a:latin typeface="Cambria Math" panose="02040503050406030204" pitchFamily="18" charset="0"/>
                        </a:rPr>
                        <m:t>)</m:t>
                      </m:r>
                    </m:oMath>
                  </a14:m>
                  <a:endParaRPr lang="nl-NL" b="1" dirty="0"/>
                </a:p>
              </p:txBody>
            </p:sp>
          </mc:Choice>
          <mc:Fallback xmlns="">
            <p:sp>
              <p:nvSpPr>
                <p:cNvPr id="14" name="Tekstvak 13">
                  <a:extLst>
                    <a:ext uri="{FF2B5EF4-FFF2-40B4-BE49-F238E27FC236}">
                      <a16:creationId xmlns:a16="http://schemas.microsoft.com/office/drawing/2014/main" id="{80415345-4B05-320E-4B96-F379EA6A3C23}"/>
                    </a:ext>
                  </a:extLst>
                </p:cNvPr>
                <p:cNvSpPr txBox="1">
                  <a:spLocks noRot="1" noChangeAspect="1" noMove="1" noResize="1" noEditPoints="1" noAdjustHandles="1" noChangeArrowheads="1" noChangeShapeType="1" noTextEdit="1"/>
                </p:cNvSpPr>
                <p:nvPr/>
              </p:nvSpPr>
              <p:spPr>
                <a:xfrm>
                  <a:off x="10031086" y="4570640"/>
                  <a:ext cx="862115" cy="369332"/>
                </a:xfrm>
                <a:prstGeom prst="rect">
                  <a:avLst/>
                </a:prstGeom>
                <a:blipFill>
                  <a:blip r:embed="rId5"/>
                  <a:stretch>
                    <a:fillRect l="-6383" t="-10000" b="-26667"/>
                  </a:stretch>
                </a:blipFill>
              </p:spPr>
              <p:txBody>
                <a:bodyPr/>
                <a:lstStyle/>
                <a:p>
                  <a:r>
                    <a:rPr lang="nl-NL">
                      <a:noFill/>
                    </a:rPr>
                    <a:t> </a:t>
                  </a:r>
                </a:p>
              </p:txBody>
            </p:sp>
          </mc:Fallback>
        </mc:AlternateContent>
      </p:grpSp>
      <p:grpSp>
        <p:nvGrpSpPr>
          <p:cNvPr id="7" name="Groep 6">
            <a:extLst>
              <a:ext uri="{FF2B5EF4-FFF2-40B4-BE49-F238E27FC236}">
                <a16:creationId xmlns:a16="http://schemas.microsoft.com/office/drawing/2014/main" id="{AE70C207-6E7E-408A-41DF-2B2F5B7909D4}"/>
              </a:ext>
            </a:extLst>
          </p:cNvPr>
          <p:cNvGrpSpPr/>
          <p:nvPr/>
        </p:nvGrpSpPr>
        <p:grpSpPr>
          <a:xfrm>
            <a:off x="786682" y="1455297"/>
            <a:ext cx="4188224" cy="3778689"/>
            <a:chOff x="254236" y="1593411"/>
            <a:chExt cx="3629025" cy="3181350"/>
          </a:xfrm>
        </p:grpSpPr>
        <p:pic>
          <p:nvPicPr>
            <p:cNvPr id="2050" name="Picture 2" descr="Arbeid en energie">
              <a:extLst>
                <a:ext uri="{FF2B5EF4-FFF2-40B4-BE49-F238E27FC236}">
                  <a16:creationId xmlns:a16="http://schemas.microsoft.com/office/drawing/2014/main" id="{EBFC4526-6B2C-29A4-539C-09CD6CA1C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236" y="1593411"/>
              <a:ext cx="3629025" cy="3181350"/>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3C65A839-55D2-725C-D20F-B2AA6E4F8B62}"/>
                </a:ext>
              </a:extLst>
            </p:cNvPr>
            <p:cNvSpPr/>
            <p:nvPr/>
          </p:nvSpPr>
          <p:spPr>
            <a:xfrm>
              <a:off x="2317969" y="3222186"/>
              <a:ext cx="223736" cy="244914"/>
            </a:xfrm>
            <a:prstGeom prst="rect">
              <a:avLst/>
            </a:prstGeom>
            <a:solidFill>
              <a:srgbClr val="F4D0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99CE1753-CDDB-FB1B-CEE1-8BA08F13E207}"/>
              </a:ext>
            </a:extLst>
          </p:cNvPr>
          <p:cNvSpPr>
            <a:spLocks noGrp="1"/>
          </p:cNvSpPr>
          <p:nvPr>
            <p:ph type="title"/>
          </p:nvPr>
        </p:nvSpPr>
        <p:spPr/>
        <p:txBody>
          <a:bodyPr/>
          <a:lstStyle/>
          <a:p>
            <a:r>
              <a:rPr lang="nl-NL" dirty="0"/>
              <a:t>Voorbeelden</a:t>
            </a:r>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CEF49358-434D-D5E2-14B0-60499DA50E73}"/>
                  </a:ext>
                </a:extLst>
              </p:cNvPr>
              <p:cNvSpPr txBox="1"/>
              <p:nvPr/>
            </p:nvSpPr>
            <p:spPr>
              <a:xfrm>
                <a:off x="1694017" y="5402703"/>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𝑾</m:t>
                      </m:r>
                      <m:r>
                        <a:rPr lang="nl-NL" sz="3600" b="1" i="1" smtClean="0">
                          <a:latin typeface="Cambria Math" panose="02040503050406030204" pitchFamily="18" charset="0"/>
                        </a:rPr>
                        <m:t>=</m:t>
                      </m:r>
                      <m:r>
                        <a:rPr lang="nl-NL" sz="3600" b="1" i="1" smtClean="0">
                          <a:latin typeface="Cambria Math" panose="02040503050406030204" pitchFamily="18" charset="0"/>
                        </a:rPr>
                        <m:t>𝑭</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𝒔</m:t>
                      </m:r>
                    </m:oMath>
                  </m:oMathPara>
                </a14:m>
                <a:endParaRPr lang="nl-NL" sz="3600" b="1" dirty="0"/>
              </a:p>
            </p:txBody>
          </p:sp>
        </mc:Choice>
        <mc:Fallback xmlns="">
          <p:sp>
            <p:nvSpPr>
              <p:cNvPr id="3" name="Tekstvak 2">
                <a:extLst>
                  <a:ext uri="{FF2B5EF4-FFF2-40B4-BE49-F238E27FC236}">
                    <a16:creationId xmlns:a16="http://schemas.microsoft.com/office/drawing/2014/main" id="{CEF49358-434D-D5E2-14B0-60499DA50E73}"/>
                  </a:ext>
                </a:extLst>
              </p:cNvPr>
              <p:cNvSpPr txBox="1">
                <a:spLocks noRot="1" noChangeAspect="1" noMove="1" noResize="1" noEditPoints="1" noAdjustHandles="1" noChangeArrowheads="1" noChangeShapeType="1" noTextEdit="1"/>
              </p:cNvSpPr>
              <p:nvPr/>
            </p:nvSpPr>
            <p:spPr>
              <a:xfrm>
                <a:off x="1694017" y="5402703"/>
                <a:ext cx="2373549" cy="646331"/>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A4E253B7-4EED-E6F9-04F5-55533B21E101}"/>
                  </a:ext>
                </a:extLst>
              </p:cNvPr>
              <p:cNvSpPr txBox="1"/>
              <p:nvPr/>
            </p:nvSpPr>
            <p:spPr>
              <a:xfrm>
                <a:off x="7445659" y="5402703"/>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𝑬</m:t>
                      </m:r>
                      <m:r>
                        <a:rPr lang="nl-NL" sz="3600" b="1" i="1" smtClean="0">
                          <a:latin typeface="Cambria Math" panose="02040503050406030204" pitchFamily="18" charset="0"/>
                        </a:rPr>
                        <m:t>=</m:t>
                      </m:r>
                      <m:r>
                        <a:rPr lang="nl-NL" sz="3600" b="1" i="1" smtClean="0">
                          <a:latin typeface="Cambria Math" panose="02040503050406030204" pitchFamily="18" charset="0"/>
                        </a:rPr>
                        <m:t>𝑷</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4" name="Tekstvak 3">
                <a:extLst>
                  <a:ext uri="{FF2B5EF4-FFF2-40B4-BE49-F238E27FC236}">
                    <a16:creationId xmlns:a16="http://schemas.microsoft.com/office/drawing/2014/main" id="{A4E253B7-4EED-E6F9-04F5-55533B21E101}"/>
                  </a:ext>
                </a:extLst>
              </p:cNvPr>
              <p:cNvSpPr txBox="1">
                <a:spLocks noRot="1" noChangeAspect="1" noMove="1" noResize="1" noEditPoints="1" noAdjustHandles="1" noChangeArrowheads="1" noChangeShapeType="1" noTextEdit="1"/>
              </p:cNvSpPr>
              <p:nvPr/>
            </p:nvSpPr>
            <p:spPr>
              <a:xfrm>
                <a:off x="7445659" y="5402703"/>
                <a:ext cx="2373549" cy="646331"/>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0A6E378-E9A2-B5C3-23AF-56038261896A}"/>
                  </a:ext>
                </a:extLst>
              </p:cNvPr>
              <p:cNvSpPr txBox="1"/>
              <p:nvPr/>
            </p:nvSpPr>
            <p:spPr>
              <a:xfrm>
                <a:off x="2204126" y="3190068"/>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rPr>
                        <m:t>𝑊</m:t>
                      </m:r>
                    </m:oMath>
                  </m:oMathPara>
                </a14:m>
                <a:endParaRPr lang="nl-NL" sz="4800" b="0" dirty="0"/>
              </a:p>
            </p:txBody>
          </p:sp>
        </mc:Choice>
        <mc:Fallback xmlns="">
          <p:sp>
            <p:nvSpPr>
              <p:cNvPr id="6" name="Tekstvak 5">
                <a:extLst>
                  <a:ext uri="{FF2B5EF4-FFF2-40B4-BE49-F238E27FC236}">
                    <a16:creationId xmlns:a16="http://schemas.microsoft.com/office/drawing/2014/main" id="{30A6E378-E9A2-B5C3-23AF-56038261896A}"/>
                  </a:ext>
                </a:extLst>
              </p:cNvPr>
              <p:cNvSpPr txBox="1">
                <a:spLocks noRot="1" noChangeAspect="1" noMove="1" noResize="1" noEditPoints="1" noAdjustHandles="1" noChangeArrowheads="1" noChangeShapeType="1" noTextEdit="1"/>
              </p:cNvSpPr>
              <p:nvPr/>
            </p:nvSpPr>
            <p:spPr>
              <a:xfrm>
                <a:off x="2204126" y="3190068"/>
                <a:ext cx="2373549" cy="830997"/>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DB8207C-2EA2-7C04-EF44-0B2766BD84CB}"/>
                  </a:ext>
                </a:extLst>
              </p:cNvPr>
              <p:cNvSpPr txBox="1"/>
              <p:nvPr/>
            </p:nvSpPr>
            <p:spPr>
              <a:xfrm>
                <a:off x="7614325" y="3190068"/>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rPr>
                        <m:t>𝐸</m:t>
                      </m:r>
                    </m:oMath>
                  </m:oMathPara>
                </a14:m>
                <a:endParaRPr lang="nl-NL" sz="4800" b="0" dirty="0"/>
              </a:p>
            </p:txBody>
          </p:sp>
        </mc:Choice>
        <mc:Fallback xmlns="">
          <p:sp>
            <p:nvSpPr>
              <p:cNvPr id="8" name="Tekstvak 7">
                <a:extLst>
                  <a:ext uri="{FF2B5EF4-FFF2-40B4-BE49-F238E27FC236}">
                    <a16:creationId xmlns:a16="http://schemas.microsoft.com/office/drawing/2014/main" id="{4DB8207C-2EA2-7C04-EF44-0B2766BD84CB}"/>
                  </a:ext>
                </a:extLst>
              </p:cNvPr>
              <p:cNvSpPr txBox="1">
                <a:spLocks noRot="1" noChangeAspect="1" noMove="1" noResize="1" noEditPoints="1" noAdjustHandles="1" noChangeArrowheads="1" noChangeShapeType="1" noTextEdit="1"/>
              </p:cNvSpPr>
              <p:nvPr/>
            </p:nvSpPr>
            <p:spPr>
              <a:xfrm>
                <a:off x="7614325" y="3190068"/>
                <a:ext cx="2373549" cy="830997"/>
              </a:xfrm>
              <a:prstGeom prst="rect">
                <a:avLst/>
              </a:prstGeom>
              <a:blipFill>
                <a:blip r:embed="rId10"/>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7140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11ABF-A8A8-C8B5-46E8-37DA645B2D9E}"/>
            </a:ext>
          </a:extLst>
        </p:cNvPr>
        <p:cNvGrpSpPr/>
        <p:nvPr/>
      </p:nvGrpSpPr>
      <p:grpSpPr>
        <a:xfrm>
          <a:off x="0" y="0"/>
          <a:ext cx="0" cy="0"/>
          <a:chOff x="0" y="0"/>
          <a:chExt cx="0" cy="0"/>
        </a:xfrm>
      </p:grpSpPr>
      <p:pic>
        <p:nvPicPr>
          <p:cNvPr id="287" name="Afbeelding 286">
            <a:extLst>
              <a:ext uri="{FF2B5EF4-FFF2-40B4-BE49-F238E27FC236}">
                <a16:creationId xmlns:a16="http://schemas.microsoft.com/office/drawing/2014/main" id="{456D84F4-6E2D-781A-ADAD-7B7AF432D0B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7373" t="12325" r="3008" b="20313"/>
          <a:stretch>
            <a:fillRect/>
          </a:stretch>
        </p:blipFill>
        <p:spPr>
          <a:xfrm>
            <a:off x="0" y="6771"/>
            <a:ext cx="12191994" cy="6860695"/>
          </a:xfrm>
          <a:prstGeom prst="rect">
            <a:avLst/>
          </a:prstGeom>
        </p:spPr>
      </p:pic>
      <p:grpSp>
        <p:nvGrpSpPr>
          <p:cNvPr id="359" name="Groep 358">
            <a:extLst>
              <a:ext uri="{FF2B5EF4-FFF2-40B4-BE49-F238E27FC236}">
                <a16:creationId xmlns:a16="http://schemas.microsoft.com/office/drawing/2014/main" id="{F2B59394-FBF2-8A11-29E4-FB65AE67A5C1}"/>
              </a:ext>
            </a:extLst>
          </p:cNvPr>
          <p:cNvGrpSpPr/>
          <p:nvPr/>
        </p:nvGrpSpPr>
        <p:grpSpPr>
          <a:xfrm>
            <a:off x="7006913" y="-2996"/>
            <a:ext cx="5192225" cy="6851229"/>
            <a:chOff x="7006913" y="-2996"/>
            <a:chExt cx="5192225" cy="6851229"/>
          </a:xfrm>
        </p:grpSpPr>
        <p:sp>
          <p:nvSpPr>
            <p:cNvPr id="283" name="Rechthoek 282">
              <a:extLst>
                <a:ext uri="{FF2B5EF4-FFF2-40B4-BE49-F238E27FC236}">
                  <a16:creationId xmlns:a16="http://schemas.microsoft.com/office/drawing/2014/main" id="{21E97060-12E0-9CDC-34EF-A295CA196D3C}"/>
                </a:ext>
              </a:extLst>
            </p:cNvPr>
            <p:cNvSpPr/>
            <p:nvPr/>
          </p:nvSpPr>
          <p:spPr>
            <a:xfrm>
              <a:off x="9569046" y="3162301"/>
              <a:ext cx="2630092" cy="3685932"/>
            </a:xfrm>
            <a:prstGeom prst="rect">
              <a:avLst/>
            </a:prstGeom>
            <a:solidFill>
              <a:srgbClr val="FFFF00">
                <a:alpha val="1600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endParaRPr lang="nl-NL" dirty="0"/>
            </a:p>
          </p:txBody>
        </p:sp>
        <p:sp>
          <p:nvSpPr>
            <p:cNvPr id="282" name="Rechthoek 281">
              <a:extLst>
                <a:ext uri="{FF2B5EF4-FFF2-40B4-BE49-F238E27FC236}">
                  <a16:creationId xmlns:a16="http://schemas.microsoft.com/office/drawing/2014/main" id="{96363386-70CD-9DC5-7D4E-9A3296241108}"/>
                </a:ext>
              </a:extLst>
            </p:cNvPr>
            <p:cNvSpPr/>
            <p:nvPr/>
          </p:nvSpPr>
          <p:spPr>
            <a:xfrm>
              <a:off x="7006913" y="-2996"/>
              <a:ext cx="2560949" cy="6851228"/>
            </a:xfrm>
            <a:prstGeom prst="rect">
              <a:avLst/>
            </a:prstGeom>
            <a:solidFill>
              <a:srgbClr val="FFFF00">
                <a:alpha val="16000"/>
              </a:srgbClr>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Eenparige cirkelbeweging:</a:t>
              </a:r>
            </a:p>
            <a:p>
              <a:pPr algn="ctr"/>
              <a:r>
                <a:rPr lang="nl-NL" dirty="0"/>
                <a:t>Hemellichaam</a:t>
              </a:r>
            </a:p>
            <a:p>
              <a:pPr algn="ctr"/>
              <a:endParaRPr lang="nl-NL" dirty="0"/>
            </a:p>
          </p:txBody>
        </p:sp>
      </p:grpSp>
      <p:grpSp>
        <p:nvGrpSpPr>
          <p:cNvPr id="15" name="Groep 14">
            <a:extLst>
              <a:ext uri="{FF2B5EF4-FFF2-40B4-BE49-F238E27FC236}">
                <a16:creationId xmlns:a16="http://schemas.microsoft.com/office/drawing/2014/main" id="{BB625D52-E73E-98B3-A9C3-1254A2A64DF5}"/>
              </a:ext>
            </a:extLst>
          </p:cNvPr>
          <p:cNvGrpSpPr/>
          <p:nvPr/>
        </p:nvGrpSpPr>
        <p:grpSpPr>
          <a:xfrm>
            <a:off x="7020498" y="17522"/>
            <a:ext cx="5178528" cy="6832292"/>
            <a:chOff x="7020498" y="17522"/>
            <a:chExt cx="5178528" cy="6832292"/>
          </a:xfrm>
        </p:grpSpPr>
        <p:pic>
          <p:nvPicPr>
            <p:cNvPr id="1032" name="Picture 8">
              <a:extLst>
                <a:ext uri="{FF2B5EF4-FFF2-40B4-BE49-F238E27FC236}">
                  <a16:creationId xmlns:a16="http://schemas.microsoft.com/office/drawing/2014/main" id="{6B424C1F-8A26-1BD6-F2CF-60A0BFBC256D}"/>
                </a:ext>
              </a:extLst>
            </p:cNvPr>
            <p:cNvPicPr>
              <a:picLocks noChangeAspect="1" noChangeArrowheads="1"/>
            </p:cNvPicPr>
            <p:nvPr/>
          </p:nvPicPr>
          <p:blipFill rotWithShape="1">
            <a:blip r:embed="rId5">
              <a:alphaModFix amt="21000"/>
              <a:extLst>
                <a:ext uri="{28A0092B-C50C-407E-A947-70E740481C1C}">
                  <a14:useLocalDpi xmlns:a14="http://schemas.microsoft.com/office/drawing/2010/main" val="0"/>
                </a:ext>
              </a:extLst>
            </a:blip>
            <a:srcRect l="-1" t="2796" r="1"/>
            <a:stretch>
              <a:fillRect/>
            </a:stretch>
          </p:blipFill>
          <p:spPr bwMode="auto">
            <a:xfrm>
              <a:off x="7020498" y="3178708"/>
              <a:ext cx="5178528" cy="3671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90CC6EF0-F36F-94E4-0871-8FC4127FFCCD}"/>
                </a:ext>
              </a:extLst>
            </p:cNvPr>
            <p:cNvPicPr>
              <a:picLocks noChangeAspect="1" noChangeArrowheads="1"/>
            </p:cNvPicPr>
            <p:nvPr/>
          </p:nvPicPr>
          <p:blipFill rotWithShape="1">
            <a:blip r:embed="rId5">
              <a:alphaModFix amt="21000"/>
              <a:extLst>
                <a:ext uri="{28A0092B-C50C-407E-A947-70E740481C1C}">
                  <a14:useLocalDpi xmlns:a14="http://schemas.microsoft.com/office/drawing/2010/main" val="0"/>
                </a:ext>
              </a:extLst>
            </a:blip>
            <a:srcRect l="22727" t="2553" r="26849" b="14030"/>
            <a:stretch>
              <a:fillRect/>
            </a:stretch>
          </p:blipFill>
          <p:spPr bwMode="auto">
            <a:xfrm>
              <a:off x="7020498" y="17522"/>
              <a:ext cx="2574170" cy="3158020"/>
            </a:xfrm>
            <a:prstGeom prst="rect">
              <a:avLst/>
            </a:prstGeom>
            <a:noFill/>
            <a:extLst>
              <a:ext uri="{909E8E84-426E-40DD-AFC4-6F175D3DCCD1}">
                <a14:hiddenFill xmlns:a14="http://schemas.microsoft.com/office/drawing/2010/main">
                  <a:solidFill>
                    <a:srgbClr val="FFFFFF"/>
                  </a:solidFill>
                </a14:hiddenFill>
              </a:ext>
            </a:extLst>
          </p:spPr>
        </p:pic>
      </p:grpSp>
      <p:sp>
        <p:nvSpPr>
          <p:cNvPr id="284" name="Rechthoek 283">
            <a:extLst>
              <a:ext uri="{FF2B5EF4-FFF2-40B4-BE49-F238E27FC236}">
                <a16:creationId xmlns:a16="http://schemas.microsoft.com/office/drawing/2014/main" id="{9A622B9A-495F-EF4F-E1AD-FA2EA0378FA7}"/>
              </a:ext>
            </a:extLst>
          </p:cNvPr>
          <p:cNvSpPr/>
          <p:nvPr/>
        </p:nvSpPr>
        <p:spPr>
          <a:xfrm>
            <a:off x="9577177" y="3603"/>
            <a:ext cx="2614816" cy="3158698"/>
          </a:xfrm>
          <a:prstGeom prst="rect">
            <a:avLst/>
          </a:prstGeom>
          <a:solidFill>
            <a:srgbClr val="002060">
              <a:alpha val="32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Eenparige cirkelbeweging:</a:t>
            </a:r>
            <a:br>
              <a:rPr lang="nl-NL" dirty="0"/>
            </a:br>
            <a:r>
              <a:rPr lang="nl-NL" dirty="0"/>
              <a:t>Maakt niet uit welke</a:t>
            </a:r>
          </a:p>
        </p:txBody>
      </p:sp>
      <p:pic>
        <p:nvPicPr>
          <p:cNvPr id="23" name="Afbeelding 22">
            <a:extLst>
              <a:ext uri="{FF2B5EF4-FFF2-40B4-BE49-F238E27FC236}">
                <a16:creationId xmlns:a16="http://schemas.microsoft.com/office/drawing/2014/main" id="{74E4EC13-2A87-080D-E8E0-6045FE09AD87}"/>
              </a:ext>
            </a:extLst>
          </p:cNvPr>
          <p:cNvPicPr>
            <a:picLocks noChangeAspect="1"/>
          </p:cNvPicPr>
          <p:nvPr/>
        </p:nvPicPr>
        <p:blipFill>
          <a:blip r:embed="rId6">
            <a:alphaModFix amt="32000"/>
          </a:blip>
          <a:stretch>
            <a:fillRect/>
          </a:stretch>
        </p:blipFill>
        <p:spPr>
          <a:xfrm>
            <a:off x="9997960" y="264325"/>
            <a:ext cx="2177101" cy="2880324"/>
          </a:xfrm>
          <a:prstGeom prst="rect">
            <a:avLst/>
          </a:prstGeom>
        </p:spPr>
      </p:pic>
      <p:sp>
        <p:nvSpPr>
          <p:cNvPr id="280" name="Rechthoek 279">
            <a:extLst>
              <a:ext uri="{FF2B5EF4-FFF2-40B4-BE49-F238E27FC236}">
                <a16:creationId xmlns:a16="http://schemas.microsoft.com/office/drawing/2014/main" id="{7B36D6EC-E79B-6819-37C2-4C54C54E7ED6}"/>
              </a:ext>
            </a:extLst>
          </p:cNvPr>
          <p:cNvSpPr/>
          <p:nvPr/>
        </p:nvSpPr>
        <p:spPr>
          <a:xfrm>
            <a:off x="0" y="6771"/>
            <a:ext cx="2490628" cy="6841461"/>
          </a:xfrm>
          <a:prstGeom prst="rect">
            <a:avLst/>
          </a:prstGeom>
          <a:solidFill>
            <a:srgbClr val="00F6F7">
              <a:alpha val="8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Lokaal:</a:t>
            </a:r>
            <a:br>
              <a:rPr lang="nl-NL" dirty="0"/>
            </a:br>
            <a:r>
              <a:rPr lang="nl-NL" dirty="0"/>
              <a:t>Dicht bij oppervlak</a:t>
            </a:r>
          </a:p>
          <a:p>
            <a:pPr algn="ctr"/>
            <a:endParaRPr lang="nl-NL" dirty="0"/>
          </a:p>
        </p:txBody>
      </p:sp>
      <p:sp>
        <p:nvSpPr>
          <p:cNvPr id="281" name="Rechthoek 280">
            <a:extLst>
              <a:ext uri="{FF2B5EF4-FFF2-40B4-BE49-F238E27FC236}">
                <a16:creationId xmlns:a16="http://schemas.microsoft.com/office/drawing/2014/main" id="{D3EC5B0C-C93B-FB07-CA67-18EE6E402C51}"/>
              </a:ext>
            </a:extLst>
          </p:cNvPr>
          <p:cNvSpPr/>
          <p:nvPr/>
        </p:nvSpPr>
        <p:spPr>
          <a:xfrm>
            <a:off x="2491812" y="6770"/>
            <a:ext cx="4515101" cy="6841461"/>
          </a:xfrm>
          <a:prstGeom prst="rect">
            <a:avLst/>
          </a:prstGeom>
          <a:solidFill>
            <a:srgbClr val="FF00FF">
              <a:alpha val="10000"/>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dirty="0"/>
              <a:t>Universeel:</a:t>
            </a:r>
            <a:br>
              <a:rPr lang="nl-NL" dirty="0"/>
            </a:br>
            <a:r>
              <a:rPr lang="nl-NL" dirty="0"/>
              <a:t>Overal geldig</a:t>
            </a:r>
          </a:p>
          <a:p>
            <a:pPr algn="ctr"/>
            <a:endParaRPr lang="nl-NL" dirty="0"/>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D65A5B70-11C8-36C3-3E58-EBE5C0AB4309}"/>
                  </a:ext>
                </a:extLst>
              </p:cNvPr>
              <p:cNvSpPr txBox="1"/>
              <p:nvPr/>
            </p:nvSpPr>
            <p:spPr>
              <a:xfrm>
                <a:off x="136062" y="936437"/>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z</m:t>
                          </m:r>
                        </m:sub>
                      </m:sSub>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𝑚</m:t>
                      </m:r>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𝑔</m:t>
                      </m:r>
                    </m:oMath>
                  </m:oMathPara>
                </a14:m>
                <a:endParaRPr lang="nl-NL" sz="1800" dirty="0">
                  <a:solidFill>
                    <a:schemeClr val="bg1"/>
                  </a:solidFill>
                </a:endParaRPr>
              </a:p>
            </p:txBody>
          </p:sp>
        </mc:Choice>
        <mc:Fallback xmlns="">
          <p:sp>
            <p:nvSpPr>
              <p:cNvPr id="3" name="Tekstvak 2">
                <a:extLst>
                  <a:ext uri="{FF2B5EF4-FFF2-40B4-BE49-F238E27FC236}">
                    <a16:creationId xmlns:a16="http://schemas.microsoft.com/office/drawing/2014/main" id="{D65A5B70-11C8-36C3-3E58-EBE5C0AB4309}"/>
                  </a:ext>
                </a:extLst>
              </p:cNvPr>
              <p:cNvSpPr txBox="1">
                <a:spLocks noRot="1" noChangeAspect="1" noMove="1" noResize="1" noEditPoints="1" noAdjustHandles="1" noChangeArrowheads="1" noChangeShapeType="1" noTextEdit="1"/>
              </p:cNvSpPr>
              <p:nvPr/>
            </p:nvSpPr>
            <p:spPr>
              <a:xfrm>
                <a:off x="136062" y="936437"/>
                <a:ext cx="2160000" cy="947731"/>
              </a:xfrm>
              <a:prstGeom prst="rect">
                <a:avLst/>
              </a:prstGeom>
              <a:blipFill>
                <a:blip r:embed="rId7"/>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7A36F00A-3866-66B4-C505-99C5712241CF}"/>
                  </a:ext>
                </a:extLst>
              </p:cNvPr>
              <p:cNvSpPr txBox="1"/>
              <p:nvPr/>
            </p:nvSpPr>
            <p:spPr>
              <a:xfrm>
                <a:off x="4269450" y="936436"/>
                <a:ext cx="252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chemeClr val="bg1"/>
                              </a:solidFill>
                              <a:latin typeface="Cambria Math" panose="02040503050406030204" pitchFamily="18" charset="0"/>
                            </a:rPr>
                          </m:ctrlPr>
                        </m:sSubPr>
                        <m:e>
                          <m:r>
                            <a:rPr lang="nl-NL" i="1">
                              <a:solidFill>
                                <a:schemeClr val="bg1"/>
                              </a:solidFill>
                              <a:latin typeface="Cambria Math" panose="02040503050406030204" pitchFamily="18" charset="0"/>
                            </a:rPr>
                            <m:t>𝐹</m:t>
                          </m:r>
                        </m:e>
                        <m:sub>
                          <m:r>
                            <m:rPr>
                              <m:sty m:val="p"/>
                            </m:rPr>
                            <a:rPr lang="nl-NL">
                              <a:solidFill>
                                <a:schemeClr val="bg1"/>
                              </a:solidFill>
                              <a:latin typeface="Cambria Math" panose="02040503050406030204" pitchFamily="18" charset="0"/>
                            </a:rPr>
                            <m:t>g</m:t>
                          </m:r>
                        </m:sub>
                      </m:sSub>
                      <m:r>
                        <a:rPr lang="nl-NL" i="1">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𝐺</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𝑀</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𝑚</m:t>
                          </m:r>
                        </m:num>
                        <m:den>
                          <m:sSup>
                            <m:sSupPr>
                              <m:ctrlPr>
                                <a:rPr lang="nl-NL" i="1">
                                  <a:solidFill>
                                    <a:schemeClr val="bg1"/>
                                  </a:solidFill>
                                  <a:latin typeface="Cambria Math" panose="02040503050406030204" pitchFamily="18" charset="0"/>
                                </a:rPr>
                              </m:ctrlPr>
                            </m:sSupPr>
                            <m:e>
                              <m:r>
                                <a:rPr lang="nl-NL" i="1">
                                  <a:solidFill>
                                    <a:schemeClr val="bg1"/>
                                  </a:solidFill>
                                  <a:latin typeface="Cambria Math" panose="02040503050406030204" pitchFamily="18" charset="0"/>
                                </a:rPr>
                                <m:t>𝑟</m:t>
                              </m:r>
                            </m:e>
                            <m:sup>
                              <m:r>
                                <a:rPr lang="nl-NL" i="1">
                                  <a:solidFill>
                                    <a:schemeClr val="bg1"/>
                                  </a:solidFill>
                                  <a:latin typeface="Cambria Math" panose="02040503050406030204" pitchFamily="18" charset="0"/>
                                </a:rPr>
                                <m:t>2</m:t>
                              </m:r>
                            </m:sup>
                          </m:sSup>
                        </m:den>
                      </m:f>
                    </m:oMath>
                  </m:oMathPara>
                </a14:m>
                <a:endParaRPr lang="nl-NL" sz="1800" dirty="0">
                  <a:solidFill>
                    <a:schemeClr val="bg1"/>
                  </a:solidFill>
                </a:endParaRPr>
              </a:p>
            </p:txBody>
          </p:sp>
        </mc:Choice>
        <mc:Fallback xmlns="">
          <p:sp>
            <p:nvSpPr>
              <p:cNvPr id="4" name="Tekstvak 3">
                <a:extLst>
                  <a:ext uri="{FF2B5EF4-FFF2-40B4-BE49-F238E27FC236}">
                    <a16:creationId xmlns:a16="http://schemas.microsoft.com/office/drawing/2014/main" id="{7A36F00A-3866-66B4-C505-99C5712241CF}"/>
                  </a:ext>
                </a:extLst>
              </p:cNvPr>
              <p:cNvSpPr txBox="1">
                <a:spLocks noRot="1" noChangeAspect="1" noMove="1" noResize="1" noEditPoints="1" noAdjustHandles="1" noChangeArrowheads="1" noChangeShapeType="1" noTextEdit="1"/>
              </p:cNvSpPr>
              <p:nvPr/>
            </p:nvSpPr>
            <p:spPr>
              <a:xfrm>
                <a:off x="4269450" y="936436"/>
                <a:ext cx="2520000" cy="947731"/>
              </a:xfrm>
              <a:prstGeom prst="rect">
                <a:avLst/>
              </a:prstGeom>
              <a:blipFill>
                <a:blip r:embed="rId8"/>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EB8AE7E0-1DF6-04E1-0999-1B432F9C4567}"/>
                  </a:ext>
                </a:extLst>
              </p:cNvPr>
              <p:cNvSpPr txBox="1"/>
              <p:nvPr/>
            </p:nvSpPr>
            <p:spPr>
              <a:xfrm>
                <a:off x="2701771" y="3334573"/>
                <a:ext cx="1319613" cy="947731"/>
              </a:xfrm>
              <a:prstGeom prst="rect">
                <a:avLst/>
              </a:prstGeom>
              <a:noFill/>
              <a:ln>
                <a:solidFill>
                  <a:schemeClr val="bg1"/>
                </a:solidFill>
              </a:ln>
              <a:effectLst>
                <a:glow rad="38100">
                  <a:srgbClr val="00F6F7"/>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i="1" smtClean="0">
                          <a:solidFill>
                            <a:schemeClr val="bg1"/>
                          </a:solidFill>
                          <a:latin typeface="Cambria Math" panose="02040503050406030204" pitchFamily="18" charset="0"/>
                        </a:rPr>
                        <m:t>𝑔</m:t>
                      </m:r>
                      <m:r>
                        <a:rPr lang="nl-NL" i="1" smtClean="0">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𝐺</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𝑀</m:t>
                          </m:r>
                        </m:num>
                        <m:den>
                          <m:sSup>
                            <m:sSupPr>
                              <m:ctrlPr>
                                <a:rPr lang="nl-NL" b="0" i="1" smtClean="0">
                                  <a:solidFill>
                                    <a:schemeClr val="bg1"/>
                                  </a:solidFill>
                                  <a:latin typeface="Cambria Math" panose="02040503050406030204" pitchFamily="18" charset="0"/>
                                </a:rPr>
                              </m:ctrlPr>
                            </m:sSupPr>
                            <m:e>
                              <m:r>
                                <a:rPr lang="nl-NL" b="0" i="1" smtClean="0">
                                  <a:solidFill>
                                    <a:schemeClr val="bg1"/>
                                  </a:solidFill>
                                  <a:latin typeface="Cambria Math" panose="02040503050406030204" pitchFamily="18" charset="0"/>
                                </a:rPr>
                                <m:t>𝑟</m:t>
                              </m:r>
                            </m:e>
                            <m:sup>
                              <m:r>
                                <a:rPr lang="nl-NL" b="0" i="1" smtClean="0">
                                  <a:solidFill>
                                    <a:schemeClr val="bg1"/>
                                  </a:solidFill>
                                  <a:latin typeface="Cambria Math" panose="02040503050406030204" pitchFamily="18" charset="0"/>
                                </a:rPr>
                                <m:t>2</m:t>
                              </m:r>
                            </m:sup>
                          </m:sSup>
                        </m:den>
                      </m:f>
                    </m:oMath>
                  </m:oMathPara>
                </a14:m>
                <a:endParaRPr lang="nl-NL" dirty="0">
                  <a:solidFill>
                    <a:schemeClr val="bg1"/>
                  </a:solidFill>
                </a:endParaRPr>
              </a:p>
            </p:txBody>
          </p:sp>
        </mc:Choice>
        <mc:Fallback xmlns="">
          <p:sp>
            <p:nvSpPr>
              <p:cNvPr id="6" name="Tekstvak 5">
                <a:extLst>
                  <a:ext uri="{FF2B5EF4-FFF2-40B4-BE49-F238E27FC236}">
                    <a16:creationId xmlns:a16="http://schemas.microsoft.com/office/drawing/2014/main" id="{EB8AE7E0-1DF6-04E1-0999-1B432F9C4567}"/>
                  </a:ext>
                </a:extLst>
              </p:cNvPr>
              <p:cNvSpPr txBox="1">
                <a:spLocks noRot="1" noChangeAspect="1" noMove="1" noResize="1" noEditPoints="1" noAdjustHandles="1" noChangeArrowheads="1" noChangeShapeType="1" noTextEdit="1"/>
              </p:cNvSpPr>
              <p:nvPr/>
            </p:nvSpPr>
            <p:spPr>
              <a:xfrm>
                <a:off x="2701771" y="3334573"/>
                <a:ext cx="1319613" cy="947731"/>
              </a:xfrm>
              <a:prstGeom prst="rect">
                <a:avLst/>
              </a:prstGeom>
              <a:blipFill>
                <a:blip r:embed="rId9"/>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a:extLst>
                  <a:ext uri="{FF2B5EF4-FFF2-40B4-BE49-F238E27FC236}">
                    <a16:creationId xmlns:a16="http://schemas.microsoft.com/office/drawing/2014/main" id="{28407A40-E846-A116-B9ED-BDF7C664D6A6}"/>
                  </a:ext>
                </a:extLst>
              </p:cNvPr>
              <p:cNvSpPr txBox="1"/>
              <p:nvPr/>
            </p:nvSpPr>
            <p:spPr>
              <a:xfrm>
                <a:off x="9797652" y="2003562"/>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b="0" i="1" smtClean="0">
                              <a:solidFill>
                                <a:schemeClr val="bg1"/>
                              </a:solidFill>
                              <a:latin typeface="Cambria Math" panose="02040503050406030204" pitchFamily="18" charset="0"/>
                            </a:rPr>
                          </m:ctrlPr>
                        </m:sSubPr>
                        <m:e>
                          <m:r>
                            <a:rPr lang="nl-NL" b="0" i="1" smtClean="0">
                              <a:solidFill>
                                <a:schemeClr val="bg1"/>
                              </a:solidFill>
                              <a:latin typeface="Cambria Math" panose="02040503050406030204" pitchFamily="18" charset="0"/>
                            </a:rPr>
                            <m:t>𝑣</m:t>
                          </m:r>
                        </m:e>
                        <m:sub>
                          <m:r>
                            <m:rPr>
                              <m:sty m:val="p"/>
                            </m:rPr>
                            <a:rPr lang="nl-NL" b="0" i="0" smtClean="0">
                              <a:solidFill>
                                <a:schemeClr val="bg1"/>
                              </a:solidFill>
                              <a:latin typeface="Cambria Math" panose="02040503050406030204" pitchFamily="18" charset="0"/>
                            </a:rPr>
                            <m:t>baan</m:t>
                          </m:r>
                        </m:sub>
                      </m:sSub>
                      <m:r>
                        <a:rPr lang="nl-NL" b="0" i="1" smtClean="0">
                          <a:solidFill>
                            <a:schemeClr val="bg1"/>
                          </a:solidFill>
                          <a:latin typeface="Cambria Math" panose="02040503050406030204" pitchFamily="18" charset="0"/>
                        </a:rPr>
                        <m:t>=</m:t>
                      </m:r>
                      <m:f>
                        <m:fPr>
                          <m:ctrlPr>
                            <a:rPr lang="nl-NL" i="1">
                              <a:solidFill>
                                <a:schemeClr val="bg1"/>
                              </a:solidFill>
                              <a:latin typeface="Cambria Math" panose="02040503050406030204" pitchFamily="18" charset="0"/>
                            </a:rPr>
                          </m:ctrlPr>
                        </m:fPr>
                        <m:num>
                          <m:r>
                            <a:rPr lang="nl-NL" i="1">
                              <a:solidFill>
                                <a:schemeClr val="bg1"/>
                              </a:solidFill>
                              <a:latin typeface="Cambria Math" panose="02040503050406030204" pitchFamily="18" charset="0"/>
                            </a:rPr>
                            <m:t>2∙</m:t>
                          </m:r>
                          <m:r>
                            <m:rPr>
                              <m:sty m:val="p"/>
                            </m:rPr>
                            <a:rPr lang="nl-NL" i="0">
                              <a:solidFill>
                                <a:schemeClr val="bg1"/>
                              </a:solidFill>
                              <a:latin typeface="Cambria Math" panose="02040503050406030204" pitchFamily="18" charset="0"/>
                            </a:rPr>
                            <m:t>π</m:t>
                          </m:r>
                          <m:r>
                            <a:rPr lang="nl-NL" i="1">
                              <a:solidFill>
                                <a:schemeClr val="bg1"/>
                              </a:solidFill>
                              <a:latin typeface="Cambria Math" panose="02040503050406030204" pitchFamily="18" charset="0"/>
                            </a:rPr>
                            <m:t>∙</m:t>
                          </m:r>
                          <m:r>
                            <a:rPr lang="nl-NL" i="1">
                              <a:solidFill>
                                <a:schemeClr val="bg1"/>
                              </a:solidFill>
                              <a:latin typeface="Cambria Math" panose="02040503050406030204" pitchFamily="18" charset="0"/>
                            </a:rPr>
                            <m:t>𝑟</m:t>
                          </m:r>
                        </m:num>
                        <m:den>
                          <m:r>
                            <a:rPr lang="nl-NL" i="1">
                              <a:solidFill>
                                <a:schemeClr val="bg1"/>
                              </a:solidFill>
                              <a:latin typeface="Cambria Math" panose="02040503050406030204" pitchFamily="18" charset="0"/>
                            </a:rPr>
                            <m:t>𝑇</m:t>
                          </m:r>
                        </m:den>
                      </m:f>
                    </m:oMath>
                  </m:oMathPara>
                </a14:m>
                <a:endParaRPr lang="nl-NL" dirty="0">
                  <a:solidFill>
                    <a:schemeClr val="bg1"/>
                  </a:solidFill>
                </a:endParaRPr>
              </a:p>
            </p:txBody>
          </p:sp>
        </mc:Choice>
        <mc:Fallback xmlns="">
          <p:sp>
            <p:nvSpPr>
              <p:cNvPr id="10" name="Tekstvak 9">
                <a:extLst>
                  <a:ext uri="{FF2B5EF4-FFF2-40B4-BE49-F238E27FC236}">
                    <a16:creationId xmlns:a16="http://schemas.microsoft.com/office/drawing/2014/main" id="{28407A40-E846-A116-B9ED-BDF7C664D6A6}"/>
                  </a:ext>
                </a:extLst>
              </p:cNvPr>
              <p:cNvSpPr txBox="1">
                <a:spLocks noRot="1" noChangeAspect="1" noMove="1" noResize="1" noEditPoints="1" noAdjustHandles="1" noChangeArrowheads="1" noChangeShapeType="1" noTextEdit="1"/>
              </p:cNvSpPr>
              <p:nvPr/>
            </p:nvSpPr>
            <p:spPr>
              <a:xfrm>
                <a:off x="9797652" y="2003562"/>
                <a:ext cx="2160000" cy="947731"/>
              </a:xfrm>
              <a:prstGeom prst="rect">
                <a:avLst/>
              </a:prstGeom>
              <a:blipFill>
                <a:blip r:embed="rId10"/>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4CC5CE03-A631-8B29-A450-B5C88C1D29E7}"/>
                  </a:ext>
                </a:extLst>
              </p:cNvPr>
              <p:cNvSpPr txBox="1"/>
              <p:nvPr/>
            </p:nvSpPr>
            <p:spPr>
              <a:xfrm>
                <a:off x="9797652" y="936436"/>
                <a:ext cx="2160000" cy="947731"/>
              </a:xfrm>
              <a:prstGeom prst="rect">
                <a:avLst/>
              </a:prstGeom>
              <a:noFill/>
              <a:ln>
                <a:solidFill>
                  <a:schemeClr val="bg1"/>
                </a:solidFill>
              </a:ln>
              <a:effectLst>
                <a:glow rad="38100">
                  <a:schemeClr val="bg1">
                    <a:alpha val="37000"/>
                  </a:schemeClr>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sz="1800" b="0" i="1" smtClean="0">
                              <a:solidFill>
                                <a:schemeClr val="bg1"/>
                              </a:solidFill>
                              <a:latin typeface="Cambria Math" panose="02040503050406030204" pitchFamily="18" charset="0"/>
                            </a:rPr>
                          </m:ctrlPr>
                        </m:sSubPr>
                        <m:e>
                          <m:sSub>
                            <m:sSubPr>
                              <m:ctrlPr>
                                <a:rPr lang="nl-NL" sz="1800" b="0" i="1" smtClean="0">
                                  <a:solidFill>
                                    <a:schemeClr val="bg1"/>
                                  </a:solidFill>
                                  <a:latin typeface="Cambria Math" panose="02040503050406030204" pitchFamily="18" charset="0"/>
                                </a:rPr>
                              </m:ctrlPr>
                            </m:sSubPr>
                            <m:e>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res</m:t>
                              </m:r>
                            </m:sub>
                          </m:sSub>
                          <m:r>
                            <a:rPr lang="nl-NL" sz="1800" b="0" i="1" smtClean="0">
                              <a:solidFill>
                                <a:schemeClr val="bg1"/>
                              </a:solidFill>
                              <a:latin typeface="Cambria Math" panose="02040503050406030204" pitchFamily="18" charset="0"/>
                            </a:rPr>
                            <m:t>=</m:t>
                          </m:r>
                          <m:r>
                            <a:rPr lang="nl-NL" sz="1800" b="0" i="1" smtClean="0">
                              <a:solidFill>
                                <a:schemeClr val="bg1"/>
                              </a:solidFill>
                              <a:latin typeface="Cambria Math" panose="02040503050406030204" pitchFamily="18" charset="0"/>
                            </a:rPr>
                            <m:t>𝐹</m:t>
                          </m:r>
                        </m:e>
                        <m:sub>
                          <m:r>
                            <m:rPr>
                              <m:sty m:val="p"/>
                            </m:rPr>
                            <a:rPr lang="nl-NL" sz="1800" b="0" i="0" smtClean="0">
                              <a:solidFill>
                                <a:schemeClr val="bg1"/>
                              </a:solidFill>
                              <a:latin typeface="Cambria Math" panose="02040503050406030204" pitchFamily="18" charset="0"/>
                            </a:rPr>
                            <m:t>mpz</m:t>
                          </m:r>
                        </m:sub>
                      </m:sSub>
                      <m:r>
                        <a:rPr lang="nl-NL" sz="1800" b="0" i="1" smtClean="0">
                          <a:solidFill>
                            <a:schemeClr val="bg1"/>
                          </a:solidFill>
                          <a:latin typeface="Cambria Math" panose="02040503050406030204" pitchFamily="18" charset="0"/>
                        </a:rPr>
                        <m:t>=</m:t>
                      </m:r>
                      <m:f>
                        <m:fPr>
                          <m:ctrlPr>
                            <a:rPr lang="nl-NL" sz="1800" b="0" i="1" smtClean="0">
                              <a:solidFill>
                                <a:schemeClr val="bg1"/>
                              </a:solidFill>
                              <a:latin typeface="Cambria Math" panose="02040503050406030204" pitchFamily="18" charset="0"/>
                            </a:rPr>
                          </m:ctrlPr>
                        </m:fPr>
                        <m:num>
                          <m:r>
                            <a:rPr lang="nl-NL" sz="1800" b="0" i="1" smtClean="0">
                              <a:solidFill>
                                <a:schemeClr val="bg1"/>
                              </a:solidFill>
                              <a:latin typeface="Cambria Math" panose="02040503050406030204" pitchFamily="18" charset="0"/>
                            </a:rPr>
                            <m:t>𝑚</m:t>
                          </m:r>
                          <m:sSup>
                            <m:sSupPr>
                              <m:ctrlPr>
                                <a:rPr lang="nl-NL" sz="1800" b="0" i="1" smtClean="0">
                                  <a:solidFill>
                                    <a:schemeClr val="bg1"/>
                                  </a:solidFill>
                                  <a:latin typeface="Cambria Math" panose="02040503050406030204" pitchFamily="18" charset="0"/>
                                </a:rPr>
                              </m:ctrlPr>
                            </m:sSupPr>
                            <m:e>
                              <m:r>
                                <a:rPr lang="nl-NL" sz="1800" b="0" i="1" smtClean="0">
                                  <a:solidFill>
                                    <a:schemeClr val="bg1"/>
                                  </a:solidFill>
                                  <a:latin typeface="Cambria Math" panose="02040503050406030204" pitchFamily="18" charset="0"/>
                                </a:rPr>
                                <m:t>𝑣</m:t>
                              </m:r>
                            </m:e>
                            <m:sup>
                              <m:r>
                                <a:rPr lang="nl-NL" sz="1800" b="0" i="1" smtClean="0">
                                  <a:solidFill>
                                    <a:schemeClr val="bg1"/>
                                  </a:solidFill>
                                  <a:latin typeface="Cambria Math" panose="02040503050406030204" pitchFamily="18" charset="0"/>
                                </a:rPr>
                                <m:t>2</m:t>
                              </m:r>
                            </m:sup>
                          </m:sSup>
                        </m:num>
                        <m:den>
                          <m:r>
                            <a:rPr lang="nl-NL" sz="1800" b="0" i="1" smtClean="0">
                              <a:solidFill>
                                <a:schemeClr val="bg1"/>
                              </a:solidFill>
                              <a:latin typeface="Cambria Math" panose="02040503050406030204" pitchFamily="18" charset="0"/>
                            </a:rPr>
                            <m:t>𝑟</m:t>
                          </m:r>
                        </m:den>
                      </m:f>
                    </m:oMath>
                  </m:oMathPara>
                </a14:m>
                <a:endParaRPr lang="nl-NL" dirty="0">
                  <a:solidFill>
                    <a:schemeClr val="bg1"/>
                  </a:solidFill>
                </a:endParaRPr>
              </a:p>
            </p:txBody>
          </p:sp>
        </mc:Choice>
        <mc:Fallback xmlns="">
          <p:sp>
            <p:nvSpPr>
              <p:cNvPr id="12" name="Tekstvak 11">
                <a:extLst>
                  <a:ext uri="{FF2B5EF4-FFF2-40B4-BE49-F238E27FC236}">
                    <a16:creationId xmlns:a16="http://schemas.microsoft.com/office/drawing/2014/main" id="{4CC5CE03-A631-8B29-A450-B5C88C1D29E7}"/>
                  </a:ext>
                </a:extLst>
              </p:cNvPr>
              <p:cNvSpPr txBox="1">
                <a:spLocks noRot="1" noChangeAspect="1" noMove="1" noResize="1" noEditPoints="1" noAdjustHandles="1" noChangeArrowheads="1" noChangeShapeType="1" noTextEdit="1"/>
              </p:cNvSpPr>
              <p:nvPr/>
            </p:nvSpPr>
            <p:spPr>
              <a:xfrm>
                <a:off x="9797652" y="936436"/>
                <a:ext cx="2160000" cy="947731"/>
              </a:xfrm>
              <a:prstGeom prst="rect">
                <a:avLst/>
              </a:prstGeom>
              <a:blipFill>
                <a:blip r:embed="rId11"/>
                <a:stretch>
                  <a:fillRect/>
                </a:stretch>
              </a:blipFill>
              <a:ln>
                <a:solidFill>
                  <a:schemeClr val="bg1"/>
                </a:solidFill>
              </a:ln>
              <a:effectLst>
                <a:glow rad="38100">
                  <a:schemeClr val="bg1">
                    <a:alpha val="37000"/>
                  </a:schemeClr>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4B288476-ED3B-9A75-12F0-91F26ECE3FF6}"/>
                  </a:ext>
                </a:extLst>
              </p:cNvPr>
              <p:cNvSpPr txBox="1"/>
              <p:nvPr/>
            </p:nvSpPr>
            <p:spPr>
              <a:xfrm>
                <a:off x="7207980" y="3334573"/>
                <a:ext cx="2160000" cy="945208"/>
              </a:xfrm>
              <a:prstGeom prst="rect">
                <a:avLst/>
              </a:prstGeom>
              <a:noFill/>
              <a:ln>
                <a:solidFill>
                  <a:schemeClr val="bg1"/>
                </a:solidFill>
              </a:ln>
              <a:effectLst>
                <a:glow rad="38100">
                  <a:srgbClr val="00F6F7"/>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sz="1400" b="0" i="1" smtClean="0">
                          <a:solidFill>
                            <a:schemeClr val="bg1"/>
                          </a:solidFill>
                          <a:latin typeface="Cambria Math" panose="02040503050406030204" pitchFamily="18" charset="0"/>
                        </a:rPr>
                        <m:t>𝑣</m:t>
                      </m:r>
                      <m:r>
                        <a:rPr lang="nl-NL" sz="1400" i="1">
                          <a:solidFill>
                            <a:schemeClr val="bg1"/>
                          </a:solidFill>
                          <a:latin typeface="Cambria Math" panose="02040503050406030204" pitchFamily="18" charset="0"/>
                        </a:rPr>
                        <m:t>=</m:t>
                      </m:r>
                      <m:rad>
                        <m:radPr>
                          <m:degHide m:val="on"/>
                          <m:ctrlPr>
                            <a:rPr lang="nl-NL" sz="1400" i="1" smtClean="0">
                              <a:solidFill>
                                <a:schemeClr val="bg1"/>
                              </a:solidFill>
                              <a:latin typeface="Cambria Math" panose="02040503050406030204" pitchFamily="18" charset="0"/>
                            </a:rPr>
                          </m:ctrlPr>
                        </m:radPr>
                        <m:deg/>
                        <m:e>
                          <m:f>
                            <m:fPr>
                              <m:ctrlPr>
                                <a:rPr lang="nl-NL" sz="1400" i="1">
                                  <a:solidFill>
                                    <a:schemeClr val="bg1"/>
                                  </a:solidFill>
                                  <a:latin typeface="Cambria Math" panose="02040503050406030204" pitchFamily="18" charset="0"/>
                                </a:rPr>
                              </m:ctrlPr>
                            </m:fPr>
                            <m:num>
                              <m:r>
                                <a:rPr lang="nl-NL" sz="1400" i="1">
                                  <a:solidFill>
                                    <a:schemeClr val="bg1"/>
                                  </a:solidFill>
                                  <a:latin typeface="Cambria Math" panose="02040503050406030204" pitchFamily="18" charset="0"/>
                                </a:rPr>
                                <m:t>𝐺</m:t>
                              </m:r>
                              <m:r>
                                <a:rPr lang="nl-NL" sz="1400" i="1">
                                  <a:solidFill>
                                    <a:schemeClr val="bg1"/>
                                  </a:solidFill>
                                  <a:latin typeface="Cambria Math" panose="02040503050406030204" pitchFamily="18" charset="0"/>
                                </a:rPr>
                                <m:t>∙</m:t>
                              </m:r>
                              <m:r>
                                <a:rPr lang="nl-NL" sz="1400" i="1">
                                  <a:solidFill>
                                    <a:schemeClr val="bg1"/>
                                  </a:solidFill>
                                  <a:latin typeface="Cambria Math" panose="02040503050406030204" pitchFamily="18" charset="0"/>
                                </a:rPr>
                                <m:t>𝑀</m:t>
                              </m:r>
                            </m:num>
                            <m:den>
                              <m:r>
                                <a:rPr lang="nl-NL" sz="1400" i="1">
                                  <a:solidFill>
                                    <a:schemeClr val="bg1"/>
                                  </a:solidFill>
                                  <a:latin typeface="Cambria Math" panose="02040503050406030204" pitchFamily="18" charset="0"/>
                                </a:rPr>
                                <m:t>𝑟</m:t>
                              </m:r>
                            </m:den>
                          </m:f>
                        </m:e>
                      </m:rad>
                    </m:oMath>
                  </m:oMathPara>
                </a14:m>
                <a:endParaRPr lang="nl-NL" sz="1400" dirty="0">
                  <a:solidFill>
                    <a:schemeClr val="bg1"/>
                  </a:solidFill>
                </a:endParaRPr>
              </a:p>
            </p:txBody>
          </p:sp>
        </mc:Choice>
        <mc:Fallback xmlns="">
          <p:sp>
            <p:nvSpPr>
              <p:cNvPr id="14" name="Tekstvak 13">
                <a:extLst>
                  <a:ext uri="{FF2B5EF4-FFF2-40B4-BE49-F238E27FC236}">
                    <a16:creationId xmlns:a16="http://schemas.microsoft.com/office/drawing/2014/main" id="{4B288476-ED3B-9A75-12F0-91F26ECE3FF6}"/>
                  </a:ext>
                </a:extLst>
              </p:cNvPr>
              <p:cNvSpPr txBox="1">
                <a:spLocks noRot="1" noChangeAspect="1" noMove="1" noResize="1" noEditPoints="1" noAdjustHandles="1" noChangeArrowheads="1" noChangeShapeType="1" noTextEdit="1"/>
              </p:cNvSpPr>
              <p:nvPr/>
            </p:nvSpPr>
            <p:spPr>
              <a:xfrm>
                <a:off x="7207980" y="3334573"/>
                <a:ext cx="2160000" cy="945208"/>
              </a:xfrm>
              <a:prstGeom prst="rect">
                <a:avLst/>
              </a:prstGeom>
              <a:blipFill>
                <a:blip r:embed="rId12"/>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Tekstvak 15">
                <a:extLst>
                  <a:ext uri="{FF2B5EF4-FFF2-40B4-BE49-F238E27FC236}">
                    <a16:creationId xmlns:a16="http://schemas.microsoft.com/office/drawing/2014/main" id="{DDDDFAF7-6008-FA6A-1033-2273D8002D5C}"/>
                  </a:ext>
                </a:extLst>
              </p:cNvPr>
              <p:cNvSpPr txBox="1"/>
              <p:nvPr/>
            </p:nvSpPr>
            <p:spPr>
              <a:xfrm>
                <a:off x="9804554" y="4577414"/>
                <a:ext cx="2160000" cy="947731"/>
              </a:xfrm>
              <a:prstGeom prst="rect">
                <a:avLst/>
              </a:prstGeom>
              <a:noFill/>
              <a:ln>
                <a:solidFill>
                  <a:schemeClr val="bg1"/>
                </a:solidFill>
              </a:ln>
              <a:effectLst>
                <a:glow rad="38100">
                  <a:srgbClr val="00F6F7"/>
                </a:glow>
              </a:effectLst>
            </p:spPr>
            <p:txBody>
              <a:bodyPr wrap="square" anchor="ctr" anchorCtr="0">
                <a:noAutofit/>
              </a:bodyPr>
              <a:lstStyle/>
              <a:p>
                <a:pPr algn="ctr"/>
                <a14:m>
                  <m:oMath xmlns:m="http://schemas.openxmlformats.org/officeDocument/2006/math">
                    <m:f>
                      <m:fPr>
                        <m:ctrlPr>
                          <a:rPr lang="nl-NL" sz="2400" i="1" smtClean="0">
                            <a:solidFill>
                              <a:schemeClr val="bg1"/>
                            </a:solidFill>
                            <a:latin typeface="Cambria Math" panose="02040503050406030204" pitchFamily="18" charset="0"/>
                          </a:rPr>
                        </m:ctrlPr>
                      </m:fPr>
                      <m:num>
                        <m:sSup>
                          <m:sSupPr>
                            <m:ctrlPr>
                              <a:rPr lang="en-GB" sz="2400" i="1" smtClean="0">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𝑟</m:t>
                            </m:r>
                          </m:e>
                          <m:sup>
                            <m:r>
                              <a:rPr lang="en-GB" sz="2400" b="0" i="1" smtClean="0">
                                <a:solidFill>
                                  <a:schemeClr val="bg1"/>
                                </a:solidFill>
                                <a:latin typeface="Cambria Math" panose="02040503050406030204" pitchFamily="18" charset="0"/>
                              </a:rPr>
                              <m:t>3</m:t>
                            </m:r>
                          </m:sup>
                        </m:sSup>
                      </m:num>
                      <m:den>
                        <m:sSup>
                          <m:sSupPr>
                            <m:ctrlPr>
                              <a:rPr lang="en-GB" sz="2400" i="1">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𝑇</m:t>
                            </m:r>
                          </m:e>
                          <m:sup>
                            <m:r>
                              <a:rPr lang="en-GB" sz="2400" i="1">
                                <a:solidFill>
                                  <a:schemeClr val="bg1"/>
                                </a:solidFill>
                                <a:latin typeface="Cambria Math" panose="02040503050406030204" pitchFamily="18" charset="0"/>
                              </a:rPr>
                              <m:t>2</m:t>
                            </m:r>
                          </m:sup>
                        </m:sSup>
                      </m:den>
                    </m:f>
                    <m:r>
                      <a:rPr lang="en-GB" sz="2400" i="1">
                        <a:solidFill>
                          <a:schemeClr val="bg1"/>
                        </a:solidFill>
                        <a:latin typeface="Cambria Math" panose="02040503050406030204" pitchFamily="18" charset="0"/>
                      </a:rPr>
                      <m:t>=</m:t>
                    </m:r>
                    <m:f>
                      <m:fPr>
                        <m:ctrlPr>
                          <a:rPr lang="en-GB" sz="2400" i="1">
                            <a:solidFill>
                              <a:schemeClr val="bg1"/>
                            </a:solidFill>
                            <a:latin typeface="Cambria Math" panose="02040503050406030204" pitchFamily="18" charset="0"/>
                          </a:rPr>
                        </m:ctrlPr>
                      </m:fPr>
                      <m:num>
                        <m:r>
                          <a:rPr lang="en-GB" sz="2400" i="1">
                            <a:solidFill>
                              <a:schemeClr val="bg1"/>
                            </a:solidFill>
                            <a:latin typeface="Cambria Math" panose="02040503050406030204" pitchFamily="18" charset="0"/>
                          </a:rPr>
                          <m:t>𝐺𝑀</m:t>
                        </m:r>
                      </m:num>
                      <m:den>
                        <m:r>
                          <a:rPr lang="en-GB" sz="2400" i="1">
                            <a:solidFill>
                              <a:schemeClr val="bg1"/>
                            </a:solidFill>
                            <a:latin typeface="Cambria Math" panose="02040503050406030204" pitchFamily="18" charset="0"/>
                          </a:rPr>
                          <m:t>4</m:t>
                        </m:r>
                        <m:r>
                          <a:rPr lang="nl-NL" sz="2400" i="1">
                            <a:solidFill>
                              <a:schemeClr val="bg1"/>
                            </a:solidFill>
                            <a:latin typeface="Cambria Math" panose="02040503050406030204" pitchFamily="18" charset="0"/>
                          </a:rPr>
                          <m:t>∙</m:t>
                        </m:r>
                        <m:sSup>
                          <m:sSupPr>
                            <m:ctrlPr>
                              <a:rPr lang="en-GB" sz="2400" i="1">
                                <a:solidFill>
                                  <a:schemeClr val="bg1"/>
                                </a:solidFill>
                                <a:latin typeface="Cambria Math" panose="02040503050406030204" pitchFamily="18" charset="0"/>
                              </a:rPr>
                            </m:ctrlPr>
                          </m:sSupPr>
                          <m:e>
                            <m:r>
                              <a:rPr lang="nl-NL" sz="2400" i="1">
                                <a:solidFill>
                                  <a:schemeClr val="bg1"/>
                                </a:solidFill>
                                <a:latin typeface="Cambria Math" panose="02040503050406030204" pitchFamily="18" charset="0"/>
                              </a:rPr>
                              <m:t>𝜋</m:t>
                            </m:r>
                          </m:e>
                          <m:sup>
                            <m:r>
                              <a:rPr lang="en-GB" sz="2400" i="1">
                                <a:solidFill>
                                  <a:schemeClr val="bg1"/>
                                </a:solidFill>
                                <a:latin typeface="Cambria Math" panose="02040503050406030204" pitchFamily="18" charset="0"/>
                              </a:rPr>
                              <m:t>2</m:t>
                            </m:r>
                          </m:sup>
                        </m:sSup>
                      </m:den>
                    </m:f>
                  </m:oMath>
                </a14:m>
                <a:r>
                  <a:rPr lang="nl-NL" sz="2400" dirty="0">
                    <a:solidFill>
                      <a:schemeClr val="bg1"/>
                    </a:solidFill>
                  </a:rPr>
                  <a:t> </a:t>
                </a:r>
              </a:p>
            </p:txBody>
          </p:sp>
        </mc:Choice>
        <mc:Fallback xmlns="">
          <p:sp>
            <p:nvSpPr>
              <p:cNvPr id="16" name="Tekstvak 15">
                <a:extLst>
                  <a:ext uri="{FF2B5EF4-FFF2-40B4-BE49-F238E27FC236}">
                    <a16:creationId xmlns:a16="http://schemas.microsoft.com/office/drawing/2014/main" id="{DDDDFAF7-6008-FA6A-1033-2273D8002D5C}"/>
                  </a:ext>
                </a:extLst>
              </p:cNvPr>
              <p:cNvSpPr txBox="1">
                <a:spLocks noRot="1" noChangeAspect="1" noMove="1" noResize="1" noEditPoints="1" noAdjustHandles="1" noChangeArrowheads="1" noChangeShapeType="1" noTextEdit="1"/>
              </p:cNvSpPr>
              <p:nvPr/>
            </p:nvSpPr>
            <p:spPr>
              <a:xfrm>
                <a:off x="9804554" y="4577414"/>
                <a:ext cx="2160000" cy="947731"/>
              </a:xfrm>
              <a:prstGeom prst="rect">
                <a:avLst/>
              </a:prstGeom>
              <a:blipFill>
                <a:blip r:embed="rId13"/>
                <a:stretch>
                  <a:fillRect/>
                </a:stretch>
              </a:blipFill>
              <a:ln>
                <a:solidFill>
                  <a:schemeClr val="bg1"/>
                </a:solidFill>
              </a:ln>
              <a:effectLst>
                <a:glow rad="38100">
                  <a:srgbClr val="00F6F7"/>
                </a:glow>
              </a:effectLst>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9" name="Tekstvak 68">
                <a:extLst>
                  <a:ext uri="{FF2B5EF4-FFF2-40B4-BE49-F238E27FC236}">
                    <a16:creationId xmlns:a16="http://schemas.microsoft.com/office/drawing/2014/main" id="{58FA443A-D96C-BEBE-E247-1E184C334004}"/>
                  </a:ext>
                </a:extLst>
              </p:cNvPr>
              <p:cNvSpPr txBox="1"/>
              <p:nvPr/>
            </p:nvSpPr>
            <p:spPr>
              <a:xfrm>
                <a:off x="7640063" y="1153854"/>
                <a:ext cx="1285200" cy="512891"/>
              </a:xfrm>
              <a:prstGeom prst="rect">
                <a:avLst/>
              </a:prstGeom>
              <a:no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rgbClr val="00F6F7"/>
                              </a:solidFill>
                              <a:latin typeface="Cambria Math" panose="02040503050406030204" pitchFamily="18" charset="0"/>
                            </a:rPr>
                          </m:ctrlPr>
                        </m:sSubPr>
                        <m:e>
                          <m:r>
                            <a:rPr lang="nl-NL" i="1">
                              <a:solidFill>
                                <a:srgbClr val="00F6F7"/>
                              </a:solidFill>
                              <a:latin typeface="Cambria Math" panose="02040503050406030204" pitchFamily="18" charset="0"/>
                            </a:rPr>
                            <m:t>𝐹</m:t>
                          </m:r>
                        </m:e>
                        <m:sub>
                          <m:r>
                            <m:rPr>
                              <m:sty m:val="p"/>
                            </m:rPr>
                            <a:rPr lang="nl-NL">
                              <a:solidFill>
                                <a:srgbClr val="00F6F7"/>
                              </a:solidFill>
                              <a:latin typeface="Cambria Math" panose="02040503050406030204" pitchFamily="18" charset="0"/>
                            </a:rPr>
                            <m:t>g</m:t>
                          </m:r>
                        </m:sub>
                      </m:sSub>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mpz</m:t>
                          </m:r>
                        </m:sub>
                      </m:sSub>
                    </m:oMath>
                  </m:oMathPara>
                </a14:m>
                <a:endParaRPr lang="nl-NL" sz="1800" dirty="0">
                  <a:solidFill>
                    <a:schemeClr val="bg1"/>
                  </a:solidFill>
                </a:endParaRPr>
              </a:p>
            </p:txBody>
          </p:sp>
        </mc:Choice>
        <mc:Fallback xmlns="">
          <p:sp>
            <p:nvSpPr>
              <p:cNvPr id="69" name="Tekstvak 68">
                <a:extLst>
                  <a:ext uri="{FF2B5EF4-FFF2-40B4-BE49-F238E27FC236}">
                    <a16:creationId xmlns:a16="http://schemas.microsoft.com/office/drawing/2014/main" id="{58FA443A-D96C-BEBE-E247-1E184C334004}"/>
                  </a:ext>
                </a:extLst>
              </p:cNvPr>
              <p:cNvSpPr txBox="1">
                <a:spLocks noRot="1" noChangeAspect="1" noMove="1" noResize="1" noEditPoints="1" noAdjustHandles="1" noChangeArrowheads="1" noChangeShapeType="1" noTextEdit="1"/>
              </p:cNvSpPr>
              <p:nvPr/>
            </p:nvSpPr>
            <p:spPr>
              <a:xfrm>
                <a:off x="7640063" y="1153854"/>
                <a:ext cx="1285200" cy="512891"/>
              </a:xfrm>
              <a:prstGeom prst="rect">
                <a:avLst/>
              </a:prstGeom>
              <a:blipFill>
                <a:blip r:embed="rId19"/>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72" name="Rechte verbindingslijn met pijl 71">
            <a:extLst>
              <a:ext uri="{FF2B5EF4-FFF2-40B4-BE49-F238E27FC236}">
                <a16:creationId xmlns:a16="http://schemas.microsoft.com/office/drawing/2014/main" id="{D3DFF89E-DB1C-C330-0B79-CB0C68B5B036}"/>
              </a:ext>
            </a:extLst>
          </p:cNvPr>
          <p:cNvCxnSpPr>
            <a:cxnSpLocks/>
            <a:stCxn id="69" idx="2"/>
            <a:endCxn id="14" idx="0"/>
          </p:cNvCxnSpPr>
          <p:nvPr/>
        </p:nvCxnSpPr>
        <p:spPr>
          <a:xfrm>
            <a:off x="8282663" y="1666745"/>
            <a:ext cx="5317" cy="1667828"/>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1" name="Tekstvak 90">
                <a:extLst>
                  <a:ext uri="{FF2B5EF4-FFF2-40B4-BE49-F238E27FC236}">
                    <a16:creationId xmlns:a16="http://schemas.microsoft.com/office/drawing/2014/main" id="{4B3A555A-68A6-3E04-DB75-7F538E1F6976}"/>
                  </a:ext>
                </a:extLst>
              </p:cNvPr>
              <p:cNvSpPr txBox="1"/>
              <p:nvPr/>
            </p:nvSpPr>
            <p:spPr>
              <a:xfrm>
                <a:off x="10241129" y="3568955"/>
                <a:ext cx="1285925" cy="478965"/>
              </a:xfrm>
              <a:prstGeom prst="rect">
                <a:avLst/>
              </a:prstGeom>
              <a:no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r>
                        <a:rPr lang="nl-NL" b="0" i="1" smtClean="0">
                          <a:solidFill>
                            <a:srgbClr val="00F6F7"/>
                          </a:solidFill>
                          <a:latin typeface="Cambria Math" panose="02040503050406030204" pitchFamily="18" charset="0"/>
                        </a:rPr>
                        <m:t>𝑣</m:t>
                      </m:r>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𝑣</m:t>
                          </m:r>
                        </m:e>
                        <m:sub>
                          <m:r>
                            <m:rPr>
                              <m:sty m:val="p"/>
                            </m:rPr>
                            <a:rPr lang="nl-NL" b="0" i="0" smtClean="0">
                              <a:solidFill>
                                <a:srgbClr val="00F6F7"/>
                              </a:solidFill>
                              <a:latin typeface="Cambria Math" panose="02040503050406030204" pitchFamily="18" charset="0"/>
                            </a:rPr>
                            <m:t>baan</m:t>
                          </m:r>
                        </m:sub>
                      </m:sSub>
                    </m:oMath>
                  </m:oMathPara>
                </a14:m>
                <a:endParaRPr lang="nl-NL" sz="1800" dirty="0">
                  <a:solidFill>
                    <a:schemeClr val="bg1"/>
                  </a:solidFill>
                </a:endParaRPr>
              </a:p>
            </p:txBody>
          </p:sp>
        </mc:Choice>
        <mc:Fallback xmlns="">
          <p:sp>
            <p:nvSpPr>
              <p:cNvPr id="91" name="Tekstvak 90">
                <a:extLst>
                  <a:ext uri="{FF2B5EF4-FFF2-40B4-BE49-F238E27FC236}">
                    <a16:creationId xmlns:a16="http://schemas.microsoft.com/office/drawing/2014/main" id="{4B3A555A-68A6-3E04-DB75-7F538E1F6976}"/>
                  </a:ext>
                </a:extLst>
              </p:cNvPr>
              <p:cNvSpPr txBox="1">
                <a:spLocks noRot="1" noChangeAspect="1" noMove="1" noResize="1" noEditPoints="1" noAdjustHandles="1" noChangeArrowheads="1" noChangeShapeType="1" noTextEdit="1"/>
              </p:cNvSpPr>
              <p:nvPr/>
            </p:nvSpPr>
            <p:spPr>
              <a:xfrm>
                <a:off x="10241129" y="3568955"/>
                <a:ext cx="1285925" cy="478965"/>
              </a:xfrm>
              <a:prstGeom prst="rect">
                <a:avLst/>
              </a:prstGeom>
              <a:blipFill>
                <a:blip r:embed="rId20"/>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97" name="Rechte verbindingslijn met pijl 96">
            <a:extLst>
              <a:ext uri="{FF2B5EF4-FFF2-40B4-BE49-F238E27FC236}">
                <a16:creationId xmlns:a16="http://schemas.microsoft.com/office/drawing/2014/main" id="{36383E45-8AB3-8509-4131-5BE3690893C3}"/>
              </a:ext>
            </a:extLst>
          </p:cNvPr>
          <p:cNvCxnSpPr>
            <a:cxnSpLocks/>
            <a:stCxn id="91" idx="2"/>
            <a:endCxn id="16" idx="0"/>
          </p:cNvCxnSpPr>
          <p:nvPr/>
        </p:nvCxnSpPr>
        <p:spPr>
          <a:xfrm>
            <a:off x="10884092" y="4047920"/>
            <a:ext cx="462" cy="529494"/>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0" name="Tekstvak 99">
                <a:extLst>
                  <a:ext uri="{FF2B5EF4-FFF2-40B4-BE49-F238E27FC236}">
                    <a16:creationId xmlns:a16="http://schemas.microsoft.com/office/drawing/2014/main" id="{8AEB6122-5FF7-CFB1-F9C6-79CFF7F143FE}"/>
                  </a:ext>
                </a:extLst>
              </p:cNvPr>
              <p:cNvSpPr txBox="1"/>
              <p:nvPr/>
            </p:nvSpPr>
            <p:spPr>
              <a:xfrm>
                <a:off x="2718977" y="1153855"/>
                <a:ext cx="1285200" cy="512891"/>
              </a:xfrm>
              <a:prstGeom prst="rect">
                <a:avLst/>
              </a:prstGeom>
              <a:solidFill>
                <a:schemeClr val="accent4">
                  <a:alpha val="0"/>
                </a:schemeClr>
              </a:solidFill>
              <a:ln>
                <a:solidFill>
                  <a:schemeClr val="bg1"/>
                </a:solidFill>
              </a:ln>
              <a:effectLst>
                <a:glow rad="38100">
                  <a:srgbClr val="FF00FF"/>
                </a:glow>
              </a:effectLst>
            </p:spPr>
            <p:txBody>
              <a:bodyPr wrap="square" anchor="ctr" anchorCtr="0">
                <a:noAutofit/>
              </a:bodyPr>
              <a:lstStyle/>
              <a:p>
                <a:pPr/>
                <a14:m>
                  <m:oMathPara xmlns:m="http://schemas.openxmlformats.org/officeDocument/2006/math">
                    <m:oMathParaPr>
                      <m:jc m:val="centerGroup"/>
                    </m:oMathParaPr>
                    <m:oMath xmlns:m="http://schemas.openxmlformats.org/officeDocument/2006/math">
                      <m:sSub>
                        <m:sSubPr>
                          <m:ctrlPr>
                            <a:rPr lang="nl-NL" i="1" smtClean="0">
                              <a:solidFill>
                                <a:srgbClr val="00F6F7"/>
                              </a:solidFill>
                              <a:latin typeface="Cambria Math" panose="02040503050406030204" pitchFamily="18" charset="0"/>
                            </a:rPr>
                          </m:ctrlPr>
                        </m:sSubPr>
                        <m:e>
                          <m:r>
                            <a:rPr lang="nl-NL" i="1">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z</m:t>
                          </m:r>
                        </m:sub>
                      </m:sSub>
                      <m:r>
                        <a:rPr lang="nl-NL" i="1">
                          <a:solidFill>
                            <a:srgbClr val="00F6F7"/>
                          </a:solidFill>
                          <a:latin typeface="Cambria Math" panose="02040503050406030204" pitchFamily="18" charset="0"/>
                        </a:rPr>
                        <m:t>=</m:t>
                      </m:r>
                      <m:sSub>
                        <m:sSubPr>
                          <m:ctrlPr>
                            <a:rPr lang="nl-NL" b="0" i="1" smtClean="0">
                              <a:solidFill>
                                <a:srgbClr val="00F6F7"/>
                              </a:solidFill>
                              <a:latin typeface="Cambria Math" panose="02040503050406030204" pitchFamily="18" charset="0"/>
                            </a:rPr>
                          </m:ctrlPr>
                        </m:sSubPr>
                        <m:e>
                          <m:r>
                            <a:rPr lang="nl-NL" b="0" i="1" smtClean="0">
                              <a:solidFill>
                                <a:srgbClr val="00F6F7"/>
                              </a:solidFill>
                              <a:latin typeface="Cambria Math" panose="02040503050406030204" pitchFamily="18" charset="0"/>
                            </a:rPr>
                            <m:t>𝐹</m:t>
                          </m:r>
                        </m:e>
                        <m:sub>
                          <m:r>
                            <m:rPr>
                              <m:sty m:val="p"/>
                            </m:rPr>
                            <a:rPr lang="nl-NL" b="0" i="0" smtClean="0">
                              <a:solidFill>
                                <a:srgbClr val="00F6F7"/>
                              </a:solidFill>
                              <a:latin typeface="Cambria Math" panose="02040503050406030204" pitchFamily="18" charset="0"/>
                            </a:rPr>
                            <m:t>g</m:t>
                          </m:r>
                        </m:sub>
                      </m:sSub>
                    </m:oMath>
                  </m:oMathPara>
                </a14:m>
                <a:endParaRPr lang="nl-NL" sz="1800" dirty="0">
                  <a:solidFill>
                    <a:schemeClr val="bg1"/>
                  </a:solidFill>
                </a:endParaRPr>
              </a:p>
            </p:txBody>
          </p:sp>
        </mc:Choice>
        <mc:Fallback xmlns="">
          <p:sp>
            <p:nvSpPr>
              <p:cNvPr id="100" name="Tekstvak 99">
                <a:extLst>
                  <a:ext uri="{FF2B5EF4-FFF2-40B4-BE49-F238E27FC236}">
                    <a16:creationId xmlns:a16="http://schemas.microsoft.com/office/drawing/2014/main" id="{8AEB6122-5FF7-CFB1-F9C6-79CFF7F143FE}"/>
                  </a:ext>
                </a:extLst>
              </p:cNvPr>
              <p:cNvSpPr txBox="1">
                <a:spLocks noRot="1" noChangeAspect="1" noMove="1" noResize="1" noEditPoints="1" noAdjustHandles="1" noChangeArrowheads="1" noChangeShapeType="1" noTextEdit="1"/>
              </p:cNvSpPr>
              <p:nvPr/>
            </p:nvSpPr>
            <p:spPr>
              <a:xfrm>
                <a:off x="2718977" y="1153855"/>
                <a:ext cx="1285200" cy="512891"/>
              </a:xfrm>
              <a:prstGeom prst="rect">
                <a:avLst/>
              </a:prstGeom>
              <a:blipFill>
                <a:blip r:embed="rId21"/>
                <a:stretch>
                  <a:fillRect/>
                </a:stretch>
              </a:blipFill>
              <a:ln>
                <a:solidFill>
                  <a:schemeClr val="bg1"/>
                </a:solidFill>
              </a:ln>
              <a:effectLst>
                <a:glow rad="38100">
                  <a:srgbClr val="FF00FF"/>
                </a:glow>
              </a:effectLst>
            </p:spPr>
            <p:txBody>
              <a:bodyPr/>
              <a:lstStyle/>
              <a:p>
                <a:r>
                  <a:rPr lang="nl-NL">
                    <a:noFill/>
                  </a:rPr>
                  <a:t> </a:t>
                </a:r>
              </a:p>
            </p:txBody>
          </p:sp>
        </mc:Fallback>
      </mc:AlternateContent>
      <p:cxnSp>
        <p:nvCxnSpPr>
          <p:cNvPr id="107" name="Rechte verbindingslijn met pijl 106">
            <a:extLst>
              <a:ext uri="{FF2B5EF4-FFF2-40B4-BE49-F238E27FC236}">
                <a16:creationId xmlns:a16="http://schemas.microsoft.com/office/drawing/2014/main" id="{1E6B07D1-037C-E286-DF44-A365319D3710}"/>
              </a:ext>
            </a:extLst>
          </p:cNvPr>
          <p:cNvCxnSpPr>
            <a:cxnSpLocks/>
            <a:stCxn id="100" idx="2"/>
            <a:endCxn id="6" idx="0"/>
          </p:cNvCxnSpPr>
          <p:nvPr/>
        </p:nvCxnSpPr>
        <p:spPr>
          <a:xfrm>
            <a:off x="3361577" y="1666746"/>
            <a:ext cx="1" cy="1667827"/>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8" name="Rechte verbindingslijn met pijl 17">
            <a:extLst>
              <a:ext uri="{FF2B5EF4-FFF2-40B4-BE49-F238E27FC236}">
                <a16:creationId xmlns:a16="http://schemas.microsoft.com/office/drawing/2014/main" id="{A5571C9F-DA8F-4008-720D-DE8690BC6F47}"/>
              </a:ext>
            </a:extLst>
          </p:cNvPr>
          <p:cNvCxnSpPr>
            <a:cxnSpLocks/>
            <a:stCxn id="4" idx="3"/>
            <a:endCxn id="69" idx="1"/>
          </p:cNvCxnSpPr>
          <p:nvPr/>
        </p:nvCxnSpPr>
        <p:spPr>
          <a:xfrm flipV="1">
            <a:off x="6789450" y="1410300"/>
            <a:ext cx="850613"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D09C8ED1-BC06-C336-52B1-1C97C3D7B235}"/>
              </a:ext>
            </a:extLst>
          </p:cNvPr>
          <p:cNvCxnSpPr>
            <a:cxnSpLocks/>
            <a:stCxn id="3" idx="3"/>
            <a:endCxn id="100" idx="1"/>
          </p:cNvCxnSpPr>
          <p:nvPr/>
        </p:nvCxnSpPr>
        <p:spPr>
          <a:xfrm flipV="1">
            <a:off x="2296062" y="1410301"/>
            <a:ext cx="422915"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21E216E9-CF82-9A6F-DD23-DA61F522EDD6}"/>
              </a:ext>
            </a:extLst>
          </p:cNvPr>
          <p:cNvPicPr>
            <a:picLocks noChangeAspect="1" noChangeArrowheads="1"/>
          </p:cNvPicPr>
          <p:nvPr/>
        </p:nvPicPr>
        <p:blipFill rotWithShape="1">
          <a:blip r:embed="rId22">
            <a:alphaModFix amt="34000"/>
            <a:extLst>
              <a:ext uri="{BEBA8EAE-BF5A-486C-A8C5-ECC9F3942E4B}">
                <a14:imgProps xmlns:a14="http://schemas.microsoft.com/office/drawing/2010/main">
                  <a14:imgLayer r:embed="rId23">
                    <a14:imgEffect>
                      <a14:backgroundRemoval t="3125" b="97917" l="879" r="99805">
                        <a14:foregroundMark x1="5957" y1="19444" x2="5664" y2="63542"/>
                        <a14:foregroundMark x1="5664" y1="63542" x2="9570" y2="84201"/>
                        <a14:foregroundMark x1="9570" y1="84201" x2="44824" y2="97396"/>
                        <a14:foregroundMark x1="44824" y1="97396" x2="83789" y2="94444"/>
                        <a14:foregroundMark x1="83789" y1="94444" x2="91797" y2="75521"/>
                        <a14:foregroundMark x1="91797" y1="75521" x2="96973" y2="22917"/>
                        <a14:foregroundMark x1="96973" y1="22917" x2="59766" y2="12153"/>
                        <a14:foregroundMark x1="59766" y1="12153" x2="7227" y2="17708"/>
                        <a14:foregroundMark x1="7227" y1="17708" x2="3027" y2="21181"/>
                        <a14:foregroundMark x1="54492" y1="7639" x2="69336" y2="9549"/>
                        <a14:foregroundMark x1="54492" y1="5729" x2="55273" y2="5035"/>
                        <a14:foregroundMark x1="55957" y1="6944" x2="47772" y2="5992"/>
                        <a14:foregroundMark x1="60156" y1="5035" x2="65723" y2="6250"/>
                        <a14:foregroundMark x1="81445" y1="14063" x2="99902" y2="23090"/>
                        <a14:foregroundMark x1="95020" y1="33333" x2="93164" y2="65451"/>
                        <a14:foregroundMark x1="93164" y1="65451" x2="93164" y2="65451"/>
                        <a14:foregroundMark x1="93945" y1="93750" x2="17480" y2="91493"/>
                        <a14:foregroundMark x1="34473" y1="95313" x2="21289" y2="97917"/>
                        <a14:foregroundMark x1="90137" y1="14931" x2="83105" y2="12674"/>
                        <a14:foregroundMark x1="17090" y1="89931" x2="5762" y2="91146"/>
                        <a14:foregroundMark x1="60100" y1="4829" x2="78223" y2="10243"/>
                        <a14:foregroundMark x1="879" y1="18229" x2="50977" y2="5382"/>
                        <a14:foregroundMark x1="50977" y1="5382" x2="58887" y2="6076"/>
                        <a14:foregroundMark x1="38086" y1="6076" x2="38086" y2="6076"/>
                        <a14:foregroundMark x1="37891" y1="5382" x2="31543" y2="6944"/>
                        <a14:foregroundMark x1="42090" y1="4688" x2="38672" y2="5035"/>
                        <a14:foregroundMark x1="47852" y1="6597" x2="41699" y2="6250"/>
                        <a14:foregroundMark x1="47656" y1="6076" x2="42773" y2="5382"/>
                        <a14:foregroundMark x1="38086" y1="6597" x2="38672" y2="6597"/>
                        <a14:foregroundMark x1="32715" y1="8333" x2="16797" y2="11806"/>
                        <a14:foregroundMark x1="18555" y1="11458" x2="1563" y2="19097"/>
                        <a14:backgroundMark x1="46905" y1="3872" x2="54004" y2="2083"/>
                        <a14:backgroundMark x1="3711" y1="14757" x2="6591" y2="14031"/>
                        <a14:backgroundMark x1="54004" y1="2083" x2="63184" y2="2431"/>
                        <a14:backgroundMark x1="30811" y1="5079" x2="98" y2="13021"/>
                        <a14:backgroundMark x1="1074" y1="16319" x2="1074" y2="16319"/>
                        <a14:backgroundMark x1="1579" y1="16096" x2="879" y2="15972"/>
                        <a14:backgroundMark x1="4102" y1="14757" x2="1563" y2="15278"/>
                        <a14:backgroundMark x1="32745" y1="3993" x2="31543" y2="3993"/>
                      </a14:backgroundRemoval>
                    </a14:imgEffect>
                  </a14:imgLayer>
                </a14:imgProps>
              </a:ext>
              <a:ext uri="{28A0092B-C50C-407E-A947-70E740481C1C}">
                <a14:useLocalDpi xmlns:a14="http://schemas.microsoft.com/office/drawing/2010/main" val="0"/>
              </a:ext>
            </a:extLst>
          </a:blip>
          <a:srcRect l="20777" r="20521"/>
          <a:stretch>
            <a:fillRect/>
          </a:stretch>
        </p:blipFill>
        <p:spPr bwMode="auto">
          <a:xfrm>
            <a:off x="0" y="4474664"/>
            <a:ext cx="2475352" cy="237198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Rechte verbindingslijn met pijl 24">
            <a:extLst>
              <a:ext uri="{FF2B5EF4-FFF2-40B4-BE49-F238E27FC236}">
                <a16:creationId xmlns:a16="http://schemas.microsoft.com/office/drawing/2014/main" id="{0E751732-CA8D-C0C4-CDEE-0316975124C8}"/>
              </a:ext>
            </a:extLst>
          </p:cNvPr>
          <p:cNvCxnSpPr>
            <a:cxnSpLocks/>
            <a:stCxn id="4" idx="1"/>
            <a:endCxn id="100" idx="3"/>
          </p:cNvCxnSpPr>
          <p:nvPr/>
        </p:nvCxnSpPr>
        <p:spPr>
          <a:xfrm flipH="1" flipV="1">
            <a:off x="4004177" y="1410301"/>
            <a:ext cx="265273" cy="1"/>
          </a:xfrm>
          <a:prstGeom prst="straightConnector1">
            <a:avLst/>
          </a:prstGeom>
          <a:ln>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75F61B6E-536A-CB30-703B-C9DC98A10D10}"/>
              </a:ext>
            </a:extLst>
          </p:cNvPr>
          <p:cNvCxnSpPr>
            <a:cxnSpLocks/>
            <a:stCxn id="14" idx="3"/>
            <a:endCxn id="91" idx="1"/>
          </p:cNvCxnSpPr>
          <p:nvPr/>
        </p:nvCxnSpPr>
        <p:spPr>
          <a:xfrm>
            <a:off x="9367980" y="3807177"/>
            <a:ext cx="873149" cy="1261"/>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sp>
        <p:nvSpPr>
          <p:cNvPr id="62" name="Rechthoek 61">
            <a:extLst>
              <a:ext uri="{FF2B5EF4-FFF2-40B4-BE49-F238E27FC236}">
                <a16:creationId xmlns:a16="http://schemas.microsoft.com/office/drawing/2014/main" id="{D22776DB-C299-EFDD-E457-3CA02D4F5534}"/>
              </a:ext>
            </a:extLst>
          </p:cNvPr>
          <p:cNvSpPr/>
          <p:nvPr/>
        </p:nvSpPr>
        <p:spPr>
          <a:xfrm>
            <a:off x="7006913" y="5187"/>
            <a:ext cx="5184977" cy="684146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52E4DE42-9992-DE67-6FF5-04B53368C704}"/>
              </a:ext>
            </a:extLst>
          </p:cNvPr>
          <p:cNvSpPr/>
          <p:nvPr/>
        </p:nvSpPr>
        <p:spPr>
          <a:xfrm>
            <a:off x="9584322" y="6771"/>
            <a:ext cx="2614816" cy="315394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4" name="Rechte verbindingslijn met pijl 33">
            <a:extLst>
              <a:ext uri="{FF2B5EF4-FFF2-40B4-BE49-F238E27FC236}">
                <a16:creationId xmlns:a16="http://schemas.microsoft.com/office/drawing/2014/main" id="{4386AB6B-868D-E3A9-2A19-962B7EA5F589}"/>
              </a:ext>
            </a:extLst>
          </p:cNvPr>
          <p:cNvCxnSpPr>
            <a:cxnSpLocks/>
            <a:stCxn id="10" idx="2"/>
            <a:endCxn id="91" idx="0"/>
          </p:cNvCxnSpPr>
          <p:nvPr/>
        </p:nvCxnSpPr>
        <p:spPr>
          <a:xfrm>
            <a:off x="10877652" y="2951293"/>
            <a:ext cx="6440" cy="61766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E82B1425-7980-6D13-CC2E-E91FE02A69AA}"/>
              </a:ext>
            </a:extLst>
          </p:cNvPr>
          <p:cNvCxnSpPr>
            <a:cxnSpLocks/>
            <a:stCxn id="12" idx="1"/>
            <a:endCxn id="69" idx="3"/>
          </p:cNvCxnSpPr>
          <p:nvPr/>
        </p:nvCxnSpPr>
        <p:spPr>
          <a:xfrm flipH="1" flipV="1">
            <a:off x="8925263" y="1410300"/>
            <a:ext cx="872389" cy="2"/>
          </a:xfrm>
          <a:prstGeom prst="straightConnector1">
            <a:avLst/>
          </a:prstGeom>
          <a:ln w="38100">
            <a:solidFill>
              <a:srgbClr val="00F6F7"/>
            </a:solidFill>
            <a:tailEnd type="triangle"/>
          </a:ln>
        </p:spPr>
        <p:style>
          <a:lnRef idx="2">
            <a:schemeClr val="accent1"/>
          </a:lnRef>
          <a:fillRef idx="0">
            <a:schemeClr val="accent1"/>
          </a:fillRef>
          <a:effectRef idx="1">
            <a:schemeClr val="accent1"/>
          </a:effectRef>
          <a:fontRef idx="minor">
            <a:schemeClr val="tx1"/>
          </a:fontRef>
        </p:style>
      </p:cxnSp>
      <p:pic>
        <p:nvPicPr>
          <p:cNvPr id="7" name="Afbeelding 6">
            <a:extLst>
              <a:ext uri="{FF2B5EF4-FFF2-40B4-BE49-F238E27FC236}">
                <a16:creationId xmlns:a16="http://schemas.microsoft.com/office/drawing/2014/main" id="{8F90DD5B-3B1E-AA80-AB28-17AA44BA64DA}"/>
              </a:ext>
            </a:extLst>
          </p:cNvPr>
          <p:cNvPicPr>
            <a:picLocks noChangeAspect="1"/>
          </p:cNvPicPr>
          <p:nvPr/>
        </p:nvPicPr>
        <p:blipFill>
          <a:blip r:embed="rId24">
            <a:alphaModFix/>
            <a:extLst>
              <a:ext uri="{28A0092B-C50C-407E-A947-70E740481C1C}">
                <a14:useLocalDpi xmlns:a14="http://schemas.microsoft.com/office/drawing/2010/main" val="0"/>
              </a:ext>
            </a:extLst>
          </a:blip>
          <a:stretch>
            <a:fillRect/>
          </a:stretch>
        </p:blipFill>
        <p:spPr>
          <a:xfrm>
            <a:off x="11224526" y="5883358"/>
            <a:ext cx="1068002" cy="1068002"/>
          </a:xfrm>
          <a:prstGeom prst="rect">
            <a:avLst/>
          </a:prstGeom>
          <a:effectLst>
            <a:glow rad="12700">
              <a:srgbClr val="FF00FF">
                <a:alpha val="0"/>
              </a:srgbClr>
            </a:glow>
          </a:effectLst>
        </p:spPr>
      </p:pic>
    </p:spTree>
    <p:extLst>
      <p:ext uri="{BB962C8B-B14F-4D97-AF65-F5344CB8AC3E}">
        <p14:creationId xmlns:p14="http://schemas.microsoft.com/office/powerpoint/2010/main" val="32099027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anim calcmode="lin" valueType="num">
                                      <p:cBhvr>
                                        <p:cTn id="7" dur="500" fill="hold"/>
                                        <p:tgtEl>
                                          <p:spTgt spid="280"/>
                                        </p:tgtEl>
                                        <p:attrNameLst>
                                          <p:attrName>ppt_w</p:attrName>
                                        </p:attrNameLst>
                                      </p:cBhvr>
                                      <p:tavLst>
                                        <p:tav tm="0">
                                          <p:val>
                                            <p:fltVal val="0"/>
                                          </p:val>
                                        </p:tav>
                                        <p:tav tm="100000">
                                          <p:val>
                                            <p:strVal val="#ppt_w"/>
                                          </p:val>
                                        </p:tav>
                                      </p:tavLst>
                                    </p:anim>
                                    <p:anim calcmode="lin" valueType="num">
                                      <p:cBhvr>
                                        <p:cTn id="8" dur="500" fill="hold"/>
                                        <p:tgtEl>
                                          <p:spTgt spid="280"/>
                                        </p:tgtEl>
                                        <p:attrNameLst>
                                          <p:attrName>ppt_h</p:attrName>
                                        </p:attrNameLst>
                                      </p:cBhvr>
                                      <p:tavLst>
                                        <p:tav tm="0">
                                          <p:val>
                                            <p:fltVal val="0"/>
                                          </p:val>
                                        </p:tav>
                                        <p:tav tm="100000">
                                          <p:val>
                                            <p:strVal val="#ppt_h"/>
                                          </p:val>
                                        </p:tav>
                                      </p:tavLst>
                                    </p:anim>
                                    <p:animEffect transition="in" filter="fade">
                                      <p:cBhvr>
                                        <p:cTn id="9" dur="500"/>
                                        <p:tgtEl>
                                          <p:spTgt spid="280"/>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81"/>
                                        </p:tgtEl>
                                        <p:attrNameLst>
                                          <p:attrName>style.visibility</p:attrName>
                                        </p:attrNameLst>
                                      </p:cBhvr>
                                      <p:to>
                                        <p:strVal val="visible"/>
                                      </p:to>
                                    </p:set>
                                    <p:anim calcmode="lin" valueType="num">
                                      <p:cBhvr>
                                        <p:cTn id="19" dur="500" fill="hold"/>
                                        <p:tgtEl>
                                          <p:spTgt spid="281"/>
                                        </p:tgtEl>
                                        <p:attrNameLst>
                                          <p:attrName>ppt_w</p:attrName>
                                        </p:attrNameLst>
                                      </p:cBhvr>
                                      <p:tavLst>
                                        <p:tav tm="0">
                                          <p:val>
                                            <p:fltVal val="0"/>
                                          </p:val>
                                        </p:tav>
                                        <p:tav tm="100000">
                                          <p:val>
                                            <p:strVal val="#ppt_w"/>
                                          </p:val>
                                        </p:tav>
                                      </p:tavLst>
                                    </p:anim>
                                    <p:anim calcmode="lin" valueType="num">
                                      <p:cBhvr>
                                        <p:cTn id="20" dur="500" fill="hold"/>
                                        <p:tgtEl>
                                          <p:spTgt spid="281"/>
                                        </p:tgtEl>
                                        <p:attrNameLst>
                                          <p:attrName>ppt_h</p:attrName>
                                        </p:attrNameLst>
                                      </p:cBhvr>
                                      <p:tavLst>
                                        <p:tav tm="0">
                                          <p:val>
                                            <p:fltVal val="0"/>
                                          </p:val>
                                        </p:tav>
                                        <p:tav tm="100000">
                                          <p:val>
                                            <p:strVal val="#ppt_h"/>
                                          </p:val>
                                        </p:tav>
                                      </p:tavLst>
                                    </p:anim>
                                    <p:animEffect transition="in" filter="fade">
                                      <p:cBhvr>
                                        <p:cTn id="21" dur="500"/>
                                        <p:tgtEl>
                                          <p:spTgt spid="28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59"/>
                                        </p:tgtEl>
                                        <p:attrNameLst>
                                          <p:attrName>style.visibility</p:attrName>
                                        </p:attrNameLst>
                                      </p:cBhvr>
                                      <p:to>
                                        <p:strVal val="visible"/>
                                      </p:to>
                                    </p:set>
                                    <p:anim calcmode="lin" valueType="num">
                                      <p:cBhvr>
                                        <p:cTn id="26" dur="500" fill="hold"/>
                                        <p:tgtEl>
                                          <p:spTgt spid="359"/>
                                        </p:tgtEl>
                                        <p:attrNameLst>
                                          <p:attrName>ppt_w</p:attrName>
                                        </p:attrNameLst>
                                      </p:cBhvr>
                                      <p:tavLst>
                                        <p:tav tm="0">
                                          <p:val>
                                            <p:fltVal val="0"/>
                                          </p:val>
                                        </p:tav>
                                        <p:tav tm="100000">
                                          <p:val>
                                            <p:strVal val="#ppt_w"/>
                                          </p:val>
                                        </p:tav>
                                      </p:tavLst>
                                    </p:anim>
                                    <p:anim calcmode="lin" valueType="num">
                                      <p:cBhvr>
                                        <p:cTn id="27" dur="500" fill="hold"/>
                                        <p:tgtEl>
                                          <p:spTgt spid="359"/>
                                        </p:tgtEl>
                                        <p:attrNameLst>
                                          <p:attrName>ppt_h</p:attrName>
                                        </p:attrNameLst>
                                      </p:cBhvr>
                                      <p:tavLst>
                                        <p:tav tm="0">
                                          <p:val>
                                            <p:fltVal val="0"/>
                                          </p:val>
                                        </p:tav>
                                        <p:tav tm="100000">
                                          <p:val>
                                            <p:strVal val="#ppt_h"/>
                                          </p:val>
                                        </p:tav>
                                      </p:tavLst>
                                    </p:anim>
                                    <p:animEffect transition="in" filter="fade">
                                      <p:cBhvr>
                                        <p:cTn id="28" dur="500"/>
                                        <p:tgtEl>
                                          <p:spTgt spid="359"/>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p:cTn id="31" dur="500" fill="hold"/>
                                        <p:tgtEl>
                                          <p:spTgt spid="62"/>
                                        </p:tgtEl>
                                        <p:attrNameLst>
                                          <p:attrName>ppt_w</p:attrName>
                                        </p:attrNameLst>
                                      </p:cBhvr>
                                      <p:tavLst>
                                        <p:tav tm="0">
                                          <p:val>
                                            <p:fltVal val="0"/>
                                          </p:val>
                                        </p:tav>
                                        <p:tav tm="100000">
                                          <p:val>
                                            <p:strVal val="#ppt_w"/>
                                          </p:val>
                                        </p:tav>
                                      </p:tavLst>
                                    </p:anim>
                                    <p:anim calcmode="lin" valueType="num">
                                      <p:cBhvr>
                                        <p:cTn id="32" dur="500" fill="hold"/>
                                        <p:tgtEl>
                                          <p:spTgt spid="62"/>
                                        </p:tgtEl>
                                        <p:attrNameLst>
                                          <p:attrName>ppt_h</p:attrName>
                                        </p:attrNameLst>
                                      </p:cBhvr>
                                      <p:tavLst>
                                        <p:tav tm="0">
                                          <p:val>
                                            <p:fltVal val="0"/>
                                          </p:val>
                                        </p:tav>
                                        <p:tav tm="100000">
                                          <p:val>
                                            <p:strVal val="#ppt_h"/>
                                          </p:val>
                                        </p:tav>
                                      </p:tavLst>
                                    </p:anim>
                                    <p:animEffect transition="in" filter="fade">
                                      <p:cBhvr>
                                        <p:cTn id="33" dur="500"/>
                                        <p:tgtEl>
                                          <p:spTgt spid="6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84"/>
                                        </p:tgtEl>
                                        <p:attrNameLst>
                                          <p:attrName>style.visibility</p:attrName>
                                        </p:attrNameLst>
                                      </p:cBhvr>
                                      <p:to>
                                        <p:strVal val="visible"/>
                                      </p:to>
                                    </p:set>
                                    <p:anim calcmode="lin" valueType="num">
                                      <p:cBhvr>
                                        <p:cTn id="48" dur="500" fill="hold"/>
                                        <p:tgtEl>
                                          <p:spTgt spid="284"/>
                                        </p:tgtEl>
                                        <p:attrNameLst>
                                          <p:attrName>ppt_w</p:attrName>
                                        </p:attrNameLst>
                                      </p:cBhvr>
                                      <p:tavLst>
                                        <p:tav tm="0">
                                          <p:val>
                                            <p:fltVal val="0"/>
                                          </p:val>
                                        </p:tav>
                                        <p:tav tm="100000">
                                          <p:val>
                                            <p:strVal val="#ppt_w"/>
                                          </p:val>
                                        </p:tav>
                                      </p:tavLst>
                                    </p:anim>
                                    <p:anim calcmode="lin" valueType="num">
                                      <p:cBhvr>
                                        <p:cTn id="49" dur="500" fill="hold"/>
                                        <p:tgtEl>
                                          <p:spTgt spid="284"/>
                                        </p:tgtEl>
                                        <p:attrNameLst>
                                          <p:attrName>ppt_h</p:attrName>
                                        </p:attrNameLst>
                                      </p:cBhvr>
                                      <p:tavLst>
                                        <p:tav tm="0">
                                          <p:val>
                                            <p:fltVal val="0"/>
                                          </p:val>
                                        </p:tav>
                                        <p:tav tm="100000">
                                          <p:val>
                                            <p:strVal val="#ppt_h"/>
                                          </p:val>
                                        </p:tav>
                                      </p:tavLst>
                                    </p:anim>
                                    <p:animEffect transition="in" filter="fade">
                                      <p:cBhvr>
                                        <p:cTn id="50" dur="500"/>
                                        <p:tgtEl>
                                          <p:spTgt spid="284"/>
                                        </p:tgtEl>
                                      </p:cBhvr>
                                    </p:animEffect>
                                  </p:childTnLst>
                                </p:cTn>
                              </p:par>
                              <p:par>
                                <p:cTn id="51" presetID="5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p:cTn id="60" dur="500" fill="hold"/>
                                        <p:tgtEl>
                                          <p:spTgt spid="3"/>
                                        </p:tgtEl>
                                        <p:attrNameLst>
                                          <p:attrName>ppt_w</p:attrName>
                                        </p:attrNameLst>
                                      </p:cBhvr>
                                      <p:tavLst>
                                        <p:tav tm="0">
                                          <p:val>
                                            <p:fltVal val="0"/>
                                          </p:val>
                                        </p:tav>
                                        <p:tav tm="100000">
                                          <p:val>
                                            <p:strVal val="#ppt_w"/>
                                          </p:val>
                                        </p:tav>
                                      </p:tavLst>
                                    </p:anim>
                                    <p:anim calcmode="lin" valueType="num">
                                      <p:cBhvr>
                                        <p:cTn id="61" dur="500" fill="hold"/>
                                        <p:tgtEl>
                                          <p:spTgt spid="3"/>
                                        </p:tgtEl>
                                        <p:attrNameLst>
                                          <p:attrName>ppt_h</p:attrName>
                                        </p:attrNameLst>
                                      </p:cBhvr>
                                      <p:tavLst>
                                        <p:tav tm="0">
                                          <p:val>
                                            <p:fltVal val="0"/>
                                          </p:val>
                                        </p:tav>
                                        <p:tav tm="100000">
                                          <p:val>
                                            <p:strVal val="#ppt_h"/>
                                          </p:val>
                                        </p:tav>
                                      </p:tavLst>
                                    </p:anim>
                                    <p:animEffect transition="in" filter="fad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2"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right)">
                                      <p:cBhvr>
                                        <p:cTn id="77" dur="500"/>
                                        <p:tgtEl>
                                          <p:spTgt spid="25"/>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100"/>
                                        </p:tgtEl>
                                        <p:attrNameLst>
                                          <p:attrName>style.visibility</p:attrName>
                                        </p:attrNameLst>
                                      </p:cBhvr>
                                      <p:to>
                                        <p:strVal val="visible"/>
                                      </p:to>
                                    </p:set>
                                    <p:anim calcmode="lin" valueType="num">
                                      <p:cBhvr>
                                        <p:cTn id="81" dur="500" fill="hold"/>
                                        <p:tgtEl>
                                          <p:spTgt spid="100"/>
                                        </p:tgtEl>
                                        <p:attrNameLst>
                                          <p:attrName>ppt_w</p:attrName>
                                        </p:attrNameLst>
                                      </p:cBhvr>
                                      <p:tavLst>
                                        <p:tav tm="0">
                                          <p:val>
                                            <p:fltVal val="0"/>
                                          </p:val>
                                        </p:tav>
                                        <p:tav tm="100000">
                                          <p:val>
                                            <p:strVal val="#ppt_w"/>
                                          </p:val>
                                        </p:tav>
                                      </p:tavLst>
                                    </p:anim>
                                    <p:anim calcmode="lin" valueType="num">
                                      <p:cBhvr>
                                        <p:cTn id="82" dur="500" fill="hold"/>
                                        <p:tgtEl>
                                          <p:spTgt spid="100"/>
                                        </p:tgtEl>
                                        <p:attrNameLst>
                                          <p:attrName>ppt_h</p:attrName>
                                        </p:attrNameLst>
                                      </p:cBhvr>
                                      <p:tavLst>
                                        <p:tav tm="0">
                                          <p:val>
                                            <p:fltVal val="0"/>
                                          </p:val>
                                        </p:tav>
                                        <p:tav tm="100000">
                                          <p:val>
                                            <p:strVal val="#ppt_h"/>
                                          </p:val>
                                        </p:tav>
                                      </p:tavLst>
                                    </p:anim>
                                    <p:animEffect transition="in" filter="fade">
                                      <p:cBhvr>
                                        <p:cTn id="83" dur="500"/>
                                        <p:tgtEl>
                                          <p:spTgt spid="10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107"/>
                                        </p:tgtEl>
                                        <p:attrNameLst>
                                          <p:attrName>style.visibility</p:attrName>
                                        </p:attrNameLst>
                                      </p:cBhvr>
                                      <p:to>
                                        <p:strVal val="visible"/>
                                      </p:to>
                                    </p:set>
                                    <p:animEffect transition="in" filter="wipe(up)">
                                      <p:cBhvr>
                                        <p:cTn id="88" dur="500"/>
                                        <p:tgtEl>
                                          <p:spTgt spid="107"/>
                                        </p:tgtEl>
                                      </p:cBhvr>
                                    </p:animEffect>
                                  </p:childTnLst>
                                </p:cTn>
                              </p:par>
                            </p:childTnLst>
                          </p:cTn>
                        </p:par>
                        <p:par>
                          <p:cTn id="89" fill="hold">
                            <p:stCondLst>
                              <p:cond delay="500"/>
                            </p:stCondLst>
                            <p:childTnLst>
                              <p:par>
                                <p:cTn id="90" presetID="53" presetClass="entr" presetSubtype="16" fill="hold" grpId="0" nodeType="afterEffect">
                                  <p:stCondLst>
                                    <p:cond delay="0"/>
                                  </p:stCondLst>
                                  <p:childTnLst>
                                    <p:set>
                                      <p:cBhvr>
                                        <p:cTn id="91" dur="1" fill="hold">
                                          <p:stCondLst>
                                            <p:cond delay="0"/>
                                          </p:stCondLst>
                                        </p:cTn>
                                        <p:tgtEl>
                                          <p:spTgt spid="6"/>
                                        </p:tgtEl>
                                        <p:attrNameLst>
                                          <p:attrName>style.visibility</p:attrName>
                                        </p:attrNameLst>
                                      </p:cBhvr>
                                      <p:to>
                                        <p:strVal val="visible"/>
                                      </p:to>
                                    </p:set>
                                    <p:anim calcmode="lin" valueType="num">
                                      <p:cBhvr>
                                        <p:cTn id="92" dur="500" fill="hold"/>
                                        <p:tgtEl>
                                          <p:spTgt spid="6"/>
                                        </p:tgtEl>
                                        <p:attrNameLst>
                                          <p:attrName>ppt_w</p:attrName>
                                        </p:attrNameLst>
                                      </p:cBhvr>
                                      <p:tavLst>
                                        <p:tav tm="0">
                                          <p:val>
                                            <p:fltVal val="0"/>
                                          </p:val>
                                        </p:tav>
                                        <p:tav tm="100000">
                                          <p:val>
                                            <p:strVal val="#ppt_w"/>
                                          </p:val>
                                        </p:tav>
                                      </p:tavLst>
                                    </p:anim>
                                    <p:anim calcmode="lin" valueType="num">
                                      <p:cBhvr>
                                        <p:cTn id="93" dur="500" fill="hold"/>
                                        <p:tgtEl>
                                          <p:spTgt spid="6"/>
                                        </p:tgtEl>
                                        <p:attrNameLst>
                                          <p:attrName>ppt_h</p:attrName>
                                        </p:attrNameLst>
                                      </p:cBhvr>
                                      <p:tavLst>
                                        <p:tav tm="0">
                                          <p:val>
                                            <p:fltVal val="0"/>
                                          </p:val>
                                        </p:tav>
                                        <p:tav tm="100000">
                                          <p:val>
                                            <p:strVal val="#ppt_h"/>
                                          </p:val>
                                        </p:tav>
                                      </p:tavLst>
                                    </p:anim>
                                    <p:animEffect transition="in" filter="fade">
                                      <p:cBhvr>
                                        <p:cTn id="94" dur="500"/>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p:cTn id="106" dur="500" fill="hold"/>
                                        <p:tgtEl>
                                          <p:spTgt spid="10"/>
                                        </p:tgtEl>
                                        <p:attrNameLst>
                                          <p:attrName>ppt_w</p:attrName>
                                        </p:attrNameLst>
                                      </p:cBhvr>
                                      <p:tavLst>
                                        <p:tav tm="0">
                                          <p:val>
                                            <p:fltVal val="0"/>
                                          </p:val>
                                        </p:tav>
                                        <p:tav tm="100000">
                                          <p:val>
                                            <p:strVal val="#ppt_w"/>
                                          </p:val>
                                        </p:tav>
                                      </p:tavLst>
                                    </p:anim>
                                    <p:anim calcmode="lin" valueType="num">
                                      <p:cBhvr>
                                        <p:cTn id="107" dur="500" fill="hold"/>
                                        <p:tgtEl>
                                          <p:spTgt spid="10"/>
                                        </p:tgtEl>
                                        <p:attrNameLst>
                                          <p:attrName>ppt_h</p:attrName>
                                        </p:attrNameLst>
                                      </p:cBhvr>
                                      <p:tavLst>
                                        <p:tav tm="0">
                                          <p:val>
                                            <p:fltVal val="0"/>
                                          </p:val>
                                        </p:tav>
                                        <p:tav tm="100000">
                                          <p:val>
                                            <p:strVal val="#ppt_h"/>
                                          </p:val>
                                        </p:tav>
                                      </p:tavLst>
                                    </p:anim>
                                    <p:animEffect transition="in" filter="fade">
                                      <p:cBhvr>
                                        <p:cTn id="108" dur="500"/>
                                        <p:tgtEl>
                                          <p:spTgt spid="1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wipe(left)">
                                      <p:cBhvr>
                                        <p:cTn id="113" dur="500"/>
                                        <p:tgtEl>
                                          <p:spTgt spid="18"/>
                                        </p:tgtEl>
                                      </p:cBhvr>
                                    </p:animEffect>
                                  </p:childTnLst>
                                </p:cTn>
                              </p:par>
                              <p:par>
                                <p:cTn id="114" presetID="22" presetClass="entr" presetSubtype="2"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right)">
                                      <p:cBhvr>
                                        <p:cTn id="116" dur="500"/>
                                        <p:tgtEl>
                                          <p:spTgt spid="19"/>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69"/>
                                        </p:tgtEl>
                                        <p:attrNameLst>
                                          <p:attrName>style.visibility</p:attrName>
                                        </p:attrNameLst>
                                      </p:cBhvr>
                                      <p:to>
                                        <p:strVal val="visible"/>
                                      </p:to>
                                    </p:set>
                                    <p:anim calcmode="lin" valueType="num">
                                      <p:cBhvr>
                                        <p:cTn id="120" dur="500" fill="hold"/>
                                        <p:tgtEl>
                                          <p:spTgt spid="69"/>
                                        </p:tgtEl>
                                        <p:attrNameLst>
                                          <p:attrName>ppt_w</p:attrName>
                                        </p:attrNameLst>
                                      </p:cBhvr>
                                      <p:tavLst>
                                        <p:tav tm="0">
                                          <p:val>
                                            <p:fltVal val="0"/>
                                          </p:val>
                                        </p:tav>
                                        <p:tav tm="100000">
                                          <p:val>
                                            <p:strVal val="#ppt_w"/>
                                          </p:val>
                                        </p:tav>
                                      </p:tavLst>
                                    </p:anim>
                                    <p:anim calcmode="lin" valueType="num">
                                      <p:cBhvr>
                                        <p:cTn id="121" dur="500" fill="hold"/>
                                        <p:tgtEl>
                                          <p:spTgt spid="69"/>
                                        </p:tgtEl>
                                        <p:attrNameLst>
                                          <p:attrName>ppt_h</p:attrName>
                                        </p:attrNameLst>
                                      </p:cBhvr>
                                      <p:tavLst>
                                        <p:tav tm="0">
                                          <p:val>
                                            <p:fltVal val="0"/>
                                          </p:val>
                                        </p:tav>
                                        <p:tav tm="100000">
                                          <p:val>
                                            <p:strVal val="#ppt_h"/>
                                          </p:val>
                                        </p:tav>
                                      </p:tavLst>
                                    </p:anim>
                                    <p:animEffect transition="in" filter="fade">
                                      <p:cBhvr>
                                        <p:cTn id="122" dur="500"/>
                                        <p:tgtEl>
                                          <p:spTgt spid="6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72"/>
                                        </p:tgtEl>
                                        <p:attrNameLst>
                                          <p:attrName>style.visibility</p:attrName>
                                        </p:attrNameLst>
                                      </p:cBhvr>
                                      <p:to>
                                        <p:strVal val="visible"/>
                                      </p:to>
                                    </p:set>
                                    <p:animEffect transition="in" filter="wipe(up)">
                                      <p:cBhvr>
                                        <p:cTn id="127" dur="500"/>
                                        <p:tgtEl>
                                          <p:spTgt spid="72"/>
                                        </p:tgtEl>
                                      </p:cBhvr>
                                    </p:animEffect>
                                  </p:childTnLst>
                                </p:cTn>
                              </p:par>
                            </p:childTnLst>
                          </p:cTn>
                        </p:par>
                        <p:par>
                          <p:cTn id="128" fill="hold">
                            <p:stCondLst>
                              <p:cond delay="500"/>
                            </p:stCondLst>
                            <p:childTnLst>
                              <p:par>
                                <p:cTn id="129" presetID="53" presetClass="entr" presetSubtype="16" fill="hold" grpId="0" nodeType="afterEffect">
                                  <p:stCondLst>
                                    <p:cond delay="0"/>
                                  </p:stCondLst>
                                  <p:childTnLst>
                                    <p:set>
                                      <p:cBhvr>
                                        <p:cTn id="130" dur="1" fill="hold">
                                          <p:stCondLst>
                                            <p:cond delay="0"/>
                                          </p:stCondLst>
                                        </p:cTn>
                                        <p:tgtEl>
                                          <p:spTgt spid="14"/>
                                        </p:tgtEl>
                                        <p:attrNameLst>
                                          <p:attrName>style.visibility</p:attrName>
                                        </p:attrNameLst>
                                      </p:cBhvr>
                                      <p:to>
                                        <p:strVal val="visible"/>
                                      </p:to>
                                    </p:set>
                                    <p:anim calcmode="lin" valueType="num">
                                      <p:cBhvr>
                                        <p:cTn id="131" dur="500" fill="hold"/>
                                        <p:tgtEl>
                                          <p:spTgt spid="14"/>
                                        </p:tgtEl>
                                        <p:attrNameLst>
                                          <p:attrName>ppt_w</p:attrName>
                                        </p:attrNameLst>
                                      </p:cBhvr>
                                      <p:tavLst>
                                        <p:tav tm="0">
                                          <p:val>
                                            <p:fltVal val="0"/>
                                          </p:val>
                                        </p:tav>
                                        <p:tav tm="100000">
                                          <p:val>
                                            <p:strVal val="#ppt_w"/>
                                          </p:val>
                                        </p:tav>
                                      </p:tavLst>
                                    </p:anim>
                                    <p:anim calcmode="lin" valueType="num">
                                      <p:cBhvr>
                                        <p:cTn id="132" dur="500" fill="hold"/>
                                        <p:tgtEl>
                                          <p:spTgt spid="14"/>
                                        </p:tgtEl>
                                        <p:attrNameLst>
                                          <p:attrName>ppt_h</p:attrName>
                                        </p:attrNameLst>
                                      </p:cBhvr>
                                      <p:tavLst>
                                        <p:tav tm="0">
                                          <p:val>
                                            <p:fltVal val="0"/>
                                          </p:val>
                                        </p:tav>
                                        <p:tav tm="100000">
                                          <p:val>
                                            <p:strVal val="#ppt_h"/>
                                          </p:val>
                                        </p:tav>
                                      </p:tavLst>
                                    </p:anim>
                                    <p:animEffect transition="in" filter="fade">
                                      <p:cBhvr>
                                        <p:cTn id="133" dur="500"/>
                                        <p:tgtEl>
                                          <p:spTgt spid="14"/>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wipe(left)">
                                      <p:cBhvr>
                                        <p:cTn id="138" dur="500"/>
                                        <p:tgtEl>
                                          <p:spTgt spid="31"/>
                                        </p:tgtEl>
                                      </p:cBhvr>
                                    </p:animEffect>
                                  </p:childTnLst>
                                </p:cTn>
                              </p:par>
                              <p:par>
                                <p:cTn id="139" presetID="22" presetClass="entr" presetSubtype="1" fill="hold" nodeType="with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wipe(up)">
                                      <p:cBhvr>
                                        <p:cTn id="141" dur="500"/>
                                        <p:tgtEl>
                                          <p:spTgt spid="34"/>
                                        </p:tgtEl>
                                      </p:cBhvr>
                                    </p:animEffect>
                                  </p:childTnLst>
                                </p:cTn>
                              </p:par>
                            </p:childTnLst>
                          </p:cTn>
                        </p:par>
                        <p:par>
                          <p:cTn id="142" fill="hold">
                            <p:stCondLst>
                              <p:cond delay="500"/>
                            </p:stCondLst>
                            <p:childTnLst>
                              <p:par>
                                <p:cTn id="143" presetID="53" presetClass="entr" presetSubtype="16" fill="hold" grpId="0" nodeType="afterEffect">
                                  <p:stCondLst>
                                    <p:cond delay="0"/>
                                  </p:stCondLst>
                                  <p:childTnLst>
                                    <p:set>
                                      <p:cBhvr>
                                        <p:cTn id="144" dur="1" fill="hold">
                                          <p:stCondLst>
                                            <p:cond delay="0"/>
                                          </p:stCondLst>
                                        </p:cTn>
                                        <p:tgtEl>
                                          <p:spTgt spid="91"/>
                                        </p:tgtEl>
                                        <p:attrNameLst>
                                          <p:attrName>style.visibility</p:attrName>
                                        </p:attrNameLst>
                                      </p:cBhvr>
                                      <p:to>
                                        <p:strVal val="visible"/>
                                      </p:to>
                                    </p:set>
                                    <p:anim calcmode="lin" valueType="num">
                                      <p:cBhvr>
                                        <p:cTn id="145" dur="500" fill="hold"/>
                                        <p:tgtEl>
                                          <p:spTgt spid="91"/>
                                        </p:tgtEl>
                                        <p:attrNameLst>
                                          <p:attrName>ppt_w</p:attrName>
                                        </p:attrNameLst>
                                      </p:cBhvr>
                                      <p:tavLst>
                                        <p:tav tm="0">
                                          <p:val>
                                            <p:fltVal val="0"/>
                                          </p:val>
                                        </p:tav>
                                        <p:tav tm="100000">
                                          <p:val>
                                            <p:strVal val="#ppt_w"/>
                                          </p:val>
                                        </p:tav>
                                      </p:tavLst>
                                    </p:anim>
                                    <p:anim calcmode="lin" valueType="num">
                                      <p:cBhvr>
                                        <p:cTn id="146" dur="500" fill="hold"/>
                                        <p:tgtEl>
                                          <p:spTgt spid="91"/>
                                        </p:tgtEl>
                                        <p:attrNameLst>
                                          <p:attrName>ppt_h</p:attrName>
                                        </p:attrNameLst>
                                      </p:cBhvr>
                                      <p:tavLst>
                                        <p:tav tm="0">
                                          <p:val>
                                            <p:fltVal val="0"/>
                                          </p:val>
                                        </p:tav>
                                        <p:tav tm="100000">
                                          <p:val>
                                            <p:strVal val="#ppt_h"/>
                                          </p:val>
                                        </p:tav>
                                      </p:tavLst>
                                    </p:anim>
                                    <p:animEffect transition="in" filter="fade">
                                      <p:cBhvr>
                                        <p:cTn id="147" dur="500"/>
                                        <p:tgtEl>
                                          <p:spTgt spid="9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nodeType="clickEffect">
                                  <p:stCondLst>
                                    <p:cond delay="0"/>
                                  </p:stCondLst>
                                  <p:childTnLst>
                                    <p:set>
                                      <p:cBhvr>
                                        <p:cTn id="151" dur="1" fill="hold">
                                          <p:stCondLst>
                                            <p:cond delay="0"/>
                                          </p:stCondLst>
                                        </p:cTn>
                                        <p:tgtEl>
                                          <p:spTgt spid="97"/>
                                        </p:tgtEl>
                                        <p:attrNameLst>
                                          <p:attrName>style.visibility</p:attrName>
                                        </p:attrNameLst>
                                      </p:cBhvr>
                                      <p:to>
                                        <p:strVal val="visible"/>
                                      </p:to>
                                    </p:set>
                                    <p:animEffect transition="in" filter="wipe(up)">
                                      <p:cBhvr>
                                        <p:cTn id="152" dur="500"/>
                                        <p:tgtEl>
                                          <p:spTgt spid="97"/>
                                        </p:tgtEl>
                                      </p:cBhvr>
                                    </p:animEffect>
                                  </p:childTnLst>
                                </p:cTn>
                              </p:par>
                            </p:childTnLst>
                          </p:cTn>
                        </p:par>
                        <p:par>
                          <p:cTn id="153" fill="hold">
                            <p:stCondLst>
                              <p:cond delay="500"/>
                            </p:stCondLst>
                            <p:childTnLst>
                              <p:par>
                                <p:cTn id="154" presetID="53" presetClass="entr" presetSubtype="16" fill="hold" grpId="0" nodeType="after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0" grpId="0" animBg="1"/>
      <p:bldP spid="281" grpId="0" animBg="1"/>
      <p:bldP spid="3" grpId="0" animBg="1"/>
      <p:bldP spid="4" grpId="0" animBg="1"/>
      <p:bldP spid="6" grpId="0" animBg="1"/>
      <p:bldP spid="10" grpId="0" animBg="1"/>
      <p:bldP spid="12" grpId="0" animBg="1"/>
      <p:bldP spid="14" grpId="0" animBg="1"/>
      <p:bldP spid="16" grpId="0" animBg="1"/>
      <p:bldP spid="69" grpId="0" animBg="1"/>
      <p:bldP spid="91" grpId="0" animBg="1"/>
      <p:bldP spid="100" grpId="0" animBg="1"/>
      <p:bldP spid="62" grpId="0" animBg="1"/>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3EBCD6A4-FEAD-B6D9-039C-C58A0251807E}"/>
              </a:ext>
            </a:extLst>
          </p:cNvPr>
          <p:cNvGrpSpPr/>
          <p:nvPr/>
        </p:nvGrpSpPr>
        <p:grpSpPr>
          <a:xfrm>
            <a:off x="6041743" y="1590235"/>
            <a:ext cx="5798662" cy="3469374"/>
            <a:chOff x="5954191" y="1590235"/>
            <a:chExt cx="5798662" cy="3469374"/>
          </a:xfrm>
        </p:grpSpPr>
        <p:grpSp>
          <p:nvGrpSpPr>
            <p:cNvPr id="5" name="Groep 4">
              <a:extLst>
                <a:ext uri="{FF2B5EF4-FFF2-40B4-BE49-F238E27FC236}">
                  <a16:creationId xmlns:a16="http://schemas.microsoft.com/office/drawing/2014/main" id="{8C70CEA5-4021-2A39-E384-C6FC7AADC2F6}"/>
                </a:ext>
              </a:extLst>
            </p:cNvPr>
            <p:cNvGrpSpPr/>
            <p:nvPr/>
          </p:nvGrpSpPr>
          <p:grpSpPr>
            <a:xfrm>
              <a:off x="6143488" y="1590235"/>
              <a:ext cx="5609365" cy="3469374"/>
              <a:chOff x="6143488" y="1590235"/>
              <a:chExt cx="5609365" cy="3469374"/>
            </a:xfrm>
          </p:grpSpPr>
          <p:pic>
            <p:nvPicPr>
              <p:cNvPr id="3078" name="Picture 6" descr="Flow Volume Loops: A Critical Analysis - Stepwards">
                <a:extLst>
                  <a:ext uri="{FF2B5EF4-FFF2-40B4-BE49-F238E27FC236}">
                    <a16:creationId xmlns:a16="http://schemas.microsoft.com/office/drawing/2014/main" id="{87FBD73B-AF73-AB09-5ED5-88C0F995B3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43488" y="1590235"/>
                <a:ext cx="5609365" cy="3469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6EC017C0-C41D-B2C6-D6AE-C3E953201A99}"/>
                  </a:ext>
                </a:extLst>
              </p:cNvPr>
              <p:cNvSpPr/>
              <p:nvPr/>
            </p:nvSpPr>
            <p:spPr>
              <a:xfrm>
                <a:off x="6560869" y="2817889"/>
                <a:ext cx="368300" cy="1614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a14="http://schemas.microsoft.com/office/drawing/2010/main">
          <mc:Choice Requires="a14">
            <p:sp>
              <p:nvSpPr>
                <p:cNvPr id="12" name="Tekstvak 11">
                  <a:extLst>
                    <a:ext uri="{FF2B5EF4-FFF2-40B4-BE49-F238E27FC236}">
                      <a16:creationId xmlns:a16="http://schemas.microsoft.com/office/drawing/2014/main" id="{0CC626D8-F744-9464-FCB4-36618DEF9F67}"/>
                    </a:ext>
                  </a:extLst>
                </p:cNvPr>
                <p:cNvSpPr txBox="1"/>
                <p:nvPr/>
              </p:nvSpPr>
              <p:spPr>
                <a:xfrm>
                  <a:off x="5954191" y="2157219"/>
                  <a:ext cx="899628" cy="84285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𝑸</m:t>
                        </m:r>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p>
                              <m:sSupPr>
                                <m:ctrlPr>
                                  <a:rPr lang="nl-NL" sz="2400" b="1" i="1" smtClean="0">
                                    <a:latin typeface="Cambria Math" panose="02040503050406030204" pitchFamily="18" charset="0"/>
                                  </a:rPr>
                                </m:ctrlPr>
                              </m:sSupPr>
                              <m:e>
                                <m:r>
                                  <a:rPr lang="nl-NL" sz="2400" b="1" i="0" smtClean="0">
                                    <a:latin typeface="Cambria Math" panose="02040503050406030204" pitchFamily="18" charset="0"/>
                                  </a:rPr>
                                  <m:t>𝐦</m:t>
                                </m:r>
                              </m:e>
                              <m:sup>
                                <m:r>
                                  <a:rPr lang="nl-NL" sz="2400" b="1" i="1" smtClean="0">
                                    <a:latin typeface="Cambria Math" panose="02040503050406030204" pitchFamily="18" charset="0"/>
                                  </a:rPr>
                                  <m:t>𝟑</m:t>
                                </m:r>
                              </m:sup>
                            </m:sSup>
                          </m:num>
                          <m:den>
                            <m:r>
                              <a:rPr lang="nl-NL" sz="2400" b="1" i="0" smtClean="0">
                                <a:latin typeface="Cambria Math" panose="02040503050406030204" pitchFamily="18" charset="0"/>
                              </a:rPr>
                              <m:t>𝐬</m:t>
                            </m:r>
                          </m:den>
                        </m:f>
                        <m:r>
                          <a:rPr lang="nl-NL" sz="2400" b="1" i="1" smtClean="0">
                            <a:latin typeface="Cambria Math" panose="02040503050406030204" pitchFamily="18" charset="0"/>
                          </a:rPr>
                          <m:t>)</m:t>
                        </m:r>
                      </m:oMath>
                    </m:oMathPara>
                  </a14:m>
                  <a:endParaRPr lang="nl-NL" sz="2400" b="1" dirty="0"/>
                </a:p>
              </p:txBody>
            </p:sp>
          </mc:Choice>
          <mc:Fallback xmlns="">
            <p:sp>
              <p:nvSpPr>
                <p:cNvPr id="12" name="Tekstvak 11">
                  <a:extLst>
                    <a:ext uri="{FF2B5EF4-FFF2-40B4-BE49-F238E27FC236}">
                      <a16:creationId xmlns:a16="http://schemas.microsoft.com/office/drawing/2014/main" id="{0CC626D8-F744-9464-FCB4-36618DEF9F67}"/>
                    </a:ext>
                  </a:extLst>
                </p:cNvPr>
                <p:cNvSpPr txBox="1">
                  <a:spLocks noRot="1" noChangeAspect="1" noMove="1" noResize="1" noEditPoints="1" noAdjustHandles="1" noChangeArrowheads="1" noChangeShapeType="1" noTextEdit="1"/>
                </p:cNvSpPr>
                <p:nvPr/>
              </p:nvSpPr>
              <p:spPr>
                <a:xfrm>
                  <a:off x="5954191" y="2157219"/>
                  <a:ext cx="899628" cy="842859"/>
                </a:xfrm>
                <a:prstGeom prst="rect">
                  <a:avLst/>
                </a:prstGeom>
                <a:blipFill>
                  <a:blip r:embed="rId4"/>
                  <a:stretch>
                    <a:fillRect r="-1486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a:extLst>
                    <a:ext uri="{FF2B5EF4-FFF2-40B4-BE49-F238E27FC236}">
                      <a16:creationId xmlns:a16="http://schemas.microsoft.com/office/drawing/2014/main" id="{4FB32127-86CB-BCC2-0AD5-B3E2A848E5CD}"/>
                    </a:ext>
                  </a:extLst>
                </p:cNvPr>
                <p:cNvSpPr txBox="1"/>
                <p:nvPr/>
              </p:nvSpPr>
              <p:spPr>
                <a:xfrm>
                  <a:off x="8601802" y="4597944"/>
                  <a:ext cx="1634398" cy="461665"/>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𝒕</m:t>
                        </m:r>
                        <m:r>
                          <a:rPr lang="nl-NL" sz="2400" b="1" i="1" smtClean="0">
                            <a:latin typeface="Cambria Math" panose="02040503050406030204" pitchFamily="18" charset="0"/>
                          </a:rPr>
                          <m:t> (</m:t>
                        </m:r>
                        <m:r>
                          <a:rPr lang="nl-NL" sz="2400" b="1" i="0" smtClean="0">
                            <a:latin typeface="Cambria Math" panose="02040503050406030204" pitchFamily="18" charset="0"/>
                          </a:rPr>
                          <m:t>𝐬</m:t>
                        </m:r>
                        <m:r>
                          <a:rPr lang="nl-NL" sz="2400" b="1" i="1" smtClean="0">
                            <a:latin typeface="Cambria Math" panose="02040503050406030204" pitchFamily="18" charset="0"/>
                          </a:rPr>
                          <m:t>)</m:t>
                        </m:r>
                      </m:oMath>
                    </m:oMathPara>
                  </a14:m>
                  <a:endParaRPr lang="nl-NL" sz="2400" b="1" dirty="0"/>
                </a:p>
              </p:txBody>
            </p:sp>
          </mc:Choice>
          <mc:Fallback xmlns="">
            <p:sp>
              <p:nvSpPr>
                <p:cNvPr id="14" name="Tekstvak 13">
                  <a:extLst>
                    <a:ext uri="{FF2B5EF4-FFF2-40B4-BE49-F238E27FC236}">
                      <a16:creationId xmlns:a16="http://schemas.microsoft.com/office/drawing/2014/main" id="{4FB32127-86CB-BCC2-0AD5-B3E2A848E5CD}"/>
                    </a:ext>
                  </a:extLst>
                </p:cNvPr>
                <p:cNvSpPr txBox="1">
                  <a:spLocks noRot="1" noChangeAspect="1" noMove="1" noResize="1" noEditPoints="1" noAdjustHandles="1" noChangeArrowheads="1" noChangeShapeType="1" noTextEdit="1"/>
                </p:cNvSpPr>
                <p:nvPr/>
              </p:nvSpPr>
              <p:spPr>
                <a:xfrm>
                  <a:off x="8601802" y="4597944"/>
                  <a:ext cx="1634398" cy="461665"/>
                </a:xfrm>
                <a:prstGeom prst="rect">
                  <a:avLst/>
                </a:prstGeom>
                <a:blipFill>
                  <a:blip r:embed="rId5"/>
                  <a:stretch>
                    <a:fillRect b="-17105"/>
                  </a:stretch>
                </a:blipFill>
              </p:spPr>
              <p:txBody>
                <a:bodyPr/>
                <a:lstStyle/>
                <a:p>
                  <a:r>
                    <a:rPr lang="nl-NL">
                      <a:noFill/>
                    </a:rPr>
                    <a:t> </a:t>
                  </a:r>
                </a:p>
              </p:txBody>
            </p:sp>
          </mc:Fallback>
        </mc:AlternateContent>
      </p:grpSp>
      <p:grpSp>
        <p:nvGrpSpPr>
          <p:cNvPr id="10" name="Groep 9">
            <a:extLst>
              <a:ext uri="{FF2B5EF4-FFF2-40B4-BE49-F238E27FC236}">
                <a16:creationId xmlns:a16="http://schemas.microsoft.com/office/drawing/2014/main" id="{344469D3-9D43-2851-33A2-43F5711F3A8C}"/>
              </a:ext>
            </a:extLst>
          </p:cNvPr>
          <p:cNvGrpSpPr/>
          <p:nvPr/>
        </p:nvGrpSpPr>
        <p:grpSpPr>
          <a:xfrm>
            <a:off x="878370" y="1794875"/>
            <a:ext cx="5025060" cy="3503640"/>
            <a:chOff x="317500" y="1816100"/>
            <a:chExt cx="5025060" cy="3503640"/>
          </a:xfrm>
        </p:grpSpPr>
        <p:pic>
          <p:nvPicPr>
            <p:cNvPr id="3074" name="Picture 2" descr="Natuurkunde.nl - Elektrische lading - diagram">
              <a:extLst>
                <a:ext uri="{FF2B5EF4-FFF2-40B4-BE49-F238E27FC236}">
                  <a16:creationId xmlns:a16="http://schemas.microsoft.com/office/drawing/2014/main" id="{34BAD8DE-6894-83F1-C296-98EB6AE9B8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19022" y="1816100"/>
              <a:ext cx="4923538" cy="3503640"/>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F7497306-98EE-704C-8C5B-7DFBDEE2FF5C}"/>
                </a:ext>
              </a:extLst>
            </p:cNvPr>
            <p:cNvSpPr/>
            <p:nvPr/>
          </p:nvSpPr>
          <p:spPr>
            <a:xfrm>
              <a:off x="317500" y="3683000"/>
              <a:ext cx="368300" cy="520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tel 1">
            <a:extLst>
              <a:ext uri="{FF2B5EF4-FFF2-40B4-BE49-F238E27FC236}">
                <a16:creationId xmlns:a16="http://schemas.microsoft.com/office/drawing/2014/main" id="{99CE1753-CDDB-FB1B-CEE1-8BA08F13E207}"/>
              </a:ext>
            </a:extLst>
          </p:cNvPr>
          <p:cNvSpPr>
            <a:spLocks noGrp="1"/>
          </p:cNvSpPr>
          <p:nvPr>
            <p:ph type="title"/>
          </p:nvPr>
        </p:nvSpPr>
        <p:spPr/>
        <p:txBody>
          <a:bodyPr/>
          <a:lstStyle/>
          <a:p>
            <a:r>
              <a:rPr lang="nl-NL" dirty="0"/>
              <a:t>Voorbeelden</a:t>
            </a:r>
          </a:p>
        </p:txBody>
      </p:sp>
      <mc:AlternateContent xmlns:mc="http://schemas.openxmlformats.org/markup-compatibility/2006" xmlns:a14="http://schemas.microsoft.com/office/drawing/2010/main">
        <mc:Choice Requires="a14">
          <p:sp>
            <p:nvSpPr>
              <p:cNvPr id="3" name="Tekstvak 2">
                <a:extLst>
                  <a:ext uri="{FF2B5EF4-FFF2-40B4-BE49-F238E27FC236}">
                    <a16:creationId xmlns:a16="http://schemas.microsoft.com/office/drawing/2014/main" id="{CEF49358-434D-D5E2-14B0-60499DA50E73}"/>
                  </a:ext>
                </a:extLst>
              </p:cNvPr>
              <p:cNvSpPr txBox="1"/>
              <p:nvPr/>
            </p:nvSpPr>
            <p:spPr>
              <a:xfrm>
                <a:off x="2372793" y="5264249"/>
                <a:ext cx="2373549"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rPr>
                        <m:t>𝑸</m:t>
                      </m:r>
                      <m:r>
                        <a:rPr lang="nl-NL" sz="3600" b="1" i="1" smtClean="0">
                          <a:latin typeface="Cambria Math" panose="02040503050406030204" pitchFamily="18" charset="0"/>
                        </a:rPr>
                        <m:t>=</m:t>
                      </m:r>
                      <m:r>
                        <a:rPr lang="nl-NL" sz="3600" b="1" i="1" smtClean="0">
                          <a:latin typeface="Cambria Math" panose="02040503050406030204" pitchFamily="18" charset="0"/>
                        </a:rPr>
                        <m:t>𝑰</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3" name="Tekstvak 2">
                <a:extLst>
                  <a:ext uri="{FF2B5EF4-FFF2-40B4-BE49-F238E27FC236}">
                    <a16:creationId xmlns:a16="http://schemas.microsoft.com/office/drawing/2014/main" id="{CEF49358-434D-D5E2-14B0-60499DA50E73}"/>
                  </a:ext>
                </a:extLst>
              </p:cNvPr>
              <p:cNvSpPr txBox="1">
                <a:spLocks noRot="1" noChangeAspect="1" noMove="1" noResize="1" noEditPoints="1" noAdjustHandles="1" noChangeArrowheads="1" noChangeShapeType="1" noTextEdit="1"/>
              </p:cNvSpPr>
              <p:nvPr/>
            </p:nvSpPr>
            <p:spPr>
              <a:xfrm>
                <a:off x="2372793" y="5264249"/>
                <a:ext cx="2373549" cy="646331"/>
              </a:xfrm>
              <a:prstGeom prst="rect">
                <a:avLst/>
              </a:prstGeom>
              <a:blipFill>
                <a:blip r:embed="rId7"/>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a:extLst>
                  <a:ext uri="{FF2B5EF4-FFF2-40B4-BE49-F238E27FC236}">
                    <a16:creationId xmlns:a16="http://schemas.microsoft.com/office/drawing/2014/main" id="{A4E253B7-4EED-E6F9-04F5-55533B21E101}"/>
                  </a:ext>
                </a:extLst>
              </p:cNvPr>
              <p:cNvSpPr txBox="1"/>
              <p:nvPr/>
            </p:nvSpPr>
            <p:spPr>
              <a:xfrm>
                <a:off x="7445659" y="5402703"/>
                <a:ext cx="2828641"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𝑽</m:t>
                      </m:r>
                      <m:r>
                        <a:rPr lang="nl-NL" sz="3600" b="1" i="1" smtClean="0">
                          <a:latin typeface="Cambria Math" panose="02040503050406030204" pitchFamily="18" charset="0"/>
                        </a:rPr>
                        <m:t>=</m:t>
                      </m:r>
                      <m:r>
                        <a:rPr lang="nl-NL" sz="3600" b="1" i="1" smtClean="0">
                          <a:latin typeface="Cambria Math" panose="02040503050406030204" pitchFamily="18" charset="0"/>
                        </a:rPr>
                        <m:t>𝑸</m:t>
                      </m:r>
                      <m:r>
                        <a:rPr lang="nl-NL" sz="3600" b="1" i="1" smtClean="0">
                          <a:latin typeface="Cambria Math" panose="02040503050406030204" pitchFamily="18" charset="0"/>
                          <a:ea typeface="Cambria Math" panose="02040503050406030204" pitchFamily="18" charset="0"/>
                        </a:rPr>
                        <m:t>∙∆</m:t>
                      </m:r>
                      <m:r>
                        <a:rPr lang="nl-NL" sz="3600" b="1" i="1" smtClean="0">
                          <a:latin typeface="Cambria Math" panose="02040503050406030204" pitchFamily="18" charset="0"/>
                          <a:ea typeface="Cambria Math" panose="02040503050406030204" pitchFamily="18" charset="0"/>
                        </a:rPr>
                        <m:t>𝒕</m:t>
                      </m:r>
                    </m:oMath>
                  </m:oMathPara>
                </a14:m>
                <a:endParaRPr lang="nl-NL" sz="3600" b="1" dirty="0"/>
              </a:p>
            </p:txBody>
          </p:sp>
        </mc:Choice>
        <mc:Fallback xmlns="">
          <p:sp>
            <p:nvSpPr>
              <p:cNvPr id="4" name="Tekstvak 3">
                <a:extLst>
                  <a:ext uri="{FF2B5EF4-FFF2-40B4-BE49-F238E27FC236}">
                    <a16:creationId xmlns:a16="http://schemas.microsoft.com/office/drawing/2014/main" id="{A4E253B7-4EED-E6F9-04F5-55533B21E101}"/>
                  </a:ext>
                </a:extLst>
              </p:cNvPr>
              <p:cNvSpPr txBox="1">
                <a:spLocks noRot="1" noChangeAspect="1" noMove="1" noResize="1" noEditPoints="1" noAdjustHandles="1" noChangeArrowheads="1" noChangeShapeType="1" noTextEdit="1"/>
              </p:cNvSpPr>
              <p:nvPr/>
            </p:nvSpPr>
            <p:spPr>
              <a:xfrm>
                <a:off x="7445659" y="5402703"/>
                <a:ext cx="2828641" cy="646331"/>
              </a:xfrm>
              <a:prstGeom prst="rect">
                <a:avLst/>
              </a:prstGeom>
              <a:blipFill>
                <a:blip r:embed="rId8"/>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6" name="Tekstvak 5">
                <a:extLst>
                  <a:ext uri="{FF2B5EF4-FFF2-40B4-BE49-F238E27FC236}">
                    <a16:creationId xmlns:a16="http://schemas.microsoft.com/office/drawing/2014/main" id="{30A6E378-E9A2-B5C3-23AF-56038261896A}"/>
                  </a:ext>
                </a:extLst>
              </p:cNvPr>
              <p:cNvSpPr txBox="1"/>
              <p:nvPr/>
            </p:nvSpPr>
            <p:spPr>
              <a:xfrm>
                <a:off x="2957565" y="2884975"/>
                <a:ext cx="2373549" cy="1323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8000" b="1" i="1" smtClean="0">
                          <a:latin typeface="Cambria Math" panose="02040503050406030204" pitchFamily="18" charset="0"/>
                        </a:rPr>
                        <m:t>𝑸</m:t>
                      </m:r>
                    </m:oMath>
                  </m:oMathPara>
                </a14:m>
                <a:endParaRPr lang="nl-NL" sz="8000" b="1" dirty="0"/>
              </a:p>
            </p:txBody>
          </p:sp>
        </mc:Choice>
        <mc:Fallback xmlns="">
          <p:sp>
            <p:nvSpPr>
              <p:cNvPr id="6" name="Tekstvak 5">
                <a:extLst>
                  <a:ext uri="{FF2B5EF4-FFF2-40B4-BE49-F238E27FC236}">
                    <a16:creationId xmlns:a16="http://schemas.microsoft.com/office/drawing/2014/main" id="{30A6E378-E9A2-B5C3-23AF-56038261896A}"/>
                  </a:ext>
                </a:extLst>
              </p:cNvPr>
              <p:cNvSpPr txBox="1">
                <a:spLocks noRot="1" noChangeAspect="1" noMove="1" noResize="1" noEditPoints="1" noAdjustHandles="1" noChangeArrowheads="1" noChangeShapeType="1" noTextEdit="1"/>
              </p:cNvSpPr>
              <p:nvPr/>
            </p:nvSpPr>
            <p:spPr>
              <a:xfrm>
                <a:off x="2957565" y="2884975"/>
                <a:ext cx="2373549" cy="1323439"/>
              </a:xfrm>
              <a:prstGeom prst="rect">
                <a:avLst/>
              </a:prstGeom>
              <a:blipFill>
                <a:blip r:embed="rId9"/>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a:extLst>
                  <a:ext uri="{FF2B5EF4-FFF2-40B4-BE49-F238E27FC236}">
                    <a16:creationId xmlns:a16="http://schemas.microsoft.com/office/drawing/2014/main" id="{4DB8207C-2EA2-7C04-EF44-0B2766BD84CB}"/>
                  </a:ext>
                </a:extLst>
              </p:cNvPr>
              <p:cNvSpPr txBox="1"/>
              <p:nvPr/>
            </p:nvSpPr>
            <p:spPr>
              <a:xfrm>
                <a:off x="7042009" y="3466609"/>
                <a:ext cx="2373549"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4800" b="0" i="1" smtClean="0">
                          <a:latin typeface="Cambria Math" panose="02040503050406030204" pitchFamily="18" charset="0"/>
                          <a:ea typeface="Cambria Math" panose="02040503050406030204" pitchFamily="18" charset="0"/>
                        </a:rPr>
                        <m:t>∆</m:t>
                      </m:r>
                      <m:r>
                        <a:rPr lang="nl-NL" sz="4800" b="0" i="1" smtClean="0">
                          <a:latin typeface="Cambria Math" panose="02040503050406030204" pitchFamily="18" charset="0"/>
                          <a:ea typeface="Cambria Math" panose="02040503050406030204" pitchFamily="18" charset="0"/>
                        </a:rPr>
                        <m:t>𝑉</m:t>
                      </m:r>
                    </m:oMath>
                  </m:oMathPara>
                </a14:m>
                <a:endParaRPr lang="nl-NL" sz="4800" b="0" dirty="0"/>
              </a:p>
            </p:txBody>
          </p:sp>
        </mc:Choice>
        <mc:Fallback xmlns="">
          <p:sp>
            <p:nvSpPr>
              <p:cNvPr id="8" name="Tekstvak 7">
                <a:extLst>
                  <a:ext uri="{FF2B5EF4-FFF2-40B4-BE49-F238E27FC236}">
                    <a16:creationId xmlns:a16="http://schemas.microsoft.com/office/drawing/2014/main" id="{4DB8207C-2EA2-7C04-EF44-0B2766BD84CB}"/>
                  </a:ext>
                </a:extLst>
              </p:cNvPr>
              <p:cNvSpPr txBox="1">
                <a:spLocks noRot="1" noChangeAspect="1" noMove="1" noResize="1" noEditPoints="1" noAdjustHandles="1" noChangeArrowheads="1" noChangeShapeType="1" noTextEdit="1"/>
              </p:cNvSpPr>
              <p:nvPr/>
            </p:nvSpPr>
            <p:spPr>
              <a:xfrm>
                <a:off x="7042009" y="3466609"/>
                <a:ext cx="2373549" cy="830997"/>
              </a:xfrm>
              <a:prstGeom prst="rect">
                <a:avLst/>
              </a:prstGeom>
              <a:blipFill>
                <a:blip r:embed="rId10"/>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kstvak 14">
                <a:extLst>
                  <a:ext uri="{FF2B5EF4-FFF2-40B4-BE49-F238E27FC236}">
                    <a16:creationId xmlns:a16="http://schemas.microsoft.com/office/drawing/2014/main" id="{9B88F9C4-6603-F250-9B95-08A0971E705B}"/>
                  </a:ext>
                </a:extLst>
              </p:cNvPr>
              <p:cNvSpPr txBox="1"/>
              <p:nvPr/>
            </p:nvSpPr>
            <p:spPr>
              <a:xfrm>
                <a:off x="479317" y="3049710"/>
                <a:ext cx="899628" cy="78617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nl-NL" sz="2400" b="1" i="1" smtClean="0">
                          <a:latin typeface="Cambria Math" panose="02040503050406030204" pitchFamily="18" charset="0"/>
                        </a:rPr>
                        <m:t>𝑰</m:t>
                      </m:r>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r>
                            <a:rPr lang="nl-NL" sz="2400" b="1" i="0" smtClean="0">
                              <a:latin typeface="Cambria Math" panose="02040503050406030204" pitchFamily="18" charset="0"/>
                            </a:rPr>
                            <m:t>𝐂</m:t>
                          </m:r>
                        </m:num>
                        <m:den>
                          <m:r>
                            <a:rPr lang="nl-NL" sz="2400" b="1" i="0" smtClean="0">
                              <a:latin typeface="Cambria Math" panose="02040503050406030204" pitchFamily="18" charset="0"/>
                            </a:rPr>
                            <m:t>𝐬</m:t>
                          </m:r>
                        </m:den>
                      </m:f>
                      <m:r>
                        <a:rPr lang="nl-NL" sz="2400" b="1" i="1" smtClean="0">
                          <a:latin typeface="Cambria Math" panose="02040503050406030204" pitchFamily="18" charset="0"/>
                        </a:rPr>
                        <m:t>)</m:t>
                      </m:r>
                    </m:oMath>
                  </m:oMathPara>
                </a14:m>
                <a:endParaRPr lang="nl-NL" sz="2400" b="1" dirty="0"/>
              </a:p>
            </p:txBody>
          </p:sp>
        </mc:Choice>
        <mc:Fallback xmlns="">
          <p:sp>
            <p:nvSpPr>
              <p:cNvPr id="15" name="Tekstvak 14">
                <a:extLst>
                  <a:ext uri="{FF2B5EF4-FFF2-40B4-BE49-F238E27FC236}">
                    <a16:creationId xmlns:a16="http://schemas.microsoft.com/office/drawing/2014/main" id="{9B88F9C4-6603-F250-9B95-08A0971E705B}"/>
                  </a:ext>
                </a:extLst>
              </p:cNvPr>
              <p:cNvSpPr txBox="1">
                <a:spLocks noRot="1" noChangeAspect="1" noMove="1" noResize="1" noEditPoints="1" noAdjustHandles="1" noChangeArrowheads="1" noChangeShapeType="1" noTextEdit="1"/>
              </p:cNvSpPr>
              <p:nvPr/>
            </p:nvSpPr>
            <p:spPr>
              <a:xfrm>
                <a:off x="479317" y="3049710"/>
                <a:ext cx="899628" cy="786177"/>
              </a:xfrm>
              <a:prstGeom prst="rect">
                <a:avLst/>
              </a:prstGeom>
              <a:blipFill>
                <a:blip r:embed="rId11"/>
                <a:stretch>
                  <a:fillRect/>
                </a:stretch>
              </a:blipFill>
            </p:spPr>
            <p:txBody>
              <a:bodyPr/>
              <a:lstStyle/>
              <a:p>
                <a:r>
                  <a:rPr lang="nl-NL">
                    <a:noFill/>
                  </a:rPr>
                  <a:t> </a:t>
                </a:r>
              </a:p>
            </p:txBody>
          </p:sp>
        </mc:Fallback>
      </mc:AlternateContent>
    </p:spTree>
    <p:extLst>
      <p:ext uri="{BB962C8B-B14F-4D97-AF65-F5344CB8AC3E}">
        <p14:creationId xmlns:p14="http://schemas.microsoft.com/office/powerpoint/2010/main" val="200835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FD3FE-F932-26C3-644D-31BC46B0CEA0}"/>
              </a:ext>
            </a:extLst>
          </p:cNvPr>
          <p:cNvSpPr>
            <a:spLocks noGrp="1"/>
          </p:cNvSpPr>
          <p:nvPr>
            <p:ph type="title"/>
          </p:nvPr>
        </p:nvSpPr>
        <p:spPr>
          <a:xfrm>
            <a:off x="838200" y="472133"/>
            <a:ext cx="10515600" cy="1325563"/>
          </a:xfrm>
        </p:spPr>
        <p:txBody>
          <a:bodyPr/>
          <a:lstStyle/>
          <a:p>
            <a:r>
              <a:rPr lang="nl-NL" dirty="0"/>
              <a:t>Drie manieren om oppervlakte te bepalen</a:t>
            </a:r>
          </a:p>
        </p:txBody>
      </p:sp>
      <p:sp>
        <p:nvSpPr>
          <p:cNvPr id="3" name="Tijdelijke aanduiding voor inhoud 2">
            <a:extLst>
              <a:ext uri="{FF2B5EF4-FFF2-40B4-BE49-F238E27FC236}">
                <a16:creationId xmlns:a16="http://schemas.microsoft.com/office/drawing/2014/main" id="{3E03928E-7525-9BC4-6CFA-A4F19DB7435A}"/>
              </a:ext>
            </a:extLst>
          </p:cNvPr>
          <p:cNvSpPr>
            <a:spLocks noGrp="1"/>
          </p:cNvSpPr>
          <p:nvPr>
            <p:ph sz="half" idx="1"/>
          </p:nvPr>
        </p:nvSpPr>
        <p:spPr/>
        <p:txBody>
          <a:bodyPr/>
          <a:lstStyle/>
          <a:p>
            <a:r>
              <a:rPr lang="nl-NL" dirty="0"/>
              <a:t>Hokjes tellen</a:t>
            </a:r>
          </a:p>
          <a:p>
            <a:r>
              <a:rPr lang="nl-NL" dirty="0"/>
              <a:t>Driehoek</a:t>
            </a:r>
          </a:p>
          <a:p>
            <a:r>
              <a:rPr lang="nl-NL" dirty="0"/>
              <a:t>Rechthoek</a:t>
            </a:r>
          </a:p>
        </p:txBody>
      </p:sp>
      <p:pic>
        <p:nvPicPr>
          <p:cNvPr id="6" name="Tijdelijke aanduiding voor inhoud 5">
            <a:extLst>
              <a:ext uri="{FF2B5EF4-FFF2-40B4-BE49-F238E27FC236}">
                <a16:creationId xmlns:a16="http://schemas.microsoft.com/office/drawing/2014/main" id="{2264587A-D77D-FF29-B47B-AC4120B30A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99055" y="1547348"/>
            <a:ext cx="6754745" cy="4485151"/>
          </a:xfrm>
        </p:spPr>
      </p:pic>
      <p:pic>
        <p:nvPicPr>
          <p:cNvPr id="8" name="Afbeelding 7">
            <a:extLst>
              <a:ext uri="{FF2B5EF4-FFF2-40B4-BE49-F238E27FC236}">
                <a16:creationId xmlns:a16="http://schemas.microsoft.com/office/drawing/2014/main" id="{F035E7BB-C26F-C346-EDB8-DC25B7BEF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737" y="1548088"/>
            <a:ext cx="5978061" cy="4817485"/>
          </a:xfrm>
          <a:prstGeom prst="rect">
            <a:avLst/>
          </a:prstGeom>
        </p:spPr>
      </p:pic>
      <p:pic>
        <p:nvPicPr>
          <p:cNvPr id="10" name="Afbeelding 9">
            <a:extLst>
              <a:ext uri="{FF2B5EF4-FFF2-40B4-BE49-F238E27FC236}">
                <a16:creationId xmlns:a16="http://schemas.microsoft.com/office/drawing/2014/main" id="{AA9A33F6-BE96-1AA0-AB73-6C881C2EE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218" y="1392870"/>
            <a:ext cx="6261099" cy="5127921"/>
          </a:xfrm>
          <a:prstGeom prst="rect">
            <a:avLst/>
          </a:prstGeom>
        </p:spPr>
      </p:pic>
    </p:spTree>
    <p:extLst>
      <p:ext uri="{BB962C8B-B14F-4D97-AF65-F5344CB8AC3E}">
        <p14:creationId xmlns:p14="http://schemas.microsoft.com/office/powerpoint/2010/main" val="6682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53"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Hokjes tellen</a:t>
            </a:r>
          </a:p>
        </p:txBody>
      </p:sp>
      <mc:AlternateContent xmlns:mc="http://schemas.openxmlformats.org/markup-compatibility/2006" xmlns:a14="http://schemas.microsoft.com/office/drawing/2010/main">
        <mc:Choice Requires="a14">
          <p:sp>
            <p:nvSpPr>
              <p:cNvPr id="8" name="Tijdelijke aanduiding voor inhoud 7">
                <a:extLst>
                  <a:ext uri="{FF2B5EF4-FFF2-40B4-BE49-F238E27FC236}">
                    <a16:creationId xmlns:a16="http://schemas.microsoft.com/office/drawing/2014/main" id="{066635A3-255C-39E6-C117-8BD58E9F8EDE}"/>
                  </a:ext>
                </a:extLst>
              </p:cNvPr>
              <p:cNvSpPr>
                <a:spLocks noGrp="1"/>
              </p:cNvSpPr>
              <p:nvPr>
                <p:ph sz="half" idx="1"/>
              </p:nvPr>
            </p:nvSpPr>
            <p:spPr>
              <a:xfrm>
                <a:off x="838200" y="1825625"/>
                <a:ext cx="4317567" cy="4886460"/>
              </a:xfrm>
            </p:spPr>
            <p:txBody>
              <a:bodyPr>
                <a:normAutofit fontScale="92500" lnSpcReduction="10000"/>
              </a:bodyPr>
              <a:lstStyle/>
              <a:p>
                <a:pPr marL="0" indent="0">
                  <a:lnSpc>
                    <a:spcPct val="110000"/>
                  </a:lnSpc>
                  <a:buNone/>
                </a:pPr>
                <a:r>
                  <a:rPr lang="nl-NL" dirty="0"/>
                  <a:t>Eenparige beweging, dus</a:t>
                </a:r>
                <a:endParaRPr lang="nl-NL" b="0" i="1" dirty="0">
                  <a:latin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𝑠</m:t>
                    </m:r>
                    <m:r>
                      <a:rPr lang="nl-NL" b="0" i="1" smtClean="0">
                        <a:latin typeface="Cambria Math" panose="02040503050406030204" pitchFamily="18" charset="0"/>
                      </a:rPr>
                      <m:t>=</m:t>
                    </m:r>
                    <m:r>
                      <a:rPr lang="nl-NL" b="0" i="1" smtClean="0">
                        <a:latin typeface="Cambria Math" panose="02040503050406030204" pitchFamily="18" charset="0"/>
                      </a:rPr>
                      <m:t>𝑣</m:t>
                    </m:r>
                    <m:r>
                      <a:rPr lang="nl-NL" b="0" i="1" smtClean="0">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𝑡</m:t>
                    </m:r>
                  </m:oMath>
                </a14:m>
                <a:endParaRPr lang="nl-NL" b="0" dirty="0">
                  <a:ea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𝑠</m:t>
                    </m:r>
                    <m:r>
                      <a:rPr lang="nl-NL" b="0" i="1" smtClean="0">
                        <a:latin typeface="Cambria Math" panose="02040503050406030204" pitchFamily="18" charset="0"/>
                      </a:rPr>
                      <m:t>=10∙6,0=60</m:t>
                    </m:r>
                    <m:r>
                      <a:rPr lang="nl-NL" b="0" i="0" smtClean="0">
                        <a:latin typeface="Cambria Math" panose="02040503050406030204" pitchFamily="18" charset="0"/>
                        <a:ea typeface="Cambria Math" panose="02040503050406030204" pitchFamily="18" charset="0"/>
                      </a:rPr>
                      <m:t> </m:t>
                    </m:r>
                    <m:r>
                      <m:rPr>
                        <m:sty m:val="p"/>
                      </m:rPr>
                      <a:rPr lang="nl-NL" b="0" i="0" smtClean="0">
                        <a:latin typeface="Cambria Math" panose="02040503050406030204" pitchFamily="18" charset="0"/>
                        <a:ea typeface="Cambria Math" panose="02040503050406030204" pitchFamily="18" charset="0"/>
                      </a:rPr>
                      <m:t>m</m:t>
                    </m:r>
                  </m:oMath>
                </a14:m>
                <a:endParaRPr lang="nl-NL" dirty="0"/>
              </a:p>
              <a:p>
                <a:pPr marL="0" indent="0">
                  <a:lnSpc>
                    <a:spcPct val="110000"/>
                  </a:lnSpc>
                  <a:buNone/>
                </a:pPr>
                <a:r>
                  <a:rPr lang="nl-NL" dirty="0"/>
                  <a:t>Oppervlakte:</a:t>
                </a:r>
              </a:p>
              <a:p>
                <a:pPr>
                  <a:lnSpc>
                    <a:spcPct val="110000"/>
                  </a:lnSpc>
                </a:pPr>
                <a14:m>
                  <m:oMath xmlns:m="http://schemas.openxmlformats.org/officeDocument/2006/math">
                    <m:r>
                      <a:rPr lang="nl-NL" i="1">
                        <a:latin typeface="Cambria Math" panose="02040503050406030204" pitchFamily="18" charset="0"/>
                      </a:rPr>
                      <m:t>𝑠</m:t>
                    </m:r>
                    <m:r>
                      <a:rPr lang="nl-NL" i="1">
                        <a:latin typeface="Cambria Math" panose="02040503050406030204" pitchFamily="18" charset="0"/>
                      </a:rPr>
                      <m:t>=</m:t>
                    </m:r>
                    <m:r>
                      <a:rPr lang="nl-NL" i="1">
                        <a:latin typeface="Cambria Math" panose="02040503050406030204" pitchFamily="18" charset="0"/>
                      </a:rPr>
                      <m:t>𝑣</m:t>
                    </m:r>
                    <m:r>
                      <a:rPr lang="nl-NL" i="1">
                        <a:latin typeface="Cambria Math" panose="02040503050406030204" pitchFamily="18" charset="0"/>
                        <a:ea typeface="Cambria Math" panose="02040503050406030204" pitchFamily="18" charset="0"/>
                      </a:rPr>
                      <m:t>∙</m:t>
                    </m:r>
                    <m:r>
                      <a:rPr lang="nl-NL" i="1">
                        <a:latin typeface="Cambria Math" panose="02040503050406030204" pitchFamily="18" charset="0"/>
                        <a:ea typeface="Cambria Math" panose="02040503050406030204" pitchFamily="18" charset="0"/>
                      </a:rPr>
                      <m:t>𝑡</m:t>
                    </m:r>
                  </m:oMath>
                </a14:m>
                <a:endParaRPr lang="nl-NL" dirty="0">
                  <a:ea typeface="Cambria Math" panose="02040503050406030204" pitchFamily="18" charset="0"/>
                </a:endParaRPr>
              </a:p>
              <a:p>
                <a:pPr>
                  <a:lnSpc>
                    <a:spcPct val="110000"/>
                  </a:lnSpc>
                </a:pPr>
                <a14:m>
                  <m:oMath xmlns:m="http://schemas.openxmlformats.org/officeDocument/2006/math">
                    <m:r>
                      <a:rPr lang="nl-NL" b="0" i="1" smtClean="0">
                        <a:latin typeface="Cambria Math" panose="02040503050406030204" pitchFamily="18" charset="0"/>
                      </a:rPr>
                      <m:t>𝐴</m:t>
                    </m:r>
                    <m:r>
                      <a:rPr lang="nl-NL" b="0" i="1" smtClean="0">
                        <a:latin typeface="Cambria Math" panose="02040503050406030204" pitchFamily="18" charset="0"/>
                      </a:rPr>
                      <m:t>=</m:t>
                    </m:r>
                    <m:r>
                      <a:rPr lang="nl-NL" b="0" i="1" smtClean="0">
                        <a:latin typeface="Cambria Math" panose="02040503050406030204" pitchFamily="18" charset="0"/>
                      </a:rPr>
                      <m:t>𝑙</m:t>
                    </m:r>
                    <m:r>
                      <a:rPr lang="nl-NL" i="1">
                        <a:latin typeface="Cambria Math" panose="02040503050406030204" pitchFamily="18" charset="0"/>
                        <a:ea typeface="Cambria Math" panose="02040503050406030204" pitchFamily="18" charset="0"/>
                      </a:rPr>
                      <m:t>∙</m:t>
                    </m:r>
                    <m:r>
                      <a:rPr lang="nl-NL" b="0" i="1" smtClean="0">
                        <a:latin typeface="Cambria Math" panose="02040503050406030204" pitchFamily="18" charset="0"/>
                        <a:ea typeface="Cambria Math" panose="02040503050406030204" pitchFamily="18" charset="0"/>
                      </a:rPr>
                      <m:t>𝑏</m:t>
                    </m:r>
                  </m:oMath>
                </a14:m>
                <a:endParaRPr lang="nl-NL" i="1" dirty="0">
                  <a:ea typeface="Cambria Math" panose="02040503050406030204" pitchFamily="18" charset="0"/>
                </a:endParaRPr>
              </a:p>
              <a:p>
                <a:pPr marL="0" indent="0">
                  <a:lnSpc>
                    <a:spcPct val="110000"/>
                  </a:lnSpc>
                  <a:buNone/>
                </a:pPr>
                <a:r>
                  <a:rPr lang="nl-NL" dirty="0">
                    <a:ea typeface="Cambria Math" panose="02040503050406030204" pitchFamily="18" charset="0"/>
                  </a:rPr>
                  <a:t>Hokjes:</a:t>
                </a:r>
              </a:p>
              <a:p>
                <a:pPr>
                  <a:lnSpc>
                    <a:spcPct val="110000"/>
                  </a:lnSpc>
                </a:pPr>
                <a:r>
                  <a:rPr lang="nl-NL" dirty="0">
                    <a:ea typeface="Cambria Math" panose="02040503050406030204" pitchFamily="18" charset="0"/>
                  </a:rPr>
                  <a:t>1 hokje: </a:t>
                </a:r>
                <a14:m>
                  <m:oMath xmlns:m="http://schemas.openxmlformats.org/officeDocument/2006/math">
                    <m:r>
                      <a:rPr lang="nl-NL" b="0" i="1" smtClean="0">
                        <a:latin typeface="Cambria Math" panose="02040503050406030204" pitchFamily="18" charset="0"/>
                        <a:ea typeface="Cambria Math" panose="02040503050406030204" pitchFamily="18" charset="0"/>
                      </a:rPr>
                      <m:t>2,0∙2,0=4,0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a:lnSpc>
                    <a:spcPct val="110000"/>
                  </a:lnSpc>
                </a:pPr>
                <a14:m>
                  <m:oMath xmlns:m="http://schemas.openxmlformats.org/officeDocument/2006/math">
                    <m:r>
                      <a:rPr lang="nl-NL" i="1">
                        <a:latin typeface="Cambria Math" panose="02040503050406030204" pitchFamily="18" charset="0"/>
                        <a:ea typeface="Cambria Math" panose="02040503050406030204" pitchFamily="18" charset="0"/>
                      </a:rPr>
                      <m:t>1</m:t>
                    </m:r>
                    <m:r>
                      <a:rPr lang="nl-NL" b="0" i="1" smtClean="0">
                        <a:latin typeface="Cambria Math" panose="02040503050406030204" pitchFamily="18" charset="0"/>
                        <a:ea typeface="Cambria Math" panose="02040503050406030204" pitchFamily="18" charset="0"/>
                      </a:rPr>
                      <m:t>5∙4,0=60 </m:t>
                    </m:r>
                    <m:r>
                      <m:rPr>
                        <m:sty m:val="p"/>
                      </m:rPr>
                      <a:rPr lang="nl-NL" b="0" i="0" smtClean="0">
                        <a:latin typeface="Cambria Math" panose="02040503050406030204" pitchFamily="18" charset="0"/>
                        <a:ea typeface="Cambria Math" panose="02040503050406030204" pitchFamily="18" charset="0"/>
                      </a:rPr>
                      <m:t>m</m:t>
                    </m:r>
                  </m:oMath>
                </a14:m>
                <a:endParaRPr lang="nl-NL" dirty="0">
                  <a:ea typeface="Cambria Math" panose="02040503050406030204" pitchFamily="18" charset="0"/>
                </a:endParaRPr>
              </a:p>
              <a:p>
                <a:pPr>
                  <a:lnSpc>
                    <a:spcPct val="110000"/>
                  </a:lnSpc>
                </a:pPr>
                <a:endParaRPr lang="nl-NL" dirty="0"/>
              </a:p>
              <a:p>
                <a:pPr>
                  <a:lnSpc>
                    <a:spcPct val="110000"/>
                  </a:lnSpc>
                </a:pPr>
                <a:endParaRPr lang="nl-NL" dirty="0"/>
              </a:p>
            </p:txBody>
          </p:sp>
        </mc:Choice>
        <mc:Fallback xmlns="">
          <p:sp>
            <p:nvSpPr>
              <p:cNvPr id="8" name="Tijdelijke aanduiding voor inhoud 7">
                <a:extLst>
                  <a:ext uri="{FF2B5EF4-FFF2-40B4-BE49-F238E27FC236}">
                    <a16:creationId xmlns:a16="http://schemas.microsoft.com/office/drawing/2014/main" id="{066635A3-255C-39E6-C117-8BD58E9F8EDE}"/>
                  </a:ext>
                </a:extLst>
              </p:cNvPr>
              <p:cNvSpPr>
                <a:spLocks noGrp="1" noRot="1" noChangeAspect="1" noMove="1" noResize="1" noEditPoints="1" noAdjustHandles="1" noChangeArrowheads="1" noChangeShapeType="1" noTextEdit="1"/>
              </p:cNvSpPr>
              <p:nvPr>
                <p:ph sz="half" idx="1"/>
              </p:nvPr>
            </p:nvSpPr>
            <p:spPr>
              <a:xfrm>
                <a:off x="838200" y="1825625"/>
                <a:ext cx="4317567" cy="4886460"/>
              </a:xfrm>
              <a:blipFill>
                <a:blip r:embed="rId3"/>
                <a:stretch>
                  <a:fillRect l="-2542" t="-998"/>
                </a:stretch>
              </a:blipFill>
            </p:spPr>
            <p:txBody>
              <a:bodyPr/>
              <a:lstStyle/>
              <a:p>
                <a:r>
                  <a:rPr lang="nl-NL">
                    <a:noFill/>
                  </a:rPr>
                  <a:t> </a:t>
                </a:r>
              </a:p>
            </p:txBody>
          </p:sp>
        </mc:Fallback>
      </mc:AlternateContent>
      <p:sp>
        <p:nvSpPr>
          <p:cNvPr id="9" name="Tijdelijke aanduiding voor inhoud 8">
            <a:extLst>
              <a:ext uri="{FF2B5EF4-FFF2-40B4-BE49-F238E27FC236}">
                <a16:creationId xmlns:a16="http://schemas.microsoft.com/office/drawing/2014/main" id="{58281CA0-8C49-018A-F5E5-3FAD18BD3BBC}"/>
              </a:ext>
            </a:extLst>
          </p:cNvPr>
          <p:cNvSpPr>
            <a:spLocks noGrp="1"/>
          </p:cNvSpPr>
          <p:nvPr>
            <p:ph sz="half" idx="2"/>
          </p:nvPr>
        </p:nvSpPr>
        <p:spPr/>
        <p:txBody>
          <a:bodyPr>
            <a:normAutofit fontScale="92500" lnSpcReduction="10000"/>
          </a:bodyPr>
          <a:lstStyle/>
          <a:p>
            <a:endParaRPr lang="nl-NL"/>
          </a:p>
        </p:txBody>
      </p:sp>
      <p:pic>
        <p:nvPicPr>
          <p:cNvPr id="4" name="Tijdelijke aanduiding voor inhoud 8">
            <a:extLst>
              <a:ext uri="{FF2B5EF4-FFF2-40B4-BE49-F238E27FC236}">
                <a16:creationId xmlns:a16="http://schemas.microsoft.com/office/drawing/2014/main" id="{A2C90176-1FF5-CDE5-8043-FB0B4D64A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1989" y="1825625"/>
            <a:ext cx="6474121" cy="4330420"/>
          </a:xfrm>
          <a:prstGeom prst="rect">
            <a:avLst/>
          </a:prstGeom>
        </p:spPr>
      </p:pic>
      <p:sp>
        <p:nvSpPr>
          <p:cNvPr id="5" name="Rechthoek 4">
            <a:extLst>
              <a:ext uri="{FF2B5EF4-FFF2-40B4-BE49-F238E27FC236}">
                <a16:creationId xmlns:a16="http://schemas.microsoft.com/office/drawing/2014/main" id="{CBB0D5F2-4069-1002-FBAE-FCA4E1C48781}"/>
              </a:ext>
            </a:extLst>
          </p:cNvPr>
          <p:cNvSpPr/>
          <p:nvPr/>
        </p:nvSpPr>
        <p:spPr>
          <a:xfrm>
            <a:off x="8445632" y="2580762"/>
            <a:ext cx="3204390" cy="2702819"/>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6B258B22-0129-44FE-B8D0-41D449B45ADE}"/>
              </a:ext>
            </a:extLst>
          </p:cNvPr>
          <p:cNvSpPr/>
          <p:nvPr/>
        </p:nvSpPr>
        <p:spPr>
          <a:xfrm>
            <a:off x="6329363" y="4738688"/>
            <a:ext cx="1064418" cy="550068"/>
          </a:xfrm>
          <a:prstGeom prst="rect">
            <a:avLst/>
          </a:prstGeom>
          <a:solidFill>
            <a:schemeClr val="accent2">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11" name="Rechte verbindingslijn met pijl 10">
            <a:extLst>
              <a:ext uri="{FF2B5EF4-FFF2-40B4-BE49-F238E27FC236}">
                <a16:creationId xmlns:a16="http://schemas.microsoft.com/office/drawing/2014/main" id="{751CA946-743B-924A-9D60-7BCDB7FA1559}"/>
              </a:ext>
            </a:extLst>
          </p:cNvPr>
          <p:cNvCxnSpPr>
            <a:cxnSpLocks/>
          </p:cNvCxnSpPr>
          <p:nvPr/>
        </p:nvCxnSpPr>
        <p:spPr>
          <a:xfrm>
            <a:off x="8445632" y="5293309"/>
            <a:ext cx="3204389"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725C766-3BEB-DF78-F2C7-5A45BACCCFB1}"/>
              </a:ext>
            </a:extLst>
          </p:cNvPr>
          <p:cNvCxnSpPr>
            <a:cxnSpLocks/>
          </p:cNvCxnSpPr>
          <p:nvPr/>
        </p:nvCxnSpPr>
        <p:spPr>
          <a:xfrm>
            <a:off x="11650021" y="2580762"/>
            <a:ext cx="0" cy="2712244"/>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A85F0BC-D2D1-F4E1-45CB-A70F994E9E1E}"/>
              </a:ext>
            </a:extLst>
          </p:cNvPr>
          <p:cNvCxnSpPr>
            <a:cxnSpLocks/>
          </p:cNvCxnSpPr>
          <p:nvPr/>
        </p:nvCxnSpPr>
        <p:spPr>
          <a:xfrm>
            <a:off x="8459921" y="2580762"/>
            <a:ext cx="0" cy="271224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58CF063A-8BE7-8DDD-0C03-CDD5EA41BAAE}"/>
              </a:ext>
            </a:extLst>
          </p:cNvPr>
          <p:cNvSpPr txBox="1"/>
          <p:nvPr/>
        </p:nvSpPr>
        <p:spPr>
          <a:xfrm>
            <a:off x="8445631" y="3393562"/>
            <a:ext cx="3204390" cy="1077218"/>
          </a:xfrm>
          <a:prstGeom prst="rect">
            <a:avLst/>
          </a:prstGeom>
          <a:noFill/>
        </p:spPr>
        <p:txBody>
          <a:bodyPr wrap="square" rtlCol="0">
            <a:spAutoFit/>
          </a:bodyPr>
          <a:lstStyle/>
          <a:p>
            <a:pPr algn="ctr"/>
            <a:r>
              <a:rPr lang="nl-NL" sz="3200" dirty="0">
                <a:latin typeface="Effra" panose="02000506080000020004" pitchFamily="2" charset="0"/>
              </a:rPr>
              <a:t>Tellen:</a:t>
            </a:r>
          </a:p>
          <a:p>
            <a:pPr algn="ctr"/>
            <a:r>
              <a:rPr lang="nl-NL" sz="3200" dirty="0">
                <a:latin typeface="Effra" panose="02000506080000020004" pitchFamily="2" charset="0"/>
              </a:rPr>
              <a:t>15 hokjes</a:t>
            </a:r>
          </a:p>
        </p:txBody>
      </p:sp>
    </p:spTree>
    <p:extLst>
      <p:ext uri="{BB962C8B-B14F-4D97-AF65-F5344CB8AC3E}">
        <p14:creationId xmlns:p14="http://schemas.microsoft.com/office/powerpoint/2010/main" val="4770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 calcmode="lin" valueType="num">
                                      <p:cBhvr additive="base">
                                        <p:cTn id="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7" end="7"/>
                                            </p:txEl>
                                          </p:spTgt>
                                        </p:tgtEl>
                                        <p:attrNameLst>
                                          <p:attrName>style.visibility</p:attrName>
                                        </p:attrNameLst>
                                      </p:cBhvr>
                                      <p:to>
                                        <p:strVal val="visible"/>
                                      </p:to>
                                    </p:set>
                                    <p:anim calcmode="lin" valueType="num">
                                      <p:cBhvr additive="base">
                                        <p:cTn id="20"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 calcmode="lin" valueType="num">
                                      <p:cBhvr additive="base">
                                        <p:cTn id="33"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7" grpId="0" animBg="1"/>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Hokjes tellen</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p:sp>
        <p:nvSpPr>
          <p:cNvPr id="36" name="Rechthoek 35">
            <a:extLst>
              <a:ext uri="{FF2B5EF4-FFF2-40B4-BE49-F238E27FC236}">
                <a16:creationId xmlns:a16="http://schemas.microsoft.com/office/drawing/2014/main" id="{11300F42-A43A-18D6-D4AB-405F1F11782A}"/>
              </a:ext>
            </a:extLst>
          </p:cNvPr>
          <p:cNvSpPr/>
          <p:nvPr/>
        </p:nvSpPr>
        <p:spPr>
          <a:xfrm>
            <a:off x="2632076" y="2242665"/>
            <a:ext cx="685800" cy="302248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mc:AlternateContent xmlns:mc="http://schemas.openxmlformats.org/markup-compatibility/2006" xmlns:a14="http://schemas.microsoft.com/office/drawing/2010/main">
        <mc:Choice Requires="a14">
          <p:sp>
            <p:nvSpPr>
              <p:cNvPr id="52" name="Tekstvak 51">
                <a:extLst>
                  <a:ext uri="{FF2B5EF4-FFF2-40B4-BE49-F238E27FC236}">
                    <a16:creationId xmlns:a16="http://schemas.microsoft.com/office/drawing/2014/main" id="{4090EB44-6DF9-F9A4-659F-B1589024824F}"/>
                  </a:ext>
                </a:extLst>
              </p:cNvPr>
              <p:cNvSpPr txBox="1"/>
              <p:nvPr/>
            </p:nvSpPr>
            <p:spPr>
              <a:xfrm>
                <a:off x="7041004" y="2459539"/>
                <a:ext cx="4244786" cy="101566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nl-NL" sz="2000" b="0" i="0" smtClean="0">
                          <a:solidFill>
                            <a:schemeClr val="tx1"/>
                          </a:solidFill>
                          <a:latin typeface="Cambria Math" panose="02040503050406030204" pitchFamily="18" charset="0"/>
                          <a:ea typeface="Cambria Math" panose="02040503050406030204" pitchFamily="18" charset="0"/>
                        </a:rPr>
                        <m:t>s</m:t>
                      </m:r>
                      <m:r>
                        <a:rPr lang="nl-NL" sz="2000" i="0">
                          <a:solidFill>
                            <a:schemeClr val="tx1"/>
                          </a:solidFill>
                          <a:latin typeface="Cambria Math" panose="02040503050406030204" pitchFamily="18" charset="0"/>
                          <a:ea typeface="Cambria Math" panose="02040503050406030204" pitchFamily="18" charset="0"/>
                        </a:rPr>
                        <m:t>=</m:t>
                      </m:r>
                      <m:r>
                        <a:rPr lang="nl-NL" sz="2000" b="0" i="0" smtClean="0">
                          <a:solidFill>
                            <a:schemeClr val="tx1"/>
                          </a:solidFill>
                          <a:latin typeface="Cambria Math" panose="02040503050406030204" pitchFamily="18" charset="0"/>
                          <a:ea typeface="Cambria Math" panose="02040503050406030204" pitchFamily="18" charset="0"/>
                        </a:rPr>
                        <m:t>17</m:t>
                      </m:r>
                      <m:r>
                        <a:rPr lang="nl-NL" sz="2000" i="0">
                          <a:solidFill>
                            <a:schemeClr val="tx1"/>
                          </a:solidFill>
                          <a:latin typeface="Cambria Math" panose="02040503050406030204" pitchFamily="18" charset="0"/>
                          <a:ea typeface="Cambria Math" panose="02040503050406030204" pitchFamily="18" charset="0"/>
                        </a:rPr>
                        <m:t>∙</m:t>
                      </m:r>
                      <m:r>
                        <a:rPr lang="nl-NL" sz="2000" b="0" i="0" smtClean="0">
                          <a:solidFill>
                            <a:schemeClr val="tx1"/>
                          </a:solidFill>
                          <a:latin typeface="Cambria Math" panose="02040503050406030204" pitchFamily="18" charset="0"/>
                          <a:ea typeface="Cambria Math" panose="02040503050406030204" pitchFamily="18" charset="0"/>
                        </a:rPr>
                        <m:t>2,5</m:t>
                      </m:r>
                      <m:r>
                        <a:rPr lang="nl-NL" sz="2000" i="0">
                          <a:solidFill>
                            <a:schemeClr val="tx1"/>
                          </a:solidFill>
                          <a:latin typeface="Cambria Math" panose="02040503050406030204" pitchFamily="18" charset="0"/>
                          <a:ea typeface="Cambria Math" panose="02040503050406030204" pitchFamily="18" charset="0"/>
                        </a:rPr>
                        <m:t>≈4</m:t>
                      </m:r>
                      <m:r>
                        <a:rPr lang="nl-NL" sz="2000" b="0" i="0" smtClean="0">
                          <a:solidFill>
                            <a:schemeClr val="tx1"/>
                          </a:solidFill>
                          <a:latin typeface="Cambria Math" panose="02040503050406030204" pitchFamily="18" charset="0"/>
                          <a:ea typeface="Cambria Math" panose="02040503050406030204" pitchFamily="18" charset="0"/>
                        </a:rPr>
                        <m:t>3</m:t>
                      </m:r>
                      <m:r>
                        <a:rPr lang="nl-NL" sz="2000" i="0">
                          <a:solidFill>
                            <a:schemeClr val="tx1"/>
                          </a:solidFill>
                          <a:latin typeface="Cambria Math" panose="02040503050406030204" pitchFamily="18" charset="0"/>
                          <a:ea typeface="Cambria Math" panose="02040503050406030204" pitchFamily="18" charset="0"/>
                        </a:rPr>
                        <m:t> </m:t>
                      </m:r>
                      <m:r>
                        <m:rPr>
                          <m:sty m:val="p"/>
                        </m:rPr>
                        <a:rPr lang="nl-NL" sz="2000" b="0" i="0" smtClean="0">
                          <a:solidFill>
                            <a:schemeClr val="tx1"/>
                          </a:solidFill>
                          <a:latin typeface="Cambria Math" panose="02040503050406030204" pitchFamily="18" charset="0"/>
                          <a:ea typeface="Cambria Math" panose="02040503050406030204" pitchFamily="18" charset="0"/>
                        </a:rPr>
                        <m:t>m</m:t>
                      </m:r>
                    </m:oMath>
                  </m:oMathPara>
                </a14:m>
                <a:endParaRPr lang="nl-NL" sz="2000" b="0" dirty="0">
                  <a:solidFill>
                    <a:schemeClr val="tx1"/>
                  </a:solidFill>
                  <a:latin typeface="Effra" panose="02000506080000020004" pitchFamily="2" charset="0"/>
                  <a:ea typeface="Cambria Math" panose="02040503050406030204" pitchFamily="18" charset="0"/>
                </a:endParaRPr>
              </a:p>
              <a:p>
                <a:endParaRPr lang="nl-NL" sz="2000" dirty="0">
                  <a:solidFill>
                    <a:schemeClr val="tx1"/>
                  </a:solidFill>
                  <a:latin typeface="Effra" panose="02000506080000020004" pitchFamily="2" charset="0"/>
                </a:endParaRPr>
              </a:p>
              <a:p>
                <a:endParaRPr lang="nl-NL" sz="2000" dirty="0">
                  <a:solidFill>
                    <a:schemeClr val="tx1"/>
                  </a:solidFill>
                  <a:latin typeface="Effra" panose="02000506080000020004" pitchFamily="2" charset="0"/>
                </a:endParaRPr>
              </a:p>
            </p:txBody>
          </p:sp>
        </mc:Choice>
        <mc:Fallback xmlns="">
          <p:sp>
            <p:nvSpPr>
              <p:cNvPr id="52" name="Tekstvak 51">
                <a:extLst>
                  <a:ext uri="{FF2B5EF4-FFF2-40B4-BE49-F238E27FC236}">
                    <a16:creationId xmlns:a16="http://schemas.microsoft.com/office/drawing/2014/main" id="{4090EB44-6DF9-F9A4-659F-B1589024824F}"/>
                  </a:ext>
                </a:extLst>
              </p:cNvPr>
              <p:cNvSpPr txBox="1">
                <a:spLocks noRot="1" noChangeAspect="1" noMove="1" noResize="1" noEditPoints="1" noAdjustHandles="1" noChangeArrowheads="1" noChangeShapeType="1" noTextEdit="1"/>
              </p:cNvSpPr>
              <p:nvPr/>
            </p:nvSpPr>
            <p:spPr>
              <a:xfrm>
                <a:off x="7041004" y="2459539"/>
                <a:ext cx="4244786" cy="1015663"/>
              </a:xfrm>
              <a:prstGeom prst="rect">
                <a:avLst/>
              </a:prstGeom>
              <a:blipFill>
                <a:blip r:embed="rId3"/>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3" name="Tekstvak 52">
                <a:extLst>
                  <a:ext uri="{FF2B5EF4-FFF2-40B4-BE49-F238E27FC236}">
                    <a16:creationId xmlns:a16="http://schemas.microsoft.com/office/drawing/2014/main" id="{48FEA48C-5C3F-BF0C-92BF-4E477A7F673F}"/>
                  </a:ext>
                </a:extLst>
              </p:cNvPr>
              <p:cNvSpPr txBox="1"/>
              <p:nvPr/>
            </p:nvSpPr>
            <p:spPr>
              <a:xfrm>
                <a:off x="7028940" y="2085535"/>
                <a:ext cx="4244786"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i="1" smtClean="0">
                          <a:latin typeface="Cambria Math" panose="02040503050406030204" pitchFamily="18" charset="0"/>
                          <a:ea typeface="Cambria Math" panose="02040503050406030204" pitchFamily="18" charset="0"/>
                        </a:rPr>
                        <m:t>1 </m:t>
                      </m:r>
                      <m:r>
                        <a:rPr lang="nl-NL" i="1" smtClean="0">
                          <a:latin typeface="Cambria Math" panose="02040503050406030204" pitchFamily="18" charset="0"/>
                          <a:ea typeface="Cambria Math" panose="02040503050406030204" pitchFamily="18" charset="0"/>
                        </a:rPr>
                        <m:t>h𝑜𝑘𝑗𝑒</m:t>
                      </m:r>
                      <m:r>
                        <a:rPr lang="nl-NL" i="1" smtClean="0">
                          <a:latin typeface="Cambria Math" panose="02040503050406030204" pitchFamily="18" charset="0"/>
                          <a:ea typeface="Cambria Math" panose="02040503050406030204" pitchFamily="18" charset="0"/>
                        </a:rPr>
                        <m:t>=0,5∙5,0=2,5 </m:t>
                      </m:r>
                      <m:r>
                        <m:rPr>
                          <m:sty m:val="p"/>
                        </m:rPr>
                        <a:rPr lang="nl-NL">
                          <a:latin typeface="Cambria Math" panose="02040503050406030204" pitchFamily="18" charset="0"/>
                          <a:ea typeface="Cambria Math" panose="02040503050406030204" pitchFamily="18" charset="0"/>
                        </a:rPr>
                        <m:t>m</m:t>
                      </m:r>
                    </m:oMath>
                  </m:oMathPara>
                </a14:m>
                <a:endParaRPr lang="nl-NL" dirty="0">
                  <a:latin typeface="Gobold Lowplus" panose="02000500000000000000" pitchFamily="2" charset="77"/>
                </a:endParaRPr>
              </a:p>
            </p:txBody>
          </p:sp>
        </mc:Choice>
        <mc:Fallback xmlns="">
          <p:sp>
            <p:nvSpPr>
              <p:cNvPr id="53" name="Tekstvak 52">
                <a:extLst>
                  <a:ext uri="{FF2B5EF4-FFF2-40B4-BE49-F238E27FC236}">
                    <a16:creationId xmlns:a16="http://schemas.microsoft.com/office/drawing/2014/main" id="{48FEA48C-5C3F-BF0C-92BF-4E477A7F673F}"/>
                  </a:ext>
                </a:extLst>
              </p:cNvPr>
              <p:cNvSpPr txBox="1">
                <a:spLocks noRot="1" noChangeAspect="1" noMove="1" noResize="1" noEditPoints="1" noAdjustHandles="1" noChangeArrowheads="1" noChangeShapeType="1" noTextEdit="1"/>
              </p:cNvSpPr>
              <p:nvPr/>
            </p:nvSpPr>
            <p:spPr>
              <a:xfrm>
                <a:off x="7028940" y="2085535"/>
                <a:ext cx="4244786" cy="369332"/>
              </a:xfrm>
              <a:prstGeom prst="rect">
                <a:avLst/>
              </a:prstGeom>
              <a:blipFill>
                <a:blip r:embed="rId4"/>
                <a:stretch>
                  <a:fillRect b="-13115"/>
                </a:stretch>
              </a:blipFill>
            </p:spPr>
            <p:txBody>
              <a:bodyPr/>
              <a:lstStyle/>
              <a:p>
                <a:r>
                  <a:rPr lang="nl-NL">
                    <a:noFill/>
                  </a:rPr>
                  <a:t> </a:t>
                </a:r>
              </a:p>
            </p:txBody>
          </p:sp>
        </mc:Fallback>
      </mc:AlternateContent>
      <p:sp>
        <p:nvSpPr>
          <p:cNvPr id="3" name="Rechthoek 2">
            <a:extLst>
              <a:ext uri="{FF2B5EF4-FFF2-40B4-BE49-F238E27FC236}">
                <a16:creationId xmlns:a16="http://schemas.microsoft.com/office/drawing/2014/main" id="{11C7A31B-C349-5B21-307B-7D3A37D327D7}"/>
              </a:ext>
            </a:extLst>
          </p:cNvPr>
          <p:cNvSpPr/>
          <p:nvPr/>
        </p:nvSpPr>
        <p:spPr>
          <a:xfrm>
            <a:off x="1974717" y="3756025"/>
            <a:ext cx="657358" cy="150912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DF19F98E-0137-C240-6EE6-242E4C6ED4BD}"/>
              </a:ext>
            </a:extLst>
          </p:cNvPr>
          <p:cNvSpPr/>
          <p:nvPr/>
        </p:nvSpPr>
        <p:spPr>
          <a:xfrm>
            <a:off x="3317876" y="3003550"/>
            <a:ext cx="661193" cy="2261599"/>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A6AAA12E-67DE-B340-2200-3FEEF4AE7B22}"/>
              </a:ext>
            </a:extLst>
          </p:cNvPr>
          <p:cNvSpPr/>
          <p:nvPr/>
        </p:nvSpPr>
        <p:spPr>
          <a:xfrm>
            <a:off x="3979069" y="3753907"/>
            <a:ext cx="657358" cy="1509124"/>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Rechthoek 5">
            <a:extLst>
              <a:ext uri="{FF2B5EF4-FFF2-40B4-BE49-F238E27FC236}">
                <a16:creationId xmlns:a16="http://schemas.microsoft.com/office/drawing/2014/main" id="{FDE09AB4-FD1E-5067-BA0E-AD3BE5486B41}"/>
              </a:ext>
            </a:extLst>
          </p:cNvPr>
          <p:cNvSpPr/>
          <p:nvPr/>
        </p:nvSpPr>
        <p:spPr>
          <a:xfrm>
            <a:off x="4636426" y="4510087"/>
            <a:ext cx="678523" cy="75082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ekstvak 6">
            <a:extLst>
              <a:ext uri="{FF2B5EF4-FFF2-40B4-BE49-F238E27FC236}">
                <a16:creationId xmlns:a16="http://schemas.microsoft.com/office/drawing/2014/main" id="{278DEDBB-D06B-6DDA-F6CF-F5EB945E844E}"/>
              </a:ext>
            </a:extLst>
          </p:cNvPr>
          <p:cNvSpPr txBox="1"/>
          <p:nvPr/>
        </p:nvSpPr>
        <p:spPr>
          <a:xfrm>
            <a:off x="2071552"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a:t>
            </a:r>
          </a:p>
        </p:txBody>
      </p:sp>
      <p:sp>
        <p:nvSpPr>
          <p:cNvPr id="8" name="Tekstvak 7">
            <a:extLst>
              <a:ext uri="{FF2B5EF4-FFF2-40B4-BE49-F238E27FC236}">
                <a16:creationId xmlns:a16="http://schemas.microsoft.com/office/drawing/2014/main" id="{0F57F84B-8846-A2C0-0F30-3E067E222BB9}"/>
              </a:ext>
            </a:extLst>
          </p:cNvPr>
          <p:cNvSpPr txBox="1"/>
          <p:nvPr/>
        </p:nvSpPr>
        <p:spPr>
          <a:xfrm>
            <a:off x="2078609" y="4685444"/>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2</a:t>
            </a:r>
          </a:p>
        </p:txBody>
      </p:sp>
      <p:sp>
        <p:nvSpPr>
          <p:cNvPr id="9" name="Tekstvak 8">
            <a:extLst>
              <a:ext uri="{FF2B5EF4-FFF2-40B4-BE49-F238E27FC236}">
                <a16:creationId xmlns:a16="http://schemas.microsoft.com/office/drawing/2014/main" id="{CF6C4889-8D8F-A5AC-3795-AB1DF20D2EB0}"/>
              </a:ext>
            </a:extLst>
          </p:cNvPr>
          <p:cNvSpPr txBox="1"/>
          <p:nvPr/>
        </p:nvSpPr>
        <p:spPr>
          <a:xfrm>
            <a:off x="2770410" y="4684588"/>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3</a:t>
            </a:r>
          </a:p>
        </p:txBody>
      </p:sp>
      <p:sp>
        <p:nvSpPr>
          <p:cNvPr id="10" name="Tekstvak 9">
            <a:extLst>
              <a:ext uri="{FF2B5EF4-FFF2-40B4-BE49-F238E27FC236}">
                <a16:creationId xmlns:a16="http://schemas.microsoft.com/office/drawing/2014/main" id="{A183CBDB-9E10-1C44-4F67-979593FACB3A}"/>
              </a:ext>
            </a:extLst>
          </p:cNvPr>
          <p:cNvSpPr txBox="1"/>
          <p:nvPr/>
        </p:nvSpPr>
        <p:spPr>
          <a:xfrm>
            <a:off x="2759965"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4</a:t>
            </a:r>
          </a:p>
        </p:txBody>
      </p:sp>
      <p:sp>
        <p:nvSpPr>
          <p:cNvPr id="11" name="Tekstvak 10">
            <a:extLst>
              <a:ext uri="{FF2B5EF4-FFF2-40B4-BE49-F238E27FC236}">
                <a16:creationId xmlns:a16="http://schemas.microsoft.com/office/drawing/2014/main" id="{C721B199-E849-7E9D-6B8F-A63AF7D01AAD}"/>
              </a:ext>
            </a:extLst>
          </p:cNvPr>
          <p:cNvSpPr txBox="1"/>
          <p:nvPr/>
        </p:nvSpPr>
        <p:spPr>
          <a:xfrm>
            <a:off x="2776704" y="3211163"/>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5</a:t>
            </a:r>
          </a:p>
        </p:txBody>
      </p:sp>
      <p:sp>
        <p:nvSpPr>
          <p:cNvPr id="12" name="Tekstvak 11">
            <a:extLst>
              <a:ext uri="{FF2B5EF4-FFF2-40B4-BE49-F238E27FC236}">
                <a16:creationId xmlns:a16="http://schemas.microsoft.com/office/drawing/2014/main" id="{B4EA493B-B76D-1F00-FB63-5B728E801A19}"/>
              </a:ext>
            </a:extLst>
          </p:cNvPr>
          <p:cNvSpPr txBox="1"/>
          <p:nvPr/>
        </p:nvSpPr>
        <p:spPr>
          <a:xfrm>
            <a:off x="2759965" y="2441925"/>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6</a:t>
            </a:r>
          </a:p>
        </p:txBody>
      </p:sp>
      <p:sp>
        <p:nvSpPr>
          <p:cNvPr id="13" name="Tekstvak 12">
            <a:extLst>
              <a:ext uri="{FF2B5EF4-FFF2-40B4-BE49-F238E27FC236}">
                <a16:creationId xmlns:a16="http://schemas.microsoft.com/office/drawing/2014/main" id="{93575E96-7B27-C9BE-E327-99D2D13CFE74}"/>
              </a:ext>
            </a:extLst>
          </p:cNvPr>
          <p:cNvSpPr txBox="1"/>
          <p:nvPr/>
        </p:nvSpPr>
        <p:spPr>
          <a:xfrm>
            <a:off x="3420070" y="3225796"/>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7</a:t>
            </a:r>
          </a:p>
        </p:txBody>
      </p:sp>
      <p:sp>
        <p:nvSpPr>
          <p:cNvPr id="14" name="Tekstvak 13">
            <a:extLst>
              <a:ext uri="{FF2B5EF4-FFF2-40B4-BE49-F238E27FC236}">
                <a16:creationId xmlns:a16="http://schemas.microsoft.com/office/drawing/2014/main" id="{BFFD81A4-3A60-63B4-F3BB-EB68A301B034}"/>
              </a:ext>
            </a:extLst>
          </p:cNvPr>
          <p:cNvSpPr txBox="1"/>
          <p:nvPr/>
        </p:nvSpPr>
        <p:spPr>
          <a:xfrm>
            <a:off x="3403798" y="3949420"/>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8</a:t>
            </a:r>
          </a:p>
        </p:txBody>
      </p:sp>
      <p:sp>
        <p:nvSpPr>
          <p:cNvPr id="15" name="Tekstvak 14">
            <a:extLst>
              <a:ext uri="{FF2B5EF4-FFF2-40B4-BE49-F238E27FC236}">
                <a16:creationId xmlns:a16="http://schemas.microsoft.com/office/drawing/2014/main" id="{772DB5B2-B202-851C-ABFA-5161D59F4F13}"/>
              </a:ext>
            </a:extLst>
          </p:cNvPr>
          <p:cNvSpPr txBox="1"/>
          <p:nvPr/>
        </p:nvSpPr>
        <p:spPr>
          <a:xfrm>
            <a:off x="3403798" y="4684588"/>
            <a:ext cx="456804"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9</a:t>
            </a:r>
          </a:p>
        </p:txBody>
      </p:sp>
      <p:sp>
        <p:nvSpPr>
          <p:cNvPr id="16" name="Tekstvak 15">
            <a:extLst>
              <a:ext uri="{FF2B5EF4-FFF2-40B4-BE49-F238E27FC236}">
                <a16:creationId xmlns:a16="http://schemas.microsoft.com/office/drawing/2014/main" id="{8B185ECD-D397-066B-627C-61F6F094BD80}"/>
              </a:ext>
            </a:extLst>
          </p:cNvPr>
          <p:cNvSpPr txBox="1"/>
          <p:nvPr/>
        </p:nvSpPr>
        <p:spPr>
          <a:xfrm>
            <a:off x="4027396" y="46845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10</a:t>
            </a:r>
          </a:p>
        </p:txBody>
      </p:sp>
      <p:sp>
        <p:nvSpPr>
          <p:cNvPr id="17" name="Tekstvak 16">
            <a:extLst>
              <a:ext uri="{FF2B5EF4-FFF2-40B4-BE49-F238E27FC236}">
                <a16:creationId xmlns:a16="http://schemas.microsoft.com/office/drawing/2014/main" id="{F5C38DA5-2DFE-F5E8-2633-5295090C7026}"/>
              </a:ext>
            </a:extLst>
          </p:cNvPr>
          <p:cNvSpPr txBox="1"/>
          <p:nvPr/>
        </p:nvSpPr>
        <p:spPr>
          <a:xfrm>
            <a:off x="4015136" y="3934294"/>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11</a:t>
            </a:r>
          </a:p>
        </p:txBody>
      </p:sp>
      <p:sp>
        <p:nvSpPr>
          <p:cNvPr id="18" name="Tekstvak 17">
            <a:extLst>
              <a:ext uri="{FF2B5EF4-FFF2-40B4-BE49-F238E27FC236}">
                <a16:creationId xmlns:a16="http://schemas.microsoft.com/office/drawing/2014/main" id="{2C55E461-FB16-DF85-3775-FED1EC7F1E4B}"/>
              </a:ext>
            </a:extLst>
          </p:cNvPr>
          <p:cNvSpPr txBox="1"/>
          <p:nvPr/>
        </p:nvSpPr>
        <p:spPr>
          <a:xfrm>
            <a:off x="4695336" y="46845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12</a:t>
            </a:r>
          </a:p>
        </p:txBody>
      </p:sp>
      <p:sp>
        <p:nvSpPr>
          <p:cNvPr id="19" name="Tekstvak 18">
            <a:extLst>
              <a:ext uri="{FF2B5EF4-FFF2-40B4-BE49-F238E27FC236}">
                <a16:creationId xmlns:a16="http://schemas.microsoft.com/office/drawing/2014/main" id="{BDA7ABAA-1F72-5FC1-6C8A-3799E3FECA4F}"/>
              </a:ext>
            </a:extLst>
          </p:cNvPr>
          <p:cNvSpPr txBox="1"/>
          <p:nvPr/>
        </p:nvSpPr>
        <p:spPr>
          <a:xfrm>
            <a:off x="5324288" y="475316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13</a:t>
            </a:r>
          </a:p>
        </p:txBody>
      </p:sp>
      <p:sp>
        <p:nvSpPr>
          <p:cNvPr id="20" name="Tekstvak 19">
            <a:extLst>
              <a:ext uri="{FF2B5EF4-FFF2-40B4-BE49-F238E27FC236}">
                <a16:creationId xmlns:a16="http://schemas.microsoft.com/office/drawing/2014/main" id="{4145944E-6DA2-A267-3339-03EFA2B66941}"/>
              </a:ext>
            </a:extLst>
          </p:cNvPr>
          <p:cNvSpPr txBox="1"/>
          <p:nvPr/>
        </p:nvSpPr>
        <p:spPr>
          <a:xfrm>
            <a:off x="4653686" y="3997173"/>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13</a:t>
            </a:r>
          </a:p>
        </p:txBody>
      </p:sp>
      <p:sp>
        <p:nvSpPr>
          <p:cNvPr id="21" name="Tekstvak 20">
            <a:extLst>
              <a:ext uri="{FF2B5EF4-FFF2-40B4-BE49-F238E27FC236}">
                <a16:creationId xmlns:a16="http://schemas.microsoft.com/office/drawing/2014/main" id="{6C4796FD-14C3-A129-074A-BCC3935098AE}"/>
              </a:ext>
            </a:extLst>
          </p:cNvPr>
          <p:cNvSpPr txBox="1"/>
          <p:nvPr/>
        </p:nvSpPr>
        <p:spPr>
          <a:xfrm>
            <a:off x="3975518" y="3243936"/>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14</a:t>
            </a:r>
          </a:p>
        </p:txBody>
      </p:sp>
      <p:sp>
        <p:nvSpPr>
          <p:cNvPr id="22" name="Tekstvak 21">
            <a:extLst>
              <a:ext uri="{FF2B5EF4-FFF2-40B4-BE49-F238E27FC236}">
                <a16:creationId xmlns:a16="http://schemas.microsoft.com/office/drawing/2014/main" id="{2B272294-5BFD-1F15-0DC1-99853F406C2E}"/>
              </a:ext>
            </a:extLst>
          </p:cNvPr>
          <p:cNvSpPr txBox="1"/>
          <p:nvPr/>
        </p:nvSpPr>
        <p:spPr>
          <a:xfrm>
            <a:off x="3316171" y="2507088"/>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15</a:t>
            </a:r>
          </a:p>
        </p:txBody>
      </p:sp>
      <p:sp>
        <p:nvSpPr>
          <p:cNvPr id="23" name="Tekstvak 22">
            <a:extLst>
              <a:ext uri="{FF2B5EF4-FFF2-40B4-BE49-F238E27FC236}">
                <a16:creationId xmlns:a16="http://schemas.microsoft.com/office/drawing/2014/main" id="{54579A54-CD09-F776-0C1C-D2B94FDA16D9}"/>
              </a:ext>
            </a:extLst>
          </p:cNvPr>
          <p:cNvSpPr txBox="1"/>
          <p:nvPr/>
        </p:nvSpPr>
        <p:spPr>
          <a:xfrm>
            <a:off x="2030896" y="3228945"/>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16</a:t>
            </a:r>
          </a:p>
        </p:txBody>
      </p:sp>
      <p:sp>
        <p:nvSpPr>
          <p:cNvPr id="24" name="Tekstvak 23">
            <a:extLst>
              <a:ext uri="{FF2B5EF4-FFF2-40B4-BE49-F238E27FC236}">
                <a16:creationId xmlns:a16="http://schemas.microsoft.com/office/drawing/2014/main" id="{E072B0BB-7AA2-FF00-F54E-F1F41D3E3B92}"/>
              </a:ext>
            </a:extLst>
          </p:cNvPr>
          <p:cNvSpPr txBox="1"/>
          <p:nvPr/>
        </p:nvSpPr>
        <p:spPr>
          <a:xfrm>
            <a:off x="2152092" y="2633691"/>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15</a:t>
            </a:r>
          </a:p>
        </p:txBody>
      </p:sp>
      <p:sp>
        <p:nvSpPr>
          <p:cNvPr id="25" name="Tekstvak 24">
            <a:extLst>
              <a:ext uri="{FF2B5EF4-FFF2-40B4-BE49-F238E27FC236}">
                <a16:creationId xmlns:a16="http://schemas.microsoft.com/office/drawing/2014/main" id="{B7C304B2-73E3-A590-41D8-D8628F6225A0}"/>
              </a:ext>
            </a:extLst>
          </p:cNvPr>
          <p:cNvSpPr txBox="1"/>
          <p:nvPr/>
        </p:nvSpPr>
        <p:spPr>
          <a:xfrm>
            <a:off x="1470193" y="4271396"/>
            <a:ext cx="560703" cy="400110"/>
          </a:xfrm>
          <a:prstGeom prst="rect">
            <a:avLst/>
          </a:prstGeom>
          <a:noFill/>
        </p:spPr>
        <p:txBody>
          <a:bodyPr wrap="square" rtlCol="0">
            <a:spAutoFit/>
          </a:bodyPr>
          <a:lstStyle/>
          <a:p>
            <a:pPr algn="ctr"/>
            <a:r>
              <a:rPr lang="nl-NL" sz="2000" dirty="0">
                <a:solidFill>
                  <a:schemeClr val="bg2">
                    <a:lumMod val="10000"/>
                  </a:schemeClr>
                </a:solidFill>
                <a:latin typeface="Effra" panose="02000506080000020004" pitchFamily="2" charset="0"/>
              </a:rPr>
              <a:t>17</a:t>
            </a:r>
          </a:p>
        </p:txBody>
      </p:sp>
      <p:sp>
        <p:nvSpPr>
          <p:cNvPr id="26" name="Rechthoek 25">
            <a:extLst>
              <a:ext uri="{FF2B5EF4-FFF2-40B4-BE49-F238E27FC236}">
                <a16:creationId xmlns:a16="http://schemas.microsoft.com/office/drawing/2014/main" id="{1613B624-1ADD-C58D-2308-236E805E8A3A}"/>
              </a:ext>
            </a:extLst>
          </p:cNvPr>
          <p:cNvSpPr/>
          <p:nvPr/>
        </p:nvSpPr>
        <p:spPr>
          <a:xfrm>
            <a:off x="1304859" y="4520361"/>
            <a:ext cx="678523" cy="750825"/>
          </a:xfrm>
          <a:prstGeom prst="rect">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5242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10" presetClass="exit" presetSubtype="0" fill="hold" grpId="1"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par>
                          <p:cTn id="23" fill="hold">
                            <p:stCondLst>
                              <p:cond delay="1000"/>
                            </p:stCondLst>
                            <p:childTnLst>
                              <p:par>
                                <p:cTn id="24" presetID="9"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par>
                          <p:cTn id="27" fill="hold">
                            <p:stCondLst>
                              <p:cond delay="1500"/>
                            </p:stCondLst>
                            <p:childTnLst>
                              <p:par>
                                <p:cTn id="28" presetID="9"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Effect transition="in" filter="fade">
                                      <p:cBhvr>
                                        <p:cTn id="51" dur="500"/>
                                        <p:tgtEl>
                                          <p:spTgt spid="9"/>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fill="hold"/>
                                        <p:tgtEl>
                                          <p:spTgt spid="12"/>
                                        </p:tgtEl>
                                        <p:attrNameLst>
                                          <p:attrName>ppt_w</p:attrName>
                                        </p:attrNameLst>
                                      </p:cBhvr>
                                      <p:tavLst>
                                        <p:tav tm="0">
                                          <p:val>
                                            <p:fltVal val="0"/>
                                          </p:val>
                                        </p:tav>
                                        <p:tav tm="100000">
                                          <p:val>
                                            <p:strVal val="#ppt_w"/>
                                          </p:val>
                                        </p:tav>
                                      </p:tavLst>
                                    </p:anim>
                                    <p:anim calcmode="lin" valueType="num">
                                      <p:cBhvr>
                                        <p:cTn id="65" dur="500" fill="hold"/>
                                        <p:tgtEl>
                                          <p:spTgt spid="12"/>
                                        </p:tgtEl>
                                        <p:attrNameLst>
                                          <p:attrName>ppt_h</p:attrName>
                                        </p:attrNameLst>
                                      </p:cBhvr>
                                      <p:tavLst>
                                        <p:tav tm="0">
                                          <p:val>
                                            <p:fltVal val="0"/>
                                          </p:val>
                                        </p:tav>
                                        <p:tav tm="100000">
                                          <p:val>
                                            <p:strVal val="#ppt_h"/>
                                          </p:val>
                                        </p:tav>
                                      </p:tavLst>
                                    </p:anim>
                                    <p:animEffect transition="in" filter="fade">
                                      <p:cBhvr>
                                        <p:cTn id="66" dur="500"/>
                                        <p:tgtEl>
                                          <p:spTgt spid="1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p:cTn id="94" dur="500" fill="hold"/>
                                        <p:tgtEl>
                                          <p:spTgt spid="18"/>
                                        </p:tgtEl>
                                        <p:attrNameLst>
                                          <p:attrName>ppt_w</p:attrName>
                                        </p:attrNameLst>
                                      </p:cBhvr>
                                      <p:tavLst>
                                        <p:tav tm="0">
                                          <p:val>
                                            <p:fltVal val="0"/>
                                          </p:val>
                                        </p:tav>
                                        <p:tav tm="100000">
                                          <p:val>
                                            <p:strVal val="#ppt_w"/>
                                          </p:val>
                                        </p:tav>
                                      </p:tavLst>
                                    </p:anim>
                                    <p:anim calcmode="lin" valueType="num">
                                      <p:cBhvr>
                                        <p:cTn id="95" dur="500" fill="hold"/>
                                        <p:tgtEl>
                                          <p:spTgt spid="18"/>
                                        </p:tgtEl>
                                        <p:attrNameLst>
                                          <p:attrName>ppt_h</p:attrName>
                                        </p:attrNameLst>
                                      </p:cBhvr>
                                      <p:tavLst>
                                        <p:tav tm="0">
                                          <p:val>
                                            <p:fltVal val="0"/>
                                          </p:val>
                                        </p:tav>
                                        <p:tav tm="100000">
                                          <p:val>
                                            <p:strVal val="#ppt_h"/>
                                          </p:val>
                                        </p:tav>
                                      </p:tavLst>
                                    </p:anim>
                                    <p:animEffect transition="in" filter="fade">
                                      <p:cBhvr>
                                        <p:cTn id="96" dur="500"/>
                                        <p:tgtEl>
                                          <p:spTgt spid="18"/>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500"/>
                            </p:stCondLst>
                            <p:childTnLst>
                              <p:par>
                                <p:cTn id="105" presetID="53" presetClass="entr" presetSubtype="16"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p:cTn id="107" dur="500" fill="hold"/>
                                        <p:tgtEl>
                                          <p:spTgt spid="20"/>
                                        </p:tgtEl>
                                        <p:attrNameLst>
                                          <p:attrName>ppt_w</p:attrName>
                                        </p:attrNameLst>
                                      </p:cBhvr>
                                      <p:tavLst>
                                        <p:tav tm="0">
                                          <p:val>
                                            <p:fltVal val="0"/>
                                          </p:val>
                                        </p:tav>
                                        <p:tav tm="100000">
                                          <p:val>
                                            <p:strVal val="#ppt_w"/>
                                          </p:val>
                                        </p:tav>
                                      </p:tavLst>
                                    </p:anim>
                                    <p:anim calcmode="lin" valueType="num">
                                      <p:cBhvr>
                                        <p:cTn id="108" dur="500" fill="hold"/>
                                        <p:tgtEl>
                                          <p:spTgt spid="20"/>
                                        </p:tgtEl>
                                        <p:attrNameLst>
                                          <p:attrName>ppt_h</p:attrName>
                                        </p:attrNameLst>
                                      </p:cBhvr>
                                      <p:tavLst>
                                        <p:tav tm="0">
                                          <p:val>
                                            <p:fltVal val="0"/>
                                          </p:val>
                                        </p:tav>
                                        <p:tav tm="100000">
                                          <p:val>
                                            <p:strVal val="#ppt_h"/>
                                          </p:val>
                                        </p:tav>
                                      </p:tavLst>
                                    </p:anim>
                                    <p:animEffect transition="in" filter="fade">
                                      <p:cBhvr>
                                        <p:cTn id="109" dur="50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p:cTn id="114" dur="500" fill="hold"/>
                                        <p:tgtEl>
                                          <p:spTgt spid="21"/>
                                        </p:tgtEl>
                                        <p:attrNameLst>
                                          <p:attrName>ppt_w</p:attrName>
                                        </p:attrNameLst>
                                      </p:cBhvr>
                                      <p:tavLst>
                                        <p:tav tm="0">
                                          <p:val>
                                            <p:fltVal val="0"/>
                                          </p:val>
                                        </p:tav>
                                        <p:tav tm="100000">
                                          <p:val>
                                            <p:strVal val="#ppt_w"/>
                                          </p:val>
                                        </p:tav>
                                      </p:tavLst>
                                    </p:anim>
                                    <p:anim calcmode="lin" valueType="num">
                                      <p:cBhvr>
                                        <p:cTn id="115" dur="500" fill="hold"/>
                                        <p:tgtEl>
                                          <p:spTgt spid="21"/>
                                        </p:tgtEl>
                                        <p:attrNameLst>
                                          <p:attrName>ppt_h</p:attrName>
                                        </p:attrNameLst>
                                      </p:cBhvr>
                                      <p:tavLst>
                                        <p:tav tm="0">
                                          <p:val>
                                            <p:fltVal val="0"/>
                                          </p:val>
                                        </p:tav>
                                        <p:tav tm="100000">
                                          <p:val>
                                            <p:strVal val="#ppt_h"/>
                                          </p:val>
                                        </p:tav>
                                      </p:tavLst>
                                    </p:anim>
                                    <p:animEffect transition="in" filter="fade">
                                      <p:cBhvr>
                                        <p:cTn id="116" dur="500"/>
                                        <p:tgtEl>
                                          <p:spTgt spid="21"/>
                                        </p:tgtEl>
                                      </p:cBhvr>
                                    </p:animEffect>
                                  </p:childTnLst>
                                </p:cTn>
                              </p:par>
                            </p:childTnLst>
                          </p:cTn>
                        </p:par>
                        <p:par>
                          <p:cTn id="117" fill="hold">
                            <p:stCondLst>
                              <p:cond delay="500"/>
                            </p:stCondLst>
                            <p:childTnLst>
                              <p:par>
                                <p:cTn id="118" presetID="53" presetClass="entr" presetSubtype="16" fill="hold" grpId="0" nodeType="afterEffect">
                                  <p:stCondLst>
                                    <p:cond delay="0"/>
                                  </p:stCondLst>
                                  <p:childTnLst>
                                    <p:set>
                                      <p:cBhvr>
                                        <p:cTn id="119" dur="1" fill="hold">
                                          <p:stCondLst>
                                            <p:cond delay="0"/>
                                          </p:stCondLst>
                                        </p:cTn>
                                        <p:tgtEl>
                                          <p:spTgt spid="22"/>
                                        </p:tgtEl>
                                        <p:attrNameLst>
                                          <p:attrName>style.visibility</p:attrName>
                                        </p:attrNameLst>
                                      </p:cBhvr>
                                      <p:to>
                                        <p:strVal val="visible"/>
                                      </p:to>
                                    </p:set>
                                    <p:anim calcmode="lin" valueType="num">
                                      <p:cBhvr>
                                        <p:cTn id="120" dur="500" fill="hold"/>
                                        <p:tgtEl>
                                          <p:spTgt spid="22"/>
                                        </p:tgtEl>
                                        <p:attrNameLst>
                                          <p:attrName>ppt_w</p:attrName>
                                        </p:attrNameLst>
                                      </p:cBhvr>
                                      <p:tavLst>
                                        <p:tav tm="0">
                                          <p:val>
                                            <p:fltVal val="0"/>
                                          </p:val>
                                        </p:tav>
                                        <p:tav tm="100000">
                                          <p:val>
                                            <p:strVal val="#ppt_w"/>
                                          </p:val>
                                        </p:tav>
                                      </p:tavLst>
                                    </p:anim>
                                    <p:anim calcmode="lin" valueType="num">
                                      <p:cBhvr>
                                        <p:cTn id="121" dur="500" fill="hold"/>
                                        <p:tgtEl>
                                          <p:spTgt spid="22"/>
                                        </p:tgtEl>
                                        <p:attrNameLst>
                                          <p:attrName>ppt_h</p:attrName>
                                        </p:attrNameLst>
                                      </p:cBhvr>
                                      <p:tavLst>
                                        <p:tav tm="0">
                                          <p:val>
                                            <p:fltVal val="0"/>
                                          </p:val>
                                        </p:tav>
                                        <p:tav tm="100000">
                                          <p:val>
                                            <p:strVal val="#ppt_h"/>
                                          </p:val>
                                        </p:tav>
                                      </p:tavLst>
                                    </p:anim>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53" presetClass="entr" presetSubtype="16"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500" fill="hold"/>
                                        <p:tgtEl>
                                          <p:spTgt spid="24"/>
                                        </p:tgtEl>
                                        <p:attrNameLst>
                                          <p:attrName>ppt_w</p:attrName>
                                        </p:attrNameLst>
                                      </p:cBhvr>
                                      <p:tavLst>
                                        <p:tav tm="0">
                                          <p:val>
                                            <p:fltVal val="0"/>
                                          </p:val>
                                        </p:tav>
                                        <p:tav tm="100000">
                                          <p:val>
                                            <p:strVal val="#ppt_w"/>
                                          </p:val>
                                        </p:tav>
                                      </p:tavLst>
                                    </p:anim>
                                    <p:anim calcmode="lin" valueType="num">
                                      <p:cBhvr>
                                        <p:cTn id="128" dur="500" fill="hold"/>
                                        <p:tgtEl>
                                          <p:spTgt spid="24"/>
                                        </p:tgtEl>
                                        <p:attrNameLst>
                                          <p:attrName>ppt_h</p:attrName>
                                        </p:attrNameLst>
                                      </p:cBhvr>
                                      <p:tavLst>
                                        <p:tav tm="0">
                                          <p:val>
                                            <p:fltVal val="0"/>
                                          </p:val>
                                        </p:tav>
                                        <p:tav tm="100000">
                                          <p:val>
                                            <p:strVal val="#ppt_h"/>
                                          </p:val>
                                        </p:tav>
                                      </p:tavLst>
                                    </p:anim>
                                    <p:animEffect transition="in" filter="fade">
                                      <p:cBhvr>
                                        <p:cTn id="129" dur="500"/>
                                        <p:tgtEl>
                                          <p:spTgt spid="24"/>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 calcmode="lin" valueType="num">
                                      <p:cBhvr>
                                        <p:cTn id="134" dur="500" fill="hold"/>
                                        <p:tgtEl>
                                          <p:spTgt spid="23"/>
                                        </p:tgtEl>
                                        <p:attrNameLst>
                                          <p:attrName>ppt_w</p:attrName>
                                        </p:attrNameLst>
                                      </p:cBhvr>
                                      <p:tavLst>
                                        <p:tav tm="0">
                                          <p:val>
                                            <p:fltVal val="0"/>
                                          </p:val>
                                        </p:tav>
                                        <p:tav tm="100000">
                                          <p:val>
                                            <p:strVal val="#ppt_w"/>
                                          </p:val>
                                        </p:tav>
                                      </p:tavLst>
                                    </p:anim>
                                    <p:anim calcmode="lin" valueType="num">
                                      <p:cBhvr>
                                        <p:cTn id="135" dur="500" fill="hold"/>
                                        <p:tgtEl>
                                          <p:spTgt spid="23"/>
                                        </p:tgtEl>
                                        <p:attrNameLst>
                                          <p:attrName>ppt_h</p:attrName>
                                        </p:attrNameLst>
                                      </p:cBhvr>
                                      <p:tavLst>
                                        <p:tav tm="0">
                                          <p:val>
                                            <p:fltVal val="0"/>
                                          </p:val>
                                        </p:tav>
                                        <p:tav tm="100000">
                                          <p:val>
                                            <p:strVal val="#ppt_h"/>
                                          </p:val>
                                        </p:tav>
                                      </p:tavLst>
                                    </p:anim>
                                    <p:animEffect transition="in" filter="fade">
                                      <p:cBhvr>
                                        <p:cTn id="136" dur="500"/>
                                        <p:tgtEl>
                                          <p:spTgt spid="23"/>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25"/>
                                        </p:tgtEl>
                                        <p:attrNameLst>
                                          <p:attrName>style.visibility</p:attrName>
                                        </p:attrNameLst>
                                      </p:cBhvr>
                                      <p:to>
                                        <p:strVal val="visible"/>
                                      </p:to>
                                    </p:set>
                                    <p:anim calcmode="lin" valueType="num">
                                      <p:cBhvr>
                                        <p:cTn id="141" dur="500" fill="hold"/>
                                        <p:tgtEl>
                                          <p:spTgt spid="25"/>
                                        </p:tgtEl>
                                        <p:attrNameLst>
                                          <p:attrName>ppt_w</p:attrName>
                                        </p:attrNameLst>
                                      </p:cBhvr>
                                      <p:tavLst>
                                        <p:tav tm="0">
                                          <p:val>
                                            <p:fltVal val="0"/>
                                          </p:val>
                                        </p:tav>
                                        <p:tav tm="100000">
                                          <p:val>
                                            <p:strVal val="#ppt_w"/>
                                          </p:val>
                                        </p:tav>
                                      </p:tavLst>
                                    </p:anim>
                                    <p:anim calcmode="lin" valueType="num">
                                      <p:cBhvr>
                                        <p:cTn id="142" dur="500" fill="hold"/>
                                        <p:tgtEl>
                                          <p:spTgt spid="25"/>
                                        </p:tgtEl>
                                        <p:attrNameLst>
                                          <p:attrName>ppt_h</p:attrName>
                                        </p:attrNameLst>
                                      </p:cBhvr>
                                      <p:tavLst>
                                        <p:tav tm="0">
                                          <p:val>
                                            <p:fltVal val="0"/>
                                          </p:val>
                                        </p:tav>
                                        <p:tav tm="100000">
                                          <p:val>
                                            <p:strVal val="#ppt_h"/>
                                          </p:val>
                                        </p:tav>
                                      </p:tavLst>
                                    </p:anim>
                                    <p:animEffect transition="in" filter="fade">
                                      <p:cBhvr>
                                        <p:cTn id="143" dur="500"/>
                                        <p:tgtEl>
                                          <p:spTgt spid="25"/>
                                        </p:tgtEl>
                                      </p:cBhvr>
                                    </p:animEffect>
                                  </p:childTnLst>
                                </p:cTn>
                              </p:par>
                            </p:childTnLst>
                          </p:cTn>
                        </p:par>
                      </p:childTnLst>
                    </p:cTn>
                  </p:par>
                  <p:par>
                    <p:cTn id="144" fill="hold">
                      <p:stCondLst>
                        <p:cond delay="indefinite"/>
                      </p:stCondLst>
                      <p:childTnLst>
                        <p:par>
                          <p:cTn id="145" fill="hold">
                            <p:stCondLst>
                              <p:cond delay="0"/>
                            </p:stCondLst>
                            <p:childTnLst>
                              <p:par>
                                <p:cTn id="146" presetID="9" presetClass="entr" presetSubtype="0" fill="hold" grpId="0" nodeType="clickEffect">
                                  <p:stCondLst>
                                    <p:cond delay="0"/>
                                  </p:stCondLst>
                                  <p:childTnLst>
                                    <p:set>
                                      <p:cBhvr>
                                        <p:cTn id="147" dur="1" fill="hold">
                                          <p:stCondLst>
                                            <p:cond delay="0"/>
                                          </p:stCondLst>
                                        </p:cTn>
                                        <p:tgtEl>
                                          <p:spTgt spid="52"/>
                                        </p:tgtEl>
                                        <p:attrNameLst>
                                          <p:attrName>style.visibility</p:attrName>
                                        </p:attrNameLst>
                                      </p:cBhvr>
                                      <p:to>
                                        <p:strVal val="visible"/>
                                      </p:to>
                                    </p:set>
                                    <p:animEffect transition="in" filter="dissolve">
                                      <p:cBhvr>
                                        <p:cTn id="1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2" grpId="0"/>
      <p:bldP spid="53" grpId="0"/>
      <p:bldP spid="3" grpId="0" animBg="1"/>
      <p:bldP spid="4" grpId="0" animBg="1"/>
      <p:bldP spid="5" grpId="0" animBg="1"/>
      <p:bldP spid="6" grpId="0" animBg="1"/>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animBg="1"/>
      <p:bldP spid="26"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Driehoek</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mc:AlternateContent xmlns:mc="http://schemas.openxmlformats.org/markup-compatibility/2006" xmlns:a14="http://schemas.microsoft.com/office/drawing/2010/main">
        <mc:Choice Requires="a14">
          <p:sp>
            <p:nvSpPr>
              <p:cNvPr id="49" name="Tekstvak 48">
                <a:extLst>
                  <a:ext uri="{FF2B5EF4-FFF2-40B4-BE49-F238E27FC236}">
                    <a16:creationId xmlns:a16="http://schemas.microsoft.com/office/drawing/2014/main" id="{176E1569-C7C2-ABCD-08E0-5244B8DD4B32}"/>
                  </a:ext>
                </a:extLst>
              </p:cNvPr>
              <p:cNvSpPr txBox="1"/>
              <p:nvPr/>
            </p:nvSpPr>
            <p:spPr>
              <a:xfrm>
                <a:off x="7028940" y="2493371"/>
                <a:ext cx="3350472"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b="0" i="1" smtClean="0">
                          <a:solidFill>
                            <a:schemeClr val="bg2">
                              <a:lumMod val="10000"/>
                            </a:schemeClr>
                          </a:solidFill>
                          <a:latin typeface="Cambria Math" panose="02040503050406030204" pitchFamily="18" charset="0"/>
                        </a:rPr>
                        <m:t>0,5</m:t>
                      </m:r>
                      <m:r>
                        <a:rPr lang="nl-NL" sz="2000" b="0" i="1" smtClean="0">
                          <a:solidFill>
                            <a:schemeClr val="bg2">
                              <a:lumMod val="10000"/>
                            </a:schemeClr>
                          </a:solidFill>
                          <a:latin typeface="Cambria Math" panose="02040503050406030204" pitchFamily="18" charset="0"/>
                          <a:ea typeface="Cambria Math" panose="02040503050406030204" pitchFamily="18" charset="0"/>
                        </a:rPr>
                        <m:t>∙1∙23=11,5 </m:t>
                      </m:r>
                      <m:r>
                        <m:rPr>
                          <m:sty m:val="p"/>
                        </m:rPr>
                        <a:rPr lang="nl-NL" sz="2000" b="0" i="0" smtClean="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49" name="Tekstvak 48">
                <a:extLst>
                  <a:ext uri="{FF2B5EF4-FFF2-40B4-BE49-F238E27FC236}">
                    <a16:creationId xmlns:a16="http://schemas.microsoft.com/office/drawing/2014/main" id="{176E1569-C7C2-ABCD-08E0-5244B8DD4B32}"/>
                  </a:ext>
                </a:extLst>
              </p:cNvPr>
              <p:cNvSpPr txBox="1">
                <a:spLocks noRot="1" noChangeAspect="1" noMove="1" noResize="1" noEditPoints="1" noAdjustHandles="1" noChangeArrowheads="1" noChangeShapeType="1" noTextEdit="1"/>
              </p:cNvSpPr>
              <p:nvPr/>
            </p:nvSpPr>
            <p:spPr>
              <a:xfrm>
                <a:off x="7028940" y="2493371"/>
                <a:ext cx="3350472" cy="400110"/>
              </a:xfrm>
              <a:prstGeom prst="rect">
                <a:avLst/>
              </a:prstGeom>
              <a:blipFill>
                <a:blip r:embed="rId4"/>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0" name="Tekstvak 49">
                <a:extLst>
                  <a:ext uri="{FF2B5EF4-FFF2-40B4-BE49-F238E27FC236}">
                    <a16:creationId xmlns:a16="http://schemas.microsoft.com/office/drawing/2014/main" id="{A390F0BE-04BE-4D1F-0FFC-2B93AC080699}"/>
                  </a:ext>
                </a:extLst>
              </p:cNvPr>
              <p:cNvSpPr txBox="1"/>
              <p:nvPr/>
            </p:nvSpPr>
            <p:spPr>
              <a:xfrm>
                <a:off x="7028940" y="2970489"/>
                <a:ext cx="376347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i="1" smtClean="0">
                          <a:solidFill>
                            <a:schemeClr val="bg2">
                              <a:lumMod val="10000"/>
                            </a:schemeClr>
                          </a:solidFill>
                          <a:latin typeface="Cambria Math" panose="02040503050406030204" pitchFamily="18" charset="0"/>
                        </a:rPr>
                        <m:t>0,5</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2,6</m:t>
                      </m:r>
                      <m:r>
                        <a:rPr lang="nl-NL" sz="2000" i="1">
                          <a:solidFill>
                            <a:schemeClr val="bg2">
                              <a:lumMod val="10000"/>
                            </a:schemeClr>
                          </a:solidFill>
                          <a:latin typeface="Cambria Math" panose="02040503050406030204" pitchFamily="18" charset="0"/>
                          <a:ea typeface="Cambria Math" panose="02040503050406030204" pitchFamily="18" charset="0"/>
                        </a:rPr>
                        <m:t>∙2</m:t>
                      </m:r>
                      <m:r>
                        <a:rPr lang="nl-NL" sz="2000" b="0" i="1" smtClean="0">
                          <a:solidFill>
                            <a:schemeClr val="bg2">
                              <a:lumMod val="10000"/>
                            </a:schemeClr>
                          </a:solidFill>
                          <a:latin typeface="Cambria Math" panose="02040503050406030204" pitchFamily="18" charset="0"/>
                          <a:ea typeface="Cambria Math" panose="02040503050406030204" pitchFamily="18" charset="0"/>
                        </a:rPr>
                        <m:t>4</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31</m:t>
                      </m:r>
                      <m:r>
                        <a:rPr lang="nl-NL" sz="2000" i="1">
                          <a:solidFill>
                            <a:schemeClr val="bg2">
                              <a:lumMod val="10000"/>
                            </a:schemeClr>
                          </a:solidFill>
                          <a:latin typeface="Cambria Math" panose="02040503050406030204" pitchFamily="18" charset="0"/>
                          <a:ea typeface="Cambria Math" panose="02040503050406030204" pitchFamily="18" charset="0"/>
                        </a:rPr>
                        <m:t>,</m:t>
                      </m:r>
                      <m:r>
                        <a:rPr lang="nl-NL" sz="2000" b="0" i="1" smtClean="0">
                          <a:solidFill>
                            <a:schemeClr val="bg2">
                              <a:lumMod val="10000"/>
                            </a:schemeClr>
                          </a:solidFill>
                          <a:latin typeface="Cambria Math" panose="02040503050406030204" pitchFamily="18" charset="0"/>
                          <a:ea typeface="Cambria Math" panose="02040503050406030204" pitchFamily="18" charset="0"/>
                        </a:rPr>
                        <m:t>2</m:t>
                      </m:r>
                      <m:r>
                        <a:rPr lang="nl-NL" sz="2000" i="1">
                          <a:solidFill>
                            <a:schemeClr val="bg2">
                              <a:lumMod val="10000"/>
                            </a:schemeClr>
                          </a:solidFill>
                          <a:latin typeface="Cambria Math" panose="02040503050406030204" pitchFamily="18" charset="0"/>
                          <a:ea typeface="Cambria Math" panose="02040503050406030204" pitchFamily="18" charset="0"/>
                        </a:rPr>
                        <m:t> </m:t>
                      </m:r>
                      <m:r>
                        <m:rPr>
                          <m:sty m:val="p"/>
                        </m:rPr>
                        <a:rPr lang="nl-NL" sz="200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50" name="Tekstvak 49">
                <a:extLst>
                  <a:ext uri="{FF2B5EF4-FFF2-40B4-BE49-F238E27FC236}">
                    <a16:creationId xmlns:a16="http://schemas.microsoft.com/office/drawing/2014/main" id="{A390F0BE-04BE-4D1F-0FFC-2B93AC080699}"/>
                  </a:ext>
                </a:extLst>
              </p:cNvPr>
              <p:cNvSpPr txBox="1">
                <a:spLocks noRot="1" noChangeAspect="1" noMove="1" noResize="1" noEditPoints="1" noAdjustHandles="1" noChangeArrowheads="1" noChangeShapeType="1" noTextEdit="1"/>
              </p:cNvSpPr>
              <p:nvPr/>
            </p:nvSpPr>
            <p:spPr>
              <a:xfrm>
                <a:off x="7028940" y="2970489"/>
                <a:ext cx="3763478" cy="400110"/>
              </a:xfrm>
              <a:prstGeom prst="rect">
                <a:avLst/>
              </a:prstGeom>
              <a:blipFill>
                <a:blip r:embed="rId5"/>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52" name="Tekstvak 51">
                <a:extLst>
                  <a:ext uri="{FF2B5EF4-FFF2-40B4-BE49-F238E27FC236}">
                    <a16:creationId xmlns:a16="http://schemas.microsoft.com/office/drawing/2014/main" id="{4090EB44-6DF9-F9A4-659F-B1589024824F}"/>
                  </a:ext>
                </a:extLst>
              </p:cNvPr>
              <p:cNvSpPr txBox="1"/>
              <p:nvPr/>
            </p:nvSpPr>
            <p:spPr>
              <a:xfrm>
                <a:off x="6975824" y="3924725"/>
                <a:ext cx="4244786" cy="1323439"/>
              </a:xfrm>
              <a:prstGeom prst="rect">
                <a:avLst/>
              </a:prstGeom>
              <a:noFill/>
            </p:spPr>
            <p:txBody>
              <a:bodyPr wrap="square" rtlCol="0">
                <a:spAutoFit/>
              </a:bodyPr>
              <a:lstStyle/>
              <a:p>
                <a:r>
                  <a:rPr lang="nl-NL" sz="2000" dirty="0">
                    <a:latin typeface="Effra" panose="02000506080000020004" pitchFamily="2" charset="0"/>
                    <a:ea typeface="Cambria Math" panose="02040503050406030204" pitchFamily="18" charset="0"/>
                  </a:rPr>
                  <a:t>Totaal: </a:t>
                </a:r>
                <a:endParaRPr lang="nl-NL" sz="2000" i="0"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nl-NL" sz="2000" b="0" i="0" smtClean="0">
                          <a:solidFill>
                            <a:schemeClr val="tx1"/>
                          </a:solidFill>
                          <a:latin typeface="Cambria Math" panose="02040503050406030204" pitchFamily="18" charset="0"/>
                          <a:ea typeface="Cambria Math" panose="02040503050406030204" pitchFamily="18" charset="0"/>
                        </a:rPr>
                        <m:t>s</m:t>
                      </m:r>
                      <m:r>
                        <a:rPr lang="nl-NL" sz="2000" i="0">
                          <a:solidFill>
                            <a:schemeClr val="tx1"/>
                          </a:solidFill>
                          <a:latin typeface="Cambria Math" panose="02040503050406030204" pitchFamily="18" charset="0"/>
                          <a:ea typeface="Cambria Math" panose="02040503050406030204" pitchFamily="18" charset="0"/>
                        </a:rPr>
                        <m:t>≈4</m:t>
                      </m:r>
                      <m:r>
                        <a:rPr lang="nl-NL" sz="2000" b="0" i="0" smtClean="0">
                          <a:solidFill>
                            <a:schemeClr val="tx1"/>
                          </a:solidFill>
                          <a:latin typeface="Cambria Math" panose="02040503050406030204" pitchFamily="18" charset="0"/>
                          <a:ea typeface="Cambria Math" panose="02040503050406030204" pitchFamily="18" charset="0"/>
                        </a:rPr>
                        <m:t>3</m:t>
                      </m:r>
                      <m:r>
                        <a:rPr lang="nl-NL" sz="2000" i="0">
                          <a:solidFill>
                            <a:schemeClr val="tx1"/>
                          </a:solidFill>
                          <a:latin typeface="Cambria Math" panose="02040503050406030204" pitchFamily="18" charset="0"/>
                          <a:ea typeface="Cambria Math" panose="02040503050406030204" pitchFamily="18" charset="0"/>
                        </a:rPr>
                        <m:t> </m:t>
                      </m:r>
                      <m:r>
                        <m:rPr>
                          <m:sty m:val="p"/>
                        </m:rPr>
                        <a:rPr lang="nl-NL" sz="2000" b="0" i="0" smtClean="0">
                          <a:solidFill>
                            <a:schemeClr val="tx1"/>
                          </a:solidFill>
                          <a:latin typeface="Cambria Math" panose="02040503050406030204" pitchFamily="18" charset="0"/>
                          <a:ea typeface="Cambria Math" panose="02040503050406030204" pitchFamily="18" charset="0"/>
                        </a:rPr>
                        <m:t>m</m:t>
                      </m:r>
                    </m:oMath>
                  </m:oMathPara>
                </a14:m>
                <a:endParaRPr lang="nl-NL" sz="2000" b="0" dirty="0">
                  <a:solidFill>
                    <a:schemeClr val="tx1"/>
                  </a:solidFill>
                  <a:latin typeface="Effra" panose="02000506080000020004" pitchFamily="2" charset="0"/>
                  <a:ea typeface="Cambria Math" panose="02040503050406030204" pitchFamily="18" charset="0"/>
                </a:endParaRPr>
              </a:p>
              <a:p>
                <a:endParaRPr lang="nl-NL" sz="2000" dirty="0">
                  <a:solidFill>
                    <a:schemeClr val="tx1"/>
                  </a:solidFill>
                  <a:latin typeface="Effra" panose="02000506080000020004" pitchFamily="2" charset="0"/>
                </a:endParaRPr>
              </a:p>
              <a:p>
                <a:endParaRPr lang="nl-NL" sz="2000" dirty="0">
                  <a:solidFill>
                    <a:schemeClr val="tx1"/>
                  </a:solidFill>
                  <a:latin typeface="Effra" panose="02000506080000020004" pitchFamily="2" charset="0"/>
                </a:endParaRPr>
              </a:p>
            </p:txBody>
          </p:sp>
        </mc:Choice>
        <mc:Fallback xmlns="">
          <p:sp>
            <p:nvSpPr>
              <p:cNvPr id="52" name="Tekstvak 51">
                <a:extLst>
                  <a:ext uri="{FF2B5EF4-FFF2-40B4-BE49-F238E27FC236}">
                    <a16:creationId xmlns:a16="http://schemas.microsoft.com/office/drawing/2014/main" id="{4090EB44-6DF9-F9A4-659F-B1589024824F}"/>
                  </a:ext>
                </a:extLst>
              </p:cNvPr>
              <p:cNvSpPr txBox="1">
                <a:spLocks noRot="1" noChangeAspect="1" noMove="1" noResize="1" noEditPoints="1" noAdjustHandles="1" noChangeArrowheads="1" noChangeShapeType="1" noTextEdit="1"/>
              </p:cNvSpPr>
              <p:nvPr/>
            </p:nvSpPr>
            <p:spPr>
              <a:xfrm>
                <a:off x="6975824" y="3924725"/>
                <a:ext cx="4244786" cy="1323439"/>
              </a:xfrm>
              <a:prstGeom prst="rect">
                <a:avLst/>
              </a:prstGeom>
              <a:blipFill>
                <a:blip r:embed="rId6"/>
                <a:stretch>
                  <a:fillRect l="-1435" t="-2304"/>
                </a:stretch>
              </a:blipFill>
            </p:spPr>
            <p:txBody>
              <a:bodyPr/>
              <a:lstStyle/>
              <a:p>
                <a:r>
                  <a:rPr lang="nl-NL">
                    <a:noFill/>
                  </a:rPr>
                  <a:t> </a:t>
                </a:r>
              </a:p>
            </p:txBody>
          </p:sp>
        </mc:Fallback>
      </mc:AlternateContent>
      <p:sp>
        <p:nvSpPr>
          <p:cNvPr id="3" name="Rechthoekige driehoek 2">
            <a:extLst>
              <a:ext uri="{FF2B5EF4-FFF2-40B4-BE49-F238E27FC236}">
                <a16:creationId xmlns:a16="http://schemas.microsoft.com/office/drawing/2014/main" id="{EEE28272-9EF7-5032-4055-58231099096D}"/>
              </a:ext>
            </a:extLst>
          </p:cNvPr>
          <p:cNvSpPr/>
          <p:nvPr/>
        </p:nvSpPr>
        <p:spPr>
          <a:xfrm>
            <a:off x="2633662" y="1644650"/>
            <a:ext cx="3532188" cy="3625850"/>
          </a:xfrm>
          <a:prstGeom prst="rtTriangle">
            <a:avLst/>
          </a:prstGeom>
          <a:solidFill>
            <a:srgbClr val="7030A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ige driehoek 3">
            <a:extLst>
              <a:ext uri="{FF2B5EF4-FFF2-40B4-BE49-F238E27FC236}">
                <a16:creationId xmlns:a16="http://schemas.microsoft.com/office/drawing/2014/main" id="{1C8EEF33-94E4-3DC9-763D-7173ECF1B17B}"/>
              </a:ext>
            </a:extLst>
          </p:cNvPr>
          <p:cNvSpPr/>
          <p:nvPr/>
        </p:nvSpPr>
        <p:spPr>
          <a:xfrm flipH="1">
            <a:off x="1293774" y="1795462"/>
            <a:ext cx="1339888" cy="3476625"/>
          </a:xfrm>
          <a:prstGeom prst="rtTriangle">
            <a:avLst/>
          </a:prstGeom>
          <a:solidFill>
            <a:schemeClr val="accent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96818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dissolv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dissolv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dissolv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3"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7DBD2F-B4FD-0297-A45D-E88A8175705D}"/>
              </a:ext>
            </a:extLst>
          </p:cNvPr>
          <p:cNvSpPr>
            <a:spLocks noGrp="1"/>
          </p:cNvSpPr>
          <p:nvPr>
            <p:ph type="title"/>
          </p:nvPr>
        </p:nvSpPr>
        <p:spPr/>
        <p:txBody>
          <a:bodyPr/>
          <a:lstStyle/>
          <a:p>
            <a:r>
              <a:rPr lang="nl-NL" dirty="0"/>
              <a:t>Rechthoek</a:t>
            </a:r>
          </a:p>
        </p:txBody>
      </p:sp>
      <p:pic>
        <p:nvPicPr>
          <p:cNvPr id="35" name="Tijdelijke aanduiding voor inhoud 7">
            <a:extLst>
              <a:ext uri="{FF2B5EF4-FFF2-40B4-BE49-F238E27FC236}">
                <a16:creationId xmlns:a16="http://schemas.microsoft.com/office/drawing/2014/main" id="{B8E2371C-99AB-F87F-6B78-E78C23CB3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900" y="1252774"/>
            <a:ext cx="6324600" cy="5185864"/>
          </a:xfrm>
          <a:prstGeom prst="rect">
            <a:avLst/>
          </a:prstGeom>
        </p:spPr>
      </p:pic>
      <mc:AlternateContent xmlns:mc="http://schemas.openxmlformats.org/markup-compatibility/2006" xmlns:a14="http://schemas.microsoft.com/office/drawing/2010/main">
        <mc:Choice Requires="a14">
          <p:sp>
            <p:nvSpPr>
              <p:cNvPr id="49" name="Tekstvak 48">
                <a:extLst>
                  <a:ext uri="{FF2B5EF4-FFF2-40B4-BE49-F238E27FC236}">
                    <a16:creationId xmlns:a16="http://schemas.microsoft.com/office/drawing/2014/main" id="{176E1569-C7C2-ABCD-08E0-5244B8DD4B32}"/>
                  </a:ext>
                </a:extLst>
              </p:cNvPr>
              <p:cNvSpPr txBox="1"/>
              <p:nvPr/>
            </p:nvSpPr>
            <p:spPr>
              <a:xfrm>
                <a:off x="7028940" y="2493371"/>
                <a:ext cx="3350472"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nl-NL" sz="2000" b="0" i="1" smtClean="0">
                          <a:solidFill>
                            <a:schemeClr val="bg2">
                              <a:lumMod val="10000"/>
                            </a:schemeClr>
                          </a:solidFill>
                          <a:latin typeface="Cambria Math" panose="02040503050406030204" pitchFamily="18" charset="0"/>
                        </a:rPr>
                        <m:t>12,5</m:t>
                      </m:r>
                      <m:r>
                        <a:rPr lang="nl-NL" sz="2000" b="0" i="1" smtClean="0">
                          <a:solidFill>
                            <a:schemeClr val="bg2">
                              <a:lumMod val="10000"/>
                            </a:schemeClr>
                          </a:solidFill>
                          <a:latin typeface="Cambria Math" panose="02040503050406030204" pitchFamily="18" charset="0"/>
                          <a:ea typeface="Cambria Math" panose="02040503050406030204" pitchFamily="18" charset="0"/>
                        </a:rPr>
                        <m:t>∙3,6≈45 </m:t>
                      </m:r>
                      <m:r>
                        <m:rPr>
                          <m:sty m:val="p"/>
                        </m:rPr>
                        <a:rPr lang="nl-NL" sz="2000" b="0" i="0" smtClean="0">
                          <a:solidFill>
                            <a:schemeClr val="bg2">
                              <a:lumMod val="10000"/>
                            </a:schemeClr>
                          </a:solidFill>
                          <a:latin typeface="Cambria Math" panose="02040503050406030204" pitchFamily="18" charset="0"/>
                          <a:ea typeface="Cambria Math" panose="02040503050406030204" pitchFamily="18" charset="0"/>
                        </a:rPr>
                        <m:t>m</m:t>
                      </m:r>
                    </m:oMath>
                  </m:oMathPara>
                </a14:m>
                <a:endParaRPr lang="nl-NL" sz="2000" dirty="0">
                  <a:solidFill>
                    <a:schemeClr val="bg2">
                      <a:lumMod val="10000"/>
                    </a:schemeClr>
                  </a:solidFill>
                  <a:latin typeface="Effra" panose="02000506080000020004" pitchFamily="2" charset="0"/>
                </a:endParaRPr>
              </a:p>
            </p:txBody>
          </p:sp>
        </mc:Choice>
        <mc:Fallback xmlns="">
          <p:sp>
            <p:nvSpPr>
              <p:cNvPr id="49" name="Tekstvak 48">
                <a:extLst>
                  <a:ext uri="{FF2B5EF4-FFF2-40B4-BE49-F238E27FC236}">
                    <a16:creationId xmlns:a16="http://schemas.microsoft.com/office/drawing/2014/main" id="{176E1569-C7C2-ABCD-08E0-5244B8DD4B32}"/>
                  </a:ext>
                </a:extLst>
              </p:cNvPr>
              <p:cNvSpPr txBox="1">
                <a:spLocks noRot="1" noChangeAspect="1" noMove="1" noResize="1" noEditPoints="1" noAdjustHandles="1" noChangeArrowheads="1" noChangeShapeType="1" noTextEdit="1"/>
              </p:cNvSpPr>
              <p:nvPr/>
            </p:nvSpPr>
            <p:spPr>
              <a:xfrm>
                <a:off x="7028940" y="2493371"/>
                <a:ext cx="3350472" cy="400110"/>
              </a:xfrm>
              <a:prstGeom prst="rect">
                <a:avLst/>
              </a:prstGeom>
              <a:blipFill>
                <a:blip r:embed="rId3"/>
                <a:stretch>
                  <a:fillRect/>
                </a:stretch>
              </a:blipFill>
            </p:spPr>
            <p:txBody>
              <a:bodyPr/>
              <a:lstStyle/>
              <a:p>
                <a:r>
                  <a:rPr lang="nl-NL">
                    <a:noFill/>
                  </a:rPr>
                  <a:t> </a:t>
                </a:r>
              </a:p>
            </p:txBody>
          </p:sp>
        </mc:Fallback>
      </mc:AlternateContent>
      <p:sp>
        <p:nvSpPr>
          <p:cNvPr id="5" name="Rechthoek 4">
            <a:extLst>
              <a:ext uri="{FF2B5EF4-FFF2-40B4-BE49-F238E27FC236}">
                <a16:creationId xmlns:a16="http://schemas.microsoft.com/office/drawing/2014/main" id="{5A7CE31A-BFF3-F32F-0755-AE28D9903AE4}"/>
              </a:ext>
            </a:extLst>
          </p:cNvPr>
          <p:cNvSpPr/>
          <p:nvPr/>
        </p:nvSpPr>
        <p:spPr>
          <a:xfrm>
            <a:off x="1305826" y="3383280"/>
            <a:ext cx="4843514" cy="1887744"/>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kstvak 5">
            <a:extLst>
              <a:ext uri="{FF2B5EF4-FFF2-40B4-BE49-F238E27FC236}">
                <a16:creationId xmlns:a16="http://schemas.microsoft.com/office/drawing/2014/main" id="{CBB87E39-78DE-7DDB-6D2F-189D10233F4A}"/>
              </a:ext>
            </a:extLst>
          </p:cNvPr>
          <p:cNvSpPr txBox="1"/>
          <p:nvPr/>
        </p:nvSpPr>
        <p:spPr>
          <a:xfrm>
            <a:off x="1887481" y="1674496"/>
            <a:ext cx="2385060" cy="369332"/>
          </a:xfrm>
          <a:prstGeom prst="rect">
            <a:avLst/>
          </a:prstGeom>
          <a:solidFill>
            <a:srgbClr val="FFFFFF"/>
          </a:solidFill>
        </p:spPr>
        <p:txBody>
          <a:bodyPr wrap="square" rtlCol="0">
            <a:spAutoFit/>
          </a:bodyPr>
          <a:lstStyle/>
          <a:p>
            <a:r>
              <a:rPr lang="nl-NL" dirty="0">
                <a:latin typeface="Effra" panose="02000506080000020004" pitchFamily="2" charset="0"/>
              </a:rPr>
              <a:t>Gemiddelde snelheid!</a:t>
            </a:r>
          </a:p>
        </p:txBody>
      </p:sp>
      <p:sp>
        <p:nvSpPr>
          <p:cNvPr id="7" name="Pijl: rechts 6">
            <a:extLst>
              <a:ext uri="{FF2B5EF4-FFF2-40B4-BE49-F238E27FC236}">
                <a16:creationId xmlns:a16="http://schemas.microsoft.com/office/drawing/2014/main" id="{AD13C30B-DDAD-78B0-6CEF-1DD919A9B9D7}"/>
              </a:ext>
            </a:extLst>
          </p:cNvPr>
          <p:cNvSpPr/>
          <p:nvPr/>
        </p:nvSpPr>
        <p:spPr>
          <a:xfrm rot="7495788">
            <a:off x="953584" y="2572437"/>
            <a:ext cx="1652903" cy="21003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9736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dissolve">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C9C6E-982F-A61E-BF1C-2ADB2AB051C1}"/>
              </a:ext>
            </a:extLst>
          </p:cNvPr>
          <p:cNvSpPr>
            <a:spLocks noGrp="1"/>
          </p:cNvSpPr>
          <p:nvPr>
            <p:ph type="title"/>
          </p:nvPr>
        </p:nvSpPr>
        <p:spPr/>
        <p:txBody>
          <a:bodyPr/>
          <a:lstStyle/>
          <a:p>
            <a:r>
              <a:rPr lang="nl-NL" dirty="0"/>
              <a:t>Wat zijn de belangrijke formules in BINAS?</a:t>
            </a:r>
          </a:p>
        </p:txBody>
      </p:sp>
      <p:sp>
        <p:nvSpPr>
          <p:cNvPr id="3" name="Tijdelijke aanduiding voor tekst 2">
            <a:extLst>
              <a:ext uri="{FF2B5EF4-FFF2-40B4-BE49-F238E27FC236}">
                <a16:creationId xmlns:a16="http://schemas.microsoft.com/office/drawing/2014/main" id="{14555071-B4A7-BA9C-DBCF-646EEF126126}"/>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773378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F983BF-EE29-DB2F-DACB-6DD235F27967}"/>
              </a:ext>
            </a:extLst>
          </p:cNvPr>
          <p:cNvSpPr>
            <a:spLocks noGrp="1"/>
          </p:cNvSpPr>
          <p:nvPr>
            <p:ph type="title"/>
          </p:nvPr>
        </p:nvSpPr>
        <p:spPr/>
        <p:txBody>
          <a:bodyPr/>
          <a:lstStyle/>
          <a:p>
            <a:r>
              <a:rPr lang="nl-NL" dirty="0"/>
              <a:t>Belangrijke tabellen</a:t>
            </a:r>
          </a:p>
        </p:txBody>
      </p:sp>
      <p:sp>
        <p:nvSpPr>
          <p:cNvPr id="5" name="Tijdelijke aanduiding voor inhoud 4">
            <a:extLst>
              <a:ext uri="{FF2B5EF4-FFF2-40B4-BE49-F238E27FC236}">
                <a16:creationId xmlns:a16="http://schemas.microsoft.com/office/drawing/2014/main" id="{786FEFC9-5AD1-A280-A2BC-6E8206D31D6E}"/>
              </a:ext>
            </a:extLst>
          </p:cNvPr>
          <p:cNvSpPr>
            <a:spLocks noGrp="1"/>
          </p:cNvSpPr>
          <p:nvPr>
            <p:ph sz="half" idx="1"/>
          </p:nvPr>
        </p:nvSpPr>
        <p:spPr/>
        <p:txBody>
          <a:bodyPr>
            <a:normAutofit/>
          </a:bodyPr>
          <a:lstStyle/>
          <a:p>
            <a:r>
              <a:rPr lang="nl-NL" dirty="0"/>
              <a:t>Zoeken in BINAS: </a:t>
            </a:r>
            <a:br>
              <a:rPr lang="nl-NL" dirty="0"/>
            </a:br>
            <a:r>
              <a:rPr lang="nl-NL" dirty="0"/>
              <a:t>Inhoud &amp; Register</a:t>
            </a:r>
          </a:p>
          <a:p>
            <a:r>
              <a:rPr lang="nl-NL" dirty="0"/>
              <a:t>Eenheden: 4 &amp;5</a:t>
            </a:r>
          </a:p>
          <a:p>
            <a:r>
              <a:rPr lang="nl-NL" dirty="0"/>
              <a:t>Natuurconstanten: 7</a:t>
            </a:r>
          </a:p>
          <a:p>
            <a:r>
              <a:rPr lang="nl-NL" dirty="0"/>
              <a:t>Stofeigenschappen: 8 t/m 12</a:t>
            </a:r>
          </a:p>
          <a:p>
            <a:r>
              <a:rPr lang="nl-NL" dirty="0"/>
              <a:t>EM-spectrum: tabel 19</a:t>
            </a:r>
          </a:p>
          <a:p>
            <a:r>
              <a:rPr lang="nl-NL" dirty="0"/>
              <a:t>Straling: 25 en 28f</a:t>
            </a:r>
          </a:p>
          <a:p>
            <a:endParaRPr lang="nl-NL" dirty="0"/>
          </a:p>
        </p:txBody>
      </p:sp>
      <p:pic>
        <p:nvPicPr>
          <p:cNvPr id="3" name="Afbeelding 2">
            <a:extLst>
              <a:ext uri="{FF2B5EF4-FFF2-40B4-BE49-F238E27FC236}">
                <a16:creationId xmlns:a16="http://schemas.microsoft.com/office/drawing/2014/main" id="{089B5F24-FD99-1FC7-66E4-E803C95A5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580" y="1311049"/>
            <a:ext cx="5061220" cy="4865914"/>
          </a:xfrm>
          <a:prstGeom prst="rect">
            <a:avLst/>
          </a:prstGeom>
        </p:spPr>
      </p:pic>
      <p:pic>
        <p:nvPicPr>
          <p:cNvPr id="8" name="Afbeelding 7">
            <a:extLst>
              <a:ext uri="{FF2B5EF4-FFF2-40B4-BE49-F238E27FC236}">
                <a16:creationId xmlns:a16="http://schemas.microsoft.com/office/drawing/2014/main" id="{CC77758E-9EED-E860-2A49-2878DCAF8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0400" y="1486154"/>
            <a:ext cx="6296521" cy="3885691"/>
          </a:xfrm>
          <a:prstGeom prst="rect">
            <a:avLst/>
          </a:prstGeom>
        </p:spPr>
      </p:pic>
      <p:pic>
        <p:nvPicPr>
          <p:cNvPr id="10" name="Afbeelding 9">
            <a:extLst>
              <a:ext uri="{FF2B5EF4-FFF2-40B4-BE49-F238E27FC236}">
                <a16:creationId xmlns:a16="http://schemas.microsoft.com/office/drawing/2014/main" id="{4CBDB7AF-685B-E0F3-7C47-AB4BC7102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6131" y="1418837"/>
            <a:ext cx="6430790" cy="4487778"/>
          </a:xfrm>
          <a:prstGeom prst="rect">
            <a:avLst/>
          </a:prstGeom>
        </p:spPr>
      </p:pic>
      <p:pic>
        <p:nvPicPr>
          <p:cNvPr id="12" name="Afbeelding 11">
            <a:extLst>
              <a:ext uri="{FF2B5EF4-FFF2-40B4-BE49-F238E27FC236}">
                <a16:creationId xmlns:a16="http://schemas.microsoft.com/office/drawing/2014/main" id="{1A6D164E-8DF6-C3BF-A551-576B47EC5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6131" y="1477473"/>
            <a:ext cx="6432748" cy="4370506"/>
          </a:xfrm>
          <a:prstGeom prst="rect">
            <a:avLst/>
          </a:prstGeom>
        </p:spPr>
      </p:pic>
      <p:pic>
        <p:nvPicPr>
          <p:cNvPr id="14" name="Afbeelding 13">
            <a:extLst>
              <a:ext uri="{FF2B5EF4-FFF2-40B4-BE49-F238E27FC236}">
                <a16:creationId xmlns:a16="http://schemas.microsoft.com/office/drawing/2014/main" id="{FFDE714A-1298-FEE1-A885-B79D35D80A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4894" y="1107848"/>
            <a:ext cx="5767532" cy="5546951"/>
          </a:xfrm>
          <a:prstGeom prst="rect">
            <a:avLst/>
          </a:prstGeom>
        </p:spPr>
      </p:pic>
      <p:pic>
        <p:nvPicPr>
          <p:cNvPr id="16" name="Afbeelding 15">
            <a:extLst>
              <a:ext uri="{FF2B5EF4-FFF2-40B4-BE49-F238E27FC236}">
                <a16:creationId xmlns:a16="http://schemas.microsoft.com/office/drawing/2014/main" id="{B7CCC0A3-F9EB-49C2-5331-C169C0EE37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561" y="1387570"/>
            <a:ext cx="6373930" cy="4519045"/>
          </a:xfrm>
          <a:prstGeom prst="rect">
            <a:avLst/>
          </a:prstGeom>
        </p:spPr>
      </p:pic>
      <p:pic>
        <p:nvPicPr>
          <p:cNvPr id="18" name="Afbeelding 17">
            <a:extLst>
              <a:ext uri="{FF2B5EF4-FFF2-40B4-BE49-F238E27FC236}">
                <a16:creationId xmlns:a16="http://schemas.microsoft.com/office/drawing/2014/main" id="{67113D9E-B455-6F2E-9B05-B28F9493A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0876" y="1195400"/>
            <a:ext cx="4255618" cy="5371846"/>
          </a:xfrm>
          <a:prstGeom prst="rect">
            <a:avLst/>
          </a:prstGeom>
        </p:spPr>
      </p:pic>
      <p:pic>
        <p:nvPicPr>
          <p:cNvPr id="20" name="Afbeelding 19">
            <a:extLst>
              <a:ext uri="{FF2B5EF4-FFF2-40B4-BE49-F238E27FC236}">
                <a16:creationId xmlns:a16="http://schemas.microsoft.com/office/drawing/2014/main" id="{35405E36-3010-EACE-7C43-B59DB73B7E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6593847" y="805980"/>
            <a:ext cx="4409973" cy="6449267"/>
          </a:xfrm>
          <a:prstGeom prst="rect">
            <a:avLst/>
          </a:prstGeom>
        </p:spPr>
      </p:pic>
      <p:pic>
        <p:nvPicPr>
          <p:cNvPr id="22" name="Afbeelding 21">
            <a:extLst>
              <a:ext uri="{FF2B5EF4-FFF2-40B4-BE49-F238E27FC236}">
                <a16:creationId xmlns:a16="http://schemas.microsoft.com/office/drawing/2014/main" id="{E75BE40B-632F-D918-6C2B-AE368B4AAB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39937" y="1766988"/>
            <a:ext cx="6317792" cy="3521392"/>
          </a:xfrm>
          <a:prstGeom prst="rect">
            <a:avLst/>
          </a:prstGeom>
        </p:spPr>
      </p:pic>
      <p:pic>
        <p:nvPicPr>
          <p:cNvPr id="24" name="Afbeelding 23">
            <a:extLst>
              <a:ext uri="{FF2B5EF4-FFF2-40B4-BE49-F238E27FC236}">
                <a16:creationId xmlns:a16="http://schemas.microsoft.com/office/drawing/2014/main" id="{4845EC67-FAFA-62E4-F9E6-02791F4B8C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3610" y="2464094"/>
            <a:ext cx="6185114" cy="2412706"/>
          </a:xfrm>
          <a:prstGeom prst="rect">
            <a:avLst/>
          </a:prstGeom>
        </p:spPr>
      </p:pic>
    </p:spTree>
    <p:extLst>
      <p:ext uri="{BB962C8B-B14F-4D97-AF65-F5344CB8AC3E}">
        <p14:creationId xmlns:p14="http://schemas.microsoft.com/office/powerpoint/2010/main" val="146497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additive="base">
                                        <p:cTn id="2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10" presetClass="exit" presetSubtype="0" fill="hold"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 calcmode="lin" valueType="num">
                                      <p:cBhvr additive="base">
                                        <p:cTn id="5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anim calcmode="lin" valueType="num">
                                      <p:cBhvr additive="base">
                                        <p:cTn id="6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5">
                                            <p:txEl>
                                              <p:pRg st="3" end="3"/>
                                            </p:txEl>
                                          </p:spTgt>
                                        </p:tgtEl>
                                        <p:attrNameLst>
                                          <p:attrName>ppt_y</p:attrName>
                                        </p:attrNameLst>
                                      </p:cBhvr>
                                      <p:tavLst>
                                        <p:tav tm="0">
                                          <p:val>
                                            <p:strVal val="1+#ppt_h/2"/>
                                          </p:val>
                                        </p:tav>
                                        <p:tav tm="100000">
                                          <p:val>
                                            <p:strVal val="#ppt_y"/>
                                          </p:val>
                                        </p:tav>
                                      </p:tavLst>
                                    </p:anim>
                                  </p:childTnLst>
                                </p:cTn>
                              </p:par>
                              <p:par>
                                <p:cTn id="68" presetID="10" presetClass="exit" presetSubtype="0" fill="hold" nodeType="with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53" presetClass="entr" presetSubtype="16"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500" fill="hold"/>
                                        <p:tgtEl>
                                          <p:spTgt spid="16"/>
                                        </p:tgtEl>
                                        <p:attrNameLst>
                                          <p:attrName>ppt_w</p:attrName>
                                        </p:attrNameLst>
                                      </p:cBhvr>
                                      <p:tavLst>
                                        <p:tav tm="0">
                                          <p:val>
                                            <p:fltVal val="0"/>
                                          </p:val>
                                        </p:tav>
                                        <p:tav tm="100000">
                                          <p:val>
                                            <p:strVal val="#ppt_w"/>
                                          </p:val>
                                        </p:tav>
                                      </p:tavLst>
                                    </p:anim>
                                    <p:anim calcmode="lin" valueType="num">
                                      <p:cBhvr>
                                        <p:cTn id="74" dur="500" fill="hold"/>
                                        <p:tgtEl>
                                          <p:spTgt spid="16"/>
                                        </p:tgtEl>
                                        <p:attrNameLst>
                                          <p:attrName>ppt_h</p:attrName>
                                        </p:attrNameLst>
                                      </p:cBhvr>
                                      <p:tavLst>
                                        <p:tav tm="0">
                                          <p:val>
                                            <p:fltVal val="0"/>
                                          </p:val>
                                        </p:tav>
                                        <p:tav tm="100000">
                                          <p:val>
                                            <p:strVal val="#ppt_h"/>
                                          </p:val>
                                        </p:tav>
                                      </p:tavLst>
                                    </p:anim>
                                    <p:animEffect transition="in" filter="fade">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
                                            <p:txEl>
                                              <p:pRg st="4" end="4"/>
                                            </p:txEl>
                                          </p:spTgt>
                                        </p:tgtEl>
                                        <p:attrNameLst>
                                          <p:attrName>style.visibility</p:attrName>
                                        </p:attrNameLst>
                                      </p:cBhvr>
                                      <p:to>
                                        <p:strVal val="visible"/>
                                      </p:to>
                                    </p:set>
                                    <p:anim calcmode="lin" valueType="num">
                                      <p:cBhvr additive="base">
                                        <p:cTn id="80"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5">
                                            <p:txEl>
                                              <p:pRg st="4" end="4"/>
                                            </p:txEl>
                                          </p:spTgt>
                                        </p:tgtEl>
                                        <p:attrNameLst>
                                          <p:attrName>ppt_y</p:attrName>
                                        </p:attrNameLst>
                                      </p:cBhvr>
                                      <p:tavLst>
                                        <p:tav tm="0">
                                          <p:val>
                                            <p:strVal val="1+#ppt_h/2"/>
                                          </p:val>
                                        </p:tav>
                                        <p:tav tm="100000">
                                          <p:val>
                                            <p:strVal val="#ppt_y"/>
                                          </p:val>
                                        </p:tav>
                                      </p:tavLst>
                                    </p:anim>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5">
                                            <p:txEl>
                                              <p:pRg st="5" end="5"/>
                                            </p:txEl>
                                          </p:spTgt>
                                        </p:tgtEl>
                                        <p:attrNameLst>
                                          <p:attrName>style.visibility</p:attrName>
                                        </p:attrNameLst>
                                      </p:cBhvr>
                                      <p:to>
                                        <p:strVal val="visible"/>
                                      </p:to>
                                    </p:set>
                                    <p:anim calcmode="lin" valueType="num">
                                      <p:cBhvr additive="base">
                                        <p:cTn id="10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5">
                                            <p:txEl>
                                              <p:pRg st="5" end="5"/>
                                            </p:txEl>
                                          </p:spTgt>
                                        </p:tgtEl>
                                        <p:attrNameLst>
                                          <p:attrName>ppt_y</p:attrName>
                                        </p:attrNameLst>
                                      </p:cBhvr>
                                      <p:tavLst>
                                        <p:tav tm="0">
                                          <p:val>
                                            <p:strVal val="1+#ppt_h/2"/>
                                          </p:val>
                                        </p:tav>
                                        <p:tav tm="100000">
                                          <p:val>
                                            <p:strVal val="#ppt_y"/>
                                          </p:val>
                                        </p:tav>
                                      </p:tavLst>
                                    </p:anim>
                                  </p:childTnLst>
                                </p:cTn>
                              </p:par>
                              <p:par>
                                <p:cTn id="106" presetID="10" presetClass="exit" presetSubtype="0" fill="hold" nodeType="with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par>
                                <p:cTn id="109" presetID="53" presetClass="entr" presetSubtype="16"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 calcmode="lin" valueType="num">
                                      <p:cBhvr>
                                        <p:cTn id="111" dur="500" fill="hold"/>
                                        <p:tgtEl>
                                          <p:spTgt spid="22"/>
                                        </p:tgtEl>
                                        <p:attrNameLst>
                                          <p:attrName>ppt_w</p:attrName>
                                        </p:attrNameLst>
                                      </p:cBhvr>
                                      <p:tavLst>
                                        <p:tav tm="0">
                                          <p:val>
                                            <p:fltVal val="0"/>
                                          </p:val>
                                        </p:tav>
                                        <p:tav tm="100000">
                                          <p:val>
                                            <p:strVal val="#ppt_w"/>
                                          </p:val>
                                        </p:tav>
                                      </p:tavLst>
                                    </p:anim>
                                    <p:anim calcmode="lin" valueType="num">
                                      <p:cBhvr>
                                        <p:cTn id="112" dur="500" fill="hold"/>
                                        <p:tgtEl>
                                          <p:spTgt spid="22"/>
                                        </p:tgtEl>
                                        <p:attrNameLst>
                                          <p:attrName>ppt_h</p:attrName>
                                        </p:attrNameLst>
                                      </p:cBhvr>
                                      <p:tavLst>
                                        <p:tav tm="0">
                                          <p:val>
                                            <p:fltVal val="0"/>
                                          </p:val>
                                        </p:tav>
                                        <p:tav tm="100000">
                                          <p:val>
                                            <p:strVal val="#ppt_h"/>
                                          </p:val>
                                        </p:tav>
                                      </p:tavLst>
                                    </p:anim>
                                    <p:animEffect transition="in" filter="fade">
                                      <p:cBhvr>
                                        <p:cTn id="113" dur="5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22"/>
                                        </p:tgtEl>
                                      </p:cBhvr>
                                    </p:animEffect>
                                    <p:set>
                                      <p:cBhvr>
                                        <p:cTn id="118" dur="1" fill="hold">
                                          <p:stCondLst>
                                            <p:cond delay="499"/>
                                          </p:stCondLst>
                                        </p:cTn>
                                        <p:tgtEl>
                                          <p:spTgt spid="22"/>
                                        </p:tgtEl>
                                        <p:attrNameLst>
                                          <p:attrName>style.visibility</p:attrName>
                                        </p:attrNameLst>
                                      </p:cBhvr>
                                      <p:to>
                                        <p:strVal val="hidden"/>
                                      </p:to>
                                    </p:set>
                                  </p:childTnLst>
                                </p:cTn>
                              </p:par>
                              <p:par>
                                <p:cTn id="119" presetID="53" presetClass="entr" presetSubtype="16" fill="hold" nodeType="withEffect">
                                  <p:stCondLst>
                                    <p:cond delay="0"/>
                                  </p:stCondLst>
                                  <p:childTnLst>
                                    <p:set>
                                      <p:cBhvr>
                                        <p:cTn id="120" dur="1" fill="hold">
                                          <p:stCondLst>
                                            <p:cond delay="0"/>
                                          </p:stCondLst>
                                        </p:cTn>
                                        <p:tgtEl>
                                          <p:spTgt spid="24"/>
                                        </p:tgtEl>
                                        <p:attrNameLst>
                                          <p:attrName>style.visibility</p:attrName>
                                        </p:attrNameLst>
                                      </p:cBhvr>
                                      <p:to>
                                        <p:strVal val="visible"/>
                                      </p:to>
                                    </p:set>
                                    <p:anim calcmode="lin" valueType="num">
                                      <p:cBhvr>
                                        <p:cTn id="121" dur="500" fill="hold"/>
                                        <p:tgtEl>
                                          <p:spTgt spid="24"/>
                                        </p:tgtEl>
                                        <p:attrNameLst>
                                          <p:attrName>ppt_w</p:attrName>
                                        </p:attrNameLst>
                                      </p:cBhvr>
                                      <p:tavLst>
                                        <p:tav tm="0">
                                          <p:val>
                                            <p:fltVal val="0"/>
                                          </p:val>
                                        </p:tav>
                                        <p:tav tm="100000">
                                          <p:val>
                                            <p:strVal val="#ppt_w"/>
                                          </p:val>
                                        </p:tav>
                                      </p:tavLst>
                                    </p:anim>
                                    <p:anim calcmode="lin" valueType="num">
                                      <p:cBhvr>
                                        <p:cTn id="122" dur="500" fill="hold"/>
                                        <p:tgtEl>
                                          <p:spTgt spid="24"/>
                                        </p:tgtEl>
                                        <p:attrNameLst>
                                          <p:attrName>ppt_h</p:attrName>
                                        </p:attrNameLst>
                                      </p:cBhvr>
                                      <p:tavLst>
                                        <p:tav tm="0">
                                          <p:val>
                                            <p:fltVal val="0"/>
                                          </p:val>
                                        </p:tav>
                                        <p:tav tm="100000">
                                          <p:val>
                                            <p:strVal val="#ppt_h"/>
                                          </p:val>
                                        </p:tav>
                                      </p:tavLst>
                                    </p:anim>
                                    <p:animEffect transition="in" filter="fade">
                                      <p:cBhvr>
                                        <p:cTn id="1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F983BF-EE29-DB2F-DACB-6DD235F27967}"/>
              </a:ext>
            </a:extLst>
          </p:cNvPr>
          <p:cNvSpPr>
            <a:spLocks noGrp="1"/>
          </p:cNvSpPr>
          <p:nvPr>
            <p:ph type="title"/>
          </p:nvPr>
        </p:nvSpPr>
        <p:spPr/>
        <p:txBody>
          <a:bodyPr/>
          <a:lstStyle/>
          <a:p>
            <a:r>
              <a:rPr lang="nl-NL" dirty="0"/>
              <a:t>Belangrijke tabellen</a:t>
            </a:r>
          </a:p>
        </p:txBody>
      </p:sp>
      <p:sp>
        <p:nvSpPr>
          <p:cNvPr id="5" name="Tijdelijke aanduiding voor inhoud 4">
            <a:extLst>
              <a:ext uri="{FF2B5EF4-FFF2-40B4-BE49-F238E27FC236}">
                <a16:creationId xmlns:a16="http://schemas.microsoft.com/office/drawing/2014/main" id="{786FEFC9-5AD1-A280-A2BC-6E8206D31D6E}"/>
              </a:ext>
            </a:extLst>
          </p:cNvPr>
          <p:cNvSpPr>
            <a:spLocks noGrp="1"/>
          </p:cNvSpPr>
          <p:nvPr>
            <p:ph sz="half" idx="1"/>
          </p:nvPr>
        </p:nvSpPr>
        <p:spPr/>
        <p:txBody>
          <a:bodyPr>
            <a:normAutofit/>
          </a:bodyPr>
          <a:lstStyle/>
          <a:p>
            <a:r>
              <a:rPr lang="nl-NL" dirty="0"/>
              <a:t>Medische beeldvorming: 29</a:t>
            </a:r>
          </a:p>
          <a:p>
            <a:r>
              <a:rPr lang="nl-NL" dirty="0"/>
              <a:t>Zonnestelsel en heelal: 31 en 32C</a:t>
            </a:r>
          </a:p>
          <a:p>
            <a:r>
              <a:rPr lang="nl-NL" dirty="0"/>
              <a:t>Formules: 35 en 36 (!)</a:t>
            </a:r>
          </a:p>
        </p:txBody>
      </p:sp>
      <p:pic>
        <p:nvPicPr>
          <p:cNvPr id="3" name="Afbeelding 2">
            <a:extLst>
              <a:ext uri="{FF2B5EF4-FFF2-40B4-BE49-F238E27FC236}">
                <a16:creationId xmlns:a16="http://schemas.microsoft.com/office/drawing/2014/main" id="{7013DC30-F7B1-1B53-4DE8-C1F538E1B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706" y="1375749"/>
            <a:ext cx="6074824" cy="4106501"/>
          </a:xfrm>
          <a:prstGeom prst="rect">
            <a:avLst/>
          </a:prstGeom>
        </p:spPr>
      </p:pic>
      <p:pic>
        <p:nvPicPr>
          <p:cNvPr id="8" name="Afbeelding 7">
            <a:extLst>
              <a:ext uri="{FF2B5EF4-FFF2-40B4-BE49-F238E27FC236}">
                <a16:creationId xmlns:a16="http://schemas.microsoft.com/office/drawing/2014/main" id="{0CC7BCF7-F372-913D-B604-28F8FA0B4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848726" y="394708"/>
            <a:ext cx="4048302" cy="6068582"/>
          </a:xfrm>
          <a:prstGeom prst="rect">
            <a:avLst/>
          </a:prstGeom>
        </p:spPr>
      </p:pic>
      <p:pic>
        <p:nvPicPr>
          <p:cNvPr id="10" name="Afbeelding 9">
            <a:extLst>
              <a:ext uri="{FF2B5EF4-FFF2-40B4-BE49-F238E27FC236}">
                <a16:creationId xmlns:a16="http://schemas.microsoft.com/office/drawing/2014/main" id="{5088BF7D-5A5C-CA0A-4B33-33C406E76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625" y="1971841"/>
            <a:ext cx="6196025" cy="2317130"/>
          </a:xfrm>
          <a:prstGeom prst="rect">
            <a:avLst/>
          </a:prstGeom>
        </p:spPr>
      </p:pic>
      <p:pic>
        <p:nvPicPr>
          <p:cNvPr id="12" name="Afbeelding 11">
            <a:extLst>
              <a:ext uri="{FF2B5EF4-FFF2-40B4-BE49-F238E27FC236}">
                <a16:creationId xmlns:a16="http://schemas.microsoft.com/office/drawing/2014/main" id="{C9950369-397E-E927-B26F-0EA2E1D2E794}"/>
              </a:ext>
            </a:extLst>
          </p:cNvPr>
          <p:cNvPicPr>
            <a:picLocks noChangeAspect="1"/>
          </p:cNvPicPr>
          <p:nvPr/>
        </p:nvPicPr>
        <p:blipFill rotWithShape="1">
          <a:blip r:embed="rId6">
            <a:extLst>
              <a:ext uri="{28A0092B-C50C-407E-A947-70E740481C1C}">
                <a14:useLocalDpi xmlns:a14="http://schemas.microsoft.com/office/drawing/2010/main" val="0"/>
              </a:ext>
            </a:extLst>
          </a:blip>
          <a:srcRect b="51737"/>
          <a:stretch/>
        </p:blipFill>
        <p:spPr>
          <a:xfrm>
            <a:off x="5889970" y="1568230"/>
            <a:ext cx="6115599" cy="3359370"/>
          </a:xfrm>
          <a:prstGeom prst="rect">
            <a:avLst/>
          </a:prstGeom>
        </p:spPr>
      </p:pic>
      <p:pic>
        <p:nvPicPr>
          <p:cNvPr id="14" name="Afbeelding 13">
            <a:extLst>
              <a:ext uri="{FF2B5EF4-FFF2-40B4-BE49-F238E27FC236}">
                <a16:creationId xmlns:a16="http://schemas.microsoft.com/office/drawing/2014/main" id="{D8EB6330-75FE-A10C-0996-2F99EB5557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145" y="1195645"/>
            <a:ext cx="5820587" cy="5401429"/>
          </a:xfrm>
          <a:prstGeom prst="rect">
            <a:avLst/>
          </a:prstGeom>
        </p:spPr>
      </p:pic>
    </p:spTree>
    <p:extLst>
      <p:ext uri="{BB962C8B-B14F-4D97-AF65-F5344CB8AC3E}">
        <p14:creationId xmlns:p14="http://schemas.microsoft.com/office/powerpoint/2010/main" val="370719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 calcmode="lin" valueType="num">
                                      <p:cBhvr additive="base">
                                        <p:cTn id="4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0452B-5001-D237-3102-09A9BDFD7F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7E9D18-2C18-0326-5836-28A5E8AF6AA1}"/>
              </a:ext>
            </a:extLst>
          </p:cNvPr>
          <p:cNvSpPr>
            <a:spLocks noGrp="1"/>
          </p:cNvSpPr>
          <p:nvPr>
            <p:ph type="title"/>
          </p:nvPr>
        </p:nvSpPr>
        <p:spPr/>
        <p:txBody>
          <a:bodyPr/>
          <a:lstStyle/>
          <a:p>
            <a:r>
              <a:rPr lang="nl-NL" dirty="0"/>
              <a:t>Hoe worden de verschillende soorten straling toegepast in de medische wereld?</a:t>
            </a:r>
          </a:p>
        </p:txBody>
      </p:sp>
      <p:sp>
        <p:nvSpPr>
          <p:cNvPr id="3" name="Tijdelijke aanduiding voor tekst 2">
            <a:extLst>
              <a:ext uri="{FF2B5EF4-FFF2-40B4-BE49-F238E27FC236}">
                <a16:creationId xmlns:a16="http://schemas.microsoft.com/office/drawing/2014/main" id="{195E70CB-5113-F1EA-7BAA-E3BF15C451B5}"/>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28700606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2.xml><?xml version="1.0" encoding="utf-8"?>
<ds:datastoreItem xmlns:ds="http://schemas.openxmlformats.org/officeDocument/2006/customXml" ds:itemID="{871BC580-947A-4107-8AF5-50C7CD04590F}">
  <ds:schemaRef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65a11041-aba8-449e-bef6-559f13c05a59"/>
    <ds:schemaRef ds:uri="e7183d92-7d1c-4abc-9060-17c5b27035f0"/>
    <ds:schemaRef ds:uri="http://purl.org/dc/dcmitype/"/>
    <ds:schemaRef ds:uri="http://purl.org/dc/terms/"/>
  </ds:schemaRefs>
</ds:datastoreItem>
</file>

<file path=customXml/itemProps3.xml><?xml version="1.0" encoding="utf-8"?>
<ds:datastoreItem xmlns:ds="http://schemas.openxmlformats.org/officeDocument/2006/customXml" ds:itemID="{B2AD469C-BFD9-44D9-B5E3-21B45BD78278}"/>
</file>

<file path=docProps/app.xml><?xml version="1.0" encoding="utf-8"?>
<Properties xmlns="http://schemas.openxmlformats.org/officeDocument/2006/extended-properties" xmlns:vt="http://schemas.openxmlformats.org/officeDocument/2006/docPropsVTypes">
  <Template/>
  <TotalTime>6605</TotalTime>
  <Words>5199</Words>
  <Application>Microsoft Macintosh PowerPoint</Application>
  <PresentationFormat>Breedbeeld</PresentationFormat>
  <Paragraphs>946</Paragraphs>
  <Slides>102</Slides>
  <Notes>23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102</vt:i4>
      </vt:variant>
    </vt:vector>
  </HeadingPairs>
  <TitlesOfParts>
    <vt:vector size="110" baseType="lpstr">
      <vt:lpstr>Arial</vt:lpstr>
      <vt:lpstr>Calibri</vt:lpstr>
      <vt:lpstr>Calibri Light</vt:lpstr>
      <vt:lpstr>Cambria Math</vt:lpstr>
      <vt:lpstr>Effra</vt:lpstr>
      <vt:lpstr>Gobold Lowplus</vt:lpstr>
      <vt:lpstr>Times New Roman</vt:lpstr>
      <vt:lpstr>Kantoorthema</vt:lpstr>
      <vt:lpstr>Wat gaan we doen?</vt:lpstr>
      <vt:lpstr>Vragenuur 2026</vt:lpstr>
      <vt:lpstr>Vragenuur 2026</vt:lpstr>
      <vt:lpstr>Inhoud vragenuur 2025</vt:lpstr>
      <vt:lpstr>Vragenuur 2025</vt:lpstr>
      <vt:lpstr>Examenmatrijs</vt:lpstr>
      <vt:lpstr>PowerPoint-presentatie</vt:lpstr>
      <vt:lpstr>Wanneer gebruik je welke formules bij hemelmechanica?</vt:lpstr>
      <vt:lpstr>PowerPoint-presentatie</vt:lpstr>
      <vt:lpstr>Hoe reken je met soortelijke warmte?</vt:lpstr>
      <vt:lpstr>Warmte en temperatuur</vt:lpstr>
      <vt:lpstr>Warmte en temperatuur</vt:lpstr>
      <vt:lpstr>Warmte en temperatuur</vt:lpstr>
      <vt:lpstr>PowerPoint-presentatie</vt:lpstr>
      <vt:lpstr>PowerPoint-presentatie</vt:lpstr>
      <vt:lpstr>PowerPoint-presentatie</vt:lpstr>
      <vt:lpstr>PowerPoint-presentatie</vt:lpstr>
      <vt:lpstr>Hoe werkt de wet van Wien?</vt:lpstr>
      <vt:lpstr>PowerPoint-presentatie</vt:lpstr>
      <vt:lpstr>PowerPoint-presentatie</vt:lpstr>
      <vt:lpstr>PowerPoint-presentatie</vt:lpstr>
      <vt:lpstr>Wet van Wien</vt:lpstr>
      <vt:lpstr>Wanneer gebruik je Wien?</vt:lpstr>
      <vt:lpstr>Van straling naar temperatuur</vt:lpstr>
      <vt:lpstr>Van temperatuur naar straling</vt:lpstr>
      <vt:lpstr>Van temperatuur naar straling</vt:lpstr>
      <vt:lpstr>Van temperatuur naar straling</vt:lpstr>
      <vt:lpstr>Van temperatuur naar straling</vt:lpstr>
      <vt:lpstr>Van temperatuur naar straling</vt:lpstr>
      <vt:lpstr>Hoe werkt rendement?</vt:lpstr>
      <vt:lpstr>Eerst: Wat ís rendement?</vt:lpstr>
      <vt:lpstr>Boombrommer</vt:lpstr>
      <vt:lpstr>Boombrommer</vt:lpstr>
      <vt:lpstr>Boombrommer</vt:lpstr>
      <vt:lpstr>Boombrommer</vt:lpstr>
      <vt:lpstr>Wat heeft dosis te maken met activiteit?</vt:lpstr>
      <vt:lpstr>Stralingsdosis</vt:lpstr>
      <vt:lpstr>Reactie-energie</vt:lpstr>
      <vt:lpstr>Vrijkomende energie</vt:lpstr>
      <vt:lpstr>PowerPoint-presentatie</vt:lpstr>
      <vt:lpstr>Uitwerken</vt:lpstr>
      <vt:lpstr>Hoe werken staande golven?</vt:lpstr>
      <vt:lpstr>Lopende en staande golf</vt:lpstr>
      <vt:lpstr>Staande golven</vt:lpstr>
      <vt:lpstr>Twee vaste uiteinden</vt:lpstr>
      <vt:lpstr>Twee open uiteinden</vt:lpstr>
      <vt:lpstr>Open en gesloten uiteinde</vt:lpstr>
      <vt:lpstr>2023 TV1</vt:lpstr>
      <vt:lpstr>Gegevens verzamelen</vt:lpstr>
      <vt:lpstr>Gegevens verzamelen</vt:lpstr>
      <vt:lpstr>Hoe reken je met halveringsdikte?</vt:lpstr>
      <vt:lpstr>Halveringsdikte</vt:lpstr>
      <vt:lpstr>Halveringsdikte</vt:lpstr>
      <vt:lpstr>Halveringsdikte</vt:lpstr>
      <vt:lpstr>Halveringsdikte</vt:lpstr>
      <vt:lpstr>In het eindexamen?</vt:lpstr>
      <vt:lpstr>In het eindexamen?</vt:lpstr>
      <vt:lpstr>In het eindexamen?</vt:lpstr>
      <vt:lpstr>Let op! Het kan ook andersom…</vt:lpstr>
      <vt:lpstr>Let op! Het kan ook andersom…</vt:lpstr>
      <vt:lpstr>Let op! Het kan ook andersom…</vt:lpstr>
      <vt:lpstr>Let op! Het kan ook andersom…</vt:lpstr>
      <vt:lpstr>Let op! Het kan ook andersom…</vt:lpstr>
      <vt:lpstr>Let op! Het kan ook andersom…</vt:lpstr>
      <vt:lpstr>Hoe ontbind je krachten bij een helling?</vt:lpstr>
      <vt:lpstr>Helling</vt:lpstr>
      <vt:lpstr>Helling</vt:lpstr>
      <vt:lpstr>Helling</vt:lpstr>
      <vt:lpstr>Helling</vt:lpstr>
      <vt:lpstr>Hoe werkt de hefboomwet ook alweer?</vt:lpstr>
      <vt:lpstr>Krachtmoment</vt:lpstr>
      <vt:lpstr>Standaard aanpak</vt:lpstr>
      <vt:lpstr>SKA (Rekenen komt zo)</vt:lpstr>
      <vt:lpstr>SKA (Rekenen komt zo)</vt:lpstr>
      <vt:lpstr>SKA (Rekenen komt zo)</vt:lpstr>
      <vt:lpstr>SKA (Rekenen komt zo)</vt:lpstr>
      <vt:lpstr>En dan nu een hele som!</vt:lpstr>
      <vt:lpstr>Slagboom (moeilijk voorbeeld!)</vt:lpstr>
      <vt:lpstr>Slagboom (moeilijk voorbeeld!)</vt:lpstr>
      <vt:lpstr>Slagboom (moeilijk voorbeeld!)</vt:lpstr>
      <vt:lpstr>Slagboom (moeilijk voorbeeld!)</vt:lpstr>
      <vt:lpstr>Hoe beantwoord ik uitlegvragen? </vt:lpstr>
      <vt:lpstr>Waarom gaat het vaak mis?</vt:lpstr>
      <vt:lpstr>Als, dan, dus-methode </vt:lpstr>
      <vt:lpstr>Als, dan, dus-methode </vt:lpstr>
      <vt:lpstr>Voorbeeld</vt:lpstr>
      <vt:lpstr>Wanneer gebruik je oppervlakte onder een grafiek en hoe bepaal je dat?</vt:lpstr>
      <vt:lpstr>Afgelegde weg tussen t = 4 s en t = 10 s?</vt:lpstr>
      <vt:lpstr>Voorbeelden</vt:lpstr>
      <vt:lpstr>Voorbeelden</vt:lpstr>
      <vt:lpstr>Drie manieren om oppervlakte te bepalen</vt:lpstr>
      <vt:lpstr>Hokjes tellen</vt:lpstr>
      <vt:lpstr>Hokjes tellen</vt:lpstr>
      <vt:lpstr>Driehoek</vt:lpstr>
      <vt:lpstr>Rechthoek</vt:lpstr>
      <vt:lpstr>Wat zijn de belangrijke formules in BINAS?</vt:lpstr>
      <vt:lpstr>Belangrijke tabellen</vt:lpstr>
      <vt:lpstr>Belangrijke tabellen</vt:lpstr>
      <vt:lpstr>Hoe worden de verschillende soorten straling toegepast in de medische wereld?</vt:lpstr>
      <vt:lpstr>Medische toepassingen platgeslagen</vt:lpstr>
      <vt:lpstr>Kijken (beeldvorming)</vt:lpstr>
      <vt:lpstr>Slopen (radiotherapie)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95</cp:revision>
  <dcterms:created xsi:type="dcterms:W3CDTF">2022-04-29T11:47:46Z</dcterms:created>
  <dcterms:modified xsi:type="dcterms:W3CDTF">2026-05-21T11:25:17Z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