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diagrams/data9.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9.xml" ContentType="application/vnd.ms-office.drawingml.diagramDrawing+xml"/>
  <Override PartName="/ppt/theme/theme2.xml" ContentType="application/vnd.openxmlformats-officedocument.them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1.xml" ContentType="application/vnd.openxmlformats-officedocument.theme+xml"/>
  <Override PartName="/ppt/notesMasters/notesMaster1.xml" ContentType="application/vnd.openxmlformats-officedocument.presentationml.notesMaster+xml"/>
  <Override PartName="/ppt/diagrams/colors8.xml" ContentType="application/vnd.openxmlformats-officedocument.drawingml.diagramColors+xml"/>
  <Override PartName="/ppt/diagrams/layout4.xml" ContentType="application/vnd.openxmlformats-officedocument.drawingml.diagramLayout+xml"/>
  <Override PartName="/ppt/diagrams/colors3.xml" ContentType="application/vnd.openxmlformats-officedocument.drawingml.diagramColors+xml"/>
  <Override PartName="/ppt/diagrams/drawing7.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60" r:id="rId2"/>
    <p:sldId id="1007" r:id="rId3"/>
    <p:sldId id="762" r:id="rId4"/>
    <p:sldId id="1009" r:id="rId5"/>
    <p:sldId id="1010" r:id="rId6"/>
    <p:sldId id="312" r:id="rId7"/>
    <p:sldId id="948" r:id="rId8"/>
    <p:sldId id="334" r:id="rId9"/>
    <p:sldId id="764" r:id="rId10"/>
    <p:sldId id="918" r:id="rId11"/>
    <p:sldId id="950" r:id="rId12"/>
    <p:sldId id="302" r:id="rId13"/>
    <p:sldId id="301" r:id="rId14"/>
    <p:sldId id="300" r:id="rId15"/>
    <p:sldId id="299" r:id="rId16"/>
    <p:sldId id="298" r:id="rId17"/>
    <p:sldId id="297" r:id="rId18"/>
    <p:sldId id="303" r:id="rId19"/>
    <p:sldId id="304" r:id="rId20"/>
    <p:sldId id="951" r:id="rId21"/>
    <p:sldId id="953" r:id="rId22"/>
    <p:sldId id="955" r:id="rId23"/>
    <p:sldId id="956" r:id="rId24"/>
    <p:sldId id="770" r:id="rId25"/>
    <p:sldId id="735" r:id="rId26"/>
    <p:sldId id="474" r:id="rId27"/>
    <p:sldId id="754" r:id="rId28"/>
    <p:sldId id="727" r:id="rId29"/>
    <p:sldId id="906" r:id="rId30"/>
    <p:sldId id="912" r:id="rId31"/>
    <p:sldId id="900" r:id="rId32"/>
    <p:sldId id="913" r:id="rId33"/>
    <p:sldId id="915" r:id="rId34"/>
    <p:sldId id="909" r:id="rId35"/>
    <p:sldId id="957" r:id="rId36"/>
    <p:sldId id="871" r:id="rId37"/>
    <p:sldId id="872" r:id="rId38"/>
    <p:sldId id="874" r:id="rId39"/>
    <p:sldId id="876" r:id="rId40"/>
    <p:sldId id="869" r:id="rId41"/>
    <p:sldId id="959" r:id="rId42"/>
    <p:sldId id="958" r:id="rId43"/>
    <p:sldId id="960" r:id="rId44"/>
    <p:sldId id="988" r:id="rId45"/>
    <p:sldId id="989" r:id="rId46"/>
    <p:sldId id="985" r:id="rId47"/>
    <p:sldId id="986" r:id="rId48"/>
    <p:sldId id="987" r:id="rId49"/>
    <p:sldId id="990" r:id="rId50"/>
    <p:sldId id="991" r:id="rId51"/>
    <p:sldId id="992" r:id="rId52"/>
    <p:sldId id="993" r:id="rId53"/>
    <p:sldId id="994" r:id="rId54"/>
    <p:sldId id="995" r:id="rId55"/>
    <p:sldId id="996" r:id="rId56"/>
    <p:sldId id="997" r:id="rId57"/>
    <p:sldId id="998" r:id="rId58"/>
    <p:sldId id="963" r:id="rId59"/>
    <p:sldId id="999" r:id="rId60"/>
    <p:sldId id="1001" r:id="rId61"/>
    <p:sldId id="945" r:id="rId62"/>
    <p:sldId id="1002" r:id="rId63"/>
    <p:sldId id="1003" r:id="rId64"/>
    <p:sldId id="938" r:id="rId65"/>
    <p:sldId id="1004" r:id="rId66"/>
    <p:sldId id="1005" r:id="rId67"/>
    <p:sldId id="1006" r:id="rId68"/>
    <p:sldId id="877" r:id="rId69"/>
    <p:sldId id="892" r:id="rId70"/>
    <p:sldId id="269" r:id="rId71"/>
    <p:sldId id="695" r:id="rId72"/>
    <p:sldId id="694" r:id="rId73"/>
    <p:sldId id="387" r:id="rId74"/>
    <p:sldId id="528" r:id="rId75"/>
    <p:sldId id="1011" r:id="rId76"/>
    <p:sldId id="1012" r:id="rId77"/>
    <p:sldId id="944" r:id="rId78"/>
    <p:sldId id="750" r:id="rId79"/>
    <p:sldId id="1013" r:id="rId80"/>
    <p:sldId id="1014" r:id="rId81"/>
    <p:sldId id="1015" r:id="rId82"/>
    <p:sldId id="1016" r:id="rId83"/>
    <p:sldId id="911" r:id="rId84"/>
    <p:sldId id="1008" r:id="rId85"/>
    <p:sldId id="1017" r:id="rId86"/>
    <p:sldId id="1018" r:id="rId87"/>
    <p:sldId id="266" r:id="rId88"/>
    <p:sldId id="267" r:id="rId89"/>
    <p:sldId id="1019" r:id="rId90"/>
    <p:sldId id="1020" r:id="rId91"/>
    <p:sldId id="1021" r:id="rId92"/>
    <p:sldId id="885" r:id="rId93"/>
    <p:sldId id="1022" r:id="rId94"/>
    <p:sldId id="875" r:id="rId95"/>
    <p:sldId id="936" r:id="rId96"/>
    <p:sldId id="866" r:id="rId97"/>
    <p:sldId id="326" r:id="rId98"/>
    <p:sldId id="327" r:id="rId99"/>
    <p:sldId id="867" r:id="rId100"/>
    <p:sldId id="1023" r:id="rId101"/>
    <p:sldId id="1024" r:id="rId102"/>
    <p:sldId id="1025" r:id="rId103"/>
    <p:sldId id="1026" r:id="rId104"/>
    <p:sldId id="898" r:id="rId105"/>
    <p:sldId id="1027" r:id="rId106"/>
    <p:sldId id="1028" r:id="rId107"/>
    <p:sldId id="707" r:id="rId108"/>
    <p:sldId id="940" r:id="rId109"/>
    <p:sldId id="897" r:id="rId110"/>
    <p:sldId id="880" r:id="rId111"/>
    <p:sldId id="901" r:id="rId112"/>
    <p:sldId id="902" r:id="rId113"/>
    <p:sldId id="903" r:id="rId114"/>
    <p:sldId id="904" r:id="rId115"/>
    <p:sldId id="949" r:id="rId116"/>
    <p:sldId id="927" r:id="rId117"/>
    <p:sldId id="263" r:id="rId118"/>
    <p:sldId id="928" r:id="rId119"/>
    <p:sldId id="929" r:id="rId120"/>
    <p:sldId id="926" r:id="rId121"/>
    <p:sldId id="766" r:id="rId122"/>
    <p:sldId id="765" r:id="rId123"/>
    <p:sldId id="767" r:id="rId124"/>
    <p:sldId id="768" r:id="rId12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69F7"/>
    <a:srgbClr val="945DE8"/>
    <a:srgbClr val="E7DAFA"/>
    <a:srgbClr val="C8A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79" autoAdjust="0"/>
    <p:restoredTop sz="94643"/>
  </p:normalViewPr>
  <p:slideViewPr>
    <p:cSldViewPr snapToGrid="0">
      <p:cViewPr varScale="1">
        <p:scale>
          <a:sx n="119" d="100"/>
          <a:sy n="119" d="100"/>
        </p:scale>
        <p:origin x="20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ustomXml" Target="../customXml/item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ustomXml" Target="../customXml/item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s>
</file>

<file path=ppt/diagrams/_rels/data10.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svg"/></Relationships>
</file>

<file path=ppt/diagrams/_rels/data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s>
</file>

<file path=ppt/diagrams/_rels/data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s>
</file>

<file path=ppt/diagrams/_rels/data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_rels/data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_rels/data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t>Liquiditeit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Kan een onderneming </a:t>
          </a:r>
        </a:p>
        <a:p>
          <a:pPr>
            <a:lnSpc>
              <a:spcPct val="100000"/>
            </a:lnSpc>
          </a:pPr>
          <a:r>
            <a:rPr lang="nl-NL" dirty="0">
              <a:latin typeface="Effra" panose="02000506080000020004"/>
            </a:rPr>
            <a:t>aan de korte termijn</a:t>
          </a:r>
        </a:p>
        <a:p>
          <a:pPr>
            <a:lnSpc>
              <a:spcPct val="100000"/>
            </a:lnSpc>
          </a:pPr>
          <a:r>
            <a:rPr lang="nl-NL" dirty="0">
              <a:latin typeface="Effra" panose="02000506080000020004"/>
            </a:rPr>
            <a:t> verplichtingen voldoen?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t>Solvabiliteit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Kan een onderneming </a:t>
          </a:r>
        </a:p>
        <a:p>
          <a:pPr>
            <a:lnSpc>
              <a:spcPct val="100000"/>
            </a:lnSpc>
          </a:pPr>
          <a:r>
            <a:rPr lang="nl-NL" dirty="0">
              <a:latin typeface="Effra" panose="02000506080000020004"/>
            </a:rPr>
            <a:t>aan alle verplichtingen </a:t>
          </a:r>
        </a:p>
        <a:p>
          <a:pPr>
            <a:lnSpc>
              <a:spcPct val="100000"/>
            </a:lnSpc>
          </a:pPr>
          <a:r>
            <a:rPr lang="nl-NL" dirty="0">
              <a:latin typeface="Effra" panose="02000506080000020004"/>
            </a:rPr>
            <a:t>voldoen bij liquidatie?</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16B1C03-33EF-49E5-B262-25D07F78EC75}">
      <dgm:prSet phldrT="[Tekst]"/>
      <dgm:spPr/>
      <dgm:t>
        <a:bodyPr/>
        <a:lstStyle/>
        <a:p>
          <a:pPr>
            <a:lnSpc>
              <a:spcPct val="100000"/>
            </a:lnSpc>
            <a:defRPr b="1"/>
          </a:pPr>
          <a:r>
            <a:rPr lang="nl-NL" dirty="0"/>
            <a:t>Rentabiliteit</a:t>
          </a:r>
        </a:p>
      </dgm:t>
    </dgm:pt>
    <dgm:pt modelId="{9553C6EE-A0CC-4618-B7DC-F9CFEDE65811}" type="parTrans" cxnId="{59594377-AA68-4B25-9981-972A08CE6446}">
      <dgm:prSet/>
      <dgm:spPr/>
      <dgm:t>
        <a:bodyPr/>
        <a:lstStyle/>
        <a:p>
          <a:endParaRPr lang="nl-NL"/>
        </a:p>
      </dgm:t>
    </dgm:pt>
    <dgm:pt modelId="{B25810E3-76DE-4E06-9A74-E63E62FF2294}" type="sibTrans" cxnId="{59594377-AA68-4B25-9981-972A08CE6446}">
      <dgm:prSet/>
      <dgm:spPr/>
      <dgm:t>
        <a:bodyPr/>
        <a:lstStyle/>
        <a:p>
          <a:endParaRPr lang="nl-NL"/>
        </a:p>
      </dgm:t>
    </dgm:pt>
    <dgm:pt modelId="{42F65418-8ACD-416F-8535-7BD3AF4E16CC}">
      <dgm:prSet phldrT="[Tekst]"/>
      <dgm:spPr/>
      <dgm:t>
        <a:bodyPr/>
        <a:lstStyle/>
        <a:p>
          <a:pPr>
            <a:lnSpc>
              <a:spcPct val="100000"/>
            </a:lnSpc>
          </a:pPr>
          <a:r>
            <a:rPr lang="nl-NL" dirty="0">
              <a:latin typeface="Effra" panose="02000506080000020004"/>
            </a:rPr>
            <a:t>Hoeveel levert 1 euro op </a:t>
          </a:r>
        </a:p>
        <a:p>
          <a:pPr>
            <a:lnSpc>
              <a:spcPct val="100000"/>
            </a:lnSpc>
          </a:pPr>
          <a:r>
            <a:rPr lang="nl-NL" dirty="0">
              <a:latin typeface="Effra" panose="02000506080000020004"/>
            </a:rPr>
            <a:t>die in de onderneming </a:t>
          </a:r>
        </a:p>
        <a:p>
          <a:pPr>
            <a:lnSpc>
              <a:spcPct val="100000"/>
            </a:lnSpc>
          </a:pPr>
          <a:r>
            <a:rPr lang="nl-NL" dirty="0">
              <a:latin typeface="Effra" panose="02000506080000020004"/>
            </a:rPr>
            <a:t>wordt gestopt?</a:t>
          </a:r>
        </a:p>
      </dgm:t>
    </dgm:pt>
    <dgm:pt modelId="{4061CC73-41BB-4386-908B-77F66281E665}" type="parTrans" cxnId="{8B264C65-F573-421A-8B2B-69ABA63E2E80}">
      <dgm:prSet/>
      <dgm:spPr/>
      <dgm:t>
        <a:bodyPr/>
        <a:lstStyle/>
        <a:p>
          <a:endParaRPr lang="nl-NL"/>
        </a:p>
      </dgm:t>
    </dgm:pt>
    <dgm:pt modelId="{79FA74F6-6856-4C8C-96DA-21F690342BCC}" type="sibTrans" cxnId="{8B264C65-F573-421A-8B2B-69ABA63E2E80}">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3"/>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Munten"/>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6">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6">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3"/>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ld"/>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6">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6">
        <dgm:presLayoutVars/>
      </dgm:prSet>
      <dgm:spPr/>
    </dgm:pt>
    <dgm:pt modelId="{9542AEB5-79F5-4AAD-A4D4-992315B81CA3}" type="pres">
      <dgm:prSet presAssocID="{E0C470E8-D648-4DFF-8DA7-C603811C2CCB}" presName="sibTrans" presStyleCnt="0"/>
      <dgm:spPr/>
    </dgm:pt>
    <dgm:pt modelId="{8C20C181-9215-4E66-8E2D-ED98D3C90379}" type="pres">
      <dgm:prSet presAssocID="{B16B1C03-33EF-49E5-B262-25D07F78EC75}" presName="compNode" presStyleCnt="0"/>
      <dgm:spPr/>
    </dgm:pt>
    <dgm:pt modelId="{3DCA745C-ACB6-439B-808A-32927380E932}" type="pres">
      <dgm:prSet presAssocID="{B16B1C03-33EF-49E5-B262-25D07F78EC75}" presName="iconRect" presStyleLbl="node1" presStyleIdx="2" presStyleCnt="3"/>
      <dgm:spPr>
        <a:blipFill>
          <a:blip xmlns:r="http://schemas.openxmlformats.org/officeDocument/2006/relationships"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Wiskunde"/>
        </a:ext>
      </dgm:extLst>
    </dgm:pt>
    <dgm:pt modelId="{31FF318E-A1C9-427A-ACEE-8998E9F0952C}" type="pres">
      <dgm:prSet presAssocID="{B16B1C03-33EF-49E5-B262-25D07F78EC75}" presName="iconSpace" presStyleCnt="0"/>
      <dgm:spPr/>
    </dgm:pt>
    <dgm:pt modelId="{F2E349AB-A160-45E9-9354-9EB98D70676B}" type="pres">
      <dgm:prSet presAssocID="{B16B1C03-33EF-49E5-B262-25D07F78EC75}" presName="parTx" presStyleLbl="revTx" presStyleIdx="4" presStyleCnt="6">
        <dgm:presLayoutVars>
          <dgm:chMax val="0"/>
          <dgm:chPref val="0"/>
        </dgm:presLayoutVars>
      </dgm:prSet>
      <dgm:spPr/>
    </dgm:pt>
    <dgm:pt modelId="{4263DC03-5259-4A97-A991-6928578D9A51}" type="pres">
      <dgm:prSet presAssocID="{B16B1C03-33EF-49E5-B262-25D07F78EC75}" presName="txSpace" presStyleCnt="0"/>
      <dgm:spPr/>
    </dgm:pt>
    <dgm:pt modelId="{EBD33D17-4906-45CB-BDBB-4C6AB8A639D9}" type="pres">
      <dgm:prSet presAssocID="{B16B1C03-33EF-49E5-B262-25D07F78EC75}" presName="desTx" presStyleLbl="revTx" presStyleIdx="5" presStyleCnt="6">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4B201760-567C-42BE-837F-EA6F2097EE9E}" type="presOf" srcId="{B16B1C03-33EF-49E5-B262-25D07F78EC75}" destId="{F2E349AB-A160-45E9-9354-9EB98D70676B}" srcOrd="0" destOrd="0" presId="urn:microsoft.com/office/officeart/2018/5/layout/CenteredIconLabelDescriptionList"/>
    <dgm:cxn modelId="{5E873F65-CC5D-4287-A56F-DC10871F283B}" srcId="{7404238D-6EFE-45A9-AA23-F6882CA0FCE0}" destId="{56BA4FB9-13B7-4A2D-95DA-2D1129A761A0}" srcOrd="1" destOrd="0" parTransId="{CF2D08AA-C573-4D9C-AD60-27848F1D06EB}" sibTransId="{E0C470E8-D648-4DFF-8DA7-C603811C2CCB}"/>
    <dgm:cxn modelId="{8B264C65-F573-421A-8B2B-69ABA63E2E80}" srcId="{B16B1C03-33EF-49E5-B262-25D07F78EC75}" destId="{42F65418-8ACD-416F-8535-7BD3AF4E16CC}" srcOrd="0" destOrd="0" parTransId="{4061CC73-41BB-4386-908B-77F66281E665}" sibTransId="{79FA74F6-6856-4C8C-96DA-21F690342BCC}"/>
    <dgm:cxn modelId="{59594377-AA68-4B25-9981-972A08CE6446}" srcId="{7404238D-6EFE-45A9-AA23-F6882CA0FCE0}" destId="{B16B1C03-33EF-49E5-B262-25D07F78EC75}" srcOrd="2" destOrd="0" parTransId="{9553C6EE-A0CC-4618-B7DC-F9CFEDE65811}" sibTransId="{B25810E3-76DE-4E06-9A74-E63E62FF2294}"/>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C5FA15D1-AF20-463A-89B5-29BEE825594C}" type="presOf" srcId="{42F65418-8ACD-416F-8535-7BD3AF4E16CC}" destId="{EBD33D17-4906-45CB-BDBB-4C6AB8A639D9}"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 modelId="{CA45DD59-7CCB-46A2-8EDC-203D1633F0A2}" type="presParOf" srcId="{6BAEAF04-B44E-4A8C-9AD5-45D4522C0374}" destId="{9542AEB5-79F5-4AAD-A4D4-992315B81CA3}" srcOrd="3" destOrd="0" presId="urn:microsoft.com/office/officeart/2018/5/layout/CenteredIconLabelDescriptionList"/>
    <dgm:cxn modelId="{ACCDEC27-E02A-4049-9E70-5FF79B89340D}" type="presParOf" srcId="{6BAEAF04-B44E-4A8C-9AD5-45D4522C0374}" destId="{8C20C181-9215-4E66-8E2D-ED98D3C90379}" srcOrd="4" destOrd="0" presId="urn:microsoft.com/office/officeart/2018/5/layout/CenteredIconLabelDescriptionList"/>
    <dgm:cxn modelId="{62B627B4-CCBE-4C41-A4E5-4D6E64AF18F7}" type="presParOf" srcId="{8C20C181-9215-4E66-8E2D-ED98D3C90379}" destId="{3DCA745C-ACB6-439B-808A-32927380E932}" srcOrd="0" destOrd="0" presId="urn:microsoft.com/office/officeart/2018/5/layout/CenteredIconLabelDescriptionList"/>
    <dgm:cxn modelId="{A4EA8BF2-31FE-4AFE-8DA9-90FE781FF30A}" type="presParOf" srcId="{8C20C181-9215-4E66-8E2D-ED98D3C90379}" destId="{31FF318E-A1C9-427A-ACEE-8998E9F0952C}" srcOrd="1" destOrd="0" presId="urn:microsoft.com/office/officeart/2018/5/layout/CenteredIconLabelDescriptionList"/>
    <dgm:cxn modelId="{053ABE56-4FED-463F-8BE7-78846C78BAB6}" type="presParOf" srcId="{8C20C181-9215-4E66-8E2D-ED98D3C90379}" destId="{F2E349AB-A160-45E9-9354-9EB98D70676B}" srcOrd="2" destOrd="0" presId="urn:microsoft.com/office/officeart/2018/5/layout/CenteredIconLabelDescriptionList"/>
    <dgm:cxn modelId="{03E44EBB-69C0-494F-A35E-06C5D66DE73D}" type="presParOf" srcId="{8C20C181-9215-4E66-8E2D-ED98D3C90379}" destId="{4263DC03-5259-4A97-A991-6928578D9A51}" srcOrd="3" destOrd="0" presId="urn:microsoft.com/office/officeart/2018/5/layout/CenteredIconLabelDescriptionList"/>
    <dgm:cxn modelId="{E9B5C9FF-71E4-4D8D-949B-0E778F47E513}" type="presParOf" srcId="{8C20C181-9215-4E66-8E2D-ED98D3C90379}" destId="{EBD33D17-4906-45CB-BDBB-4C6AB8A639D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Enkelvoudige interest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t>Alleen vergoeding over het beginkapitaal. Standaard bij spaardeposito’s.</a:t>
          </a:r>
        </a:p>
        <a:p>
          <a:pPr>
            <a:lnSpc>
              <a:spcPct val="100000"/>
            </a:lnSpc>
          </a:pPr>
          <a:r>
            <a:rPr lang="nl-NL" b="1" dirty="0">
              <a:solidFill>
                <a:srgbClr val="945DE8"/>
              </a:solidFill>
            </a:rPr>
            <a:t>Interest</a:t>
          </a:r>
          <a:r>
            <a:rPr lang="nl-NL" b="1" dirty="0"/>
            <a:t> = K * i * T</a:t>
          </a:r>
          <a:endParaRPr lang="nl-NL" dirty="0">
            <a:latin typeface="Effra" panose="02000506080000020004"/>
          </a:endParaRP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Samengestelde interest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t>Rente over rente. Rente wordt berekend over het ingelegde bedrag plus de bijgeschreven rente uit eerdere jaren. Standaard bij spaarrekeningen.</a:t>
          </a:r>
        </a:p>
        <a:p>
          <a:pPr>
            <a:lnSpc>
              <a:spcPct val="100000"/>
            </a:lnSpc>
          </a:pPr>
          <a:r>
            <a:rPr lang="nl-NL" b="1" dirty="0">
              <a:solidFill>
                <a:srgbClr val="945DE8"/>
              </a:solidFill>
            </a:rPr>
            <a:t>Eindwaarde</a:t>
          </a:r>
          <a:r>
            <a:rPr lang="nl-NL" b="1" dirty="0"/>
            <a:t> = C * (1+i)</a:t>
          </a:r>
          <a:r>
            <a:rPr lang="nl-NL" b="1" baseline="30000" dirty="0"/>
            <a:t>n</a:t>
          </a:r>
          <a:r>
            <a:rPr lang="nl-NL" b="1" dirty="0"/>
            <a:t> </a:t>
          </a:r>
          <a:endParaRPr lang="nl-NL" dirty="0">
            <a:latin typeface="Effra" panose="02000506080000020004"/>
          </a:endParaRP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379A92E-08F3-4F57-9E84-96912160EFEE}">
      <dgm:prSet/>
      <dgm:spPr/>
      <dgm:t>
        <a:bodyPr/>
        <a:lstStyle/>
        <a:p>
          <a:pPr>
            <a:lnSpc>
              <a:spcPct val="100000"/>
            </a:lnSpc>
          </a:pPr>
          <a:endParaRPr lang="nl-NL" dirty="0">
            <a:latin typeface="Effra" panose="02000506080000020004"/>
          </a:endParaRPr>
        </a:p>
      </dgm:t>
    </dgm:pt>
    <dgm:pt modelId="{4A84D5B4-4A2F-4344-B10C-63BF41C78D36}" type="parTrans" cxnId="{CDE3B3C1-1E8A-4BE7-A41D-9A3FCDB69236}">
      <dgm:prSet/>
      <dgm:spPr/>
      <dgm:t>
        <a:bodyPr/>
        <a:lstStyle/>
        <a:p>
          <a:endParaRPr lang="nl-NL"/>
        </a:p>
      </dgm:t>
    </dgm:pt>
    <dgm:pt modelId="{9920F1B5-7517-42F4-9ECD-67703DD07E2E}" type="sibTrans" cxnId="{CDE3B3C1-1E8A-4BE7-A41D-9A3FCDB69236}">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dgm:spPr>
        <a:blipFill>
          <a:blip xmlns:r="http://schemas.openxmlformats.org/officeDocument/2006/relationships">
            <a:grayscl/>
            <a:extLst>
              <a:ext uri="{96DAC541-7B7A-43D3-8B79-37D633B846F1}">
                <asvg:svgBlip xmlns:asvg="http://schemas.microsoft.com/office/drawing/2016/SVG/main" r:embed="rId1"/>
              </a:ext>
            </a:extLst>
          </a:blip>
          <a:srcRect/>
          <a:stretch>
            <a:fillRect t="-1000" b="-1000"/>
          </a:stretch>
        </a:blipFill>
        <a:ln>
          <a:noFill/>
        </a:ln>
      </dgm:spPr>
      <dgm:extLst>
        <a:ext uri="{E40237B7-FDA0-4F09-8148-C483321AD2D9}">
          <dgm14:cNvPr xmlns:dgm14="http://schemas.microsoft.com/office/drawing/2010/diagram" id="0" name="" descr="Spaarvarken met effen opvulling"/>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a:noFill/>
        </a:ln>
      </dgm:spPr>
      <dgm:extLst>
        <a:ext uri="{E40237B7-FDA0-4F09-8148-C483321AD2D9}">
          <dgm14:cNvPr xmlns:dgm14="http://schemas.microsoft.com/office/drawing/2010/diagram" id="0" name="" descr="Munten met effen opvulling"/>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CDE3B3C1-1E8A-4BE7-A41D-9A3FCDB69236}" srcId="{56BA4FB9-13B7-4A2D-95DA-2D1129A761A0}" destId="{B379A92E-08F3-4F57-9E84-96912160EFEE}" srcOrd="1" destOrd="0" parTransId="{4A84D5B4-4A2F-4344-B10C-63BF41C78D36}" sibTransId="{9920F1B5-7517-42F4-9ECD-67703DD07E2E}"/>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4103C5D1-1211-41B7-A76A-FFC589494945}" type="presOf" srcId="{B379A92E-08F3-4F57-9E84-96912160EFEE}" destId="{56D14683-2634-4F24-AC95-F89297BE51AE}" srcOrd="0" destOrd="1"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Medium" panose="02000606080000020004"/>
            </a:rPr>
            <a:t>Liquiditeit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b="0" dirty="0">
              <a:latin typeface="Effra Medium" panose="02000606080000020004"/>
            </a:rPr>
            <a:t>Kan een onderneming </a:t>
          </a:r>
        </a:p>
        <a:p>
          <a:pPr>
            <a:lnSpc>
              <a:spcPct val="100000"/>
            </a:lnSpc>
          </a:pPr>
          <a:r>
            <a:rPr lang="nl-NL" b="0" dirty="0">
              <a:latin typeface="Effra Medium" panose="02000606080000020004"/>
            </a:rPr>
            <a:t>aan de korte termijn</a:t>
          </a:r>
        </a:p>
        <a:p>
          <a:pPr>
            <a:lnSpc>
              <a:spcPct val="100000"/>
            </a:lnSpc>
          </a:pPr>
          <a:r>
            <a:rPr lang="nl-NL" b="0" dirty="0">
              <a:latin typeface="Effra Medium" panose="02000606080000020004"/>
            </a:rPr>
            <a:t> verplichtingen voldoen?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Medium" panose="02000606080000020004"/>
            </a:rPr>
            <a:t>Solvabiliteit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b="1" dirty="0">
              <a:latin typeface="Effra Medium" panose="02000606080000020004"/>
            </a:rPr>
            <a:t>Kan een onderneming </a:t>
          </a:r>
        </a:p>
        <a:p>
          <a:pPr>
            <a:lnSpc>
              <a:spcPct val="100000"/>
            </a:lnSpc>
          </a:pPr>
          <a:r>
            <a:rPr lang="nl-NL" b="1" dirty="0">
              <a:latin typeface="Effra Medium" panose="02000606080000020004"/>
            </a:rPr>
            <a:t>aan alle verplichtingen </a:t>
          </a:r>
        </a:p>
        <a:p>
          <a:pPr>
            <a:lnSpc>
              <a:spcPct val="100000"/>
            </a:lnSpc>
          </a:pPr>
          <a:r>
            <a:rPr lang="nl-NL" b="1" dirty="0">
              <a:latin typeface="Effra Medium" panose="02000606080000020004"/>
            </a:rPr>
            <a:t>voldoen bij liquidatie?</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16B1C03-33EF-49E5-B262-25D07F78EC75}">
      <dgm:prSet phldrT="[Tekst]"/>
      <dgm:spPr/>
      <dgm:t>
        <a:bodyPr/>
        <a:lstStyle/>
        <a:p>
          <a:pPr>
            <a:lnSpc>
              <a:spcPct val="100000"/>
            </a:lnSpc>
            <a:defRPr b="1"/>
          </a:pPr>
          <a:r>
            <a:rPr lang="nl-NL" dirty="0">
              <a:latin typeface="Effra Medium" panose="02000606080000020004"/>
            </a:rPr>
            <a:t>Rentabiliteit</a:t>
          </a:r>
        </a:p>
      </dgm:t>
    </dgm:pt>
    <dgm:pt modelId="{9553C6EE-A0CC-4618-B7DC-F9CFEDE65811}" type="parTrans" cxnId="{59594377-AA68-4B25-9981-972A08CE6446}">
      <dgm:prSet/>
      <dgm:spPr/>
      <dgm:t>
        <a:bodyPr/>
        <a:lstStyle/>
        <a:p>
          <a:endParaRPr lang="nl-NL"/>
        </a:p>
      </dgm:t>
    </dgm:pt>
    <dgm:pt modelId="{B25810E3-76DE-4E06-9A74-E63E62FF2294}" type="sibTrans" cxnId="{59594377-AA68-4B25-9981-972A08CE6446}">
      <dgm:prSet/>
      <dgm:spPr/>
      <dgm:t>
        <a:bodyPr/>
        <a:lstStyle/>
        <a:p>
          <a:endParaRPr lang="nl-NL"/>
        </a:p>
      </dgm:t>
    </dgm:pt>
    <dgm:pt modelId="{42F65418-8ACD-416F-8535-7BD3AF4E16CC}">
      <dgm:prSet phldrT="[Tekst]"/>
      <dgm:spPr/>
      <dgm:t>
        <a:bodyPr/>
        <a:lstStyle/>
        <a:p>
          <a:pPr>
            <a:lnSpc>
              <a:spcPct val="100000"/>
            </a:lnSpc>
          </a:pPr>
          <a:r>
            <a:rPr lang="nl-NL" dirty="0">
              <a:latin typeface="Effra Medium" panose="02000606080000020004"/>
            </a:rPr>
            <a:t>Hoeveel levert 1 euro op </a:t>
          </a:r>
        </a:p>
        <a:p>
          <a:pPr>
            <a:lnSpc>
              <a:spcPct val="100000"/>
            </a:lnSpc>
          </a:pPr>
          <a:r>
            <a:rPr lang="nl-NL" dirty="0">
              <a:latin typeface="Effra Medium" panose="02000606080000020004"/>
            </a:rPr>
            <a:t>die in de onderneming </a:t>
          </a:r>
        </a:p>
        <a:p>
          <a:pPr>
            <a:lnSpc>
              <a:spcPct val="100000"/>
            </a:lnSpc>
          </a:pPr>
          <a:r>
            <a:rPr lang="nl-NL" dirty="0">
              <a:latin typeface="Effra Medium" panose="02000606080000020004"/>
            </a:rPr>
            <a:t>wordt gestopt?</a:t>
          </a:r>
        </a:p>
      </dgm:t>
    </dgm:pt>
    <dgm:pt modelId="{4061CC73-41BB-4386-908B-77F66281E665}" type="parTrans" cxnId="{8B264C65-F573-421A-8B2B-69ABA63E2E80}">
      <dgm:prSet/>
      <dgm:spPr/>
      <dgm:t>
        <a:bodyPr/>
        <a:lstStyle/>
        <a:p>
          <a:endParaRPr lang="nl-NL"/>
        </a:p>
      </dgm:t>
    </dgm:pt>
    <dgm:pt modelId="{79FA74F6-6856-4C8C-96DA-21F690342BCC}" type="sibTrans" cxnId="{8B264C65-F573-421A-8B2B-69ABA63E2E80}">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3"/>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Munten"/>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6">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6">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3"/>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ld"/>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6">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6">
        <dgm:presLayoutVars/>
      </dgm:prSet>
      <dgm:spPr/>
    </dgm:pt>
    <dgm:pt modelId="{9542AEB5-79F5-4AAD-A4D4-992315B81CA3}" type="pres">
      <dgm:prSet presAssocID="{E0C470E8-D648-4DFF-8DA7-C603811C2CCB}" presName="sibTrans" presStyleCnt="0"/>
      <dgm:spPr/>
    </dgm:pt>
    <dgm:pt modelId="{8C20C181-9215-4E66-8E2D-ED98D3C90379}" type="pres">
      <dgm:prSet presAssocID="{B16B1C03-33EF-49E5-B262-25D07F78EC75}" presName="compNode" presStyleCnt="0"/>
      <dgm:spPr/>
    </dgm:pt>
    <dgm:pt modelId="{3DCA745C-ACB6-439B-808A-32927380E932}" type="pres">
      <dgm:prSet presAssocID="{B16B1C03-33EF-49E5-B262-25D07F78EC75}" presName="iconRect" presStyleLbl="node1" presStyleIdx="2" presStyleCnt="3"/>
      <dgm:spPr>
        <a:blipFill>
          <a:blip xmlns:r="http://schemas.openxmlformats.org/officeDocument/2006/relationships">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Wiskunde"/>
        </a:ext>
      </dgm:extLst>
    </dgm:pt>
    <dgm:pt modelId="{31FF318E-A1C9-427A-ACEE-8998E9F0952C}" type="pres">
      <dgm:prSet presAssocID="{B16B1C03-33EF-49E5-B262-25D07F78EC75}" presName="iconSpace" presStyleCnt="0"/>
      <dgm:spPr/>
    </dgm:pt>
    <dgm:pt modelId="{F2E349AB-A160-45E9-9354-9EB98D70676B}" type="pres">
      <dgm:prSet presAssocID="{B16B1C03-33EF-49E5-B262-25D07F78EC75}" presName="parTx" presStyleLbl="revTx" presStyleIdx="4" presStyleCnt="6">
        <dgm:presLayoutVars>
          <dgm:chMax val="0"/>
          <dgm:chPref val="0"/>
        </dgm:presLayoutVars>
      </dgm:prSet>
      <dgm:spPr/>
    </dgm:pt>
    <dgm:pt modelId="{4263DC03-5259-4A97-A991-6928578D9A51}" type="pres">
      <dgm:prSet presAssocID="{B16B1C03-33EF-49E5-B262-25D07F78EC75}" presName="txSpace" presStyleCnt="0"/>
      <dgm:spPr/>
    </dgm:pt>
    <dgm:pt modelId="{EBD33D17-4906-45CB-BDBB-4C6AB8A639D9}" type="pres">
      <dgm:prSet presAssocID="{B16B1C03-33EF-49E5-B262-25D07F78EC75}" presName="desTx" presStyleLbl="revTx" presStyleIdx="5" presStyleCnt="6">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4B201760-567C-42BE-837F-EA6F2097EE9E}" type="presOf" srcId="{B16B1C03-33EF-49E5-B262-25D07F78EC75}" destId="{F2E349AB-A160-45E9-9354-9EB98D70676B}" srcOrd="0" destOrd="0" presId="urn:microsoft.com/office/officeart/2018/5/layout/CenteredIconLabelDescriptionList"/>
    <dgm:cxn modelId="{5E873F65-CC5D-4287-A56F-DC10871F283B}" srcId="{7404238D-6EFE-45A9-AA23-F6882CA0FCE0}" destId="{56BA4FB9-13B7-4A2D-95DA-2D1129A761A0}" srcOrd="1" destOrd="0" parTransId="{CF2D08AA-C573-4D9C-AD60-27848F1D06EB}" sibTransId="{E0C470E8-D648-4DFF-8DA7-C603811C2CCB}"/>
    <dgm:cxn modelId="{8B264C65-F573-421A-8B2B-69ABA63E2E80}" srcId="{B16B1C03-33EF-49E5-B262-25D07F78EC75}" destId="{42F65418-8ACD-416F-8535-7BD3AF4E16CC}" srcOrd="0" destOrd="0" parTransId="{4061CC73-41BB-4386-908B-77F66281E665}" sibTransId="{79FA74F6-6856-4C8C-96DA-21F690342BCC}"/>
    <dgm:cxn modelId="{59594377-AA68-4B25-9981-972A08CE6446}" srcId="{7404238D-6EFE-45A9-AA23-F6882CA0FCE0}" destId="{B16B1C03-33EF-49E5-B262-25D07F78EC75}" srcOrd="2" destOrd="0" parTransId="{9553C6EE-A0CC-4618-B7DC-F9CFEDE65811}" sibTransId="{B25810E3-76DE-4E06-9A74-E63E62FF2294}"/>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C5FA15D1-AF20-463A-89B5-29BEE825594C}" type="presOf" srcId="{42F65418-8ACD-416F-8535-7BD3AF4E16CC}" destId="{EBD33D17-4906-45CB-BDBB-4C6AB8A639D9}"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 modelId="{CA45DD59-7CCB-46A2-8EDC-203D1633F0A2}" type="presParOf" srcId="{6BAEAF04-B44E-4A8C-9AD5-45D4522C0374}" destId="{9542AEB5-79F5-4AAD-A4D4-992315B81CA3}" srcOrd="3" destOrd="0" presId="urn:microsoft.com/office/officeart/2018/5/layout/CenteredIconLabelDescriptionList"/>
    <dgm:cxn modelId="{ACCDEC27-E02A-4049-9E70-5FF79B89340D}" type="presParOf" srcId="{6BAEAF04-B44E-4A8C-9AD5-45D4522C0374}" destId="{8C20C181-9215-4E66-8E2D-ED98D3C90379}" srcOrd="4" destOrd="0" presId="urn:microsoft.com/office/officeart/2018/5/layout/CenteredIconLabelDescriptionList"/>
    <dgm:cxn modelId="{62B627B4-CCBE-4C41-A4E5-4D6E64AF18F7}" type="presParOf" srcId="{8C20C181-9215-4E66-8E2D-ED98D3C90379}" destId="{3DCA745C-ACB6-439B-808A-32927380E932}" srcOrd="0" destOrd="0" presId="urn:microsoft.com/office/officeart/2018/5/layout/CenteredIconLabelDescriptionList"/>
    <dgm:cxn modelId="{A4EA8BF2-31FE-4AFE-8DA9-90FE781FF30A}" type="presParOf" srcId="{8C20C181-9215-4E66-8E2D-ED98D3C90379}" destId="{31FF318E-A1C9-427A-ACEE-8998E9F0952C}" srcOrd="1" destOrd="0" presId="urn:microsoft.com/office/officeart/2018/5/layout/CenteredIconLabelDescriptionList"/>
    <dgm:cxn modelId="{053ABE56-4FED-463F-8BE7-78846C78BAB6}" type="presParOf" srcId="{8C20C181-9215-4E66-8E2D-ED98D3C90379}" destId="{F2E349AB-A160-45E9-9354-9EB98D70676B}" srcOrd="2" destOrd="0" presId="urn:microsoft.com/office/officeart/2018/5/layout/CenteredIconLabelDescriptionList"/>
    <dgm:cxn modelId="{03E44EBB-69C0-494F-A35E-06C5D66DE73D}" type="presParOf" srcId="{8C20C181-9215-4E66-8E2D-ED98D3C90379}" destId="{4263DC03-5259-4A97-A991-6928578D9A51}" srcOrd="3" destOrd="0" presId="urn:microsoft.com/office/officeart/2018/5/layout/CenteredIconLabelDescriptionList"/>
    <dgm:cxn modelId="{E9B5C9FF-71E4-4D8D-949B-0E778F47E513}" type="presParOf" srcId="{8C20C181-9215-4E66-8E2D-ED98D3C90379}" destId="{EBD33D17-4906-45CB-BDBB-4C6AB8A639D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t>Liquiditeit</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Kan een onderneming </a:t>
          </a:r>
        </a:p>
        <a:p>
          <a:pPr>
            <a:lnSpc>
              <a:spcPct val="100000"/>
            </a:lnSpc>
          </a:pPr>
          <a:r>
            <a:rPr lang="nl-NL" dirty="0">
              <a:latin typeface="Effra" panose="02000506080000020004"/>
            </a:rPr>
            <a:t>aan de korte termijn</a:t>
          </a:r>
        </a:p>
        <a:p>
          <a:pPr>
            <a:lnSpc>
              <a:spcPct val="100000"/>
            </a:lnSpc>
          </a:pPr>
          <a:r>
            <a:rPr lang="nl-NL" dirty="0">
              <a:latin typeface="Effra" panose="02000506080000020004"/>
            </a:rPr>
            <a:t> verplichtingen voldoen?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t>Solvabiliteit</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Kan een onderneming </a:t>
          </a:r>
        </a:p>
        <a:p>
          <a:pPr>
            <a:lnSpc>
              <a:spcPct val="100000"/>
            </a:lnSpc>
          </a:pPr>
          <a:r>
            <a:rPr lang="nl-NL" dirty="0">
              <a:latin typeface="Effra" panose="02000506080000020004"/>
            </a:rPr>
            <a:t>aan alle verplichtingen </a:t>
          </a:r>
        </a:p>
        <a:p>
          <a:pPr>
            <a:lnSpc>
              <a:spcPct val="100000"/>
            </a:lnSpc>
          </a:pPr>
          <a:r>
            <a:rPr lang="nl-NL" dirty="0">
              <a:latin typeface="Effra" panose="02000506080000020004"/>
            </a:rPr>
            <a:t>voldoen bij liquidatie?</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B16B1C03-33EF-49E5-B262-25D07F78EC75}">
      <dgm:prSet phldrT="[Tekst]"/>
      <dgm:spPr/>
      <dgm:t>
        <a:bodyPr/>
        <a:lstStyle/>
        <a:p>
          <a:pPr>
            <a:lnSpc>
              <a:spcPct val="100000"/>
            </a:lnSpc>
            <a:defRPr b="1"/>
          </a:pPr>
          <a:r>
            <a:rPr lang="nl-NL" dirty="0"/>
            <a:t>Rentabiliteit</a:t>
          </a:r>
        </a:p>
      </dgm:t>
    </dgm:pt>
    <dgm:pt modelId="{9553C6EE-A0CC-4618-B7DC-F9CFEDE65811}" type="parTrans" cxnId="{59594377-AA68-4B25-9981-972A08CE6446}">
      <dgm:prSet/>
      <dgm:spPr/>
      <dgm:t>
        <a:bodyPr/>
        <a:lstStyle/>
        <a:p>
          <a:endParaRPr lang="nl-NL"/>
        </a:p>
      </dgm:t>
    </dgm:pt>
    <dgm:pt modelId="{B25810E3-76DE-4E06-9A74-E63E62FF2294}" type="sibTrans" cxnId="{59594377-AA68-4B25-9981-972A08CE6446}">
      <dgm:prSet/>
      <dgm:spPr/>
      <dgm:t>
        <a:bodyPr/>
        <a:lstStyle/>
        <a:p>
          <a:endParaRPr lang="nl-NL"/>
        </a:p>
      </dgm:t>
    </dgm:pt>
    <dgm:pt modelId="{42F65418-8ACD-416F-8535-7BD3AF4E16CC}">
      <dgm:prSet phldrT="[Tekst]"/>
      <dgm:spPr/>
      <dgm:t>
        <a:bodyPr/>
        <a:lstStyle/>
        <a:p>
          <a:pPr>
            <a:lnSpc>
              <a:spcPct val="100000"/>
            </a:lnSpc>
          </a:pPr>
          <a:r>
            <a:rPr lang="nl-NL" dirty="0">
              <a:latin typeface="Effra" panose="02000506080000020004"/>
            </a:rPr>
            <a:t>Hoeveel levert 1 euro op </a:t>
          </a:r>
        </a:p>
        <a:p>
          <a:pPr>
            <a:lnSpc>
              <a:spcPct val="100000"/>
            </a:lnSpc>
          </a:pPr>
          <a:r>
            <a:rPr lang="nl-NL" dirty="0">
              <a:latin typeface="Effra" panose="02000506080000020004"/>
            </a:rPr>
            <a:t>die in de onderneming </a:t>
          </a:r>
        </a:p>
        <a:p>
          <a:pPr>
            <a:lnSpc>
              <a:spcPct val="100000"/>
            </a:lnSpc>
          </a:pPr>
          <a:r>
            <a:rPr lang="nl-NL" dirty="0">
              <a:latin typeface="Effra" panose="02000506080000020004"/>
            </a:rPr>
            <a:t>wordt gestopt?</a:t>
          </a:r>
        </a:p>
      </dgm:t>
    </dgm:pt>
    <dgm:pt modelId="{4061CC73-41BB-4386-908B-77F66281E665}" type="parTrans" cxnId="{8B264C65-F573-421A-8B2B-69ABA63E2E80}">
      <dgm:prSet/>
      <dgm:spPr/>
      <dgm:t>
        <a:bodyPr/>
        <a:lstStyle/>
        <a:p>
          <a:endParaRPr lang="nl-NL"/>
        </a:p>
      </dgm:t>
    </dgm:pt>
    <dgm:pt modelId="{79FA74F6-6856-4C8C-96DA-21F690342BCC}" type="sibTrans" cxnId="{8B264C65-F573-421A-8B2B-69ABA63E2E80}">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3"/>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Munten"/>
        </a:ext>
      </dgm:extLst>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6">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6">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3"/>
      <dgm:spPr>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ld"/>
        </a:ext>
      </dgm:extLst>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6">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6">
        <dgm:presLayoutVars/>
      </dgm:prSet>
      <dgm:spPr/>
    </dgm:pt>
    <dgm:pt modelId="{9542AEB5-79F5-4AAD-A4D4-992315B81CA3}" type="pres">
      <dgm:prSet presAssocID="{E0C470E8-D648-4DFF-8DA7-C603811C2CCB}" presName="sibTrans" presStyleCnt="0"/>
      <dgm:spPr/>
    </dgm:pt>
    <dgm:pt modelId="{8C20C181-9215-4E66-8E2D-ED98D3C90379}" type="pres">
      <dgm:prSet presAssocID="{B16B1C03-33EF-49E5-B262-25D07F78EC75}" presName="compNode" presStyleCnt="0"/>
      <dgm:spPr/>
    </dgm:pt>
    <dgm:pt modelId="{3DCA745C-ACB6-439B-808A-32927380E932}" type="pres">
      <dgm:prSet presAssocID="{B16B1C03-33EF-49E5-B262-25D07F78EC75}" presName="iconRect" presStyleLbl="node1" presStyleIdx="2" presStyleCnt="3"/>
      <dgm:spPr>
        <a:blipFill>
          <a:blip xmlns:r="http://schemas.openxmlformats.org/officeDocument/2006/relationships"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Wiskunde"/>
        </a:ext>
      </dgm:extLst>
    </dgm:pt>
    <dgm:pt modelId="{31FF318E-A1C9-427A-ACEE-8998E9F0952C}" type="pres">
      <dgm:prSet presAssocID="{B16B1C03-33EF-49E5-B262-25D07F78EC75}" presName="iconSpace" presStyleCnt="0"/>
      <dgm:spPr/>
    </dgm:pt>
    <dgm:pt modelId="{F2E349AB-A160-45E9-9354-9EB98D70676B}" type="pres">
      <dgm:prSet presAssocID="{B16B1C03-33EF-49E5-B262-25D07F78EC75}" presName="parTx" presStyleLbl="revTx" presStyleIdx="4" presStyleCnt="6">
        <dgm:presLayoutVars>
          <dgm:chMax val="0"/>
          <dgm:chPref val="0"/>
        </dgm:presLayoutVars>
      </dgm:prSet>
      <dgm:spPr/>
    </dgm:pt>
    <dgm:pt modelId="{4263DC03-5259-4A97-A991-6928578D9A51}" type="pres">
      <dgm:prSet presAssocID="{B16B1C03-33EF-49E5-B262-25D07F78EC75}" presName="txSpace" presStyleCnt="0"/>
      <dgm:spPr/>
    </dgm:pt>
    <dgm:pt modelId="{EBD33D17-4906-45CB-BDBB-4C6AB8A639D9}" type="pres">
      <dgm:prSet presAssocID="{B16B1C03-33EF-49E5-B262-25D07F78EC75}" presName="desTx" presStyleLbl="revTx" presStyleIdx="5" presStyleCnt="6">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4B201760-567C-42BE-837F-EA6F2097EE9E}" type="presOf" srcId="{B16B1C03-33EF-49E5-B262-25D07F78EC75}" destId="{F2E349AB-A160-45E9-9354-9EB98D70676B}" srcOrd="0" destOrd="0" presId="urn:microsoft.com/office/officeart/2018/5/layout/CenteredIconLabelDescriptionList"/>
    <dgm:cxn modelId="{5E873F65-CC5D-4287-A56F-DC10871F283B}" srcId="{7404238D-6EFE-45A9-AA23-F6882CA0FCE0}" destId="{56BA4FB9-13B7-4A2D-95DA-2D1129A761A0}" srcOrd="1" destOrd="0" parTransId="{CF2D08AA-C573-4D9C-AD60-27848F1D06EB}" sibTransId="{E0C470E8-D648-4DFF-8DA7-C603811C2CCB}"/>
    <dgm:cxn modelId="{8B264C65-F573-421A-8B2B-69ABA63E2E80}" srcId="{B16B1C03-33EF-49E5-B262-25D07F78EC75}" destId="{42F65418-8ACD-416F-8535-7BD3AF4E16CC}" srcOrd="0" destOrd="0" parTransId="{4061CC73-41BB-4386-908B-77F66281E665}" sibTransId="{79FA74F6-6856-4C8C-96DA-21F690342BCC}"/>
    <dgm:cxn modelId="{59594377-AA68-4B25-9981-972A08CE6446}" srcId="{7404238D-6EFE-45A9-AA23-F6882CA0FCE0}" destId="{B16B1C03-33EF-49E5-B262-25D07F78EC75}" srcOrd="2" destOrd="0" parTransId="{9553C6EE-A0CC-4618-B7DC-F9CFEDE65811}" sibTransId="{B25810E3-76DE-4E06-9A74-E63E62FF2294}"/>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C5FA15D1-AF20-463A-89B5-29BEE825594C}" type="presOf" srcId="{42F65418-8ACD-416F-8535-7BD3AF4E16CC}" destId="{EBD33D17-4906-45CB-BDBB-4C6AB8A639D9}"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 modelId="{CA45DD59-7CCB-46A2-8EDC-203D1633F0A2}" type="presParOf" srcId="{6BAEAF04-B44E-4A8C-9AD5-45D4522C0374}" destId="{9542AEB5-79F5-4AAD-A4D4-992315B81CA3}" srcOrd="3" destOrd="0" presId="urn:microsoft.com/office/officeart/2018/5/layout/CenteredIconLabelDescriptionList"/>
    <dgm:cxn modelId="{ACCDEC27-E02A-4049-9E70-5FF79B89340D}" type="presParOf" srcId="{6BAEAF04-B44E-4A8C-9AD5-45D4522C0374}" destId="{8C20C181-9215-4E66-8E2D-ED98D3C90379}" srcOrd="4" destOrd="0" presId="urn:microsoft.com/office/officeart/2018/5/layout/CenteredIconLabelDescriptionList"/>
    <dgm:cxn modelId="{62B627B4-CCBE-4C41-A4E5-4D6E64AF18F7}" type="presParOf" srcId="{8C20C181-9215-4E66-8E2D-ED98D3C90379}" destId="{3DCA745C-ACB6-439B-808A-32927380E932}" srcOrd="0" destOrd="0" presId="urn:microsoft.com/office/officeart/2018/5/layout/CenteredIconLabelDescriptionList"/>
    <dgm:cxn modelId="{A4EA8BF2-31FE-4AFE-8DA9-90FE781FF30A}" type="presParOf" srcId="{8C20C181-9215-4E66-8E2D-ED98D3C90379}" destId="{31FF318E-A1C9-427A-ACEE-8998E9F0952C}" srcOrd="1" destOrd="0" presId="urn:microsoft.com/office/officeart/2018/5/layout/CenteredIconLabelDescriptionList"/>
    <dgm:cxn modelId="{053ABE56-4FED-463F-8BE7-78846C78BAB6}" type="presParOf" srcId="{8C20C181-9215-4E66-8E2D-ED98D3C90379}" destId="{F2E349AB-A160-45E9-9354-9EB98D70676B}" srcOrd="2" destOrd="0" presId="urn:microsoft.com/office/officeart/2018/5/layout/CenteredIconLabelDescriptionList"/>
    <dgm:cxn modelId="{03E44EBB-69C0-494F-A35E-06C5D66DE73D}" type="presParOf" srcId="{8C20C181-9215-4E66-8E2D-ED98D3C90379}" destId="{4263DC03-5259-4A97-A991-6928578D9A51}" srcOrd="3" destOrd="0" presId="urn:microsoft.com/office/officeart/2018/5/layout/CenteredIconLabelDescriptionList"/>
    <dgm:cxn modelId="{E9B5C9FF-71E4-4D8D-949B-0E778F47E513}" type="presParOf" srcId="{8C20C181-9215-4E66-8E2D-ED98D3C90379}" destId="{EBD33D17-4906-45CB-BDBB-4C6AB8A639D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7538B-7CF0-4B52-830D-9C6826C28F65}" type="doc">
      <dgm:prSet loTypeId="urn:microsoft.com/office/officeart/2005/8/layout/process1" loCatId="process" qsTypeId="urn:microsoft.com/office/officeart/2005/8/quickstyle/simple1" qsCatId="simple" csTypeId="urn:microsoft.com/office/officeart/2005/8/colors/accent0_2" csCatId="mainScheme" phldr="1"/>
      <dgm:spPr/>
    </dgm:pt>
    <dgm:pt modelId="{1E934A7C-92E4-45A1-8BF1-BD831E64761A}">
      <dgm:prSet phldrT="[Tekst]"/>
      <dgm: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Eigen vermogen</a:t>
          </a:r>
        </a:p>
      </dgm:t>
    </dgm:pt>
    <dgm:pt modelId="{DB48A7BD-5C87-4056-8147-6BBAA609D28D}" type="parTrans" cxnId="{862CEAA1-A5DD-4A00-970C-117B01D4DDD7}">
      <dgm:prSet/>
      <dgm:spPr/>
      <dgm:t>
        <a:bodyPr/>
        <a:lstStyle/>
        <a:p>
          <a:endParaRPr lang="nl-NL"/>
        </a:p>
      </dgm:t>
    </dgm:pt>
    <dgm:pt modelId="{EF2F2C1F-8185-40DA-9021-15F8F07244A5}" type="sibTrans" cxnId="{862CEAA1-A5DD-4A00-970C-117B01D4DDD7}">
      <dgm:prSet/>
      <dgm: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gm:spPr>
      <dgm:t>
        <a:bodyPr/>
        <a:lstStyle/>
        <a:p>
          <a:pPr>
            <a:buNone/>
          </a:pPr>
          <a:endParaRPr lang="nl-NL">
            <a:solidFill>
              <a:srgbClr val="7030A0">
                <a:hueOff val="0"/>
                <a:satOff val="0"/>
                <a:lumOff val="0"/>
                <a:alphaOff val="0"/>
              </a:srgbClr>
            </a:solidFill>
            <a:latin typeface="Franklin Gothic Book" panose="020B0503020102020204"/>
            <a:ea typeface="+mn-ea"/>
            <a:cs typeface="+mn-cs"/>
          </a:endParaRPr>
        </a:p>
      </dgm:t>
    </dgm:pt>
    <dgm:pt modelId="{10ED02FF-DCB4-438B-B920-F094BE4E1C61}">
      <dgm:prSet phldrT="[Tekst]"/>
      <dgm: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Resultaat</a:t>
          </a:r>
        </a:p>
      </dgm:t>
    </dgm:pt>
    <dgm:pt modelId="{88FDD0BE-578A-4F47-9FB5-327DE9DCED3E}" type="parTrans" cxnId="{4DE3A1C5-02CD-45F7-AA05-9EAB2801FB3C}">
      <dgm:prSet/>
      <dgm:spPr/>
      <dgm:t>
        <a:bodyPr/>
        <a:lstStyle/>
        <a:p>
          <a:endParaRPr lang="nl-NL"/>
        </a:p>
      </dgm:t>
    </dgm:pt>
    <dgm:pt modelId="{FD317660-03E6-4543-9320-50C94F2D36F3}" type="sibTrans" cxnId="{4DE3A1C5-02CD-45F7-AA05-9EAB2801FB3C}">
      <dgm:prSet/>
      <dgm:spPr/>
      <dgm:t>
        <a:bodyPr/>
        <a:lstStyle/>
        <a:p>
          <a:endParaRPr lang="nl-NL"/>
        </a:p>
      </dgm:t>
    </dgm:pt>
    <dgm:pt modelId="{D8009C19-96DA-44AC-8BD8-EA192956A8F8}" type="pres">
      <dgm:prSet presAssocID="{68D7538B-7CF0-4B52-830D-9C6826C28F65}" presName="Name0" presStyleCnt="0">
        <dgm:presLayoutVars>
          <dgm:dir/>
          <dgm:resizeHandles val="exact"/>
        </dgm:presLayoutVars>
      </dgm:prSet>
      <dgm:spPr/>
    </dgm:pt>
    <dgm:pt modelId="{428BDD4F-F307-44DA-A8E0-1CE6CE0405D8}" type="pres">
      <dgm:prSet presAssocID="{1E934A7C-92E4-45A1-8BF1-BD831E64761A}" presName="node" presStyleLbl="node1" presStyleIdx="0" presStyleCnt="2">
        <dgm:presLayoutVars>
          <dgm:bulletEnabled val="1"/>
        </dgm:presLayoutVars>
      </dgm:prSet>
      <dgm:spPr/>
    </dgm:pt>
    <dgm:pt modelId="{3488314B-1AB0-44E5-996C-04C0554EEB45}" type="pres">
      <dgm:prSet presAssocID="{EF2F2C1F-8185-40DA-9021-15F8F07244A5}" presName="sibTrans" presStyleLbl="sibTrans2D1" presStyleIdx="0" presStyleCnt="1"/>
      <dgm:spPr/>
    </dgm:pt>
    <dgm:pt modelId="{62F49618-27ED-4DD3-8ED8-9AC020F5A127}" type="pres">
      <dgm:prSet presAssocID="{EF2F2C1F-8185-40DA-9021-15F8F07244A5}" presName="connectorText" presStyleLbl="sibTrans2D1" presStyleIdx="0" presStyleCnt="1"/>
      <dgm:spPr/>
    </dgm:pt>
    <dgm:pt modelId="{6E0C87C8-3C22-4FE2-BF3C-E1E6BFF79343}" type="pres">
      <dgm:prSet presAssocID="{10ED02FF-DCB4-438B-B920-F094BE4E1C61}" presName="node" presStyleLbl="node1" presStyleIdx="1" presStyleCnt="2" custLinFactNeighborX="1315">
        <dgm:presLayoutVars>
          <dgm:bulletEnabled val="1"/>
        </dgm:presLayoutVars>
      </dgm:prSet>
      <dgm:spPr/>
    </dgm:pt>
  </dgm:ptLst>
  <dgm:cxnLst>
    <dgm:cxn modelId="{0286F42A-A254-436B-8D12-A2CB999939C1}" type="presOf" srcId="{10ED02FF-DCB4-438B-B920-F094BE4E1C61}" destId="{6E0C87C8-3C22-4FE2-BF3C-E1E6BFF79343}" srcOrd="0" destOrd="0" presId="urn:microsoft.com/office/officeart/2005/8/layout/process1"/>
    <dgm:cxn modelId="{118D723B-10AA-4BEE-9B84-52C96ED8DDF5}" type="presOf" srcId="{68D7538B-7CF0-4B52-830D-9C6826C28F65}" destId="{D8009C19-96DA-44AC-8BD8-EA192956A8F8}" srcOrd="0" destOrd="0" presId="urn:microsoft.com/office/officeart/2005/8/layout/process1"/>
    <dgm:cxn modelId="{862CEAA1-A5DD-4A00-970C-117B01D4DDD7}" srcId="{68D7538B-7CF0-4B52-830D-9C6826C28F65}" destId="{1E934A7C-92E4-45A1-8BF1-BD831E64761A}" srcOrd="0" destOrd="0" parTransId="{DB48A7BD-5C87-4056-8147-6BBAA609D28D}" sibTransId="{EF2F2C1F-8185-40DA-9021-15F8F07244A5}"/>
    <dgm:cxn modelId="{AFD584AC-B925-4A1A-A7E3-CDBF5BBA9903}" type="presOf" srcId="{EF2F2C1F-8185-40DA-9021-15F8F07244A5}" destId="{62F49618-27ED-4DD3-8ED8-9AC020F5A127}" srcOrd="1" destOrd="0" presId="urn:microsoft.com/office/officeart/2005/8/layout/process1"/>
    <dgm:cxn modelId="{4DE3A1C5-02CD-45F7-AA05-9EAB2801FB3C}" srcId="{68D7538B-7CF0-4B52-830D-9C6826C28F65}" destId="{10ED02FF-DCB4-438B-B920-F094BE4E1C61}" srcOrd="1" destOrd="0" parTransId="{88FDD0BE-578A-4F47-9FB5-327DE9DCED3E}" sibTransId="{FD317660-03E6-4543-9320-50C94F2D36F3}"/>
    <dgm:cxn modelId="{BB807AD7-AC27-42F8-95B1-1F2A407778EA}" type="presOf" srcId="{1E934A7C-92E4-45A1-8BF1-BD831E64761A}" destId="{428BDD4F-F307-44DA-A8E0-1CE6CE0405D8}" srcOrd="0" destOrd="0" presId="urn:microsoft.com/office/officeart/2005/8/layout/process1"/>
    <dgm:cxn modelId="{E70C1BDD-3423-4270-8FFD-877723A2D959}" type="presOf" srcId="{EF2F2C1F-8185-40DA-9021-15F8F07244A5}" destId="{3488314B-1AB0-44E5-996C-04C0554EEB45}" srcOrd="0" destOrd="0" presId="urn:microsoft.com/office/officeart/2005/8/layout/process1"/>
    <dgm:cxn modelId="{FEAE9BDE-AE67-43E2-A15E-4911F02154D9}" type="presParOf" srcId="{D8009C19-96DA-44AC-8BD8-EA192956A8F8}" destId="{428BDD4F-F307-44DA-A8E0-1CE6CE0405D8}" srcOrd="0" destOrd="0" presId="urn:microsoft.com/office/officeart/2005/8/layout/process1"/>
    <dgm:cxn modelId="{444AC7CD-2DE7-4705-92ED-1F853FB2EF8E}" type="presParOf" srcId="{D8009C19-96DA-44AC-8BD8-EA192956A8F8}" destId="{3488314B-1AB0-44E5-996C-04C0554EEB45}" srcOrd="1" destOrd="0" presId="urn:microsoft.com/office/officeart/2005/8/layout/process1"/>
    <dgm:cxn modelId="{BE2B3190-F192-4EF4-9919-121887649BBA}" type="presParOf" srcId="{3488314B-1AB0-44E5-996C-04C0554EEB45}" destId="{62F49618-27ED-4DD3-8ED8-9AC020F5A127}" srcOrd="0" destOrd="0" presId="urn:microsoft.com/office/officeart/2005/8/layout/process1"/>
    <dgm:cxn modelId="{DB28A91D-8B93-45A0-9840-611B1489DDAE}" type="presParOf" srcId="{D8009C19-96DA-44AC-8BD8-EA192956A8F8}" destId="{6E0C87C8-3C22-4FE2-BF3C-E1E6BFF7934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D7538B-7CF0-4B52-830D-9C6826C28F65}" type="doc">
      <dgm:prSet loTypeId="urn:microsoft.com/office/officeart/2005/8/layout/process1" loCatId="process" qsTypeId="urn:microsoft.com/office/officeart/2005/8/quickstyle/simple1" qsCatId="simple" csTypeId="urn:microsoft.com/office/officeart/2005/8/colors/accent0_2" csCatId="mainScheme" phldr="1"/>
      <dgm:spPr/>
    </dgm:pt>
    <dgm:pt modelId="{1E934A7C-92E4-45A1-8BF1-BD831E64761A}">
      <dgm:prSet phldrT="[Tekst]"/>
      <dgm: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Vreemd vermogen</a:t>
          </a:r>
        </a:p>
      </dgm:t>
    </dgm:pt>
    <dgm:pt modelId="{DB48A7BD-5C87-4056-8147-6BBAA609D28D}" type="parTrans" cxnId="{862CEAA1-A5DD-4A00-970C-117B01D4DDD7}">
      <dgm:prSet/>
      <dgm:spPr/>
      <dgm:t>
        <a:bodyPr/>
        <a:lstStyle/>
        <a:p>
          <a:endParaRPr lang="nl-NL"/>
        </a:p>
      </dgm:t>
    </dgm:pt>
    <dgm:pt modelId="{EF2F2C1F-8185-40DA-9021-15F8F07244A5}" type="sibTrans" cxnId="{862CEAA1-A5DD-4A00-970C-117B01D4DDD7}">
      <dgm:prSet/>
      <dgm: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gm:spPr>
      <dgm:t>
        <a:bodyPr/>
        <a:lstStyle/>
        <a:p>
          <a:pPr>
            <a:buNone/>
          </a:pPr>
          <a:endParaRPr lang="nl-NL">
            <a:solidFill>
              <a:srgbClr val="7030A0">
                <a:hueOff val="0"/>
                <a:satOff val="0"/>
                <a:lumOff val="0"/>
                <a:alphaOff val="0"/>
              </a:srgbClr>
            </a:solidFill>
            <a:latin typeface="Franklin Gothic Book" panose="020B0503020102020204"/>
            <a:ea typeface="+mn-ea"/>
            <a:cs typeface="+mn-cs"/>
          </a:endParaRPr>
        </a:p>
      </dgm:t>
    </dgm:pt>
    <dgm:pt modelId="{10ED02FF-DCB4-438B-B920-F094BE4E1C61}">
      <dgm:prSet phldrT="[Tekst]"/>
      <dgm: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Interest</a:t>
          </a:r>
        </a:p>
      </dgm:t>
    </dgm:pt>
    <dgm:pt modelId="{88FDD0BE-578A-4F47-9FB5-327DE9DCED3E}" type="parTrans" cxnId="{4DE3A1C5-02CD-45F7-AA05-9EAB2801FB3C}">
      <dgm:prSet/>
      <dgm:spPr/>
      <dgm:t>
        <a:bodyPr/>
        <a:lstStyle/>
        <a:p>
          <a:endParaRPr lang="nl-NL"/>
        </a:p>
      </dgm:t>
    </dgm:pt>
    <dgm:pt modelId="{FD317660-03E6-4543-9320-50C94F2D36F3}" type="sibTrans" cxnId="{4DE3A1C5-02CD-45F7-AA05-9EAB2801FB3C}">
      <dgm:prSet/>
      <dgm:spPr/>
      <dgm:t>
        <a:bodyPr/>
        <a:lstStyle/>
        <a:p>
          <a:endParaRPr lang="nl-NL"/>
        </a:p>
      </dgm:t>
    </dgm:pt>
    <dgm:pt modelId="{D8009C19-96DA-44AC-8BD8-EA192956A8F8}" type="pres">
      <dgm:prSet presAssocID="{68D7538B-7CF0-4B52-830D-9C6826C28F65}" presName="Name0" presStyleCnt="0">
        <dgm:presLayoutVars>
          <dgm:dir/>
          <dgm:resizeHandles val="exact"/>
        </dgm:presLayoutVars>
      </dgm:prSet>
      <dgm:spPr/>
    </dgm:pt>
    <dgm:pt modelId="{428BDD4F-F307-44DA-A8E0-1CE6CE0405D8}" type="pres">
      <dgm:prSet presAssocID="{1E934A7C-92E4-45A1-8BF1-BD831E64761A}" presName="node" presStyleLbl="node1" presStyleIdx="0" presStyleCnt="2">
        <dgm:presLayoutVars>
          <dgm:bulletEnabled val="1"/>
        </dgm:presLayoutVars>
      </dgm:prSet>
      <dgm:spPr/>
    </dgm:pt>
    <dgm:pt modelId="{3488314B-1AB0-44E5-996C-04C0554EEB45}" type="pres">
      <dgm:prSet presAssocID="{EF2F2C1F-8185-40DA-9021-15F8F07244A5}" presName="sibTrans" presStyleLbl="sibTrans2D1" presStyleIdx="0" presStyleCnt="1"/>
      <dgm:spPr/>
    </dgm:pt>
    <dgm:pt modelId="{62F49618-27ED-4DD3-8ED8-9AC020F5A127}" type="pres">
      <dgm:prSet presAssocID="{EF2F2C1F-8185-40DA-9021-15F8F07244A5}" presName="connectorText" presStyleLbl="sibTrans2D1" presStyleIdx="0" presStyleCnt="1"/>
      <dgm:spPr/>
    </dgm:pt>
    <dgm:pt modelId="{6E0C87C8-3C22-4FE2-BF3C-E1E6BFF79343}" type="pres">
      <dgm:prSet presAssocID="{10ED02FF-DCB4-438B-B920-F094BE4E1C61}" presName="node" presStyleLbl="node1" presStyleIdx="1" presStyleCnt="2" custLinFactNeighborX="48947" custLinFactNeighborY="-8673">
        <dgm:presLayoutVars>
          <dgm:bulletEnabled val="1"/>
        </dgm:presLayoutVars>
      </dgm:prSet>
      <dgm:spPr/>
    </dgm:pt>
  </dgm:ptLst>
  <dgm:cxnLst>
    <dgm:cxn modelId="{0286F42A-A254-436B-8D12-A2CB999939C1}" type="presOf" srcId="{10ED02FF-DCB4-438B-B920-F094BE4E1C61}" destId="{6E0C87C8-3C22-4FE2-BF3C-E1E6BFF79343}" srcOrd="0" destOrd="0" presId="urn:microsoft.com/office/officeart/2005/8/layout/process1"/>
    <dgm:cxn modelId="{118D723B-10AA-4BEE-9B84-52C96ED8DDF5}" type="presOf" srcId="{68D7538B-7CF0-4B52-830D-9C6826C28F65}" destId="{D8009C19-96DA-44AC-8BD8-EA192956A8F8}" srcOrd="0" destOrd="0" presId="urn:microsoft.com/office/officeart/2005/8/layout/process1"/>
    <dgm:cxn modelId="{862CEAA1-A5DD-4A00-970C-117B01D4DDD7}" srcId="{68D7538B-7CF0-4B52-830D-9C6826C28F65}" destId="{1E934A7C-92E4-45A1-8BF1-BD831E64761A}" srcOrd="0" destOrd="0" parTransId="{DB48A7BD-5C87-4056-8147-6BBAA609D28D}" sibTransId="{EF2F2C1F-8185-40DA-9021-15F8F07244A5}"/>
    <dgm:cxn modelId="{AFD584AC-B925-4A1A-A7E3-CDBF5BBA9903}" type="presOf" srcId="{EF2F2C1F-8185-40DA-9021-15F8F07244A5}" destId="{62F49618-27ED-4DD3-8ED8-9AC020F5A127}" srcOrd="1" destOrd="0" presId="urn:microsoft.com/office/officeart/2005/8/layout/process1"/>
    <dgm:cxn modelId="{4DE3A1C5-02CD-45F7-AA05-9EAB2801FB3C}" srcId="{68D7538B-7CF0-4B52-830D-9C6826C28F65}" destId="{10ED02FF-DCB4-438B-B920-F094BE4E1C61}" srcOrd="1" destOrd="0" parTransId="{88FDD0BE-578A-4F47-9FB5-327DE9DCED3E}" sibTransId="{FD317660-03E6-4543-9320-50C94F2D36F3}"/>
    <dgm:cxn modelId="{BB807AD7-AC27-42F8-95B1-1F2A407778EA}" type="presOf" srcId="{1E934A7C-92E4-45A1-8BF1-BD831E64761A}" destId="{428BDD4F-F307-44DA-A8E0-1CE6CE0405D8}" srcOrd="0" destOrd="0" presId="urn:microsoft.com/office/officeart/2005/8/layout/process1"/>
    <dgm:cxn modelId="{E70C1BDD-3423-4270-8FFD-877723A2D959}" type="presOf" srcId="{EF2F2C1F-8185-40DA-9021-15F8F07244A5}" destId="{3488314B-1AB0-44E5-996C-04C0554EEB45}" srcOrd="0" destOrd="0" presId="urn:microsoft.com/office/officeart/2005/8/layout/process1"/>
    <dgm:cxn modelId="{FEAE9BDE-AE67-43E2-A15E-4911F02154D9}" type="presParOf" srcId="{D8009C19-96DA-44AC-8BD8-EA192956A8F8}" destId="{428BDD4F-F307-44DA-A8E0-1CE6CE0405D8}" srcOrd="0" destOrd="0" presId="urn:microsoft.com/office/officeart/2005/8/layout/process1"/>
    <dgm:cxn modelId="{444AC7CD-2DE7-4705-92ED-1F853FB2EF8E}" type="presParOf" srcId="{D8009C19-96DA-44AC-8BD8-EA192956A8F8}" destId="{3488314B-1AB0-44E5-996C-04C0554EEB45}" srcOrd="1" destOrd="0" presId="urn:microsoft.com/office/officeart/2005/8/layout/process1"/>
    <dgm:cxn modelId="{BE2B3190-F192-4EF4-9919-121887649BBA}" type="presParOf" srcId="{3488314B-1AB0-44E5-996C-04C0554EEB45}" destId="{62F49618-27ED-4DD3-8ED8-9AC020F5A127}" srcOrd="0" destOrd="0" presId="urn:microsoft.com/office/officeart/2005/8/layout/process1"/>
    <dgm:cxn modelId="{DB28A91D-8B93-45A0-9840-611B1489DDAE}" type="presParOf" srcId="{D8009C19-96DA-44AC-8BD8-EA192956A8F8}" destId="{6E0C87C8-3C22-4FE2-BF3C-E1E6BFF79343}"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D7538B-7CF0-4B52-830D-9C6826C28F65}" type="doc">
      <dgm:prSet loTypeId="urn:microsoft.com/office/officeart/2005/8/layout/process1" loCatId="process" qsTypeId="urn:microsoft.com/office/officeart/2005/8/quickstyle/simple1" qsCatId="simple" csTypeId="urn:microsoft.com/office/officeart/2005/8/colors/accent0_2" csCatId="mainScheme" phldr="1"/>
      <dgm:spPr/>
    </dgm:pt>
    <dgm:pt modelId="{1E934A7C-92E4-45A1-8BF1-BD831E64761A}">
      <dgm:prSet phldrT="[Tekst]"/>
      <dgm: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Totaal vermogen</a:t>
          </a:r>
        </a:p>
      </dgm:t>
    </dgm:pt>
    <dgm:pt modelId="{DB48A7BD-5C87-4056-8147-6BBAA609D28D}" type="parTrans" cxnId="{862CEAA1-A5DD-4A00-970C-117B01D4DDD7}">
      <dgm:prSet/>
      <dgm:spPr/>
      <dgm:t>
        <a:bodyPr/>
        <a:lstStyle/>
        <a:p>
          <a:endParaRPr lang="nl-NL"/>
        </a:p>
      </dgm:t>
    </dgm:pt>
    <dgm:pt modelId="{EF2F2C1F-8185-40DA-9021-15F8F07244A5}" type="sibTrans" cxnId="{862CEAA1-A5DD-4A00-970C-117B01D4DDD7}">
      <dgm:prSet/>
      <dgm: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gm:spPr>
      <dgm:t>
        <a:bodyPr/>
        <a:lstStyle/>
        <a:p>
          <a:pPr>
            <a:buNone/>
          </a:pPr>
          <a:endParaRPr lang="nl-NL">
            <a:solidFill>
              <a:srgbClr val="7030A0">
                <a:hueOff val="0"/>
                <a:satOff val="0"/>
                <a:lumOff val="0"/>
                <a:alphaOff val="0"/>
              </a:srgbClr>
            </a:solidFill>
            <a:latin typeface="Franklin Gothic Book" panose="020B0503020102020204"/>
            <a:ea typeface="+mn-ea"/>
            <a:cs typeface="+mn-cs"/>
          </a:endParaRPr>
        </a:p>
      </dgm:t>
    </dgm:pt>
    <dgm:pt modelId="{10ED02FF-DCB4-438B-B920-F094BE4E1C61}">
      <dgm:prSet phldrT="[Tekst]"/>
      <dgm: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ln>
        <a:effectLst/>
      </dgm:spPr>
      <dgm:t>
        <a:bodyPr/>
        <a:lstStyle/>
        <a:p>
          <a:pPr>
            <a:buNone/>
          </a:pPr>
          <a:r>
            <a:rPr lang="nl-NL" dirty="0">
              <a:solidFill>
                <a:srgbClr val="7030A0">
                  <a:hueOff val="0"/>
                  <a:satOff val="0"/>
                  <a:lumOff val="0"/>
                  <a:alphaOff val="0"/>
                </a:srgbClr>
              </a:solidFill>
              <a:latin typeface="Franklin Gothic Book" panose="020B0503020102020204"/>
              <a:ea typeface="+mn-ea"/>
              <a:cs typeface="+mn-cs"/>
            </a:rPr>
            <a:t>Resultaat + Interest</a:t>
          </a:r>
        </a:p>
      </dgm:t>
    </dgm:pt>
    <dgm:pt modelId="{88FDD0BE-578A-4F47-9FB5-327DE9DCED3E}" type="parTrans" cxnId="{4DE3A1C5-02CD-45F7-AA05-9EAB2801FB3C}">
      <dgm:prSet/>
      <dgm:spPr/>
      <dgm:t>
        <a:bodyPr/>
        <a:lstStyle/>
        <a:p>
          <a:endParaRPr lang="nl-NL"/>
        </a:p>
      </dgm:t>
    </dgm:pt>
    <dgm:pt modelId="{FD317660-03E6-4543-9320-50C94F2D36F3}" type="sibTrans" cxnId="{4DE3A1C5-02CD-45F7-AA05-9EAB2801FB3C}">
      <dgm:prSet/>
      <dgm:spPr/>
      <dgm:t>
        <a:bodyPr/>
        <a:lstStyle/>
        <a:p>
          <a:endParaRPr lang="nl-NL"/>
        </a:p>
      </dgm:t>
    </dgm:pt>
    <dgm:pt modelId="{D8009C19-96DA-44AC-8BD8-EA192956A8F8}" type="pres">
      <dgm:prSet presAssocID="{68D7538B-7CF0-4B52-830D-9C6826C28F65}" presName="Name0" presStyleCnt="0">
        <dgm:presLayoutVars>
          <dgm:dir/>
          <dgm:resizeHandles val="exact"/>
        </dgm:presLayoutVars>
      </dgm:prSet>
      <dgm:spPr/>
    </dgm:pt>
    <dgm:pt modelId="{428BDD4F-F307-44DA-A8E0-1CE6CE0405D8}" type="pres">
      <dgm:prSet presAssocID="{1E934A7C-92E4-45A1-8BF1-BD831E64761A}" presName="node" presStyleLbl="node1" presStyleIdx="0" presStyleCnt="2">
        <dgm:presLayoutVars>
          <dgm:bulletEnabled val="1"/>
        </dgm:presLayoutVars>
      </dgm:prSet>
      <dgm:spPr/>
    </dgm:pt>
    <dgm:pt modelId="{3488314B-1AB0-44E5-996C-04C0554EEB45}" type="pres">
      <dgm:prSet presAssocID="{EF2F2C1F-8185-40DA-9021-15F8F07244A5}" presName="sibTrans" presStyleLbl="sibTrans2D1" presStyleIdx="0" presStyleCnt="1"/>
      <dgm:spPr/>
    </dgm:pt>
    <dgm:pt modelId="{62F49618-27ED-4DD3-8ED8-9AC020F5A127}" type="pres">
      <dgm:prSet presAssocID="{EF2F2C1F-8185-40DA-9021-15F8F07244A5}" presName="connectorText" presStyleLbl="sibTrans2D1" presStyleIdx="0" presStyleCnt="1"/>
      <dgm:spPr/>
    </dgm:pt>
    <dgm:pt modelId="{6E0C87C8-3C22-4FE2-BF3C-E1E6BFF79343}" type="pres">
      <dgm:prSet presAssocID="{10ED02FF-DCB4-438B-B920-F094BE4E1C61}" presName="node" presStyleLbl="node1" presStyleIdx="1" presStyleCnt="2" custLinFactNeighborX="48947" custLinFactNeighborY="-8673">
        <dgm:presLayoutVars>
          <dgm:bulletEnabled val="1"/>
        </dgm:presLayoutVars>
      </dgm:prSet>
      <dgm:spPr/>
    </dgm:pt>
  </dgm:ptLst>
  <dgm:cxnLst>
    <dgm:cxn modelId="{0286F42A-A254-436B-8D12-A2CB999939C1}" type="presOf" srcId="{10ED02FF-DCB4-438B-B920-F094BE4E1C61}" destId="{6E0C87C8-3C22-4FE2-BF3C-E1E6BFF79343}" srcOrd="0" destOrd="0" presId="urn:microsoft.com/office/officeart/2005/8/layout/process1"/>
    <dgm:cxn modelId="{118D723B-10AA-4BEE-9B84-52C96ED8DDF5}" type="presOf" srcId="{68D7538B-7CF0-4B52-830D-9C6826C28F65}" destId="{D8009C19-96DA-44AC-8BD8-EA192956A8F8}" srcOrd="0" destOrd="0" presId="urn:microsoft.com/office/officeart/2005/8/layout/process1"/>
    <dgm:cxn modelId="{862CEAA1-A5DD-4A00-970C-117B01D4DDD7}" srcId="{68D7538B-7CF0-4B52-830D-9C6826C28F65}" destId="{1E934A7C-92E4-45A1-8BF1-BD831E64761A}" srcOrd="0" destOrd="0" parTransId="{DB48A7BD-5C87-4056-8147-6BBAA609D28D}" sibTransId="{EF2F2C1F-8185-40DA-9021-15F8F07244A5}"/>
    <dgm:cxn modelId="{AFD584AC-B925-4A1A-A7E3-CDBF5BBA9903}" type="presOf" srcId="{EF2F2C1F-8185-40DA-9021-15F8F07244A5}" destId="{62F49618-27ED-4DD3-8ED8-9AC020F5A127}" srcOrd="1" destOrd="0" presId="urn:microsoft.com/office/officeart/2005/8/layout/process1"/>
    <dgm:cxn modelId="{4DE3A1C5-02CD-45F7-AA05-9EAB2801FB3C}" srcId="{68D7538B-7CF0-4B52-830D-9C6826C28F65}" destId="{10ED02FF-DCB4-438B-B920-F094BE4E1C61}" srcOrd="1" destOrd="0" parTransId="{88FDD0BE-578A-4F47-9FB5-327DE9DCED3E}" sibTransId="{FD317660-03E6-4543-9320-50C94F2D36F3}"/>
    <dgm:cxn modelId="{BB807AD7-AC27-42F8-95B1-1F2A407778EA}" type="presOf" srcId="{1E934A7C-92E4-45A1-8BF1-BD831E64761A}" destId="{428BDD4F-F307-44DA-A8E0-1CE6CE0405D8}" srcOrd="0" destOrd="0" presId="urn:microsoft.com/office/officeart/2005/8/layout/process1"/>
    <dgm:cxn modelId="{E70C1BDD-3423-4270-8FFD-877723A2D959}" type="presOf" srcId="{EF2F2C1F-8185-40DA-9021-15F8F07244A5}" destId="{3488314B-1AB0-44E5-996C-04C0554EEB45}" srcOrd="0" destOrd="0" presId="urn:microsoft.com/office/officeart/2005/8/layout/process1"/>
    <dgm:cxn modelId="{FEAE9BDE-AE67-43E2-A15E-4911F02154D9}" type="presParOf" srcId="{D8009C19-96DA-44AC-8BD8-EA192956A8F8}" destId="{428BDD4F-F307-44DA-A8E0-1CE6CE0405D8}" srcOrd="0" destOrd="0" presId="urn:microsoft.com/office/officeart/2005/8/layout/process1"/>
    <dgm:cxn modelId="{444AC7CD-2DE7-4705-92ED-1F853FB2EF8E}" type="presParOf" srcId="{D8009C19-96DA-44AC-8BD8-EA192956A8F8}" destId="{3488314B-1AB0-44E5-996C-04C0554EEB45}" srcOrd="1" destOrd="0" presId="urn:microsoft.com/office/officeart/2005/8/layout/process1"/>
    <dgm:cxn modelId="{BE2B3190-F192-4EF4-9919-121887649BBA}" type="presParOf" srcId="{3488314B-1AB0-44E5-996C-04C0554EEB45}" destId="{62F49618-27ED-4DD3-8ED8-9AC020F5A127}" srcOrd="0" destOrd="0" presId="urn:microsoft.com/office/officeart/2005/8/layout/process1"/>
    <dgm:cxn modelId="{DB28A91D-8B93-45A0-9840-611B1489DDAE}" type="presParOf" srcId="{D8009C19-96DA-44AC-8BD8-EA192956A8F8}" destId="{6E0C87C8-3C22-4FE2-BF3C-E1E6BFF79343}"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4C883B-1DAE-4C35-8D48-871467A2C2CC}"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nl-NL"/>
        </a:p>
      </dgm:t>
    </dgm:pt>
    <dgm:pt modelId="{DF064F14-5AEE-4C69-90E8-BAC0CE8EE571}">
      <dgm:prSet phldrT="[Tekst]"/>
      <dgm:spPr>
        <a:solidFill>
          <a:srgbClr val="945DE8"/>
        </a:solidFill>
      </dgm:spPr>
      <dgm:t>
        <a:bodyPr/>
        <a:lstStyle/>
        <a:p>
          <a:r>
            <a:rPr lang="nl-NL" dirty="0"/>
            <a:t>Individuele arbeidsovereenkomst</a:t>
          </a:r>
        </a:p>
      </dgm:t>
    </dgm:pt>
    <dgm:pt modelId="{83908663-4415-407F-A44B-9D7AA4FAD465}" type="parTrans" cxnId="{3A23300F-A671-4608-B82D-123FA75CD148}">
      <dgm:prSet/>
      <dgm:spPr/>
      <dgm:t>
        <a:bodyPr/>
        <a:lstStyle/>
        <a:p>
          <a:endParaRPr lang="nl-NL"/>
        </a:p>
      </dgm:t>
    </dgm:pt>
    <dgm:pt modelId="{0DB6D3FC-12ED-4806-978A-3158DB0FA2AD}" type="sibTrans" cxnId="{3A23300F-A671-4608-B82D-123FA75CD148}">
      <dgm:prSet/>
      <dgm:spPr/>
      <dgm:t>
        <a:bodyPr/>
        <a:lstStyle/>
        <a:p>
          <a:endParaRPr lang="nl-NL"/>
        </a:p>
      </dgm:t>
    </dgm:pt>
    <dgm:pt modelId="{FBFD95BB-76AF-4206-B1F5-695DB835F5E6}">
      <dgm:prSet phldrT="[Tekst]"/>
      <dgm:spPr>
        <a:solidFill>
          <a:srgbClr val="945DE8"/>
        </a:solidFill>
      </dgm:spPr>
      <dgm:t>
        <a:bodyPr/>
        <a:lstStyle/>
        <a:p>
          <a:r>
            <a:rPr lang="nl-NL" dirty="0"/>
            <a:t>Bepaalde tijd</a:t>
          </a:r>
        </a:p>
      </dgm:t>
    </dgm:pt>
    <dgm:pt modelId="{770FB717-F7A0-492D-86E0-C9AF3A9A7D46}" type="parTrans" cxnId="{BABEC694-B77D-4BEA-92CD-15B6AEB80F57}">
      <dgm:prSet/>
      <dgm:spPr/>
      <dgm:t>
        <a:bodyPr/>
        <a:lstStyle/>
        <a:p>
          <a:endParaRPr lang="nl-NL"/>
        </a:p>
      </dgm:t>
    </dgm:pt>
    <dgm:pt modelId="{44FA7696-4A96-41A9-AC4B-1CF86DC32558}" type="sibTrans" cxnId="{BABEC694-B77D-4BEA-92CD-15B6AEB80F57}">
      <dgm:prSet/>
      <dgm:spPr/>
      <dgm:t>
        <a:bodyPr/>
        <a:lstStyle/>
        <a:p>
          <a:endParaRPr lang="nl-NL"/>
        </a:p>
      </dgm:t>
    </dgm:pt>
    <dgm:pt modelId="{7EEC8092-966A-4020-BD03-307AE9C8B903}">
      <dgm:prSet phldrT="[Tekst]"/>
      <dgm:spPr>
        <a:solidFill>
          <a:srgbClr val="945DE8"/>
        </a:solidFill>
      </dgm:spPr>
      <dgm:t>
        <a:bodyPr/>
        <a:lstStyle/>
        <a:p>
          <a:r>
            <a:rPr lang="nl-NL" dirty="0"/>
            <a:t>Onbepaalde tijd</a:t>
          </a:r>
        </a:p>
      </dgm:t>
    </dgm:pt>
    <dgm:pt modelId="{64F5FC60-C5E7-464C-B7D9-FD890446DF1C}" type="parTrans" cxnId="{F56FA2E5-8D5A-4D39-8267-34D81213F4BC}">
      <dgm:prSet/>
      <dgm:spPr/>
      <dgm:t>
        <a:bodyPr/>
        <a:lstStyle/>
        <a:p>
          <a:endParaRPr lang="nl-NL"/>
        </a:p>
      </dgm:t>
    </dgm:pt>
    <dgm:pt modelId="{622341A5-08C3-4BF3-BCDE-6E1C7E6DFB62}" type="sibTrans" cxnId="{F56FA2E5-8D5A-4D39-8267-34D81213F4BC}">
      <dgm:prSet/>
      <dgm:spPr/>
      <dgm:t>
        <a:bodyPr/>
        <a:lstStyle/>
        <a:p>
          <a:endParaRPr lang="nl-NL"/>
        </a:p>
      </dgm:t>
    </dgm:pt>
    <dgm:pt modelId="{CCFB726B-2402-45FC-849E-D8637ECA4EDE}" type="pres">
      <dgm:prSet presAssocID="{514C883B-1DAE-4C35-8D48-871467A2C2CC}" presName="Name0" presStyleCnt="0">
        <dgm:presLayoutVars>
          <dgm:chPref val="1"/>
          <dgm:dir/>
          <dgm:animOne val="branch"/>
          <dgm:animLvl val="lvl"/>
          <dgm:resizeHandles val="exact"/>
        </dgm:presLayoutVars>
      </dgm:prSet>
      <dgm:spPr/>
    </dgm:pt>
    <dgm:pt modelId="{F0385AEE-86A1-4756-91CB-FB9D1FD9185A}" type="pres">
      <dgm:prSet presAssocID="{DF064F14-5AEE-4C69-90E8-BAC0CE8EE571}" presName="root1" presStyleCnt="0"/>
      <dgm:spPr/>
    </dgm:pt>
    <dgm:pt modelId="{A80CB61C-8893-4B01-8F95-88013817A6A5}" type="pres">
      <dgm:prSet presAssocID="{DF064F14-5AEE-4C69-90E8-BAC0CE8EE571}" presName="LevelOneTextNode" presStyleLbl="node0" presStyleIdx="0" presStyleCnt="1">
        <dgm:presLayoutVars>
          <dgm:chPref val="3"/>
        </dgm:presLayoutVars>
      </dgm:prSet>
      <dgm:spPr/>
    </dgm:pt>
    <dgm:pt modelId="{366763AE-0004-4289-86D5-AA4F5ACD69E0}" type="pres">
      <dgm:prSet presAssocID="{DF064F14-5AEE-4C69-90E8-BAC0CE8EE571}" presName="level2hierChild" presStyleCnt="0"/>
      <dgm:spPr/>
    </dgm:pt>
    <dgm:pt modelId="{3B9643E1-009A-428D-9645-69E5268511CC}" type="pres">
      <dgm:prSet presAssocID="{770FB717-F7A0-492D-86E0-C9AF3A9A7D46}" presName="conn2-1" presStyleLbl="parChTrans1D2" presStyleIdx="0" presStyleCnt="2"/>
      <dgm:spPr/>
    </dgm:pt>
    <dgm:pt modelId="{C9B1760F-90E3-4CE4-B286-E9206F3623D8}" type="pres">
      <dgm:prSet presAssocID="{770FB717-F7A0-492D-86E0-C9AF3A9A7D46}" presName="connTx" presStyleLbl="parChTrans1D2" presStyleIdx="0" presStyleCnt="2"/>
      <dgm:spPr/>
    </dgm:pt>
    <dgm:pt modelId="{5CF899C5-7169-460B-A7AB-DDF62CCA5BDE}" type="pres">
      <dgm:prSet presAssocID="{FBFD95BB-76AF-4206-B1F5-695DB835F5E6}" presName="root2" presStyleCnt="0"/>
      <dgm:spPr/>
    </dgm:pt>
    <dgm:pt modelId="{38C064EA-71B0-4DB4-87F8-D4970E9D3F2B}" type="pres">
      <dgm:prSet presAssocID="{FBFD95BB-76AF-4206-B1F5-695DB835F5E6}" presName="LevelTwoTextNode" presStyleLbl="node2" presStyleIdx="0" presStyleCnt="2" custLinFactNeighborY="4711">
        <dgm:presLayoutVars>
          <dgm:chPref val="3"/>
        </dgm:presLayoutVars>
      </dgm:prSet>
      <dgm:spPr/>
    </dgm:pt>
    <dgm:pt modelId="{13A53BD1-CBC1-4F54-8DAC-A006D9996685}" type="pres">
      <dgm:prSet presAssocID="{FBFD95BB-76AF-4206-B1F5-695DB835F5E6}" presName="level3hierChild" presStyleCnt="0"/>
      <dgm:spPr/>
    </dgm:pt>
    <dgm:pt modelId="{B9092133-34C3-498C-A467-79E18BB458E3}" type="pres">
      <dgm:prSet presAssocID="{64F5FC60-C5E7-464C-B7D9-FD890446DF1C}" presName="conn2-1" presStyleLbl="parChTrans1D2" presStyleIdx="1" presStyleCnt="2"/>
      <dgm:spPr/>
    </dgm:pt>
    <dgm:pt modelId="{0EF420E9-7E4B-415D-9AB0-C78D0027BE71}" type="pres">
      <dgm:prSet presAssocID="{64F5FC60-C5E7-464C-B7D9-FD890446DF1C}" presName="connTx" presStyleLbl="parChTrans1D2" presStyleIdx="1" presStyleCnt="2"/>
      <dgm:spPr/>
    </dgm:pt>
    <dgm:pt modelId="{54ABA059-15B5-4121-B110-AD3125ABE1AA}" type="pres">
      <dgm:prSet presAssocID="{7EEC8092-966A-4020-BD03-307AE9C8B903}" presName="root2" presStyleCnt="0"/>
      <dgm:spPr/>
    </dgm:pt>
    <dgm:pt modelId="{0A0E6DAA-73FA-44CB-AB3C-4DFE409E22DF}" type="pres">
      <dgm:prSet presAssocID="{7EEC8092-966A-4020-BD03-307AE9C8B903}" presName="LevelTwoTextNode" presStyleLbl="node2" presStyleIdx="1" presStyleCnt="2">
        <dgm:presLayoutVars>
          <dgm:chPref val="3"/>
        </dgm:presLayoutVars>
      </dgm:prSet>
      <dgm:spPr/>
    </dgm:pt>
    <dgm:pt modelId="{1C893443-D24E-41FB-9C46-CBAF3C4A9F5B}" type="pres">
      <dgm:prSet presAssocID="{7EEC8092-966A-4020-BD03-307AE9C8B903}" presName="level3hierChild" presStyleCnt="0"/>
      <dgm:spPr/>
    </dgm:pt>
  </dgm:ptLst>
  <dgm:cxnLst>
    <dgm:cxn modelId="{3A23300F-A671-4608-B82D-123FA75CD148}" srcId="{514C883B-1DAE-4C35-8D48-871467A2C2CC}" destId="{DF064F14-5AEE-4C69-90E8-BAC0CE8EE571}" srcOrd="0" destOrd="0" parTransId="{83908663-4415-407F-A44B-9D7AA4FAD465}" sibTransId="{0DB6D3FC-12ED-4806-978A-3158DB0FA2AD}"/>
    <dgm:cxn modelId="{F19A0920-250C-42D9-9793-0F8EB0215507}" type="presOf" srcId="{770FB717-F7A0-492D-86E0-C9AF3A9A7D46}" destId="{3B9643E1-009A-428D-9645-69E5268511CC}" srcOrd="0" destOrd="0" presId="urn:microsoft.com/office/officeart/2008/layout/HorizontalMultiLevelHierarchy"/>
    <dgm:cxn modelId="{A703E63B-CDB4-45FD-990A-3D1887DB3259}" type="presOf" srcId="{FBFD95BB-76AF-4206-B1F5-695DB835F5E6}" destId="{38C064EA-71B0-4DB4-87F8-D4970E9D3F2B}" srcOrd="0" destOrd="0" presId="urn:microsoft.com/office/officeart/2008/layout/HorizontalMultiLevelHierarchy"/>
    <dgm:cxn modelId="{2691753E-2EEE-4BF8-93AD-18619F1D8B57}" type="presOf" srcId="{64F5FC60-C5E7-464C-B7D9-FD890446DF1C}" destId="{0EF420E9-7E4B-415D-9AB0-C78D0027BE71}" srcOrd="1" destOrd="0" presId="urn:microsoft.com/office/officeart/2008/layout/HorizontalMultiLevelHierarchy"/>
    <dgm:cxn modelId="{80FAA956-9F12-4984-8926-0A0DB475A543}" type="presOf" srcId="{770FB717-F7A0-492D-86E0-C9AF3A9A7D46}" destId="{C9B1760F-90E3-4CE4-B286-E9206F3623D8}" srcOrd="1" destOrd="0" presId="urn:microsoft.com/office/officeart/2008/layout/HorizontalMultiLevelHierarchy"/>
    <dgm:cxn modelId="{6E5A1A5A-DA8C-44E2-ADB1-AFFE072DCE84}" type="presOf" srcId="{DF064F14-5AEE-4C69-90E8-BAC0CE8EE571}" destId="{A80CB61C-8893-4B01-8F95-88013817A6A5}" srcOrd="0" destOrd="0" presId="urn:microsoft.com/office/officeart/2008/layout/HorizontalMultiLevelHierarchy"/>
    <dgm:cxn modelId="{58842476-0199-402A-9911-F88E35B09899}" type="presOf" srcId="{514C883B-1DAE-4C35-8D48-871467A2C2CC}" destId="{CCFB726B-2402-45FC-849E-D8637ECA4EDE}" srcOrd="0" destOrd="0" presId="urn:microsoft.com/office/officeart/2008/layout/HorizontalMultiLevelHierarchy"/>
    <dgm:cxn modelId="{BABEC694-B77D-4BEA-92CD-15B6AEB80F57}" srcId="{DF064F14-5AEE-4C69-90E8-BAC0CE8EE571}" destId="{FBFD95BB-76AF-4206-B1F5-695DB835F5E6}" srcOrd="0" destOrd="0" parTransId="{770FB717-F7A0-492D-86E0-C9AF3A9A7D46}" sibTransId="{44FA7696-4A96-41A9-AC4B-1CF86DC32558}"/>
    <dgm:cxn modelId="{71783D98-AA86-4A0B-947D-72B1FEDEC602}" type="presOf" srcId="{7EEC8092-966A-4020-BD03-307AE9C8B903}" destId="{0A0E6DAA-73FA-44CB-AB3C-4DFE409E22DF}" srcOrd="0" destOrd="0" presId="urn:microsoft.com/office/officeart/2008/layout/HorizontalMultiLevelHierarchy"/>
    <dgm:cxn modelId="{00F568D9-AA09-4060-B8E9-75096181917F}" type="presOf" srcId="{64F5FC60-C5E7-464C-B7D9-FD890446DF1C}" destId="{B9092133-34C3-498C-A467-79E18BB458E3}" srcOrd="0" destOrd="0" presId="urn:microsoft.com/office/officeart/2008/layout/HorizontalMultiLevelHierarchy"/>
    <dgm:cxn modelId="{F56FA2E5-8D5A-4D39-8267-34D81213F4BC}" srcId="{DF064F14-5AEE-4C69-90E8-BAC0CE8EE571}" destId="{7EEC8092-966A-4020-BD03-307AE9C8B903}" srcOrd="1" destOrd="0" parTransId="{64F5FC60-C5E7-464C-B7D9-FD890446DF1C}" sibTransId="{622341A5-08C3-4BF3-BCDE-6E1C7E6DFB62}"/>
    <dgm:cxn modelId="{B5D0119A-D3D2-4E80-A1FB-6B3A0CED7E8B}" type="presParOf" srcId="{CCFB726B-2402-45FC-849E-D8637ECA4EDE}" destId="{F0385AEE-86A1-4756-91CB-FB9D1FD9185A}" srcOrd="0" destOrd="0" presId="urn:microsoft.com/office/officeart/2008/layout/HorizontalMultiLevelHierarchy"/>
    <dgm:cxn modelId="{31A25614-3BE9-440E-813A-D43102D2484E}" type="presParOf" srcId="{F0385AEE-86A1-4756-91CB-FB9D1FD9185A}" destId="{A80CB61C-8893-4B01-8F95-88013817A6A5}" srcOrd="0" destOrd="0" presId="urn:microsoft.com/office/officeart/2008/layout/HorizontalMultiLevelHierarchy"/>
    <dgm:cxn modelId="{E14775E1-A9B1-4B4B-B55A-90D010C21110}" type="presParOf" srcId="{F0385AEE-86A1-4756-91CB-FB9D1FD9185A}" destId="{366763AE-0004-4289-86D5-AA4F5ACD69E0}" srcOrd="1" destOrd="0" presId="urn:microsoft.com/office/officeart/2008/layout/HorizontalMultiLevelHierarchy"/>
    <dgm:cxn modelId="{23C44088-2813-4E24-B2DE-2BD457A2BC24}" type="presParOf" srcId="{366763AE-0004-4289-86D5-AA4F5ACD69E0}" destId="{3B9643E1-009A-428D-9645-69E5268511CC}" srcOrd="0" destOrd="0" presId="urn:microsoft.com/office/officeart/2008/layout/HorizontalMultiLevelHierarchy"/>
    <dgm:cxn modelId="{6763CB88-5C29-4156-A954-3E4BA16AB7AE}" type="presParOf" srcId="{3B9643E1-009A-428D-9645-69E5268511CC}" destId="{C9B1760F-90E3-4CE4-B286-E9206F3623D8}" srcOrd="0" destOrd="0" presId="urn:microsoft.com/office/officeart/2008/layout/HorizontalMultiLevelHierarchy"/>
    <dgm:cxn modelId="{30AF942E-F596-4EDF-ACE2-294CA9492AF2}" type="presParOf" srcId="{366763AE-0004-4289-86D5-AA4F5ACD69E0}" destId="{5CF899C5-7169-460B-A7AB-DDF62CCA5BDE}" srcOrd="1" destOrd="0" presId="urn:microsoft.com/office/officeart/2008/layout/HorizontalMultiLevelHierarchy"/>
    <dgm:cxn modelId="{2BF6D43B-06C4-4539-9458-57DB9CEB2E9D}" type="presParOf" srcId="{5CF899C5-7169-460B-A7AB-DDF62CCA5BDE}" destId="{38C064EA-71B0-4DB4-87F8-D4970E9D3F2B}" srcOrd="0" destOrd="0" presId="urn:microsoft.com/office/officeart/2008/layout/HorizontalMultiLevelHierarchy"/>
    <dgm:cxn modelId="{C545FF2C-F2F6-44A0-B532-611DBA896679}" type="presParOf" srcId="{5CF899C5-7169-460B-A7AB-DDF62CCA5BDE}" destId="{13A53BD1-CBC1-4F54-8DAC-A006D9996685}" srcOrd="1" destOrd="0" presId="urn:microsoft.com/office/officeart/2008/layout/HorizontalMultiLevelHierarchy"/>
    <dgm:cxn modelId="{AC619E79-8C24-4C92-994B-CABE1949131C}" type="presParOf" srcId="{366763AE-0004-4289-86D5-AA4F5ACD69E0}" destId="{B9092133-34C3-498C-A467-79E18BB458E3}" srcOrd="2" destOrd="0" presId="urn:microsoft.com/office/officeart/2008/layout/HorizontalMultiLevelHierarchy"/>
    <dgm:cxn modelId="{D7499FBC-1D22-4A72-9A09-1E8E17177F31}" type="presParOf" srcId="{B9092133-34C3-498C-A467-79E18BB458E3}" destId="{0EF420E9-7E4B-415D-9AB0-C78D0027BE71}" srcOrd="0" destOrd="0" presId="urn:microsoft.com/office/officeart/2008/layout/HorizontalMultiLevelHierarchy"/>
    <dgm:cxn modelId="{B7B0656F-E776-4D39-9EDB-3F8B23B883A2}" type="presParOf" srcId="{366763AE-0004-4289-86D5-AA4F5ACD69E0}" destId="{54ABA059-15B5-4121-B110-AD3125ABE1AA}" srcOrd="3" destOrd="0" presId="urn:microsoft.com/office/officeart/2008/layout/HorizontalMultiLevelHierarchy"/>
    <dgm:cxn modelId="{D0105A3D-CB81-4068-A3BD-7327BE778B4F}" type="presParOf" srcId="{54ABA059-15B5-4121-B110-AD3125ABE1AA}" destId="{0A0E6DAA-73FA-44CB-AB3C-4DFE409E22DF}" srcOrd="0" destOrd="0" presId="urn:microsoft.com/office/officeart/2008/layout/HorizontalMultiLevelHierarchy"/>
    <dgm:cxn modelId="{7F3F939E-C5B0-47A6-B1E7-B8676A9C1F6E}" type="presParOf" srcId="{54ABA059-15B5-4121-B110-AD3125ABE1AA}" destId="{1C893443-D24E-41FB-9C46-CBAF3C4A9F5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Constante 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t>Kosten die </a:t>
          </a:r>
          <a:r>
            <a:rPr lang="nl-NL" u="sng" dirty="0"/>
            <a:t>onafhankelijk</a:t>
          </a:r>
          <a:r>
            <a:rPr lang="nl-NL" dirty="0"/>
            <a:t> zijn van de productieomvang. </a:t>
          </a:r>
        </a:p>
        <a:p>
          <a:pPr>
            <a:lnSpc>
              <a:spcPct val="100000"/>
            </a:lnSpc>
          </a:pPr>
          <a:r>
            <a:rPr lang="nl-NL" dirty="0"/>
            <a:t>Het maakt niet uit of je 0, 10 of 20 fietsen produceert, deze kosten maak je sowieso. </a:t>
          </a:r>
        </a:p>
        <a:p>
          <a:pPr>
            <a:lnSpc>
              <a:spcPct val="100000"/>
            </a:lnSpc>
          </a:pPr>
          <a:r>
            <a:rPr lang="nl-NL" dirty="0"/>
            <a:t>Bijvoorbeeld:</a:t>
          </a:r>
        </a:p>
        <a:p>
          <a:pPr>
            <a:lnSpc>
              <a:spcPct val="100000"/>
            </a:lnSpc>
          </a:pPr>
          <a:r>
            <a:rPr lang="nl-NL" dirty="0"/>
            <a:t>- Afschrijvingskosten;</a:t>
          </a:r>
        </a:p>
        <a:p>
          <a:pPr>
            <a:lnSpc>
              <a:spcPct val="100000"/>
            </a:lnSpc>
          </a:pPr>
          <a:r>
            <a:rPr lang="nl-NL" dirty="0"/>
            <a:t>- Verzekeringskosten.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Variabele kosten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t>Kosten die veranderen door een toename of afname in de productieomvang.</a:t>
          </a:r>
        </a:p>
        <a:p>
          <a:pPr>
            <a:lnSpc>
              <a:spcPct val="100000"/>
            </a:lnSpc>
          </a:pPr>
          <a:r>
            <a:rPr lang="nl-NL" dirty="0"/>
            <a:t>Bijvoorbeeld:</a:t>
          </a:r>
        </a:p>
        <a:p>
          <a:pPr>
            <a:lnSpc>
              <a:spcPct val="100000"/>
            </a:lnSpc>
          </a:pPr>
          <a:r>
            <a:rPr lang="nl-NL" dirty="0"/>
            <a:t>- Grondstofkosten;</a:t>
          </a:r>
        </a:p>
        <a:p>
          <a:pPr>
            <a:lnSpc>
              <a:spcPct val="100000"/>
            </a:lnSpc>
          </a:pPr>
          <a:r>
            <a:rPr lang="nl-NL" dirty="0"/>
            <a:t>- Verpakkingskosten.</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custScaleX="165293" custScaleY="133079"/>
      <dgm:spPr>
        <a:blipFill>
          <a:blip xmlns:r="http://schemas.openxmlformats.org/officeDocument/2006/relationships" r:embed="rId1"/>
          <a:srcRect/>
          <a:stretch>
            <a:fillRect t="-3000" b="-3000"/>
          </a:stretch>
        </a:blipFill>
        <a:ln>
          <a:noFill/>
        </a:ln>
      </dgm:spPr>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custScaleX="148802" custScaleY="103620" custLinFactNeighborY="594"/>
      <dgm:spPr>
        <a:blipFill>
          <a:blip xmlns:r="http://schemas.openxmlformats.org/officeDocument/2006/relationships" r:embed="rId2"/>
          <a:srcRect/>
          <a:stretch>
            <a:fillRect t="-5000" b="-5000"/>
          </a:stretch>
        </a:blipFill>
        <a:ln>
          <a:noFill/>
        </a:ln>
      </dgm:spPr>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Constante 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Kosten die </a:t>
          </a:r>
          <a:r>
            <a:rPr lang="nl-NL" u="sng" dirty="0">
              <a:latin typeface="Effra" panose="02000506080000020004"/>
            </a:rPr>
            <a:t>onafhankelijk</a:t>
          </a:r>
          <a:r>
            <a:rPr lang="nl-NL" dirty="0">
              <a:latin typeface="Effra" panose="02000506080000020004"/>
            </a:rPr>
            <a:t> zijn van de productieomvang. </a:t>
          </a:r>
        </a:p>
        <a:p>
          <a:pPr>
            <a:lnSpc>
              <a:spcPct val="100000"/>
            </a:lnSpc>
          </a:pPr>
          <a:r>
            <a:rPr lang="nl-NL" dirty="0">
              <a:latin typeface="Effra" panose="02000506080000020004"/>
            </a:rPr>
            <a:t>Het maakt niet uit of je 0, 10 of 20 fietsen produceert, deze kosten maak je sowieso. </a:t>
          </a:r>
        </a:p>
        <a:p>
          <a:pPr>
            <a:lnSpc>
              <a:spcPct val="100000"/>
            </a:lnSpc>
          </a:pPr>
          <a:r>
            <a:rPr lang="nl-NL" dirty="0">
              <a:latin typeface="Effra" panose="02000506080000020004"/>
            </a:rPr>
            <a:t>Bijvoorbeeld:</a:t>
          </a:r>
        </a:p>
        <a:p>
          <a:pPr>
            <a:lnSpc>
              <a:spcPct val="100000"/>
            </a:lnSpc>
          </a:pPr>
          <a:r>
            <a:rPr lang="nl-NL" dirty="0">
              <a:latin typeface="Effra" panose="02000506080000020004"/>
            </a:rPr>
            <a:t>- Afschrijvingskosten;</a:t>
          </a:r>
        </a:p>
        <a:p>
          <a:pPr>
            <a:lnSpc>
              <a:spcPct val="100000"/>
            </a:lnSpc>
          </a:pPr>
          <a:r>
            <a:rPr lang="nl-NL" dirty="0">
              <a:latin typeface="Effra" panose="02000506080000020004"/>
            </a:rPr>
            <a:t>- Verzekeringskosten.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Variabele kosten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t>Kosten die veranderen door een toename of afname in de productieomvang.</a:t>
          </a:r>
        </a:p>
        <a:p>
          <a:pPr>
            <a:lnSpc>
              <a:spcPct val="100000"/>
            </a:lnSpc>
          </a:pPr>
          <a:r>
            <a:rPr lang="nl-NL" dirty="0"/>
            <a:t>Bijvoorbeeld:</a:t>
          </a:r>
        </a:p>
        <a:p>
          <a:pPr>
            <a:lnSpc>
              <a:spcPct val="100000"/>
            </a:lnSpc>
          </a:pPr>
          <a:r>
            <a:rPr lang="nl-NL" dirty="0"/>
            <a:t>- Grondstofkosten;</a:t>
          </a:r>
        </a:p>
        <a:p>
          <a:pPr>
            <a:lnSpc>
              <a:spcPct val="100000"/>
            </a:lnSpc>
          </a:pPr>
          <a:r>
            <a:rPr lang="nl-NL" dirty="0"/>
            <a:t>- Verpakkingskosten.</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custScaleX="165293" custScaleY="133079"/>
      <dgm:spPr>
        <a:blipFill>
          <a:blip xmlns:r="http://schemas.openxmlformats.org/officeDocument/2006/relationships" r:embed="rId1"/>
          <a:srcRect/>
          <a:stretch>
            <a:fillRect t="-3000" b="-3000"/>
          </a:stretch>
        </a:blipFill>
        <a:ln>
          <a:noFill/>
        </a:ln>
      </dgm:spPr>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custScaleX="148802" custScaleY="103620"/>
      <dgm:spPr>
        <a:blipFill>
          <a:blip xmlns:r="http://schemas.openxmlformats.org/officeDocument/2006/relationships" r:embed="rId2"/>
          <a:srcRect/>
          <a:stretch>
            <a:fillRect t="-5000" b="-5000"/>
          </a:stretch>
        </a:blipFill>
        <a:ln>
          <a:noFill/>
        </a:ln>
      </dgm:spPr>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04238D-6EFE-45A9-AA23-F6882CA0FCE0}"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nl-NL"/>
        </a:p>
      </dgm:t>
    </dgm:pt>
    <dgm:pt modelId="{A5DD54DB-DBE1-42D1-8025-B8F07E013E9F}">
      <dgm:prSet phldrT="[Tekst]"/>
      <dgm:spPr/>
      <dgm:t>
        <a:bodyPr/>
        <a:lstStyle/>
        <a:p>
          <a:pPr>
            <a:lnSpc>
              <a:spcPct val="100000"/>
            </a:lnSpc>
            <a:defRPr b="1"/>
          </a:pPr>
          <a:r>
            <a:rPr lang="nl-NL" dirty="0">
              <a:latin typeface="Effra" panose="02000506080000020004"/>
            </a:rPr>
            <a:t>Constante kosten</a:t>
          </a:r>
        </a:p>
      </dgm:t>
    </dgm:pt>
    <dgm:pt modelId="{7BDAB65E-691F-4EB9-B2A4-07C15320BD9D}" type="parTrans" cxnId="{7299500D-BF4C-4267-9C71-0266AFDB8724}">
      <dgm:prSet/>
      <dgm:spPr/>
      <dgm:t>
        <a:bodyPr/>
        <a:lstStyle/>
        <a:p>
          <a:endParaRPr lang="nl-NL"/>
        </a:p>
      </dgm:t>
    </dgm:pt>
    <dgm:pt modelId="{F007A01C-0469-4B83-8FFE-400AFBDD6BD2}" type="sibTrans" cxnId="{7299500D-BF4C-4267-9C71-0266AFDB8724}">
      <dgm:prSet/>
      <dgm:spPr/>
      <dgm:t>
        <a:bodyPr/>
        <a:lstStyle/>
        <a:p>
          <a:endParaRPr lang="nl-NL"/>
        </a:p>
      </dgm:t>
    </dgm:pt>
    <dgm:pt modelId="{F8B787BC-AF42-440A-BD35-5E2F4E027561}">
      <dgm:prSet phldrT="[Tekst]"/>
      <dgm:spPr/>
      <dgm:t>
        <a:bodyPr/>
        <a:lstStyle/>
        <a:p>
          <a:pPr>
            <a:lnSpc>
              <a:spcPct val="100000"/>
            </a:lnSpc>
          </a:pPr>
          <a:r>
            <a:rPr lang="nl-NL" dirty="0">
              <a:latin typeface="Effra" panose="02000506080000020004"/>
            </a:rPr>
            <a:t>Kosten die </a:t>
          </a:r>
          <a:r>
            <a:rPr lang="nl-NL" u="sng" dirty="0">
              <a:latin typeface="Effra" panose="02000506080000020004"/>
            </a:rPr>
            <a:t>onafhankelijk</a:t>
          </a:r>
          <a:r>
            <a:rPr lang="nl-NL" dirty="0">
              <a:latin typeface="Effra" panose="02000506080000020004"/>
            </a:rPr>
            <a:t> zijn van de productieomvang. </a:t>
          </a:r>
        </a:p>
        <a:p>
          <a:pPr>
            <a:lnSpc>
              <a:spcPct val="100000"/>
            </a:lnSpc>
          </a:pPr>
          <a:r>
            <a:rPr lang="nl-NL" dirty="0">
              <a:latin typeface="Effra" panose="02000506080000020004"/>
            </a:rPr>
            <a:t>Het maakt niet uit of je 0, 10 of 20 fietsen produceert, deze kosten maak je sowieso. </a:t>
          </a:r>
        </a:p>
        <a:p>
          <a:pPr>
            <a:lnSpc>
              <a:spcPct val="100000"/>
            </a:lnSpc>
          </a:pPr>
          <a:r>
            <a:rPr lang="nl-NL" dirty="0">
              <a:latin typeface="Effra" panose="02000506080000020004"/>
            </a:rPr>
            <a:t>Bijvoorbeeld:</a:t>
          </a:r>
        </a:p>
        <a:p>
          <a:pPr>
            <a:lnSpc>
              <a:spcPct val="100000"/>
            </a:lnSpc>
          </a:pPr>
          <a:r>
            <a:rPr lang="nl-NL" dirty="0">
              <a:latin typeface="Effra" panose="02000506080000020004"/>
            </a:rPr>
            <a:t>- Afschrijvingskosten;</a:t>
          </a:r>
        </a:p>
        <a:p>
          <a:pPr>
            <a:lnSpc>
              <a:spcPct val="100000"/>
            </a:lnSpc>
          </a:pPr>
          <a:r>
            <a:rPr lang="nl-NL" dirty="0">
              <a:latin typeface="Effra" panose="02000506080000020004"/>
            </a:rPr>
            <a:t>- Verzekeringskosten.</a:t>
          </a:r>
        </a:p>
      </dgm:t>
    </dgm:pt>
    <dgm:pt modelId="{4042BC65-776F-4330-9887-B7B02B8D09C8}" type="parTrans" cxnId="{23973F5F-8A80-46D4-8170-EFB32647636E}">
      <dgm:prSet/>
      <dgm:spPr/>
      <dgm:t>
        <a:bodyPr/>
        <a:lstStyle/>
        <a:p>
          <a:endParaRPr lang="nl-NL"/>
        </a:p>
      </dgm:t>
    </dgm:pt>
    <dgm:pt modelId="{B7976551-A5E9-47C3-A128-BE6676CC4BC5}" type="sibTrans" cxnId="{23973F5F-8A80-46D4-8170-EFB32647636E}">
      <dgm:prSet/>
      <dgm:spPr/>
      <dgm:t>
        <a:bodyPr/>
        <a:lstStyle/>
        <a:p>
          <a:endParaRPr lang="nl-NL"/>
        </a:p>
      </dgm:t>
    </dgm:pt>
    <dgm:pt modelId="{56BA4FB9-13B7-4A2D-95DA-2D1129A761A0}">
      <dgm:prSet phldrT="[Tekst]"/>
      <dgm:spPr/>
      <dgm:t>
        <a:bodyPr/>
        <a:lstStyle/>
        <a:p>
          <a:pPr>
            <a:lnSpc>
              <a:spcPct val="100000"/>
            </a:lnSpc>
            <a:defRPr b="1"/>
          </a:pPr>
          <a:r>
            <a:rPr lang="nl-NL" dirty="0">
              <a:latin typeface="Effra" panose="02000506080000020004"/>
            </a:rPr>
            <a:t>Variabele kosten</a:t>
          </a:r>
        </a:p>
      </dgm:t>
    </dgm:pt>
    <dgm:pt modelId="{CF2D08AA-C573-4D9C-AD60-27848F1D06EB}" type="parTrans" cxnId="{5E873F65-CC5D-4287-A56F-DC10871F283B}">
      <dgm:prSet/>
      <dgm:spPr/>
      <dgm:t>
        <a:bodyPr/>
        <a:lstStyle/>
        <a:p>
          <a:endParaRPr lang="nl-NL"/>
        </a:p>
      </dgm:t>
    </dgm:pt>
    <dgm:pt modelId="{E0C470E8-D648-4DFF-8DA7-C603811C2CCB}" type="sibTrans" cxnId="{5E873F65-CC5D-4287-A56F-DC10871F283B}">
      <dgm:prSet/>
      <dgm:spPr/>
      <dgm:t>
        <a:bodyPr/>
        <a:lstStyle/>
        <a:p>
          <a:endParaRPr lang="nl-NL"/>
        </a:p>
      </dgm:t>
    </dgm:pt>
    <dgm:pt modelId="{4A2CE7CD-7B83-49A6-86ED-063E5F23B2F3}">
      <dgm:prSet phldrT="[Tekst]"/>
      <dgm:spPr/>
      <dgm:t>
        <a:bodyPr/>
        <a:lstStyle/>
        <a:p>
          <a:pPr>
            <a:lnSpc>
              <a:spcPct val="100000"/>
            </a:lnSpc>
          </a:pPr>
          <a:r>
            <a:rPr lang="nl-NL" dirty="0">
              <a:latin typeface="Effra" panose="02000506080000020004"/>
            </a:rPr>
            <a:t>Kosten die veranderen door een toename of afname in de productieomvang.</a:t>
          </a:r>
        </a:p>
        <a:p>
          <a:pPr>
            <a:lnSpc>
              <a:spcPct val="100000"/>
            </a:lnSpc>
          </a:pPr>
          <a:r>
            <a:rPr lang="nl-NL" dirty="0">
              <a:latin typeface="Effra" panose="02000506080000020004"/>
            </a:rPr>
            <a:t>Bijvoorbeeld:</a:t>
          </a:r>
        </a:p>
        <a:p>
          <a:pPr>
            <a:lnSpc>
              <a:spcPct val="100000"/>
            </a:lnSpc>
          </a:pPr>
          <a:r>
            <a:rPr lang="nl-NL" dirty="0">
              <a:latin typeface="Effra" panose="02000506080000020004"/>
            </a:rPr>
            <a:t>- Grondstofkosten;</a:t>
          </a:r>
        </a:p>
        <a:p>
          <a:pPr>
            <a:lnSpc>
              <a:spcPct val="100000"/>
            </a:lnSpc>
          </a:pPr>
          <a:r>
            <a:rPr lang="nl-NL" dirty="0">
              <a:latin typeface="Effra" panose="02000506080000020004"/>
            </a:rPr>
            <a:t>- Verpakkingskosten.</a:t>
          </a:r>
        </a:p>
      </dgm:t>
    </dgm:pt>
    <dgm:pt modelId="{4331EEBB-60BB-4473-96A9-15B3C3C7C88A}" type="parTrans" cxnId="{2D9DD18D-7B57-47F1-9D16-5C0E2435AA2E}">
      <dgm:prSet/>
      <dgm:spPr/>
      <dgm:t>
        <a:bodyPr/>
        <a:lstStyle/>
        <a:p>
          <a:endParaRPr lang="nl-NL"/>
        </a:p>
      </dgm:t>
    </dgm:pt>
    <dgm:pt modelId="{B8415B34-75B6-46BE-8254-D2B279A18CA5}" type="sibTrans" cxnId="{2D9DD18D-7B57-47F1-9D16-5C0E2435AA2E}">
      <dgm:prSet/>
      <dgm:spPr/>
      <dgm:t>
        <a:bodyPr/>
        <a:lstStyle/>
        <a:p>
          <a:endParaRPr lang="nl-NL"/>
        </a:p>
      </dgm:t>
    </dgm:pt>
    <dgm:pt modelId="{6BAEAF04-B44E-4A8C-9AD5-45D4522C0374}" type="pres">
      <dgm:prSet presAssocID="{7404238D-6EFE-45A9-AA23-F6882CA0FCE0}" presName="root" presStyleCnt="0">
        <dgm:presLayoutVars>
          <dgm:dir/>
          <dgm:resizeHandles val="exact"/>
        </dgm:presLayoutVars>
      </dgm:prSet>
      <dgm:spPr/>
    </dgm:pt>
    <dgm:pt modelId="{39796848-84E9-4C57-B712-B705AD19DAFD}" type="pres">
      <dgm:prSet presAssocID="{A5DD54DB-DBE1-42D1-8025-B8F07E013E9F}" presName="compNode" presStyleCnt="0"/>
      <dgm:spPr/>
    </dgm:pt>
    <dgm:pt modelId="{39098767-5D63-414D-9932-8B736475AB23}" type="pres">
      <dgm:prSet presAssocID="{A5DD54DB-DBE1-42D1-8025-B8F07E013E9F}" presName="iconRect" presStyleLbl="node1" presStyleIdx="0" presStyleCnt="2" custScaleX="165293" custScaleY="133079"/>
      <dgm:spPr>
        <a:blipFill>
          <a:blip xmlns:r="http://schemas.openxmlformats.org/officeDocument/2006/relationships" r:embed="rId1"/>
          <a:srcRect/>
          <a:stretch>
            <a:fillRect t="-3000" b="-3000"/>
          </a:stretch>
        </a:blipFill>
        <a:ln>
          <a:noFill/>
        </a:ln>
      </dgm:spPr>
    </dgm:pt>
    <dgm:pt modelId="{2D439E9B-F038-43ED-92A8-28BB5A066736}" type="pres">
      <dgm:prSet presAssocID="{A5DD54DB-DBE1-42D1-8025-B8F07E013E9F}" presName="iconSpace" presStyleCnt="0"/>
      <dgm:spPr/>
    </dgm:pt>
    <dgm:pt modelId="{BD2EAC7A-9912-46B5-AF87-7655B8B18065}" type="pres">
      <dgm:prSet presAssocID="{A5DD54DB-DBE1-42D1-8025-B8F07E013E9F}" presName="parTx" presStyleLbl="revTx" presStyleIdx="0" presStyleCnt="4">
        <dgm:presLayoutVars>
          <dgm:chMax val="0"/>
          <dgm:chPref val="0"/>
        </dgm:presLayoutVars>
      </dgm:prSet>
      <dgm:spPr/>
    </dgm:pt>
    <dgm:pt modelId="{D20B28BF-6D0E-4612-A0D9-BA9C15F9B4AF}" type="pres">
      <dgm:prSet presAssocID="{A5DD54DB-DBE1-42D1-8025-B8F07E013E9F}" presName="txSpace" presStyleCnt="0"/>
      <dgm:spPr/>
    </dgm:pt>
    <dgm:pt modelId="{C0495CDC-186B-4000-87A9-8458DD2F02D8}" type="pres">
      <dgm:prSet presAssocID="{A5DD54DB-DBE1-42D1-8025-B8F07E013E9F}" presName="desTx" presStyleLbl="revTx" presStyleIdx="1" presStyleCnt="4">
        <dgm:presLayoutVars/>
      </dgm:prSet>
      <dgm:spPr/>
    </dgm:pt>
    <dgm:pt modelId="{CDF398AA-6A4B-4BE2-B64C-017F56A38F6E}" type="pres">
      <dgm:prSet presAssocID="{F007A01C-0469-4B83-8FFE-400AFBDD6BD2}" presName="sibTrans" presStyleCnt="0"/>
      <dgm:spPr/>
    </dgm:pt>
    <dgm:pt modelId="{2A5B2CA4-FEF4-4EBC-90C9-DEFFF6606B40}" type="pres">
      <dgm:prSet presAssocID="{56BA4FB9-13B7-4A2D-95DA-2D1129A761A0}" presName="compNode" presStyleCnt="0"/>
      <dgm:spPr/>
    </dgm:pt>
    <dgm:pt modelId="{56C6434B-2943-47E9-9BBB-CE62C774DDDF}" type="pres">
      <dgm:prSet presAssocID="{56BA4FB9-13B7-4A2D-95DA-2D1129A761A0}" presName="iconRect" presStyleLbl="node1" presStyleIdx="1" presStyleCnt="2" custScaleX="148802" custScaleY="103620"/>
      <dgm:spPr>
        <a:blipFill>
          <a:blip xmlns:r="http://schemas.openxmlformats.org/officeDocument/2006/relationships" r:embed="rId2"/>
          <a:srcRect/>
          <a:stretch>
            <a:fillRect t="-5000" b="-5000"/>
          </a:stretch>
        </a:blipFill>
        <a:ln>
          <a:noFill/>
        </a:ln>
      </dgm:spPr>
    </dgm:pt>
    <dgm:pt modelId="{14873E6A-E49D-4934-8EF4-85608B87755A}" type="pres">
      <dgm:prSet presAssocID="{56BA4FB9-13B7-4A2D-95DA-2D1129A761A0}" presName="iconSpace" presStyleCnt="0"/>
      <dgm:spPr/>
    </dgm:pt>
    <dgm:pt modelId="{29EB00CC-C0E7-4DC5-8FEC-B91F143CCF2A}" type="pres">
      <dgm:prSet presAssocID="{56BA4FB9-13B7-4A2D-95DA-2D1129A761A0}" presName="parTx" presStyleLbl="revTx" presStyleIdx="2" presStyleCnt="4">
        <dgm:presLayoutVars>
          <dgm:chMax val="0"/>
          <dgm:chPref val="0"/>
        </dgm:presLayoutVars>
      </dgm:prSet>
      <dgm:spPr/>
    </dgm:pt>
    <dgm:pt modelId="{84790329-2EEE-436B-9573-545FC4EC06FA}" type="pres">
      <dgm:prSet presAssocID="{56BA4FB9-13B7-4A2D-95DA-2D1129A761A0}" presName="txSpace" presStyleCnt="0"/>
      <dgm:spPr/>
    </dgm:pt>
    <dgm:pt modelId="{56D14683-2634-4F24-AC95-F89297BE51AE}" type="pres">
      <dgm:prSet presAssocID="{56BA4FB9-13B7-4A2D-95DA-2D1129A761A0}" presName="desTx" presStyleLbl="revTx" presStyleIdx="3" presStyleCnt="4">
        <dgm:presLayoutVars/>
      </dgm:prSet>
      <dgm:spPr/>
    </dgm:pt>
  </dgm:ptLst>
  <dgm:cxnLst>
    <dgm:cxn modelId="{E9688204-21C6-455D-8D1B-0808CF99D45D}" type="presOf" srcId="{4A2CE7CD-7B83-49A6-86ED-063E5F23B2F3}" destId="{56D14683-2634-4F24-AC95-F89297BE51AE}" srcOrd="0" destOrd="0" presId="urn:microsoft.com/office/officeart/2018/5/layout/CenteredIconLabelDescriptionList"/>
    <dgm:cxn modelId="{7299500D-BF4C-4267-9C71-0266AFDB8724}" srcId="{7404238D-6EFE-45A9-AA23-F6882CA0FCE0}" destId="{A5DD54DB-DBE1-42D1-8025-B8F07E013E9F}" srcOrd="0" destOrd="0" parTransId="{7BDAB65E-691F-4EB9-B2A4-07C15320BD9D}" sibTransId="{F007A01C-0469-4B83-8FFE-400AFBDD6BD2}"/>
    <dgm:cxn modelId="{45643A36-2A9B-4CB9-A99E-EDE8FBA49779}" type="presOf" srcId="{A5DD54DB-DBE1-42D1-8025-B8F07E013E9F}" destId="{BD2EAC7A-9912-46B5-AF87-7655B8B18065}" srcOrd="0" destOrd="0" presId="urn:microsoft.com/office/officeart/2018/5/layout/CenteredIconLabelDescriptionList"/>
    <dgm:cxn modelId="{23973F5F-8A80-46D4-8170-EFB32647636E}" srcId="{A5DD54DB-DBE1-42D1-8025-B8F07E013E9F}" destId="{F8B787BC-AF42-440A-BD35-5E2F4E027561}" srcOrd="0" destOrd="0" parTransId="{4042BC65-776F-4330-9887-B7B02B8D09C8}" sibTransId="{B7976551-A5E9-47C3-A128-BE6676CC4BC5}"/>
    <dgm:cxn modelId="{5E873F65-CC5D-4287-A56F-DC10871F283B}" srcId="{7404238D-6EFE-45A9-AA23-F6882CA0FCE0}" destId="{56BA4FB9-13B7-4A2D-95DA-2D1129A761A0}" srcOrd="1" destOrd="0" parTransId="{CF2D08AA-C573-4D9C-AD60-27848F1D06EB}" sibTransId="{E0C470E8-D648-4DFF-8DA7-C603811C2CCB}"/>
    <dgm:cxn modelId="{2D9DD18D-7B57-47F1-9D16-5C0E2435AA2E}" srcId="{56BA4FB9-13B7-4A2D-95DA-2D1129A761A0}" destId="{4A2CE7CD-7B83-49A6-86ED-063E5F23B2F3}" srcOrd="0" destOrd="0" parTransId="{4331EEBB-60BB-4473-96A9-15B3C3C7C88A}" sibTransId="{B8415B34-75B6-46BE-8254-D2B279A18CA5}"/>
    <dgm:cxn modelId="{E67FD3BE-5E2A-4666-A7CE-ACA24EDA1BDE}" type="presOf" srcId="{F8B787BC-AF42-440A-BD35-5E2F4E027561}" destId="{C0495CDC-186B-4000-87A9-8458DD2F02D8}" srcOrd="0" destOrd="0" presId="urn:microsoft.com/office/officeart/2018/5/layout/CenteredIconLabelDescriptionList"/>
    <dgm:cxn modelId="{23EBE7C2-FC03-47B4-A3F2-7876984660AF}" type="presOf" srcId="{7404238D-6EFE-45A9-AA23-F6882CA0FCE0}" destId="{6BAEAF04-B44E-4A8C-9AD5-45D4522C0374}" srcOrd="0" destOrd="0" presId="urn:microsoft.com/office/officeart/2018/5/layout/CenteredIconLabelDescriptionList"/>
    <dgm:cxn modelId="{D64EEACE-0B00-44A1-B17C-FC51B33F3B5F}" type="presOf" srcId="{56BA4FB9-13B7-4A2D-95DA-2D1129A761A0}" destId="{29EB00CC-C0E7-4DC5-8FEC-B91F143CCF2A}" srcOrd="0" destOrd="0" presId="urn:microsoft.com/office/officeart/2018/5/layout/CenteredIconLabelDescriptionList"/>
    <dgm:cxn modelId="{88FD83A0-D99B-421E-8B7C-F5F420A792AC}" type="presParOf" srcId="{6BAEAF04-B44E-4A8C-9AD5-45D4522C0374}" destId="{39796848-84E9-4C57-B712-B705AD19DAFD}" srcOrd="0" destOrd="0" presId="urn:microsoft.com/office/officeart/2018/5/layout/CenteredIconLabelDescriptionList"/>
    <dgm:cxn modelId="{1A2056E4-916C-476A-8E66-252169479423}" type="presParOf" srcId="{39796848-84E9-4C57-B712-B705AD19DAFD}" destId="{39098767-5D63-414D-9932-8B736475AB23}" srcOrd="0" destOrd="0" presId="urn:microsoft.com/office/officeart/2018/5/layout/CenteredIconLabelDescriptionList"/>
    <dgm:cxn modelId="{CFA802BE-AC76-4917-BC71-BF7326A8D164}" type="presParOf" srcId="{39796848-84E9-4C57-B712-B705AD19DAFD}" destId="{2D439E9B-F038-43ED-92A8-28BB5A066736}" srcOrd="1" destOrd="0" presId="urn:microsoft.com/office/officeart/2018/5/layout/CenteredIconLabelDescriptionList"/>
    <dgm:cxn modelId="{FB9169B8-0482-436F-837B-89C6E6FE0A01}" type="presParOf" srcId="{39796848-84E9-4C57-B712-B705AD19DAFD}" destId="{BD2EAC7A-9912-46B5-AF87-7655B8B18065}" srcOrd="2" destOrd="0" presId="urn:microsoft.com/office/officeart/2018/5/layout/CenteredIconLabelDescriptionList"/>
    <dgm:cxn modelId="{71BDAD0A-D311-47A1-91D5-2D099C1C9879}" type="presParOf" srcId="{39796848-84E9-4C57-B712-B705AD19DAFD}" destId="{D20B28BF-6D0E-4612-A0D9-BA9C15F9B4AF}" srcOrd="3" destOrd="0" presId="urn:microsoft.com/office/officeart/2018/5/layout/CenteredIconLabelDescriptionList"/>
    <dgm:cxn modelId="{0531727A-B880-4E94-AD48-D2D50F32F32F}" type="presParOf" srcId="{39796848-84E9-4C57-B712-B705AD19DAFD}" destId="{C0495CDC-186B-4000-87A9-8458DD2F02D8}" srcOrd="4" destOrd="0" presId="urn:microsoft.com/office/officeart/2018/5/layout/CenteredIconLabelDescriptionList"/>
    <dgm:cxn modelId="{23D22B28-221B-466C-B9B8-1D92D816D676}" type="presParOf" srcId="{6BAEAF04-B44E-4A8C-9AD5-45D4522C0374}" destId="{CDF398AA-6A4B-4BE2-B64C-017F56A38F6E}" srcOrd="1" destOrd="0" presId="urn:microsoft.com/office/officeart/2018/5/layout/CenteredIconLabelDescriptionList"/>
    <dgm:cxn modelId="{4C0E3BA3-823A-43D6-A40A-547D84502810}" type="presParOf" srcId="{6BAEAF04-B44E-4A8C-9AD5-45D4522C0374}" destId="{2A5B2CA4-FEF4-4EBC-90C9-DEFFF6606B40}" srcOrd="2" destOrd="0" presId="urn:microsoft.com/office/officeart/2018/5/layout/CenteredIconLabelDescriptionList"/>
    <dgm:cxn modelId="{3DAFC7ED-585D-47DA-813A-2203636918E6}" type="presParOf" srcId="{2A5B2CA4-FEF4-4EBC-90C9-DEFFF6606B40}" destId="{56C6434B-2943-47E9-9BBB-CE62C774DDDF}" srcOrd="0" destOrd="0" presId="urn:microsoft.com/office/officeart/2018/5/layout/CenteredIconLabelDescriptionList"/>
    <dgm:cxn modelId="{34A06E5D-61F0-4CF6-AEF3-59E97AC7DC3F}" type="presParOf" srcId="{2A5B2CA4-FEF4-4EBC-90C9-DEFFF6606B40}" destId="{14873E6A-E49D-4934-8EF4-85608B87755A}" srcOrd="1" destOrd="0" presId="urn:microsoft.com/office/officeart/2018/5/layout/CenteredIconLabelDescriptionList"/>
    <dgm:cxn modelId="{89608E4D-6DE6-4AAA-B545-9DC08FBFB5B8}" type="presParOf" srcId="{2A5B2CA4-FEF4-4EBC-90C9-DEFFF6606B40}" destId="{29EB00CC-C0E7-4DC5-8FEC-B91F143CCF2A}" srcOrd="2" destOrd="0" presId="urn:microsoft.com/office/officeart/2018/5/layout/CenteredIconLabelDescriptionList"/>
    <dgm:cxn modelId="{48F41DC7-4877-4C84-AFC8-A042A04D5FF1}" type="presParOf" srcId="{2A5B2CA4-FEF4-4EBC-90C9-DEFFF6606B40}" destId="{84790329-2EEE-436B-9573-545FC4EC06FA}" srcOrd="3" destOrd="0" presId="urn:microsoft.com/office/officeart/2018/5/layout/CenteredIconLabelDescriptionList"/>
    <dgm:cxn modelId="{21A5B929-5F61-4FD8-8518-71497F4EF065}" type="presParOf" srcId="{2A5B2CA4-FEF4-4EBC-90C9-DEFFF6606B40}" destId="{56D14683-2634-4F24-AC95-F89297BE51A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933482" y="496202"/>
          <a:ext cx="1002585" cy="1002585"/>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2510" y="1610115"/>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Liquiditeit</a:t>
          </a:r>
        </a:p>
      </dsp:txBody>
      <dsp:txXfrm>
        <a:off x="2510" y="1610115"/>
        <a:ext cx="2864531" cy="429679"/>
      </dsp:txXfrm>
    </dsp:sp>
    <dsp:sp modelId="{C0495CDC-186B-4000-87A9-8458DD2F02D8}">
      <dsp:nvSpPr>
        <dsp:cNvPr id="0" name=""/>
        <dsp:cNvSpPr/>
      </dsp:nvSpPr>
      <dsp:spPr>
        <a:xfrm>
          <a:off x="2510" y="2091574"/>
          <a:ext cx="2864531" cy="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Kan een onderneming </a:t>
          </a:r>
        </a:p>
        <a:p>
          <a:pPr marL="0" lvl="0" indent="0" algn="ctr" defTabSz="755650">
            <a:lnSpc>
              <a:spcPct val="100000"/>
            </a:lnSpc>
            <a:spcBef>
              <a:spcPct val="0"/>
            </a:spcBef>
            <a:spcAft>
              <a:spcPct val="35000"/>
            </a:spcAft>
            <a:buNone/>
          </a:pPr>
          <a:r>
            <a:rPr lang="nl-NL" sz="1700" kern="1200" dirty="0">
              <a:latin typeface="Effra" panose="02000506080000020004"/>
            </a:rPr>
            <a:t>aan de korte termijn</a:t>
          </a:r>
        </a:p>
        <a:p>
          <a:pPr marL="0" lvl="0" indent="0" algn="ctr" defTabSz="755650">
            <a:lnSpc>
              <a:spcPct val="100000"/>
            </a:lnSpc>
            <a:spcBef>
              <a:spcPct val="0"/>
            </a:spcBef>
            <a:spcAft>
              <a:spcPct val="35000"/>
            </a:spcAft>
            <a:buNone/>
          </a:pPr>
          <a:r>
            <a:rPr lang="nl-NL" sz="1700" kern="1200" dirty="0">
              <a:latin typeface="Effra" panose="02000506080000020004"/>
            </a:rPr>
            <a:t> verplichtingen voldoen?</a:t>
          </a:r>
        </a:p>
      </dsp:txBody>
      <dsp:txXfrm>
        <a:off x="2510" y="2091574"/>
        <a:ext cx="2864531" cy="993623"/>
      </dsp:txXfrm>
    </dsp:sp>
    <dsp:sp modelId="{56C6434B-2943-47E9-9BBB-CE62C774DDDF}">
      <dsp:nvSpPr>
        <dsp:cNvPr id="0" name=""/>
        <dsp:cNvSpPr/>
      </dsp:nvSpPr>
      <dsp:spPr>
        <a:xfrm>
          <a:off x="4299307" y="496202"/>
          <a:ext cx="1002585" cy="1002585"/>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3368334" y="1610115"/>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Solvabiliteit</a:t>
          </a:r>
        </a:p>
      </dsp:txBody>
      <dsp:txXfrm>
        <a:off x="3368334" y="1610115"/>
        <a:ext cx="2864531" cy="429679"/>
      </dsp:txXfrm>
    </dsp:sp>
    <dsp:sp modelId="{56D14683-2634-4F24-AC95-F89297BE51AE}">
      <dsp:nvSpPr>
        <dsp:cNvPr id="0" name=""/>
        <dsp:cNvSpPr/>
      </dsp:nvSpPr>
      <dsp:spPr>
        <a:xfrm>
          <a:off x="3368334" y="2091574"/>
          <a:ext cx="2864531" cy="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Kan een onderneming </a:t>
          </a:r>
        </a:p>
        <a:p>
          <a:pPr marL="0" lvl="0" indent="0" algn="ctr" defTabSz="755650">
            <a:lnSpc>
              <a:spcPct val="100000"/>
            </a:lnSpc>
            <a:spcBef>
              <a:spcPct val="0"/>
            </a:spcBef>
            <a:spcAft>
              <a:spcPct val="35000"/>
            </a:spcAft>
            <a:buNone/>
          </a:pPr>
          <a:r>
            <a:rPr lang="nl-NL" sz="1700" kern="1200" dirty="0">
              <a:latin typeface="Effra" panose="02000506080000020004"/>
            </a:rPr>
            <a:t>aan alle verplichtingen </a:t>
          </a:r>
        </a:p>
        <a:p>
          <a:pPr marL="0" lvl="0" indent="0" algn="ctr" defTabSz="755650">
            <a:lnSpc>
              <a:spcPct val="100000"/>
            </a:lnSpc>
            <a:spcBef>
              <a:spcPct val="0"/>
            </a:spcBef>
            <a:spcAft>
              <a:spcPct val="35000"/>
            </a:spcAft>
            <a:buNone/>
          </a:pPr>
          <a:r>
            <a:rPr lang="nl-NL" sz="1700" kern="1200" dirty="0">
              <a:latin typeface="Effra" panose="02000506080000020004"/>
            </a:rPr>
            <a:t>voldoen bij liquidatie?</a:t>
          </a:r>
        </a:p>
      </dsp:txBody>
      <dsp:txXfrm>
        <a:off x="3368334" y="2091574"/>
        <a:ext cx="2864531" cy="993623"/>
      </dsp:txXfrm>
    </dsp:sp>
    <dsp:sp modelId="{3DCA745C-ACB6-439B-808A-32927380E932}">
      <dsp:nvSpPr>
        <dsp:cNvPr id="0" name=""/>
        <dsp:cNvSpPr/>
      </dsp:nvSpPr>
      <dsp:spPr>
        <a:xfrm>
          <a:off x="7665131" y="496202"/>
          <a:ext cx="1002585" cy="1002585"/>
        </a:xfrm>
        <a:prstGeom prst="rect">
          <a:avLst/>
        </a:prstGeom>
        <a:blipFill>
          <a:blip xmlns:r="http://schemas.openxmlformats.org/officeDocument/2006/relationships"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349AB-A160-45E9-9354-9EB98D70676B}">
      <dsp:nvSpPr>
        <dsp:cNvPr id="0" name=""/>
        <dsp:cNvSpPr/>
      </dsp:nvSpPr>
      <dsp:spPr>
        <a:xfrm>
          <a:off x="6734158" y="1610115"/>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Rentabiliteit</a:t>
          </a:r>
        </a:p>
      </dsp:txBody>
      <dsp:txXfrm>
        <a:off x="6734158" y="1610115"/>
        <a:ext cx="2864531" cy="429679"/>
      </dsp:txXfrm>
    </dsp:sp>
    <dsp:sp modelId="{EBD33D17-4906-45CB-BDBB-4C6AB8A639D9}">
      <dsp:nvSpPr>
        <dsp:cNvPr id="0" name=""/>
        <dsp:cNvSpPr/>
      </dsp:nvSpPr>
      <dsp:spPr>
        <a:xfrm>
          <a:off x="6734158" y="2091574"/>
          <a:ext cx="2864531" cy="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Hoeveel levert 1 euro op </a:t>
          </a:r>
        </a:p>
        <a:p>
          <a:pPr marL="0" lvl="0" indent="0" algn="ctr" defTabSz="755650">
            <a:lnSpc>
              <a:spcPct val="100000"/>
            </a:lnSpc>
            <a:spcBef>
              <a:spcPct val="0"/>
            </a:spcBef>
            <a:spcAft>
              <a:spcPct val="35000"/>
            </a:spcAft>
            <a:buNone/>
          </a:pPr>
          <a:r>
            <a:rPr lang="nl-NL" sz="1700" kern="1200" dirty="0">
              <a:latin typeface="Effra" panose="02000506080000020004"/>
            </a:rPr>
            <a:t>die in de onderneming </a:t>
          </a:r>
        </a:p>
        <a:p>
          <a:pPr marL="0" lvl="0" indent="0" algn="ctr" defTabSz="755650">
            <a:lnSpc>
              <a:spcPct val="100000"/>
            </a:lnSpc>
            <a:spcBef>
              <a:spcPct val="0"/>
            </a:spcBef>
            <a:spcAft>
              <a:spcPct val="35000"/>
            </a:spcAft>
            <a:buNone/>
          </a:pPr>
          <a:r>
            <a:rPr lang="nl-NL" sz="1700" kern="1200" dirty="0">
              <a:latin typeface="Effra" panose="02000506080000020004"/>
            </a:rPr>
            <a:t>wordt gestopt?</a:t>
          </a:r>
        </a:p>
      </dsp:txBody>
      <dsp:txXfrm>
        <a:off x="6734158" y="2091574"/>
        <a:ext cx="2864531" cy="9936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963800" y="215976"/>
          <a:ext cx="1512000" cy="1512000"/>
        </a:xfrm>
        <a:prstGeom prst="rect">
          <a:avLst/>
        </a:prstGeom>
        <a:blipFill>
          <a:blip xmlns:r="http://schemas.openxmlformats.org/officeDocument/2006/relationships">
            <a:grayscl/>
            <a:extLst>
              <a:ext uri="{96DAC541-7B7A-43D3-8B79-37D633B846F1}">
                <asvg:svgBlip xmlns:asvg="http://schemas.microsoft.com/office/drawing/2016/SVG/main" r:embed="rId1"/>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559800" y="189651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Enkelvoudige interest</a:t>
          </a:r>
        </a:p>
      </dsp:txBody>
      <dsp:txXfrm>
        <a:off x="559800" y="1896510"/>
        <a:ext cx="4320000" cy="648000"/>
      </dsp:txXfrm>
    </dsp:sp>
    <dsp:sp modelId="{C0495CDC-186B-4000-87A9-8458DD2F02D8}">
      <dsp:nvSpPr>
        <dsp:cNvPr id="0" name=""/>
        <dsp:cNvSpPr/>
      </dsp:nvSpPr>
      <dsp:spPr>
        <a:xfrm>
          <a:off x="559800" y="2622898"/>
          <a:ext cx="4320000" cy="151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Alleen vergoeding over het beginkapitaal. Standaard bij spaardeposito’s.</a:t>
          </a:r>
        </a:p>
        <a:p>
          <a:pPr marL="0" lvl="0" indent="0" algn="ctr" defTabSz="755650">
            <a:lnSpc>
              <a:spcPct val="100000"/>
            </a:lnSpc>
            <a:spcBef>
              <a:spcPct val="0"/>
            </a:spcBef>
            <a:spcAft>
              <a:spcPct val="35000"/>
            </a:spcAft>
            <a:buNone/>
          </a:pPr>
          <a:r>
            <a:rPr lang="nl-NL" sz="1700" b="1" kern="1200" dirty="0">
              <a:solidFill>
                <a:srgbClr val="945DE8"/>
              </a:solidFill>
            </a:rPr>
            <a:t>Interest</a:t>
          </a:r>
          <a:r>
            <a:rPr lang="nl-NL" sz="1700" b="1" kern="1200" dirty="0"/>
            <a:t> = K * i * T</a:t>
          </a:r>
          <a:endParaRPr lang="nl-NL" sz="1700" kern="1200" dirty="0">
            <a:latin typeface="Effra" panose="02000506080000020004"/>
          </a:endParaRPr>
        </a:p>
      </dsp:txBody>
      <dsp:txXfrm>
        <a:off x="559800" y="2622898"/>
        <a:ext cx="4320000" cy="1512463"/>
      </dsp:txXfrm>
    </dsp:sp>
    <dsp:sp modelId="{56C6434B-2943-47E9-9BBB-CE62C774DDDF}">
      <dsp:nvSpPr>
        <dsp:cNvPr id="0" name=""/>
        <dsp:cNvSpPr/>
      </dsp:nvSpPr>
      <dsp:spPr>
        <a:xfrm>
          <a:off x="7039800" y="215976"/>
          <a:ext cx="1512000" cy="1512000"/>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635800" y="189651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nl-NL" sz="3500" kern="1200" dirty="0">
              <a:latin typeface="Effra" panose="02000506080000020004"/>
            </a:rPr>
            <a:t>Samengestelde interest</a:t>
          </a:r>
        </a:p>
      </dsp:txBody>
      <dsp:txXfrm>
        <a:off x="5635800" y="1896510"/>
        <a:ext cx="4320000" cy="648000"/>
      </dsp:txXfrm>
    </dsp:sp>
    <dsp:sp modelId="{56D14683-2634-4F24-AC95-F89297BE51AE}">
      <dsp:nvSpPr>
        <dsp:cNvPr id="0" name=""/>
        <dsp:cNvSpPr/>
      </dsp:nvSpPr>
      <dsp:spPr>
        <a:xfrm>
          <a:off x="5635800" y="2622898"/>
          <a:ext cx="4320000" cy="1512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Rente over rente. Rente wordt berekend over het ingelegde bedrag plus de bijgeschreven rente uit eerdere jaren. Standaard bij spaarrekeningen.</a:t>
          </a:r>
        </a:p>
        <a:p>
          <a:pPr marL="0" lvl="0" indent="0" algn="ctr" defTabSz="755650">
            <a:lnSpc>
              <a:spcPct val="100000"/>
            </a:lnSpc>
            <a:spcBef>
              <a:spcPct val="0"/>
            </a:spcBef>
            <a:spcAft>
              <a:spcPct val="35000"/>
            </a:spcAft>
            <a:buNone/>
          </a:pPr>
          <a:r>
            <a:rPr lang="nl-NL" sz="1700" b="1" kern="1200" dirty="0">
              <a:solidFill>
                <a:srgbClr val="945DE8"/>
              </a:solidFill>
            </a:rPr>
            <a:t>Eindwaarde</a:t>
          </a:r>
          <a:r>
            <a:rPr lang="nl-NL" sz="1700" b="1" kern="1200" dirty="0"/>
            <a:t> = C * (1+i)</a:t>
          </a:r>
          <a:r>
            <a:rPr lang="nl-NL" sz="1700" b="1" kern="1200" baseline="30000" dirty="0"/>
            <a:t>n</a:t>
          </a:r>
          <a:r>
            <a:rPr lang="nl-NL" sz="1700" b="1" kern="1200" dirty="0"/>
            <a:t> </a:t>
          </a:r>
          <a:endParaRPr lang="nl-NL" sz="1700" kern="1200" dirty="0">
            <a:latin typeface="Effra" panose="02000506080000020004"/>
          </a:endParaRPr>
        </a:p>
        <a:p>
          <a:pPr marL="0" lvl="0" indent="0" algn="ctr" defTabSz="755650">
            <a:lnSpc>
              <a:spcPct val="100000"/>
            </a:lnSpc>
            <a:spcBef>
              <a:spcPct val="0"/>
            </a:spcBef>
            <a:spcAft>
              <a:spcPct val="35000"/>
            </a:spcAft>
            <a:buNone/>
          </a:pPr>
          <a:endParaRPr lang="nl-NL" sz="1700" kern="1200" dirty="0">
            <a:latin typeface="Effra" panose="02000506080000020004"/>
          </a:endParaRPr>
        </a:p>
      </dsp:txBody>
      <dsp:txXfrm>
        <a:off x="5635800" y="2622898"/>
        <a:ext cx="4320000" cy="15124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058243" y="892653"/>
          <a:ext cx="1136953" cy="1136953"/>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2501" y="214943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nl-NL" sz="3100" kern="1200" dirty="0">
              <a:latin typeface="Effra Medium" panose="02000606080000020004"/>
            </a:rPr>
            <a:t>Liquiditeit</a:t>
          </a:r>
        </a:p>
      </dsp:txBody>
      <dsp:txXfrm>
        <a:off x="2501" y="2149438"/>
        <a:ext cx="3248437" cy="487265"/>
      </dsp:txXfrm>
    </dsp:sp>
    <dsp:sp modelId="{C0495CDC-186B-4000-87A9-8458DD2F02D8}">
      <dsp:nvSpPr>
        <dsp:cNvPr id="0" name=""/>
        <dsp:cNvSpPr/>
      </dsp:nvSpPr>
      <dsp:spPr>
        <a:xfrm>
          <a:off x="2501" y="2692439"/>
          <a:ext cx="3248437" cy="98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b="0" kern="1200" dirty="0">
              <a:latin typeface="Effra Medium" panose="02000606080000020004"/>
            </a:rPr>
            <a:t>Kan een onderneming </a:t>
          </a:r>
        </a:p>
        <a:p>
          <a:pPr marL="0" lvl="0" indent="0" algn="ctr" defTabSz="755650">
            <a:lnSpc>
              <a:spcPct val="100000"/>
            </a:lnSpc>
            <a:spcBef>
              <a:spcPct val="0"/>
            </a:spcBef>
            <a:spcAft>
              <a:spcPct val="35000"/>
            </a:spcAft>
            <a:buNone/>
          </a:pPr>
          <a:r>
            <a:rPr lang="nl-NL" sz="1700" b="0" kern="1200" dirty="0">
              <a:latin typeface="Effra Medium" panose="02000606080000020004"/>
            </a:rPr>
            <a:t>aan de korte termijn</a:t>
          </a:r>
        </a:p>
        <a:p>
          <a:pPr marL="0" lvl="0" indent="0" algn="ctr" defTabSz="755650">
            <a:lnSpc>
              <a:spcPct val="100000"/>
            </a:lnSpc>
            <a:spcBef>
              <a:spcPct val="0"/>
            </a:spcBef>
            <a:spcAft>
              <a:spcPct val="35000"/>
            </a:spcAft>
            <a:buNone/>
          </a:pPr>
          <a:r>
            <a:rPr lang="nl-NL" sz="1700" b="0" kern="1200" dirty="0">
              <a:latin typeface="Effra Medium" panose="02000606080000020004"/>
            </a:rPr>
            <a:t> verplichtingen voldoen?</a:t>
          </a:r>
        </a:p>
      </dsp:txBody>
      <dsp:txXfrm>
        <a:off x="2501" y="2692439"/>
        <a:ext cx="3248437" cy="987005"/>
      </dsp:txXfrm>
    </dsp:sp>
    <dsp:sp modelId="{56C6434B-2943-47E9-9BBB-CE62C774DDDF}">
      <dsp:nvSpPr>
        <dsp:cNvPr id="0" name=""/>
        <dsp:cNvSpPr/>
      </dsp:nvSpPr>
      <dsp:spPr>
        <a:xfrm>
          <a:off x="4875157" y="892653"/>
          <a:ext cx="1136953" cy="1136953"/>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3819415" y="214943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nl-NL" sz="3100" kern="1200" dirty="0">
              <a:latin typeface="Effra Medium" panose="02000606080000020004"/>
            </a:rPr>
            <a:t>Solvabiliteit</a:t>
          </a:r>
        </a:p>
      </dsp:txBody>
      <dsp:txXfrm>
        <a:off x="3819415" y="2149438"/>
        <a:ext cx="3248437" cy="487265"/>
      </dsp:txXfrm>
    </dsp:sp>
    <dsp:sp modelId="{56D14683-2634-4F24-AC95-F89297BE51AE}">
      <dsp:nvSpPr>
        <dsp:cNvPr id="0" name=""/>
        <dsp:cNvSpPr/>
      </dsp:nvSpPr>
      <dsp:spPr>
        <a:xfrm>
          <a:off x="3819415" y="2692439"/>
          <a:ext cx="3248437" cy="98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b="1" kern="1200" dirty="0">
              <a:latin typeface="Effra Medium" panose="02000606080000020004"/>
            </a:rPr>
            <a:t>Kan een onderneming </a:t>
          </a:r>
        </a:p>
        <a:p>
          <a:pPr marL="0" lvl="0" indent="0" algn="ctr" defTabSz="755650">
            <a:lnSpc>
              <a:spcPct val="100000"/>
            </a:lnSpc>
            <a:spcBef>
              <a:spcPct val="0"/>
            </a:spcBef>
            <a:spcAft>
              <a:spcPct val="35000"/>
            </a:spcAft>
            <a:buNone/>
          </a:pPr>
          <a:r>
            <a:rPr lang="nl-NL" sz="1700" b="1" kern="1200" dirty="0">
              <a:latin typeface="Effra Medium" panose="02000606080000020004"/>
            </a:rPr>
            <a:t>aan alle verplichtingen </a:t>
          </a:r>
        </a:p>
        <a:p>
          <a:pPr marL="0" lvl="0" indent="0" algn="ctr" defTabSz="755650">
            <a:lnSpc>
              <a:spcPct val="100000"/>
            </a:lnSpc>
            <a:spcBef>
              <a:spcPct val="0"/>
            </a:spcBef>
            <a:spcAft>
              <a:spcPct val="35000"/>
            </a:spcAft>
            <a:buNone/>
          </a:pPr>
          <a:r>
            <a:rPr lang="nl-NL" sz="1700" b="1" kern="1200" dirty="0">
              <a:latin typeface="Effra Medium" panose="02000606080000020004"/>
            </a:rPr>
            <a:t>voldoen bij liquidatie?</a:t>
          </a:r>
        </a:p>
      </dsp:txBody>
      <dsp:txXfrm>
        <a:off x="3819415" y="2692439"/>
        <a:ext cx="3248437" cy="987005"/>
      </dsp:txXfrm>
    </dsp:sp>
    <dsp:sp modelId="{3DCA745C-ACB6-439B-808A-32927380E932}">
      <dsp:nvSpPr>
        <dsp:cNvPr id="0" name=""/>
        <dsp:cNvSpPr/>
      </dsp:nvSpPr>
      <dsp:spPr>
        <a:xfrm>
          <a:off x="8692072" y="892653"/>
          <a:ext cx="1136953" cy="1136953"/>
        </a:xfrm>
        <a:prstGeom prst="rect">
          <a:avLst/>
        </a:prstGeom>
        <a:blipFill>
          <a:blip xmlns:r="http://schemas.openxmlformats.org/officeDocument/2006/relationships">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349AB-A160-45E9-9354-9EB98D70676B}">
      <dsp:nvSpPr>
        <dsp:cNvPr id="0" name=""/>
        <dsp:cNvSpPr/>
      </dsp:nvSpPr>
      <dsp:spPr>
        <a:xfrm>
          <a:off x="7636329" y="214943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b="1"/>
          </a:pPr>
          <a:r>
            <a:rPr lang="nl-NL" sz="3100" kern="1200" dirty="0">
              <a:latin typeface="Effra Medium" panose="02000606080000020004"/>
            </a:rPr>
            <a:t>Rentabiliteit</a:t>
          </a:r>
        </a:p>
      </dsp:txBody>
      <dsp:txXfrm>
        <a:off x="7636329" y="2149438"/>
        <a:ext cx="3248437" cy="487265"/>
      </dsp:txXfrm>
    </dsp:sp>
    <dsp:sp modelId="{EBD33D17-4906-45CB-BDBB-4C6AB8A639D9}">
      <dsp:nvSpPr>
        <dsp:cNvPr id="0" name=""/>
        <dsp:cNvSpPr/>
      </dsp:nvSpPr>
      <dsp:spPr>
        <a:xfrm>
          <a:off x="7636329" y="2692439"/>
          <a:ext cx="3248437" cy="98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Medium" panose="02000606080000020004"/>
            </a:rPr>
            <a:t>Hoeveel levert 1 euro op </a:t>
          </a:r>
        </a:p>
        <a:p>
          <a:pPr marL="0" lvl="0" indent="0" algn="ctr" defTabSz="755650">
            <a:lnSpc>
              <a:spcPct val="100000"/>
            </a:lnSpc>
            <a:spcBef>
              <a:spcPct val="0"/>
            </a:spcBef>
            <a:spcAft>
              <a:spcPct val="35000"/>
            </a:spcAft>
            <a:buNone/>
          </a:pPr>
          <a:r>
            <a:rPr lang="nl-NL" sz="1700" kern="1200" dirty="0">
              <a:latin typeface="Effra Medium" panose="02000606080000020004"/>
            </a:rPr>
            <a:t>die in de onderneming </a:t>
          </a:r>
        </a:p>
        <a:p>
          <a:pPr marL="0" lvl="0" indent="0" algn="ctr" defTabSz="755650">
            <a:lnSpc>
              <a:spcPct val="100000"/>
            </a:lnSpc>
            <a:spcBef>
              <a:spcPct val="0"/>
            </a:spcBef>
            <a:spcAft>
              <a:spcPct val="35000"/>
            </a:spcAft>
            <a:buNone/>
          </a:pPr>
          <a:r>
            <a:rPr lang="nl-NL" sz="1700" kern="1200" dirty="0">
              <a:latin typeface="Effra Medium" panose="02000606080000020004"/>
            </a:rPr>
            <a:t>wordt gestopt?</a:t>
          </a:r>
        </a:p>
      </dsp:txBody>
      <dsp:txXfrm>
        <a:off x="7636329" y="2692439"/>
        <a:ext cx="3248437" cy="987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933482" y="496202"/>
          <a:ext cx="1002585" cy="1002585"/>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2510" y="1610115"/>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Liquiditeit</a:t>
          </a:r>
        </a:p>
      </dsp:txBody>
      <dsp:txXfrm>
        <a:off x="2510" y="1610115"/>
        <a:ext cx="2864531" cy="429679"/>
      </dsp:txXfrm>
    </dsp:sp>
    <dsp:sp modelId="{C0495CDC-186B-4000-87A9-8458DD2F02D8}">
      <dsp:nvSpPr>
        <dsp:cNvPr id="0" name=""/>
        <dsp:cNvSpPr/>
      </dsp:nvSpPr>
      <dsp:spPr>
        <a:xfrm>
          <a:off x="2510" y="2091574"/>
          <a:ext cx="2864531" cy="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Kan een onderneming </a:t>
          </a:r>
        </a:p>
        <a:p>
          <a:pPr marL="0" lvl="0" indent="0" algn="ctr" defTabSz="755650">
            <a:lnSpc>
              <a:spcPct val="100000"/>
            </a:lnSpc>
            <a:spcBef>
              <a:spcPct val="0"/>
            </a:spcBef>
            <a:spcAft>
              <a:spcPct val="35000"/>
            </a:spcAft>
            <a:buNone/>
          </a:pPr>
          <a:r>
            <a:rPr lang="nl-NL" sz="1700" kern="1200" dirty="0">
              <a:latin typeface="Effra" panose="02000506080000020004"/>
            </a:rPr>
            <a:t>aan de korte termijn</a:t>
          </a:r>
        </a:p>
        <a:p>
          <a:pPr marL="0" lvl="0" indent="0" algn="ctr" defTabSz="755650">
            <a:lnSpc>
              <a:spcPct val="100000"/>
            </a:lnSpc>
            <a:spcBef>
              <a:spcPct val="0"/>
            </a:spcBef>
            <a:spcAft>
              <a:spcPct val="35000"/>
            </a:spcAft>
            <a:buNone/>
          </a:pPr>
          <a:r>
            <a:rPr lang="nl-NL" sz="1700" kern="1200" dirty="0">
              <a:latin typeface="Effra" panose="02000506080000020004"/>
            </a:rPr>
            <a:t> verplichtingen voldoen?</a:t>
          </a:r>
        </a:p>
      </dsp:txBody>
      <dsp:txXfrm>
        <a:off x="2510" y="2091574"/>
        <a:ext cx="2864531" cy="993623"/>
      </dsp:txXfrm>
    </dsp:sp>
    <dsp:sp modelId="{56C6434B-2943-47E9-9BBB-CE62C774DDDF}">
      <dsp:nvSpPr>
        <dsp:cNvPr id="0" name=""/>
        <dsp:cNvSpPr/>
      </dsp:nvSpPr>
      <dsp:spPr>
        <a:xfrm>
          <a:off x="4299307" y="496202"/>
          <a:ext cx="1002585" cy="1002585"/>
        </a:xfrm>
        <a:prstGeom prst="rect">
          <a:avLst/>
        </a:prstGeom>
        <a:blipFill>
          <a:blip xmlns:r="http://schemas.openxmlformats.org/officeDocument/2006/relationships">
            <a:duotone>
              <a:prstClr val="black"/>
              <a:schemeClr val="tx2">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3368334" y="1610115"/>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Solvabiliteit</a:t>
          </a:r>
        </a:p>
      </dsp:txBody>
      <dsp:txXfrm>
        <a:off x="3368334" y="1610115"/>
        <a:ext cx="2864531" cy="429679"/>
      </dsp:txXfrm>
    </dsp:sp>
    <dsp:sp modelId="{56D14683-2634-4F24-AC95-F89297BE51AE}">
      <dsp:nvSpPr>
        <dsp:cNvPr id="0" name=""/>
        <dsp:cNvSpPr/>
      </dsp:nvSpPr>
      <dsp:spPr>
        <a:xfrm>
          <a:off x="3368334" y="2091574"/>
          <a:ext cx="2864531" cy="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Kan een onderneming </a:t>
          </a:r>
        </a:p>
        <a:p>
          <a:pPr marL="0" lvl="0" indent="0" algn="ctr" defTabSz="755650">
            <a:lnSpc>
              <a:spcPct val="100000"/>
            </a:lnSpc>
            <a:spcBef>
              <a:spcPct val="0"/>
            </a:spcBef>
            <a:spcAft>
              <a:spcPct val="35000"/>
            </a:spcAft>
            <a:buNone/>
          </a:pPr>
          <a:r>
            <a:rPr lang="nl-NL" sz="1700" kern="1200" dirty="0">
              <a:latin typeface="Effra" panose="02000506080000020004"/>
            </a:rPr>
            <a:t>aan alle verplichtingen </a:t>
          </a:r>
        </a:p>
        <a:p>
          <a:pPr marL="0" lvl="0" indent="0" algn="ctr" defTabSz="755650">
            <a:lnSpc>
              <a:spcPct val="100000"/>
            </a:lnSpc>
            <a:spcBef>
              <a:spcPct val="0"/>
            </a:spcBef>
            <a:spcAft>
              <a:spcPct val="35000"/>
            </a:spcAft>
            <a:buNone/>
          </a:pPr>
          <a:r>
            <a:rPr lang="nl-NL" sz="1700" kern="1200" dirty="0">
              <a:latin typeface="Effra" panose="02000506080000020004"/>
            </a:rPr>
            <a:t>voldoen bij liquidatie?</a:t>
          </a:r>
        </a:p>
      </dsp:txBody>
      <dsp:txXfrm>
        <a:off x="3368334" y="2091574"/>
        <a:ext cx="2864531" cy="993623"/>
      </dsp:txXfrm>
    </dsp:sp>
    <dsp:sp modelId="{3DCA745C-ACB6-439B-808A-32927380E932}">
      <dsp:nvSpPr>
        <dsp:cNvPr id="0" name=""/>
        <dsp:cNvSpPr/>
      </dsp:nvSpPr>
      <dsp:spPr>
        <a:xfrm>
          <a:off x="7665131" y="496202"/>
          <a:ext cx="1002585" cy="1002585"/>
        </a:xfrm>
        <a:prstGeom prst="rect">
          <a:avLst/>
        </a:prstGeom>
        <a:blipFill>
          <a:blip xmlns:r="http://schemas.openxmlformats.org/officeDocument/2006/relationships"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349AB-A160-45E9-9354-9EB98D70676B}">
      <dsp:nvSpPr>
        <dsp:cNvPr id="0" name=""/>
        <dsp:cNvSpPr/>
      </dsp:nvSpPr>
      <dsp:spPr>
        <a:xfrm>
          <a:off x="6734158" y="1610115"/>
          <a:ext cx="2864531" cy="42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nl-NL" sz="2700" kern="1200" dirty="0"/>
            <a:t>Rentabiliteit</a:t>
          </a:r>
        </a:p>
      </dsp:txBody>
      <dsp:txXfrm>
        <a:off x="6734158" y="1610115"/>
        <a:ext cx="2864531" cy="429679"/>
      </dsp:txXfrm>
    </dsp:sp>
    <dsp:sp modelId="{EBD33D17-4906-45CB-BDBB-4C6AB8A639D9}">
      <dsp:nvSpPr>
        <dsp:cNvPr id="0" name=""/>
        <dsp:cNvSpPr/>
      </dsp:nvSpPr>
      <dsp:spPr>
        <a:xfrm>
          <a:off x="6734158" y="2091574"/>
          <a:ext cx="2864531" cy="99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Hoeveel levert 1 euro op </a:t>
          </a:r>
        </a:p>
        <a:p>
          <a:pPr marL="0" lvl="0" indent="0" algn="ctr" defTabSz="755650">
            <a:lnSpc>
              <a:spcPct val="100000"/>
            </a:lnSpc>
            <a:spcBef>
              <a:spcPct val="0"/>
            </a:spcBef>
            <a:spcAft>
              <a:spcPct val="35000"/>
            </a:spcAft>
            <a:buNone/>
          </a:pPr>
          <a:r>
            <a:rPr lang="nl-NL" sz="1700" kern="1200" dirty="0">
              <a:latin typeface="Effra" panose="02000506080000020004"/>
            </a:rPr>
            <a:t>die in de onderneming </a:t>
          </a:r>
        </a:p>
        <a:p>
          <a:pPr marL="0" lvl="0" indent="0" algn="ctr" defTabSz="755650">
            <a:lnSpc>
              <a:spcPct val="100000"/>
            </a:lnSpc>
            <a:spcBef>
              <a:spcPct val="0"/>
            </a:spcBef>
            <a:spcAft>
              <a:spcPct val="35000"/>
            </a:spcAft>
            <a:buNone/>
          </a:pPr>
          <a:r>
            <a:rPr lang="nl-NL" sz="1700" kern="1200" dirty="0">
              <a:latin typeface="Effra" panose="02000506080000020004"/>
            </a:rPr>
            <a:t>wordt gestopt?</a:t>
          </a:r>
        </a:p>
      </dsp:txBody>
      <dsp:txXfrm>
        <a:off x="6734158" y="2091574"/>
        <a:ext cx="2864531" cy="993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DD4F-F307-44DA-A8E0-1CE6CE0405D8}">
      <dsp:nvSpPr>
        <dsp:cNvPr id="0" name=""/>
        <dsp:cNvSpPr/>
      </dsp:nvSpPr>
      <dsp: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Eigen vermogen</a:t>
          </a:r>
        </a:p>
      </dsp:txBody>
      <dsp:txXfrm>
        <a:off x="26113" y="25073"/>
        <a:ext cx="2169025" cy="805914"/>
      </dsp:txXfrm>
    </dsp:sp>
    <dsp:sp modelId="{3488314B-1AB0-44E5-996C-04C0554EEB45}">
      <dsp:nvSpPr>
        <dsp:cNvPr id="0" name=""/>
        <dsp:cNvSpPr/>
      </dsp:nvSpPr>
      <dsp: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solidFill>
              <a:srgbClr val="7030A0">
                <a:hueOff val="0"/>
                <a:satOff val="0"/>
                <a:lumOff val="0"/>
                <a:alphaOff val="0"/>
              </a:srgbClr>
            </a:solidFill>
            <a:latin typeface="Franklin Gothic Book" panose="020B0503020102020204"/>
            <a:ea typeface="+mn-ea"/>
            <a:cs typeface="+mn-cs"/>
          </a:endParaRPr>
        </a:p>
      </dsp:txBody>
      <dsp:txXfrm>
        <a:off x="2442389" y="262923"/>
        <a:ext cx="329711" cy="330212"/>
      </dsp:txXfrm>
    </dsp:sp>
    <dsp:sp modelId="{6E0C87C8-3C22-4FE2-BF3C-E1E6BFF79343}">
      <dsp:nvSpPr>
        <dsp:cNvPr id="0" name=""/>
        <dsp:cNvSpPr/>
      </dsp:nvSpPr>
      <dsp: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Resultaat</a:t>
          </a:r>
        </a:p>
      </dsp:txBody>
      <dsp:txXfrm>
        <a:off x="3133994" y="25073"/>
        <a:ext cx="2169025" cy="80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DD4F-F307-44DA-A8E0-1CE6CE0405D8}">
      <dsp:nvSpPr>
        <dsp:cNvPr id="0" name=""/>
        <dsp:cNvSpPr/>
      </dsp:nvSpPr>
      <dsp: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Vreemd vermogen</a:t>
          </a:r>
        </a:p>
      </dsp:txBody>
      <dsp:txXfrm>
        <a:off x="26113" y="25073"/>
        <a:ext cx="2169025" cy="805914"/>
      </dsp:txXfrm>
    </dsp:sp>
    <dsp:sp modelId="{3488314B-1AB0-44E5-996C-04C0554EEB45}">
      <dsp:nvSpPr>
        <dsp:cNvPr id="0" name=""/>
        <dsp:cNvSpPr/>
      </dsp:nvSpPr>
      <dsp: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solidFill>
              <a:srgbClr val="7030A0">
                <a:hueOff val="0"/>
                <a:satOff val="0"/>
                <a:lumOff val="0"/>
                <a:alphaOff val="0"/>
              </a:srgbClr>
            </a:solidFill>
            <a:latin typeface="Franklin Gothic Book" panose="020B0503020102020204"/>
            <a:ea typeface="+mn-ea"/>
            <a:cs typeface="+mn-cs"/>
          </a:endParaRPr>
        </a:p>
      </dsp:txBody>
      <dsp:txXfrm>
        <a:off x="2442389" y="262923"/>
        <a:ext cx="329711" cy="330212"/>
      </dsp:txXfrm>
    </dsp:sp>
    <dsp:sp modelId="{6E0C87C8-3C22-4FE2-BF3C-E1E6BFF79343}">
      <dsp:nvSpPr>
        <dsp:cNvPr id="0" name=""/>
        <dsp:cNvSpPr/>
      </dsp:nvSpPr>
      <dsp: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Interest</a:t>
          </a:r>
        </a:p>
      </dsp:txBody>
      <dsp:txXfrm>
        <a:off x="3133994" y="25073"/>
        <a:ext cx="2169025" cy="805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BDD4F-F307-44DA-A8E0-1CE6CE0405D8}">
      <dsp:nvSpPr>
        <dsp:cNvPr id="0" name=""/>
        <dsp:cNvSpPr/>
      </dsp:nvSpPr>
      <dsp:spPr>
        <a:xfrm>
          <a:off x="1040"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Totaal vermogen</a:t>
          </a:r>
        </a:p>
      </dsp:txBody>
      <dsp:txXfrm>
        <a:off x="26113" y="25073"/>
        <a:ext cx="2169025" cy="805914"/>
      </dsp:txXfrm>
    </dsp:sp>
    <dsp:sp modelId="{3488314B-1AB0-44E5-996C-04C0554EEB45}">
      <dsp:nvSpPr>
        <dsp:cNvPr id="0" name=""/>
        <dsp:cNvSpPr/>
      </dsp:nvSpPr>
      <dsp:spPr>
        <a:xfrm>
          <a:off x="2442389" y="152852"/>
          <a:ext cx="471015" cy="550354"/>
        </a:xfrm>
        <a:prstGeom prst="rightArrow">
          <a:avLst>
            <a:gd name="adj1" fmla="val 60000"/>
            <a:gd name="adj2" fmla="val 50000"/>
          </a:avLst>
        </a:prstGeom>
        <a:solidFill>
          <a:srgbClr val="7030A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solidFill>
              <a:srgbClr val="7030A0">
                <a:hueOff val="0"/>
                <a:satOff val="0"/>
                <a:lumOff val="0"/>
                <a:alphaOff val="0"/>
              </a:srgbClr>
            </a:solidFill>
            <a:latin typeface="Franklin Gothic Book" panose="020B0503020102020204"/>
            <a:ea typeface="+mn-ea"/>
            <a:cs typeface="+mn-cs"/>
          </a:endParaRPr>
        </a:p>
      </dsp:txBody>
      <dsp:txXfrm>
        <a:off x="2442389" y="262923"/>
        <a:ext cx="329711" cy="330212"/>
      </dsp:txXfrm>
    </dsp:sp>
    <dsp:sp modelId="{6E0C87C8-3C22-4FE2-BF3C-E1E6BFF79343}">
      <dsp:nvSpPr>
        <dsp:cNvPr id="0" name=""/>
        <dsp:cNvSpPr/>
      </dsp:nvSpPr>
      <dsp:spPr>
        <a:xfrm>
          <a:off x="3108921" y="0"/>
          <a:ext cx="2219171" cy="856060"/>
        </a:xfrm>
        <a:prstGeom prst="roundRect">
          <a:avLst>
            <a:gd name="adj" fmla="val 10000"/>
          </a:avLst>
        </a:prstGeom>
        <a:solidFill>
          <a:sysClr val="window" lastClr="FFFFFF">
            <a:hueOff val="0"/>
            <a:satOff val="0"/>
            <a:lumOff val="0"/>
            <a:alphaOff val="0"/>
          </a:sysClr>
        </a:solidFill>
        <a:ln w="34925" cap="flat" cmpd="sng" algn="in">
          <a:solidFill>
            <a:srgbClr val="7030A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solidFill>
                <a:srgbClr val="7030A0">
                  <a:hueOff val="0"/>
                  <a:satOff val="0"/>
                  <a:lumOff val="0"/>
                  <a:alphaOff val="0"/>
                </a:srgbClr>
              </a:solidFill>
              <a:latin typeface="Franklin Gothic Book" panose="020B0503020102020204"/>
              <a:ea typeface="+mn-ea"/>
              <a:cs typeface="+mn-cs"/>
            </a:rPr>
            <a:t>Resultaat + Interest</a:t>
          </a:r>
        </a:p>
      </dsp:txBody>
      <dsp:txXfrm>
        <a:off x="3133994" y="25073"/>
        <a:ext cx="2169025" cy="8059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2133-34C3-498C-A467-79E18BB458E3}">
      <dsp:nvSpPr>
        <dsp:cNvPr id="0" name=""/>
        <dsp:cNvSpPr/>
      </dsp:nvSpPr>
      <dsp:spPr>
        <a:xfrm>
          <a:off x="2963287" y="1647677"/>
          <a:ext cx="410733" cy="391323"/>
        </a:xfrm>
        <a:custGeom>
          <a:avLst/>
          <a:gdLst/>
          <a:ahLst/>
          <a:cxnLst/>
          <a:rect l="0" t="0" r="0" b="0"/>
          <a:pathLst>
            <a:path>
              <a:moveTo>
                <a:pt x="0" y="0"/>
              </a:moveTo>
              <a:lnTo>
                <a:pt x="205366" y="0"/>
              </a:lnTo>
              <a:lnTo>
                <a:pt x="205366" y="391323"/>
              </a:lnTo>
              <a:lnTo>
                <a:pt x="410733" y="39132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154470" y="1829156"/>
        <a:ext cx="28365" cy="28365"/>
      </dsp:txXfrm>
    </dsp:sp>
    <dsp:sp modelId="{3B9643E1-009A-428D-9645-69E5268511CC}">
      <dsp:nvSpPr>
        <dsp:cNvPr id="0" name=""/>
        <dsp:cNvSpPr/>
      </dsp:nvSpPr>
      <dsp:spPr>
        <a:xfrm>
          <a:off x="2963287" y="1285850"/>
          <a:ext cx="410733" cy="361827"/>
        </a:xfrm>
        <a:custGeom>
          <a:avLst/>
          <a:gdLst/>
          <a:ahLst/>
          <a:cxnLst/>
          <a:rect l="0" t="0" r="0" b="0"/>
          <a:pathLst>
            <a:path>
              <a:moveTo>
                <a:pt x="0" y="361827"/>
              </a:moveTo>
              <a:lnTo>
                <a:pt x="205366" y="361827"/>
              </a:lnTo>
              <a:lnTo>
                <a:pt x="205366" y="0"/>
              </a:lnTo>
              <a:lnTo>
                <a:pt x="41073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154969" y="1453079"/>
        <a:ext cx="27368" cy="27368"/>
      </dsp:txXfrm>
    </dsp:sp>
    <dsp:sp modelId="{A80CB61C-8893-4B01-8F95-88013817A6A5}">
      <dsp:nvSpPr>
        <dsp:cNvPr id="0" name=""/>
        <dsp:cNvSpPr/>
      </dsp:nvSpPr>
      <dsp:spPr>
        <a:xfrm rot="16200000">
          <a:off x="1002550" y="1334618"/>
          <a:ext cx="3295355" cy="626117"/>
        </a:xfrm>
        <a:prstGeom prst="rect">
          <a:avLst/>
        </a:prstGeom>
        <a:solidFill>
          <a:srgbClr val="945DE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Individuele arbeidsovereenkomst</a:t>
          </a:r>
        </a:p>
      </dsp:txBody>
      <dsp:txXfrm>
        <a:off x="1002550" y="1334618"/>
        <a:ext cx="3295355" cy="626117"/>
      </dsp:txXfrm>
    </dsp:sp>
    <dsp:sp modelId="{38C064EA-71B0-4DB4-87F8-D4970E9D3F2B}">
      <dsp:nvSpPr>
        <dsp:cNvPr id="0" name=""/>
        <dsp:cNvSpPr/>
      </dsp:nvSpPr>
      <dsp:spPr>
        <a:xfrm>
          <a:off x="3374020" y="972791"/>
          <a:ext cx="2053665" cy="626117"/>
        </a:xfrm>
        <a:prstGeom prst="rect">
          <a:avLst/>
        </a:prstGeom>
        <a:solidFill>
          <a:srgbClr val="945DE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Bepaalde tijd</a:t>
          </a:r>
        </a:p>
      </dsp:txBody>
      <dsp:txXfrm>
        <a:off x="3374020" y="972791"/>
        <a:ext cx="2053665" cy="626117"/>
      </dsp:txXfrm>
    </dsp:sp>
    <dsp:sp modelId="{0A0E6DAA-73FA-44CB-AB3C-4DFE409E22DF}">
      <dsp:nvSpPr>
        <dsp:cNvPr id="0" name=""/>
        <dsp:cNvSpPr/>
      </dsp:nvSpPr>
      <dsp:spPr>
        <a:xfrm>
          <a:off x="3374020" y="1725942"/>
          <a:ext cx="2053665" cy="626117"/>
        </a:xfrm>
        <a:prstGeom prst="rect">
          <a:avLst/>
        </a:prstGeom>
        <a:solidFill>
          <a:srgbClr val="945DE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nl-NL" sz="2100" kern="1200" dirty="0"/>
            <a:t>Onbepaalde tijd</a:t>
          </a:r>
        </a:p>
      </dsp:txBody>
      <dsp:txXfrm>
        <a:off x="3374020" y="1725942"/>
        <a:ext cx="2053665" cy="6261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248978" y="958357"/>
          <a:ext cx="2494351" cy="2008226"/>
        </a:xfrm>
        <a:prstGeom prst="rect">
          <a:avLst/>
        </a:prstGeom>
        <a:blipFill>
          <a:blip xmlns:r="http://schemas.openxmlformats.org/officeDocument/2006/relationships" r:embed="rId1"/>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340371" y="281608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Constante kosten</a:t>
          </a:r>
        </a:p>
      </dsp:txBody>
      <dsp:txXfrm>
        <a:off x="340371" y="2816084"/>
        <a:ext cx="4311566" cy="646734"/>
      </dsp:txXfrm>
    </dsp:sp>
    <dsp:sp modelId="{C0495CDC-186B-4000-87A9-8458DD2F02D8}">
      <dsp:nvSpPr>
        <dsp:cNvPr id="0" name=""/>
        <dsp:cNvSpPr/>
      </dsp:nvSpPr>
      <dsp:spPr>
        <a:xfrm>
          <a:off x="340371" y="3508908"/>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Kosten die </a:t>
          </a:r>
          <a:r>
            <a:rPr lang="nl-NL" sz="1700" u="sng" kern="1200" dirty="0"/>
            <a:t>onafhankelijk</a:t>
          </a:r>
          <a:r>
            <a:rPr lang="nl-NL" sz="1700" kern="1200" dirty="0"/>
            <a:t> zijn van de productieomvang. </a:t>
          </a:r>
        </a:p>
        <a:p>
          <a:pPr marL="0" lvl="0" indent="0" algn="ctr" defTabSz="755650">
            <a:lnSpc>
              <a:spcPct val="100000"/>
            </a:lnSpc>
            <a:spcBef>
              <a:spcPct val="0"/>
            </a:spcBef>
            <a:spcAft>
              <a:spcPct val="35000"/>
            </a:spcAft>
            <a:buNone/>
          </a:pPr>
          <a:r>
            <a:rPr lang="nl-NL" sz="1700" kern="1200" dirty="0"/>
            <a:t>Het maakt niet uit of je 0, 10 of 20 fietsen produceert, deze kosten maak je sowieso. </a:t>
          </a:r>
        </a:p>
        <a:p>
          <a:pPr marL="0" lvl="0" indent="0" algn="ctr" defTabSz="755650">
            <a:lnSpc>
              <a:spcPct val="100000"/>
            </a:lnSpc>
            <a:spcBef>
              <a:spcPct val="0"/>
            </a:spcBef>
            <a:spcAft>
              <a:spcPct val="35000"/>
            </a:spcAft>
            <a:buNone/>
          </a:pPr>
          <a:r>
            <a:rPr lang="nl-NL" sz="1700" kern="1200" dirty="0"/>
            <a:t>Bijvoorbeeld:</a:t>
          </a:r>
        </a:p>
        <a:p>
          <a:pPr marL="0" lvl="0" indent="0" algn="ctr" defTabSz="755650">
            <a:lnSpc>
              <a:spcPct val="100000"/>
            </a:lnSpc>
            <a:spcBef>
              <a:spcPct val="0"/>
            </a:spcBef>
            <a:spcAft>
              <a:spcPct val="35000"/>
            </a:spcAft>
            <a:buNone/>
          </a:pPr>
          <a:r>
            <a:rPr lang="nl-NL" sz="1700" kern="1200" dirty="0"/>
            <a:t>- Afschrijvingskosten;</a:t>
          </a:r>
        </a:p>
        <a:p>
          <a:pPr marL="0" lvl="0" indent="0" algn="ctr" defTabSz="755650">
            <a:lnSpc>
              <a:spcPct val="100000"/>
            </a:lnSpc>
            <a:spcBef>
              <a:spcPct val="0"/>
            </a:spcBef>
            <a:spcAft>
              <a:spcPct val="35000"/>
            </a:spcAft>
            <a:buNone/>
          </a:pPr>
          <a:r>
            <a:rPr lang="nl-NL" sz="1700" kern="1200" dirty="0"/>
            <a:t>- Verzekeringskosten.</a:t>
          </a:r>
        </a:p>
      </dsp:txBody>
      <dsp:txXfrm>
        <a:off x="340371" y="3508908"/>
        <a:ext cx="4311566" cy="3200"/>
      </dsp:txXfrm>
    </dsp:sp>
    <dsp:sp modelId="{56C6434B-2943-47E9-9BBB-CE62C774DDDF}">
      <dsp:nvSpPr>
        <dsp:cNvPr id="0" name=""/>
        <dsp:cNvSpPr/>
      </dsp:nvSpPr>
      <dsp:spPr>
        <a:xfrm>
          <a:off x="6439498" y="1078458"/>
          <a:ext cx="2245494" cy="1563675"/>
        </a:xfrm>
        <a:prstGeom prst="rect">
          <a:avLst/>
        </a:prstGeom>
        <a:blipFill>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406462" y="2704947"/>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Variabele kosten</a:t>
          </a:r>
        </a:p>
      </dsp:txBody>
      <dsp:txXfrm>
        <a:off x="5406462" y="2704947"/>
        <a:ext cx="4311566" cy="646734"/>
      </dsp:txXfrm>
    </dsp:sp>
    <dsp:sp modelId="{56D14683-2634-4F24-AC95-F89297BE51AE}">
      <dsp:nvSpPr>
        <dsp:cNvPr id="0" name=""/>
        <dsp:cNvSpPr/>
      </dsp:nvSpPr>
      <dsp:spPr>
        <a:xfrm>
          <a:off x="5406462" y="3397770"/>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Kosten die veranderen door een toename of afname in de productieomvang.</a:t>
          </a:r>
        </a:p>
        <a:p>
          <a:pPr marL="0" lvl="0" indent="0" algn="ctr" defTabSz="755650">
            <a:lnSpc>
              <a:spcPct val="100000"/>
            </a:lnSpc>
            <a:spcBef>
              <a:spcPct val="0"/>
            </a:spcBef>
            <a:spcAft>
              <a:spcPct val="35000"/>
            </a:spcAft>
            <a:buNone/>
          </a:pPr>
          <a:r>
            <a:rPr lang="nl-NL" sz="1700" kern="1200" dirty="0"/>
            <a:t>Bijvoorbeeld:</a:t>
          </a:r>
        </a:p>
        <a:p>
          <a:pPr marL="0" lvl="0" indent="0" algn="ctr" defTabSz="755650">
            <a:lnSpc>
              <a:spcPct val="100000"/>
            </a:lnSpc>
            <a:spcBef>
              <a:spcPct val="0"/>
            </a:spcBef>
            <a:spcAft>
              <a:spcPct val="35000"/>
            </a:spcAft>
            <a:buNone/>
          </a:pPr>
          <a:r>
            <a:rPr lang="nl-NL" sz="1700" kern="1200" dirty="0"/>
            <a:t>- Grondstofkosten;</a:t>
          </a:r>
        </a:p>
        <a:p>
          <a:pPr marL="0" lvl="0" indent="0" algn="ctr" defTabSz="755650">
            <a:lnSpc>
              <a:spcPct val="100000"/>
            </a:lnSpc>
            <a:spcBef>
              <a:spcPct val="0"/>
            </a:spcBef>
            <a:spcAft>
              <a:spcPct val="35000"/>
            </a:spcAft>
            <a:buNone/>
          </a:pPr>
          <a:r>
            <a:rPr lang="nl-NL" sz="1700" kern="1200" dirty="0"/>
            <a:t>- Verpakkingskosten.</a:t>
          </a:r>
        </a:p>
      </dsp:txBody>
      <dsp:txXfrm>
        <a:off x="5406462" y="3397770"/>
        <a:ext cx="4311566" cy="3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248978" y="958357"/>
          <a:ext cx="2494351" cy="2008226"/>
        </a:xfrm>
        <a:prstGeom prst="rect">
          <a:avLst/>
        </a:prstGeom>
        <a:blipFill>
          <a:blip xmlns:r="http://schemas.openxmlformats.org/officeDocument/2006/relationships" r:embed="rId1"/>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340371" y="281608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Constante kosten</a:t>
          </a:r>
        </a:p>
      </dsp:txBody>
      <dsp:txXfrm>
        <a:off x="340371" y="2816084"/>
        <a:ext cx="4311566" cy="646734"/>
      </dsp:txXfrm>
    </dsp:sp>
    <dsp:sp modelId="{C0495CDC-186B-4000-87A9-8458DD2F02D8}">
      <dsp:nvSpPr>
        <dsp:cNvPr id="0" name=""/>
        <dsp:cNvSpPr/>
      </dsp:nvSpPr>
      <dsp:spPr>
        <a:xfrm>
          <a:off x="340371" y="3508908"/>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Kosten die </a:t>
          </a:r>
          <a:r>
            <a:rPr lang="nl-NL" sz="1700" u="sng" kern="1200" dirty="0">
              <a:latin typeface="Effra" panose="02000506080000020004"/>
            </a:rPr>
            <a:t>onafhankelijk</a:t>
          </a:r>
          <a:r>
            <a:rPr lang="nl-NL" sz="1700" kern="1200" dirty="0">
              <a:latin typeface="Effra" panose="02000506080000020004"/>
            </a:rPr>
            <a:t> zijn van de productieomvang. </a:t>
          </a:r>
        </a:p>
        <a:p>
          <a:pPr marL="0" lvl="0" indent="0" algn="ctr" defTabSz="755650">
            <a:lnSpc>
              <a:spcPct val="100000"/>
            </a:lnSpc>
            <a:spcBef>
              <a:spcPct val="0"/>
            </a:spcBef>
            <a:spcAft>
              <a:spcPct val="35000"/>
            </a:spcAft>
            <a:buNone/>
          </a:pPr>
          <a:r>
            <a:rPr lang="nl-NL" sz="1700" kern="1200" dirty="0">
              <a:latin typeface="Effra" panose="02000506080000020004"/>
            </a:rPr>
            <a:t>Het maakt niet uit of je 0, 10 of 20 fietsen produceert, deze kosten maak je sowieso. </a:t>
          </a:r>
        </a:p>
        <a:p>
          <a:pPr marL="0" lvl="0" indent="0" algn="ctr" defTabSz="755650">
            <a:lnSpc>
              <a:spcPct val="100000"/>
            </a:lnSpc>
            <a:spcBef>
              <a:spcPct val="0"/>
            </a:spcBef>
            <a:spcAft>
              <a:spcPct val="35000"/>
            </a:spcAft>
            <a:buNone/>
          </a:pPr>
          <a:r>
            <a:rPr lang="nl-NL" sz="1700" kern="1200" dirty="0">
              <a:latin typeface="Effra" panose="02000506080000020004"/>
            </a:rPr>
            <a:t>Bijvoorbeeld:</a:t>
          </a:r>
        </a:p>
        <a:p>
          <a:pPr marL="0" lvl="0" indent="0" algn="ctr" defTabSz="755650">
            <a:lnSpc>
              <a:spcPct val="100000"/>
            </a:lnSpc>
            <a:spcBef>
              <a:spcPct val="0"/>
            </a:spcBef>
            <a:spcAft>
              <a:spcPct val="35000"/>
            </a:spcAft>
            <a:buNone/>
          </a:pPr>
          <a:r>
            <a:rPr lang="nl-NL" sz="1700" kern="1200" dirty="0">
              <a:latin typeface="Effra" panose="02000506080000020004"/>
            </a:rPr>
            <a:t>- Afschrijvingskosten;</a:t>
          </a:r>
        </a:p>
        <a:p>
          <a:pPr marL="0" lvl="0" indent="0" algn="ctr" defTabSz="755650">
            <a:lnSpc>
              <a:spcPct val="100000"/>
            </a:lnSpc>
            <a:spcBef>
              <a:spcPct val="0"/>
            </a:spcBef>
            <a:spcAft>
              <a:spcPct val="35000"/>
            </a:spcAft>
            <a:buNone/>
          </a:pPr>
          <a:r>
            <a:rPr lang="nl-NL" sz="1700" kern="1200" dirty="0">
              <a:latin typeface="Effra" panose="02000506080000020004"/>
            </a:rPr>
            <a:t>- Verzekeringskosten.</a:t>
          </a:r>
        </a:p>
      </dsp:txBody>
      <dsp:txXfrm>
        <a:off x="340371" y="3508908"/>
        <a:ext cx="4311566" cy="3200"/>
      </dsp:txXfrm>
    </dsp:sp>
    <dsp:sp modelId="{56C6434B-2943-47E9-9BBB-CE62C774DDDF}">
      <dsp:nvSpPr>
        <dsp:cNvPr id="0" name=""/>
        <dsp:cNvSpPr/>
      </dsp:nvSpPr>
      <dsp:spPr>
        <a:xfrm>
          <a:off x="6439498" y="1069494"/>
          <a:ext cx="2245494" cy="1563675"/>
        </a:xfrm>
        <a:prstGeom prst="rect">
          <a:avLst/>
        </a:prstGeom>
        <a:blipFill>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406462" y="2704947"/>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Variabele kosten</a:t>
          </a:r>
        </a:p>
      </dsp:txBody>
      <dsp:txXfrm>
        <a:off x="5406462" y="2704947"/>
        <a:ext cx="4311566" cy="646734"/>
      </dsp:txXfrm>
    </dsp:sp>
    <dsp:sp modelId="{56D14683-2634-4F24-AC95-F89297BE51AE}">
      <dsp:nvSpPr>
        <dsp:cNvPr id="0" name=""/>
        <dsp:cNvSpPr/>
      </dsp:nvSpPr>
      <dsp:spPr>
        <a:xfrm>
          <a:off x="5406462" y="3397770"/>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t>Kosten die veranderen door een toename of afname in de productieomvang.</a:t>
          </a:r>
        </a:p>
        <a:p>
          <a:pPr marL="0" lvl="0" indent="0" algn="ctr" defTabSz="755650">
            <a:lnSpc>
              <a:spcPct val="100000"/>
            </a:lnSpc>
            <a:spcBef>
              <a:spcPct val="0"/>
            </a:spcBef>
            <a:spcAft>
              <a:spcPct val="35000"/>
            </a:spcAft>
            <a:buNone/>
          </a:pPr>
          <a:r>
            <a:rPr lang="nl-NL" sz="1700" kern="1200" dirty="0"/>
            <a:t>Bijvoorbeeld:</a:t>
          </a:r>
        </a:p>
        <a:p>
          <a:pPr marL="0" lvl="0" indent="0" algn="ctr" defTabSz="755650">
            <a:lnSpc>
              <a:spcPct val="100000"/>
            </a:lnSpc>
            <a:spcBef>
              <a:spcPct val="0"/>
            </a:spcBef>
            <a:spcAft>
              <a:spcPct val="35000"/>
            </a:spcAft>
            <a:buNone/>
          </a:pPr>
          <a:r>
            <a:rPr lang="nl-NL" sz="1700" kern="1200" dirty="0"/>
            <a:t>- Grondstofkosten;</a:t>
          </a:r>
        </a:p>
        <a:p>
          <a:pPr marL="0" lvl="0" indent="0" algn="ctr" defTabSz="755650">
            <a:lnSpc>
              <a:spcPct val="100000"/>
            </a:lnSpc>
            <a:spcBef>
              <a:spcPct val="0"/>
            </a:spcBef>
            <a:spcAft>
              <a:spcPct val="35000"/>
            </a:spcAft>
            <a:buNone/>
          </a:pPr>
          <a:r>
            <a:rPr lang="nl-NL" sz="1700" kern="1200" dirty="0"/>
            <a:t>- Verpakkingskosten.</a:t>
          </a:r>
        </a:p>
      </dsp:txBody>
      <dsp:txXfrm>
        <a:off x="5406462" y="3397770"/>
        <a:ext cx="4311566" cy="3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8767-5D63-414D-9932-8B736475AB23}">
      <dsp:nvSpPr>
        <dsp:cNvPr id="0" name=""/>
        <dsp:cNvSpPr/>
      </dsp:nvSpPr>
      <dsp:spPr>
        <a:xfrm>
          <a:off x="1248978" y="958357"/>
          <a:ext cx="2494351" cy="2008226"/>
        </a:xfrm>
        <a:prstGeom prst="rect">
          <a:avLst/>
        </a:prstGeom>
        <a:blipFill>
          <a:blip xmlns:r="http://schemas.openxmlformats.org/officeDocument/2006/relationships" r:embed="rId1"/>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EAC7A-9912-46B5-AF87-7655B8B18065}">
      <dsp:nvSpPr>
        <dsp:cNvPr id="0" name=""/>
        <dsp:cNvSpPr/>
      </dsp:nvSpPr>
      <dsp:spPr>
        <a:xfrm>
          <a:off x="340371" y="2816084"/>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Constante kosten</a:t>
          </a:r>
        </a:p>
      </dsp:txBody>
      <dsp:txXfrm>
        <a:off x="340371" y="2816084"/>
        <a:ext cx="4311566" cy="646734"/>
      </dsp:txXfrm>
    </dsp:sp>
    <dsp:sp modelId="{C0495CDC-186B-4000-87A9-8458DD2F02D8}">
      <dsp:nvSpPr>
        <dsp:cNvPr id="0" name=""/>
        <dsp:cNvSpPr/>
      </dsp:nvSpPr>
      <dsp:spPr>
        <a:xfrm>
          <a:off x="340371" y="3508908"/>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Kosten die </a:t>
          </a:r>
          <a:r>
            <a:rPr lang="nl-NL" sz="1700" u="sng" kern="1200" dirty="0">
              <a:latin typeface="Effra" panose="02000506080000020004"/>
            </a:rPr>
            <a:t>onafhankelijk</a:t>
          </a:r>
          <a:r>
            <a:rPr lang="nl-NL" sz="1700" kern="1200" dirty="0">
              <a:latin typeface="Effra" panose="02000506080000020004"/>
            </a:rPr>
            <a:t> zijn van de productieomvang. </a:t>
          </a:r>
        </a:p>
        <a:p>
          <a:pPr marL="0" lvl="0" indent="0" algn="ctr" defTabSz="755650">
            <a:lnSpc>
              <a:spcPct val="100000"/>
            </a:lnSpc>
            <a:spcBef>
              <a:spcPct val="0"/>
            </a:spcBef>
            <a:spcAft>
              <a:spcPct val="35000"/>
            </a:spcAft>
            <a:buNone/>
          </a:pPr>
          <a:r>
            <a:rPr lang="nl-NL" sz="1700" kern="1200" dirty="0">
              <a:latin typeface="Effra" panose="02000506080000020004"/>
            </a:rPr>
            <a:t>Het maakt niet uit of je 0, 10 of 20 fietsen produceert, deze kosten maak je sowieso. </a:t>
          </a:r>
        </a:p>
        <a:p>
          <a:pPr marL="0" lvl="0" indent="0" algn="ctr" defTabSz="755650">
            <a:lnSpc>
              <a:spcPct val="100000"/>
            </a:lnSpc>
            <a:spcBef>
              <a:spcPct val="0"/>
            </a:spcBef>
            <a:spcAft>
              <a:spcPct val="35000"/>
            </a:spcAft>
            <a:buNone/>
          </a:pPr>
          <a:r>
            <a:rPr lang="nl-NL" sz="1700" kern="1200" dirty="0">
              <a:latin typeface="Effra" panose="02000506080000020004"/>
            </a:rPr>
            <a:t>Bijvoorbeeld:</a:t>
          </a:r>
        </a:p>
        <a:p>
          <a:pPr marL="0" lvl="0" indent="0" algn="ctr" defTabSz="755650">
            <a:lnSpc>
              <a:spcPct val="100000"/>
            </a:lnSpc>
            <a:spcBef>
              <a:spcPct val="0"/>
            </a:spcBef>
            <a:spcAft>
              <a:spcPct val="35000"/>
            </a:spcAft>
            <a:buNone/>
          </a:pPr>
          <a:r>
            <a:rPr lang="nl-NL" sz="1700" kern="1200" dirty="0">
              <a:latin typeface="Effra" panose="02000506080000020004"/>
            </a:rPr>
            <a:t>- Afschrijvingskosten;</a:t>
          </a:r>
        </a:p>
        <a:p>
          <a:pPr marL="0" lvl="0" indent="0" algn="ctr" defTabSz="755650">
            <a:lnSpc>
              <a:spcPct val="100000"/>
            </a:lnSpc>
            <a:spcBef>
              <a:spcPct val="0"/>
            </a:spcBef>
            <a:spcAft>
              <a:spcPct val="35000"/>
            </a:spcAft>
            <a:buNone/>
          </a:pPr>
          <a:r>
            <a:rPr lang="nl-NL" sz="1700" kern="1200" dirty="0">
              <a:latin typeface="Effra" panose="02000506080000020004"/>
            </a:rPr>
            <a:t>- Verzekeringskosten.</a:t>
          </a:r>
        </a:p>
      </dsp:txBody>
      <dsp:txXfrm>
        <a:off x="340371" y="3508908"/>
        <a:ext cx="4311566" cy="3200"/>
      </dsp:txXfrm>
    </dsp:sp>
    <dsp:sp modelId="{56C6434B-2943-47E9-9BBB-CE62C774DDDF}">
      <dsp:nvSpPr>
        <dsp:cNvPr id="0" name=""/>
        <dsp:cNvSpPr/>
      </dsp:nvSpPr>
      <dsp:spPr>
        <a:xfrm>
          <a:off x="6439498" y="1069494"/>
          <a:ext cx="2245494" cy="1563675"/>
        </a:xfrm>
        <a:prstGeom prst="rect">
          <a:avLst/>
        </a:prstGeom>
        <a:blipFill>
          <a:blip xmlns:r="http://schemas.openxmlformats.org/officeDocument/2006/relationships" r:embed="rId2"/>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B00CC-C0E7-4DC5-8FEC-B91F143CCF2A}">
      <dsp:nvSpPr>
        <dsp:cNvPr id="0" name=""/>
        <dsp:cNvSpPr/>
      </dsp:nvSpPr>
      <dsp:spPr>
        <a:xfrm>
          <a:off x="5406462" y="2704947"/>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nl-NL" sz="3600" kern="1200" dirty="0">
              <a:latin typeface="Effra" panose="02000506080000020004"/>
            </a:rPr>
            <a:t>Variabele kosten</a:t>
          </a:r>
        </a:p>
      </dsp:txBody>
      <dsp:txXfrm>
        <a:off x="5406462" y="2704947"/>
        <a:ext cx="4311566" cy="646734"/>
      </dsp:txXfrm>
    </dsp:sp>
    <dsp:sp modelId="{56D14683-2634-4F24-AC95-F89297BE51AE}">
      <dsp:nvSpPr>
        <dsp:cNvPr id="0" name=""/>
        <dsp:cNvSpPr/>
      </dsp:nvSpPr>
      <dsp:spPr>
        <a:xfrm>
          <a:off x="5406462" y="3397770"/>
          <a:ext cx="4311566" cy="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Effra" panose="02000506080000020004"/>
            </a:rPr>
            <a:t>Kosten die veranderen door een toename of afname in de productieomvang.</a:t>
          </a:r>
        </a:p>
        <a:p>
          <a:pPr marL="0" lvl="0" indent="0" algn="ctr" defTabSz="755650">
            <a:lnSpc>
              <a:spcPct val="100000"/>
            </a:lnSpc>
            <a:spcBef>
              <a:spcPct val="0"/>
            </a:spcBef>
            <a:spcAft>
              <a:spcPct val="35000"/>
            </a:spcAft>
            <a:buNone/>
          </a:pPr>
          <a:r>
            <a:rPr lang="nl-NL" sz="1700" kern="1200" dirty="0">
              <a:latin typeface="Effra" panose="02000506080000020004"/>
            </a:rPr>
            <a:t>Bijvoorbeeld:</a:t>
          </a:r>
        </a:p>
        <a:p>
          <a:pPr marL="0" lvl="0" indent="0" algn="ctr" defTabSz="755650">
            <a:lnSpc>
              <a:spcPct val="100000"/>
            </a:lnSpc>
            <a:spcBef>
              <a:spcPct val="0"/>
            </a:spcBef>
            <a:spcAft>
              <a:spcPct val="35000"/>
            </a:spcAft>
            <a:buNone/>
          </a:pPr>
          <a:r>
            <a:rPr lang="nl-NL" sz="1700" kern="1200" dirty="0">
              <a:latin typeface="Effra" panose="02000506080000020004"/>
            </a:rPr>
            <a:t>- Grondstofkosten;</a:t>
          </a:r>
        </a:p>
        <a:p>
          <a:pPr marL="0" lvl="0" indent="0" algn="ctr" defTabSz="755650">
            <a:lnSpc>
              <a:spcPct val="100000"/>
            </a:lnSpc>
            <a:spcBef>
              <a:spcPct val="0"/>
            </a:spcBef>
            <a:spcAft>
              <a:spcPct val="35000"/>
            </a:spcAft>
            <a:buNone/>
          </a:pPr>
          <a:r>
            <a:rPr lang="nl-NL" sz="1700" kern="1200" dirty="0">
              <a:latin typeface="Effra" panose="02000506080000020004"/>
            </a:rPr>
            <a:t>- Verpakkingskosten.</a:t>
          </a:r>
        </a:p>
      </dsp:txBody>
      <dsp:txXfrm>
        <a:off x="5406462" y="3397770"/>
        <a:ext cx="4311566" cy="320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03B088-E8ED-4B1B-8A7F-F213E363004F}" type="datetimeFigureOut">
              <a:rPr lang="nl-NL" smtClean="0"/>
              <a:t>21-05-2026</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2DE054-1A0C-403B-A1DA-D1826809846E}" type="slidenum">
              <a:rPr lang="nl-NL" smtClean="0"/>
              <a:t>‹nr.›</a:t>
            </a:fld>
            <a:endParaRPr lang="nl-NL"/>
          </a:p>
        </p:txBody>
      </p:sp>
    </p:spTree>
    <p:extLst>
      <p:ext uri="{BB962C8B-B14F-4D97-AF65-F5344CB8AC3E}">
        <p14:creationId xmlns:p14="http://schemas.microsoft.com/office/powerpoint/2010/main" val="344511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23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94A74-F0E2-DE2B-5EDA-F249F61BC08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D52E0B-0208-FC8F-D474-704FA9F45EA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CAACFA-8A11-8255-7971-1E3E7F421A5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6182D5C-D3EC-6D79-712F-A34CF226F895}"/>
              </a:ext>
            </a:extLst>
          </p:cNvPr>
          <p:cNvSpPr>
            <a:spLocks noGrp="1"/>
          </p:cNvSpPr>
          <p:nvPr>
            <p:ph type="sldNum" sz="quarter" idx="5"/>
          </p:nvPr>
        </p:nvSpPr>
        <p:spPr/>
        <p:txBody>
          <a:bodyPr/>
          <a:lstStyle/>
          <a:p>
            <a:fld id="{702DE054-1A0C-403B-A1DA-D1826809846E}" type="slidenum">
              <a:rPr lang="nl-NL" smtClean="0"/>
              <a:t>67</a:t>
            </a:fld>
            <a:endParaRPr lang="nl-NL"/>
          </a:p>
        </p:txBody>
      </p:sp>
    </p:spTree>
    <p:extLst>
      <p:ext uri="{BB962C8B-B14F-4D97-AF65-F5344CB8AC3E}">
        <p14:creationId xmlns:p14="http://schemas.microsoft.com/office/powerpoint/2010/main" val="119307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moet je natuurlijk wel weten wat het verschil is tussen constante en variabele kosten!</a:t>
            </a:r>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71</a:t>
            </a:fld>
            <a:endParaRPr lang="nl-NL"/>
          </a:p>
        </p:txBody>
      </p:sp>
    </p:spTree>
    <p:extLst>
      <p:ext uri="{BB962C8B-B14F-4D97-AF65-F5344CB8AC3E}">
        <p14:creationId xmlns:p14="http://schemas.microsoft.com/office/powerpoint/2010/main" val="4207494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72</a:t>
            </a:fld>
            <a:endParaRPr lang="nl-NL"/>
          </a:p>
        </p:txBody>
      </p:sp>
    </p:spTree>
    <p:extLst>
      <p:ext uri="{BB962C8B-B14F-4D97-AF65-F5344CB8AC3E}">
        <p14:creationId xmlns:p14="http://schemas.microsoft.com/office/powerpoint/2010/main" val="6553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9E0D3-8978-BAFC-75B3-DE674DF226F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95DD98-5ABA-9C9A-2CBE-DB8E50146EA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DB8FF0-91E7-F1F7-4515-9B018A0E672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B8F5235-D6F0-50F3-A7B5-ACE08DB3D9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84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0870C-BCDB-AD31-E7C5-21E3AA4300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907B2A-4697-8006-76D8-D96F8DADEF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73816E-8F9F-E68C-3215-1933E83E63A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B091157-3CB9-71AD-AF9F-6E7193E1C7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2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C93D-4036-8124-1D12-D381320B95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517363-0CF2-656F-D584-6668664B0B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6E8FE5-29F5-AAF3-7565-66BAAD4D1EEF}"/>
              </a:ext>
            </a:extLst>
          </p:cNvPr>
          <p:cNvSpPr>
            <a:spLocks noGrp="1"/>
          </p:cNvSpPr>
          <p:nvPr>
            <p:ph type="body" idx="1"/>
          </p:nvPr>
        </p:nvSpPr>
        <p:spPr/>
        <p:txBody>
          <a:bodyPr/>
          <a:lstStyle/>
          <a:p>
            <a:pPr algn="ctr"/>
            <a:r>
              <a:rPr lang="nl-NL" dirty="0">
                <a:solidFill>
                  <a:schemeClr val="tx1"/>
                </a:solidFill>
              </a:rPr>
              <a:t>De formules berekenen dus iets anders! Wil je de uitkomsten met elkaar vergelijken? 2 mogelijkheden:</a:t>
            </a:r>
          </a:p>
          <a:p>
            <a:pPr marL="342900" indent="-342900" algn="ctr">
              <a:buAutoNum type="arabicPeriod"/>
            </a:pPr>
            <a:r>
              <a:rPr lang="nl-NL" dirty="0">
                <a:solidFill>
                  <a:schemeClr val="tx1"/>
                </a:solidFill>
              </a:rPr>
              <a:t>Interestbedrag enkelvoudige interest + kapitaal = eindwaarde enkelvoudige interest</a:t>
            </a:r>
          </a:p>
          <a:p>
            <a:pPr marL="342900" indent="-342900" algn="ctr">
              <a:buAutoNum type="arabicPeriod"/>
            </a:pPr>
            <a:r>
              <a:rPr lang="nl-NL" dirty="0">
                <a:solidFill>
                  <a:schemeClr val="tx1"/>
                </a:solidFill>
              </a:rPr>
              <a:t>Eindwaarde samengestelde interest – beginwaarde = interest samengestelde interest</a:t>
            </a:r>
          </a:p>
          <a:p>
            <a:endParaRPr lang="nl-NL" dirty="0"/>
          </a:p>
        </p:txBody>
      </p:sp>
      <p:sp>
        <p:nvSpPr>
          <p:cNvPr id="4" name="Tijdelijke aanduiding voor dianummer 3">
            <a:extLst>
              <a:ext uri="{FF2B5EF4-FFF2-40B4-BE49-F238E27FC236}">
                <a16:creationId xmlns:a16="http://schemas.microsoft.com/office/drawing/2014/main" id="{F8F31713-9DC3-6295-6C76-1B88925B5C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1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Er is sprake van leverancierskrediet als een leverancier alvast goederen of diensten levert en de klant later betaalt. Er zijn twee vormen van leverancierskrediet: </a:t>
            </a:r>
          </a:p>
          <a:p>
            <a:pPr marL="457200" indent="-457200">
              <a:buFont typeface="+mj-lt"/>
              <a:buAutoNum type="arabicPeriod"/>
            </a:pPr>
            <a:r>
              <a:rPr lang="nl-NL" sz="1200" dirty="0"/>
              <a:t>Ontvangen leverancierskrediet</a:t>
            </a:r>
          </a:p>
          <a:p>
            <a:pPr marL="457200" indent="-457200">
              <a:buFont typeface="+mj-lt"/>
              <a:buAutoNum type="arabicPeriod"/>
            </a:pPr>
            <a:r>
              <a:rPr lang="nl-NL" sz="1200" dirty="0"/>
              <a:t>Verstrekt leverancierskrediet.</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24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Er is sprake van afnemerskrediet als een afnemer (klant) alvast betaalt en de goederen of diensten later worden geleverd door de leverancier. Er zijn twee vormen van afnemerskrediet: </a:t>
            </a:r>
          </a:p>
          <a:p>
            <a:pPr marL="457200" indent="-457200">
              <a:buFont typeface="+mj-lt"/>
              <a:buAutoNum type="arabicPeriod"/>
            </a:pPr>
            <a:r>
              <a:rPr lang="nl-NL" sz="1200" dirty="0"/>
              <a:t>Ontvangen afnemerskrediet </a:t>
            </a:r>
          </a:p>
          <a:p>
            <a:pPr marL="457200" indent="-457200">
              <a:buFont typeface="+mj-lt"/>
              <a:buAutoNum type="arabicPeriod"/>
            </a:pPr>
            <a:r>
              <a:rPr lang="nl-NL" sz="1200" dirty="0"/>
              <a:t>Verstrekt afnemerskrediet.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46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399BC-29EB-8071-4DF8-4B72274E3D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3BCE11-011E-DABD-20B7-5B8F65F99D0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96A653-BB8F-6B1A-6CD5-A3711986406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6E78893-1F71-5740-2A6B-9877897490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52D38-649F-2742-B8D4-CEFE198114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22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7FD1-C310-F383-A01E-906858F48B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DB475D4-8EE5-FC0A-A7A1-C6F1840DDD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466DB2-30F6-B9CF-D3CF-B0FFA9D49A0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ACEF67A-2084-632B-E1AA-04E51E9B940B}"/>
              </a:ext>
            </a:extLst>
          </p:cNvPr>
          <p:cNvSpPr>
            <a:spLocks noGrp="1"/>
          </p:cNvSpPr>
          <p:nvPr>
            <p:ph type="sldNum" sz="quarter" idx="5"/>
          </p:nvPr>
        </p:nvSpPr>
        <p:spPr/>
        <p:txBody>
          <a:bodyPr/>
          <a:lstStyle/>
          <a:p>
            <a:fld id="{8E652D38-649F-2742-B8D4-CEFE19811428}" type="slidenum">
              <a:rPr lang="nl-NL" smtClean="0"/>
              <a:t>6</a:t>
            </a:fld>
            <a:endParaRPr lang="nl-NL"/>
          </a:p>
        </p:txBody>
      </p:sp>
    </p:spTree>
    <p:extLst>
      <p:ext uri="{BB962C8B-B14F-4D97-AF65-F5344CB8AC3E}">
        <p14:creationId xmlns:p14="http://schemas.microsoft.com/office/powerpoint/2010/main" val="106563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045D-35C7-AA6B-18BA-6F2A73DD48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27008B-DE10-E585-E8A5-71020E850C2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58D49D-821A-AA4B-BF08-595D2C1A955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693F9E4-B6A6-0022-7239-42F55CD7CAF0}"/>
              </a:ext>
            </a:extLst>
          </p:cNvPr>
          <p:cNvSpPr>
            <a:spLocks noGrp="1"/>
          </p:cNvSpPr>
          <p:nvPr>
            <p:ph type="sldNum" sz="quarter" idx="5"/>
          </p:nvPr>
        </p:nvSpPr>
        <p:spPr/>
        <p:txBody>
          <a:bodyPr/>
          <a:lstStyle/>
          <a:p>
            <a:fld id="{8E652D38-649F-2742-B8D4-CEFE19811428}" type="slidenum">
              <a:rPr lang="nl-NL" smtClean="0"/>
              <a:t>8</a:t>
            </a:fld>
            <a:endParaRPr lang="nl-NL"/>
          </a:p>
        </p:txBody>
      </p:sp>
    </p:spTree>
    <p:extLst>
      <p:ext uri="{BB962C8B-B14F-4D97-AF65-F5344CB8AC3E}">
        <p14:creationId xmlns:p14="http://schemas.microsoft.com/office/powerpoint/2010/main" val="124062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Benadruk hier het belang van een volledig antwoord formuleren! Dus benoem het begrip in je antwoord, formuleer een volzin, laat zien dat je weet wat begrippen betekenen. Lees je antwoord op de vraag nog eens kritisch na. </a:t>
            </a:r>
          </a:p>
          <a:p>
            <a:endParaRPr lang="nl-NL" dirty="0"/>
          </a:p>
        </p:txBody>
      </p:sp>
      <p:sp>
        <p:nvSpPr>
          <p:cNvPr id="4" name="Tijdelijke aanduiding voor dianummer 3"/>
          <p:cNvSpPr>
            <a:spLocks noGrp="1"/>
          </p:cNvSpPr>
          <p:nvPr>
            <p:ph type="sldNum" sz="quarter" idx="5"/>
          </p:nvPr>
        </p:nvSpPr>
        <p:spPr/>
        <p:txBody>
          <a:bodyPr/>
          <a:lstStyle/>
          <a:p>
            <a:fld id="{702DE054-1A0C-403B-A1DA-D1826809846E}" type="slidenum">
              <a:rPr lang="nl-NL" smtClean="0"/>
              <a:t>62</a:t>
            </a:fld>
            <a:endParaRPr lang="nl-NL"/>
          </a:p>
        </p:txBody>
      </p:sp>
    </p:spTree>
    <p:extLst>
      <p:ext uri="{BB962C8B-B14F-4D97-AF65-F5344CB8AC3E}">
        <p14:creationId xmlns:p14="http://schemas.microsoft.com/office/powerpoint/2010/main" val="326998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0E8F8-1302-0F00-46A4-D5AE5701DEE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375589-3EE5-9BB1-88B5-2767D2C859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A3589F-F136-CFE1-8260-106BD21B3DF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2AC8E8B-91DF-1636-86E8-D5BF482E247A}"/>
              </a:ext>
            </a:extLst>
          </p:cNvPr>
          <p:cNvSpPr>
            <a:spLocks noGrp="1"/>
          </p:cNvSpPr>
          <p:nvPr>
            <p:ph type="sldNum" sz="quarter" idx="5"/>
          </p:nvPr>
        </p:nvSpPr>
        <p:spPr/>
        <p:txBody>
          <a:bodyPr/>
          <a:lstStyle/>
          <a:p>
            <a:fld id="{702DE054-1A0C-403B-A1DA-D1826809846E}" type="slidenum">
              <a:rPr lang="nl-NL" smtClean="0"/>
              <a:t>63</a:t>
            </a:fld>
            <a:endParaRPr lang="nl-NL"/>
          </a:p>
        </p:txBody>
      </p:sp>
    </p:spTree>
    <p:extLst>
      <p:ext uri="{BB962C8B-B14F-4D97-AF65-F5344CB8AC3E}">
        <p14:creationId xmlns:p14="http://schemas.microsoft.com/office/powerpoint/2010/main" val="63982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2DE054-1A0C-403B-A1DA-D1826809846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60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4727B-3AEF-E05F-2E63-7C911E95BD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33AEB5-6AE0-D689-F795-A4C660AA992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0AE7B8-F347-EB4F-ED91-9CAC9C3F218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6EFD078-168A-E7D4-7544-18E9E7038316}"/>
              </a:ext>
            </a:extLst>
          </p:cNvPr>
          <p:cNvSpPr>
            <a:spLocks noGrp="1"/>
          </p:cNvSpPr>
          <p:nvPr>
            <p:ph type="sldNum" sz="quarter" idx="5"/>
          </p:nvPr>
        </p:nvSpPr>
        <p:spPr/>
        <p:txBody>
          <a:bodyPr/>
          <a:lstStyle/>
          <a:p>
            <a:fld id="{702DE054-1A0C-403B-A1DA-D1826809846E}" type="slidenum">
              <a:rPr lang="nl-NL" smtClean="0"/>
              <a:t>65</a:t>
            </a:fld>
            <a:endParaRPr lang="nl-NL"/>
          </a:p>
        </p:txBody>
      </p:sp>
    </p:spTree>
    <p:extLst>
      <p:ext uri="{BB962C8B-B14F-4D97-AF65-F5344CB8AC3E}">
        <p14:creationId xmlns:p14="http://schemas.microsoft.com/office/powerpoint/2010/main" val="377482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8DE83-BE4B-23C0-8AFB-6497E5AC3E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58BB5B-3093-3AAD-47F8-42FC50842F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3B1E19-D3BE-8F22-6EFE-5DAC40E789A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F281CBF-4807-9AA5-603B-7462C5F5440D}"/>
              </a:ext>
            </a:extLst>
          </p:cNvPr>
          <p:cNvSpPr>
            <a:spLocks noGrp="1"/>
          </p:cNvSpPr>
          <p:nvPr>
            <p:ph type="sldNum" sz="quarter" idx="5"/>
          </p:nvPr>
        </p:nvSpPr>
        <p:spPr/>
        <p:txBody>
          <a:bodyPr/>
          <a:lstStyle/>
          <a:p>
            <a:fld id="{702DE054-1A0C-403B-A1DA-D1826809846E}" type="slidenum">
              <a:rPr lang="nl-NL" smtClean="0"/>
              <a:t>66</a:t>
            </a:fld>
            <a:endParaRPr lang="nl-NL"/>
          </a:p>
        </p:txBody>
      </p:sp>
    </p:spTree>
    <p:extLst>
      <p:ext uri="{BB962C8B-B14F-4D97-AF65-F5344CB8AC3E}">
        <p14:creationId xmlns:p14="http://schemas.microsoft.com/office/powerpoint/2010/main" val="69417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27677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85281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48620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96417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43544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30780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3312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73320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5316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36355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21-05-2026</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3724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21-05-2026</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95644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 Id="rId9" Type="http://schemas.openxmlformats.org/officeDocument/2006/relationships/image" Target="../media/image21.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 Id="rId9"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svg"/><Relationship Id="rId4" Type="http://schemas.openxmlformats.org/officeDocument/2006/relationships/image" Target="../media/image47.svg"/></Relationships>
</file>

<file path=ppt/slides/_rels/slide9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svg"/><Relationship Id="rId4" Type="http://schemas.openxmlformats.org/officeDocument/2006/relationships/image" Target="../media/image47.sv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74F6-C562-4F76-84FE-5A6E65846230}"/>
              </a:ext>
            </a:extLst>
          </p:cNvPr>
          <p:cNvSpPr>
            <a:spLocks noGrp="1"/>
          </p:cNvSpPr>
          <p:nvPr>
            <p:ph type="ctrTitle"/>
          </p:nvPr>
        </p:nvSpPr>
        <p:spPr/>
        <p:txBody>
          <a:bodyPr/>
          <a:lstStyle/>
          <a:p>
            <a:r>
              <a:rPr lang="nl-NL" dirty="0">
                <a:latin typeface="Effra" panose="02000506080000020004" pitchFamily="2" charset="0"/>
              </a:rPr>
              <a:t>Bedrijfseconomie Havo</a:t>
            </a:r>
          </a:p>
        </p:txBody>
      </p:sp>
      <p:sp>
        <p:nvSpPr>
          <p:cNvPr id="3" name="Ondertitel 2">
            <a:extLst>
              <a:ext uri="{FF2B5EF4-FFF2-40B4-BE49-F238E27FC236}">
                <a16:creationId xmlns:a16="http://schemas.microsoft.com/office/drawing/2014/main" id="{A745CA3A-1013-4129-828C-01E25CFA2E52}"/>
              </a:ext>
            </a:extLst>
          </p:cNvPr>
          <p:cNvSpPr>
            <a:spLocks noGrp="1"/>
          </p:cNvSpPr>
          <p:nvPr>
            <p:ph type="subTitle" idx="1"/>
          </p:nvPr>
        </p:nvSpPr>
        <p:spPr/>
        <p:txBody>
          <a:bodyPr/>
          <a:lstStyle/>
          <a:p>
            <a:r>
              <a:rPr lang="nl-NL" dirty="0"/>
              <a:t>door Matthijs en Quirine</a:t>
            </a:r>
            <a:endParaRPr lang="nl-NL" dirty="0">
              <a:latin typeface="Effra" panose="02000506080000020004" pitchFamily="2" charset="0"/>
            </a:endParaRPr>
          </a:p>
        </p:txBody>
      </p:sp>
    </p:spTree>
    <p:extLst>
      <p:ext uri="{BB962C8B-B14F-4D97-AF65-F5344CB8AC3E}">
        <p14:creationId xmlns:p14="http://schemas.microsoft.com/office/powerpoint/2010/main" val="42356288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1DCDB-E8E7-DCA2-8296-CD401721603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0B0B8F0-687E-C0A4-4FD6-7F9AA38C16FA}"/>
              </a:ext>
            </a:extLst>
          </p:cNvPr>
          <p:cNvSpPr>
            <a:spLocks noGrp="1"/>
          </p:cNvSpPr>
          <p:nvPr>
            <p:ph type="title"/>
          </p:nvPr>
        </p:nvSpPr>
        <p:spPr/>
        <p:txBody>
          <a:bodyPr/>
          <a:lstStyle/>
          <a:p>
            <a:r>
              <a:rPr lang="nl-NL" dirty="0"/>
              <a:t>Financiële feiten verwerken op de balans</a:t>
            </a:r>
          </a:p>
        </p:txBody>
      </p:sp>
      <p:sp>
        <p:nvSpPr>
          <p:cNvPr id="5" name="Tijdelijke aanduiding voor tekst 4">
            <a:extLst>
              <a:ext uri="{FF2B5EF4-FFF2-40B4-BE49-F238E27FC236}">
                <a16:creationId xmlns:a16="http://schemas.microsoft.com/office/drawing/2014/main" id="{AB09B6C9-156F-CF6B-C12C-4CC63850D123}"/>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1969977157"/>
      </p:ext>
    </p:extLst>
  </p:cSld>
  <p:clrMapOvr>
    <a:masterClrMapping/>
  </p:clrMapOvr>
  <p:transition spd="med">
    <p:pull/>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C008-F0D0-160C-C801-5E828863CE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777FDA-334B-896D-4DCA-CD9446A3955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515139E-D0FD-FD0A-1D92-9D48B75E222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022469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9A60-1137-686B-A24E-99A670D895B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8CCC40F-325B-ECBA-34DE-9EF65F3ECC84}"/>
              </a:ext>
            </a:extLst>
          </p:cNvPr>
          <p:cNvSpPr>
            <a:spLocks noGrp="1"/>
          </p:cNvSpPr>
          <p:nvPr>
            <p:ph type="title"/>
          </p:nvPr>
        </p:nvSpPr>
        <p:spPr/>
        <p:txBody>
          <a:bodyPr/>
          <a:lstStyle/>
          <a:p>
            <a:r>
              <a:rPr lang="nl-NL" dirty="0"/>
              <a:t>Overlopende (transitorische) posten</a:t>
            </a:r>
          </a:p>
        </p:txBody>
      </p:sp>
      <p:sp>
        <p:nvSpPr>
          <p:cNvPr id="5" name="Tijdelijke aanduiding voor tekst 4">
            <a:extLst>
              <a:ext uri="{FF2B5EF4-FFF2-40B4-BE49-F238E27FC236}">
                <a16:creationId xmlns:a16="http://schemas.microsoft.com/office/drawing/2014/main" id="{379A73A3-A6A2-7244-A0FB-E3E9CD5773C5}"/>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974257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E073-60A6-403F-B1FB-2627886EDD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2E3E3B-8C0B-382B-2BFF-DA8B525C9941}"/>
              </a:ext>
            </a:extLst>
          </p:cNvPr>
          <p:cNvSpPr>
            <a:spLocks noGrp="1"/>
          </p:cNvSpPr>
          <p:nvPr>
            <p:ph type="title"/>
          </p:nvPr>
        </p:nvSpPr>
        <p:spPr/>
        <p:txBody>
          <a:bodyPr/>
          <a:lstStyle/>
          <a:p>
            <a:r>
              <a:rPr lang="nl-NL" dirty="0"/>
              <a:t>Overlopende posten op de balans</a:t>
            </a:r>
          </a:p>
        </p:txBody>
      </p:sp>
      <p:sp>
        <p:nvSpPr>
          <p:cNvPr id="3" name="Tijdelijke aanduiding voor inhoud 2">
            <a:extLst>
              <a:ext uri="{FF2B5EF4-FFF2-40B4-BE49-F238E27FC236}">
                <a16:creationId xmlns:a16="http://schemas.microsoft.com/office/drawing/2014/main" id="{C84D8196-46A8-9D58-2CA1-B05B7FA45456}"/>
              </a:ext>
            </a:extLst>
          </p:cNvPr>
          <p:cNvSpPr>
            <a:spLocks noGrp="1"/>
          </p:cNvSpPr>
          <p:nvPr>
            <p:ph idx="1"/>
          </p:nvPr>
        </p:nvSpPr>
        <p:spPr>
          <a:xfrm>
            <a:off x="442452" y="1602658"/>
            <a:ext cx="11228438" cy="4890217"/>
          </a:xfrm>
        </p:spPr>
        <p:txBody>
          <a:bodyPr>
            <a:normAutofit fontScale="92500" lnSpcReduction="20000"/>
          </a:bodyPr>
          <a:lstStyle/>
          <a:p>
            <a:pPr marL="0" indent="0">
              <a:buNone/>
            </a:pPr>
            <a:r>
              <a:rPr lang="nl-NL" dirty="0"/>
              <a:t>Overlopende posten (transitorische posten) zijn balansposten waarbij het moment van de ontvangsten (of uitgaven) </a:t>
            </a:r>
            <a:r>
              <a:rPr lang="nl-NL" b="1" dirty="0"/>
              <a:t>afwijkt</a:t>
            </a:r>
            <a:r>
              <a:rPr lang="nl-NL" dirty="0"/>
              <a:t> van het moment waarop de opbrengsten (of kosten) worden geboekt. Ze staan tijdelijk op de balans.</a:t>
            </a:r>
          </a:p>
          <a:p>
            <a:pPr marL="0" indent="0">
              <a:buNone/>
            </a:pPr>
            <a:endParaRPr lang="nl-NL" i="1" dirty="0"/>
          </a:p>
          <a:p>
            <a:pPr marL="0" indent="0">
              <a:buNone/>
            </a:pPr>
            <a:r>
              <a:rPr lang="nl-NL" dirty="0"/>
              <a:t>Je moet weten aan welke zijde van de balans de overlopende posten staan: </a:t>
            </a:r>
          </a:p>
          <a:p>
            <a:pPr marL="0" indent="0">
              <a:buNone/>
            </a:pPr>
            <a:r>
              <a:rPr lang="nl-NL" dirty="0"/>
              <a:t>• Vlottende activa: </a:t>
            </a:r>
            <a:r>
              <a:rPr lang="nl-NL" b="1" dirty="0"/>
              <a:t>nog te ontvangen bedragen, vooruitbetaalde bedragen </a:t>
            </a:r>
          </a:p>
          <a:p>
            <a:pPr marL="0" indent="0">
              <a:buNone/>
            </a:pPr>
            <a:r>
              <a:rPr lang="nl-NL" dirty="0"/>
              <a:t>• Kort vreemd vermogen: </a:t>
            </a:r>
            <a:r>
              <a:rPr lang="nl-NL" b="1" dirty="0"/>
              <a:t>nog te betalen bedragen, </a:t>
            </a:r>
            <a:r>
              <a:rPr lang="nl-NL" b="1" dirty="0" err="1"/>
              <a:t>vooruitontvangen</a:t>
            </a:r>
            <a:r>
              <a:rPr lang="nl-NL" b="1" dirty="0"/>
              <a:t> bedragen </a:t>
            </a:r>
          </a:p>
          <a:p>
            <a:pPr marL="0" indent="0">
              <a:buNone/>
            </a:pPr>
            <a:r>
              <a:rPr lang="nl-NL" dirty="0"/>
              <a:t>Deze ‘bedragen’ zijn vaak </a:t>
            </a:r>
            <a:r>
              <a:rPr lang="nl-NL" i="1" dirty="0"/>
              <a:t>interest, huur, premies</a:t>
            </a:r>
          </a:p>
          <a:p>
            <a:pPr marL="0" indent="0">
              <a:buNone/>
            </a:pPr>
            <a:endParaRPr lang="nl-NL" i="1" dirty="0"/>
          </a:p>
          <a:p>
            <a:pPr marL="0" indent="0">
              <a:buNone/>
            </a:pPr>
            <a:r>
              <a:rPr lang="nl-NL" dirty="0"/>
              <a:t>Voor de vier overlopende posten (transitorische posten) hoef je het verband tussen beginbalans, liquiditeitsbegroting, exploitatiebegroting en eindbalans niet te kennen. </a:t>
            </a:r>
          </a:p>
          <a:p>
            <a:pPr marL="0" indent="0">
              <a:buNone/>
            </a:pPr>
            <a:endParaRPr lang="nl-NL" i="1" dirty="0"/>
          </a:p>
        </p:txBody>
      </p:sp>
    </p:spTree>
    <p:extLst>
      <p:ext uri="{BB962C8B-B14F-4D97-AF65-F5344CB8AC3E}">
        <p14:creationId xmlns:p14="http://schemas.microsoft.com/office/powerpoint/2010/main" val="30684172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ADA5-E724-4825-CE30-436531861F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83EB70-FCEF-BB18-72CB-DF8E608E7BB4}"/>
              </a:ext>
            </a:extLst>
          </p:cNvPr>
          <p:cNvSpPr>
            <a:spLocks noGrp="1"/>
          </p:cNvSpPr>
          <p:nvPr>
            <p:ph type="title"/>
          </p:nvPr>
        </p:nvSpPr>
        <p:spPr/>
        <p:txBody>
          <a:bodyPr/>
          <a:lstStyle/>
          <a:p>
            <a:r>
              <a:rPr lang="nl-NL" dirty="0"/>
              <a:t>Examenvoorbeeld (2025-I, opgave 2)</a:t>
            </a:r>
          </a:p>
        </p:txBody>
      </p:sp>
      <p:sp>
        <p:nvSpPr>
          <p:cNvPr id="3" name="Tijdelijke aanduiding voor inhoud 2">
            <a:extLst>
              <a:ext uri="{FF2B5EF4-FFF2-40B4-BE49-F238E27FC236}">
                <a16:creationId xmlns:a16="http://schemas.microsoft.com/office/drawing/2014/main" id="{C03E91CC-D959-0423-FE20-F3B773AFF243}"/>
              </a:ext>
            </a:extLst>
          </p:cNvPr>
          <p:cNvSpPr>
            <a:spLocks noGrp="1"/>
          </p:cNvSpPr>
          <p:nvPr>
            <p:ph idx="1"/>
          </p:nvPr>
        </p:nvSpPr>
        <p:spPr>
          <a:xfrm>
            <a:off x="442452" y="1386348"/>
            <a:ext cx="11287432" cy="5201265"/>
          </a:xfrm>
        </p:spPr>
        <p:txBody>
          <a:bodyPr>
            <a:noAutofit/>
          </a:bodyPr>
          <a:lstStyle/>
          <a:p>
            <a:pPr marL="0" indent="0">
              <a:buNone/>
            </a:pPr>
            <a:r>
              <a:rPr lang="nl-NL" sz="2400" dirty="0" err="1"/>
              <a:t>SailingSea</a:t>
            </a:r>
            <a:r>
              <a:rPr lang="nl-NL" sz="2400" dirty="0"/>
              <a:t> vof biedt zeilvakanties aan bij de Turkse kust. </a:t>
            </a:r>
          </a:p>
          <a:p>
            <a:pPr marL="0" indent="0">
              <a:buNone/>
            </a:pPr>
            <a:r>
              <a:rPr lang="nl-NL" sz="2400" dirty="0"/>
              <a:t>Klanten die voor 28 februari 2025 reserveren, ontvangen een </a:t>
            </a:r>
            <a:r>
              <a:rPr lang="nl-NL" sz="2400" dirty="0" err="1"/>
              <a:t>vroegboekkorting</a:t>
            </a:r>
            <a:r>
              <a:rPr lang="nl-NL" sz="2400" dirty="0"/>
              <a:t>. </a:t>
            </a:r>
            <a:r>
              <a:rPr lang="nl-NL" sz="2400" dirty="0" err="1"/>
              <a:t>SailingSea</a:t>
            </a:r>
            <a:r>
              <a:rPr lang="nl-NL" sz="2400" dirty="0"/>
              <a:t> verwacht dat de helft van het aantal reserveringen voor 28 februari 2025 plaatsvindt. Gasten doen een aanbetaling van 20% op het moment van reserveren.  </a:t>
            </a:r>
          </a:p>
          <a:p>
            <a:pPr marL="0" indent="0">
              <a:buNone/>
            </a:pPr>
            <a:r>
              <a:rPr lang="nl-NL" sz="2400" b="1" i="1" dirty="0"/>
              <a:t>Vraag 9 (2p)</a:t>
            </a:r>
          </a:p>
          <a:p>
            <a:pPr marL="0" indent="0">
              <a:buNone/>
            </a:pPr>
            <a:r>
              <a:rPr lang="nl-NL" sz="2400" i="1" dirty="0"/>
              <a:t>Noem de overlopende post die aan de creditzijde van de balans van </a:t>
            </a:r>
            <a:r>
              <a:rPr lang="nl-NL" sz="2400" i="1" dirty="0" err="1"/>
              <a:t>SailingSea</a:t>
            </a:r>
            <a:r>
              <a:rPr lang="nl-NL" sz="2400" i="1" dirty="0"/>
              <a:t> ontstaat door de aanbetaling van gasten. Leg uit waarom deze overlopende post aan de creditzijde van de balans staat. </a:t>
            </a:r>
            <a:endParaRPr lang="nl-NL" sz="2400" dirty="0"/>
          </a:p>
          <a:p>
            <a:pPr marL="0" indent="0">
              <a:buNone/>
            </a:pPr>
            <a:r>
              <a:rPr lang="nl-NL" sz="2400" dirty="0"/>
              <a:t>Antwoord:</a:t>
            </a:r>
          </a:p>
          <a:p>
            <a:pPr marL="0" indent="0">
              <a:buNone/>
            </a:pPr>
            <a:r>
              <a:rPr lang="nl-NL" sz="2400" dirty="0"/>
              <a:t>- </a:t>
            </a:r>
            <a:r>
              <a:rPr lang="nl-NL" sz="2400" dirty="0" err="1"/>
              <a:t>Vooruitontvangen</a:t>
            </a:r>
            <a:r>
              <a:rPr lang="nl-NL" sz="2400" dirty="0"/>
              <a:t> bedragen  of </a:t>
            </a:r>
            <a:r>
              <a:rPr lang="nl-NL" sz="2400" dirty="0" err="1"/>
              <a:t>Vooruitontvangen</a:t>
            </a:r>
            <a:r>
              <a:rPr lang="nl-NL" sz="2400" dirty="0"/>
              <a:t> huur   (1p)</a:t>
            </a:r>
          </a:p>
          <a:p>
            <a:pPr marL="0" indent="0">
              <a:buNone/>
            </a:pPr>
            <a:r>
              <a:rPr lang="nl-NL" sz="2400" dirty="0"/>
              <a:t>- </a:t>
            </a:r>
            <a:r>
              <a:rPr lang="nl-NL" sz="2400" dirty="0" err="1"/>
              <a:t>SailingSea</a:t>
            </a:r>
            <a:r>
              <a:rPr lang="nl-NL" sz="2400" dirty="0"/>
              <a:t> heeft een aanbetaling ontvangen en heeft nog de verplichting om de zeilvakantie/dienst te leveren (1p)</a:t>
            </a:r>
          </a:p>
        </p:txBody>
      </p:sp>
    </p:spTree>
    <p:extLst>
      <p:ext uri="{BB962C8B-B14F-4D97-AF65-F5344CB8AC3E}">
        <p14:creationId xmlns:p14="http://schemas.microsoft.com/office/powerpoint/2010/main" val="4889125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47F5-80E9-CFC5-FCCC-8EDD13DAB0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28B60E-027F-A9C1-996D-5F978FB04AF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29E3313-39D8-E438-0902-4622F47B74F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622205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1DCDB-E8E7-DCA2-8296-CD401721603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0B0B8F0-687E-C0A4-4FD6-7F9AA38C16FA}"/>
              </a:ext>
            </a:extLst>
          </p:cNvPr>
          <p:cNvSpPr>
            <a:spLocks noGrp="1"/>
          </p:cNvSpPr>
          <p:nvPr>
            <p:ph type="title"/>
          </p:nvPr>
        </p:nvSpPr>
        <p:spPr/>
        <p:txBody>
          <a:bodyPr/>
          <a:lstStyle/>
          <a:p>
            <a:r>
              <a:rPr lang="nl-NL" dirty="0"/>
              <a:t>Kosten, Uitgaven, Opbrengsten en Ontvangsten</a:t>
            </a:r>
          </a:p>
        </p:txBody>
      </p:sp>
      <p:sp>
        <p:nvSpPr>
          <p:cNvPr id="5" name="Tijdelijke aanduiding voor tekst 4">
            <a:extLst>
              <a:ext uri="{FF2B5EF4-FFF2-40B4-BE49-F238E27FC236}">
                <a16:creationId xmlns:a16="http://schemas.microsoft.com/office/drawing/2014/main" id="{AB09B6C9-156F-CF6B-C12C-4CC63850D123}"/>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796354863"/>
      </p:ext>
    </p:extLst>
  </p:cSld>
  <p:clrMapOvr>
    <a:masterClrMapping/>
  </p:clrMapOvr>
  <p:transition spd="med">
    <p:pull/>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BFBA6-B3A4-E939-9E01-606585432442}"/>
              </a:ext>
            </a:extLst>
          </p:cNvPr>
          <p:cNvSpPr>
            <a:spLocks noGrp="1"/>
          </p:cNvSpPr>
          <p:nvPr>
            <p:ph type="title"/>
          </p:nvPr>
        </p:nvSpPr>
        <p:spPr>
          <a:xfrm>
            <a:off x="940005" y="167149"/>
            <a:ext cx="10515600" cy="944204"/>
          </a:xfrm>
        </p:spPr>
        <p:txBody>
          <a:bodyPr/>
          <a:lstStyle/>
          <a:p>
            <a:pPr algn="ctr"/>
            <a:r>
              <a:rPr lang="nl-NL" dirty="0"/>
              <a:t>Alles in één overzicht</a:t>
            </a:r>
          </a:p>
        </p:txBody>
      </p:sp>
      <p:pic>
        <p:nvPicPr>
          <p:cNvPr id="237" name="Afbeelding 236">
            <a:extLst>
              <a:ext uri="{FF2B5EF4-FFF2-40B4-BE49-F238E27FC236}">
                <a16:creationId xmlns:a16="http://schemas.microsoft.com/office/drawing/2014/main" id="{6EC1888A-8910-E24B-5D09-16E46A4243B5}"/>
              </a:ext>
            </a:extLst>
          </p:cNvPr>
          <p:cNvPicPr>
            <a:picLocks noChangeAspect="1"/>
          </p:cNvPicPr>
          <p:nvPr/>
        </p:nvPicPr>
        <p:blipFill>
          <a:blip r:embed="rId2"/>
          <a:stretch>
            <a:fillRect/>
          </a:stretch>
        </p:blipFill>
        <p:spPr>
          <a:xfrm>
            <a:off x="1560763" y="1150041"/>
            <a:ext cx="9057773" cy="5540810"/>
          </a:xfrm>
          <a:prstGeom prst="rect">
            <a:avLst/>
          </a:prstGeom>
        </p:spPr>
      </p:pic>
      <p:sp>
        <p:nvSpPr>
          <p:cNvPr id="238" name="Tekstvak 237">
            <a:extLst>
              <a:ext uri="{FF2B5EF4-FFF2-40B4-BE49-F238E27FC236}">
                <a16:creationId xmlns:a16="http://schemas.microsoft.com/office/drawing/2014/main" id="{76EEA723-6A76-CD83-C47C-CC2482FE0560}"/>
              </a:ext>
            </a:extLst>
          </p:cNvPr>
          <p:cNvSpPr txBox="1"/>
          <p:nvPr/>
        </p:nvSpPr>
        <p:spPr>
          <a:xfrm>
            <a:off x="9783097" y="6322142"/>
            <a:ext cx="20057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black"/>
                </a:solidFill>
                <a:effectLst/>
                <a:uLnTx/>
                <a:uFillTx/>
                <a:latin typeface="Calibri" panose="020F0502020204030204"/>
                <a:ea typeface="+mn-ea"/>
                <a:cs typeface="+mn-cs"/>
              </a:rPr>
              <a:t>Bron: cumulus.co</a:t>
            </a:r>
          </a:p>
        </p:txBody>
      </p:sp>
      <p:sp>
        <p:nvSpPr>
          <p:cNvPr id="3" name="Tekstvak 2">
            <a:extLst>
              <a:ext uri="{FF2B5EF4-FFF2-40B4-BE49-F238E27FC236}">
                <a16:creationId xmlns:a16="http://schemas.microsoft.com/office/drawing/2014/main" id="{37F74937-51A4-E3F0-417C-2D3B02F27EF2}"/>
              </a:ext>
            </a:extLst>
          </p:cNvPr>
          <p:cNvSpPr txBox="1"/>
          <p:nvPr/>
        </p:nvSpPr>
        <p:spPr>
          <a:xfrm>
            <a:off x="262873" y="4978928"/>
            <a:ext cx="4223619" cy="923330"/>
          </a:xfrm>
          <a:prstGeom prst="rect">
            <a:avLst/>
          </a:prstGeom>
          <a:ln>
            <a:solidFill>
              <a:srgbClr val="945DE8"/>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O</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p het moment dat er daadwerkelijk geld wordt uitgegeven, spreken we van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uitgaven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Uitgaven zijn altijd </a:t>
            </a:r>
            <a:r>
              <a:rPr kumimoji="0" lang="nl-NL" sz="1800" b="0" i="0" u="sng" strike="noStrike" kern="1200" cap="none" spc="0" normalizeH="0" baseline="0" noProof="0" dirty="0">
                <a:ln>
                  <a:noFill/>
                </a:ln>
                <a:solidFill>
                  <a:prstClr val="black"/>
                </a:solidFill>
                <a:effectLst/>
                <a:uLnTx/>
                <a:uFillTx/>
                <a:latin typeface="Effra" panose="02000506080000020004"/>
                <a:ea typeface="+mn-ea"/>
                <a:cs typeface="+mn-cs"/>
              </a:rPr>
              <a:t>inclusief</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btw. </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9BA7FA8A-1CF7-9E3E-417D-9CD21D78C702}"/>
              </a:ext>
            </a:extLst>
          </p:cNvPr>
          <p:cNvSpPr txBox="1"/>
          <p:nvPr/>
        </p:nvSpPr>
        <p:spPr>
          <a:xfrm>
            <a:off x="241085" y="923978"/>
            <a:ext cx="4223619" cy="1200329"/>
          </a:xfrm>
          <a:prstGeom prst="rect">
            <a:avLst/>
          </a:prstGeom>
          <a:ln>
            <a:solidFill>
              <a:srgbClr val="945DE8"/>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Op het moment dat een onderneming daadwerkelijk geld ontvangt, is er sprake van een </a:t>
            </a:r>
            <a:r>
              <a:rPr kumimoji="0" lang="nl-NL" sz="1800" b="1" i="0" u="none" strike="noStrike" kern="1200" cap="none" spc="0" normalizeH="0" baseline="0" noProof="0" dirty="0">
                <a:ln>
                  <a:noFill/>
                </a:ln>
                <a:solidFill>
                  <a:prstClr val="black"/>
                </a:solidFill>
                <a:effectLst/>
                <a:uLnTx/>
                <a:uFillTx/>
                <a:latin typeface="Effra" panose="02000506080000020004"/>
                <a:ea typeface="+mn-ea"/>
                <a:cs typeface="+mn-cs"/>
              </a:rPr>
              <a:t>ontvangst</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Ontvangsten zijn altijd </a:t>
            </a:r>
            <a:r>
              <a:rPr kumimoji="0" lang="nl-NL" sz="1800" b="0" i="0" u="sng" strike="noStrike" kern="1200" cap="none" spc="0" normalizeH="0" baseline="0" noProof="0" dirty="0">
                <a:ln>
                  <a:noFill/>
                </a:ln>
                <a:solidFill>
                  <a:prstClr val="black"/>
                </a:solidFill>
                <a:effectLst/>
                <a:uLnTx/>
                <a:uFillTx/>
                <a:latin typeface="Effra" panose="02000506080000020004"/>
                <a:ea typeface="+mn-ea"/>
                <a:cs typeface="+mn-cs"/>
              </a:rPr>
              <a:t>inclusief</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btw.</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C0DF9A0D-DE30-86FB-9CBE-94C439126BBE}"/>
              </a:ext>
            </a:extLst>
          </p:cNvPr>
          <p:cNvSpPr txBox="1"/>
          <p:nvPr/>
        </p:nvSpPr>
        <p:spPr>
          <a:xfrm>
            <a:off x="7714595" y="923978"/>
            <a:ext cx="4223619" cy="1477328"/>
          </a:xfrm>
          <a:prstGeom prst="rect">
            <a:avLst/>
          </a:prstGeom>
          <a:ln>
            <a:solidFill>
              <a:srgbClr val="945DE8"/>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Op het moment dat een onderneming een verkoopcontract sluit, is er sprake van omzet (=</a:t>
            </a:r>
            <a:r>
              <a:rPr kumimoji="0" lang="nl-NL" sz="1800" b="1" i="0" u="none" strike="noStrike" kern="1200" cap="none" spc="0" normalizeH="0" baseline="0" noProof="0" dirty="0">
                <a:ln>
                  <a:noFill/>
                </a:ln>
                <a:solidFill>
                  <a:prstClr val="black"/>
                </a:solidFill>
                <a:effectLst/>
                <a:uLnTx/>
                <a:uFillTx/>
                <a:latin typeface="Effra" panose="02000506080000020004"/>
                <a:ea typeface="+mn-ea"/>
                <a:cs typeface="+mn-cs"/>
              </a:rPr>
              <a:t>opbrengst</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Het tijdstip van ontvangst van het geld doet er niet toe en omzet is altijd </a:t>
            </a:r>
            <a:r>
              <a:rPr kumimoji="0" lang="nl-NL" sz="1800" b="0" i="0" u="sng" strike="noStrike" kern="1200" cap="none" spc="0" normalizeH="0" baseline="0" noProof="0" dirty="0">
                <a:ln>
                  <a:noFill/>
                </a:ln>
                <a:solidFill>
                  <a:prstClr val="black"/>
                </a:solidFill>
                <a:effectLst/>
                <a:uLnTx/>
                <a:uFillTx/>
                <a:latin typeface="Effra" panose="02000506080000020004"/>
                <a:ea typeface="+mn-ea"/>
                <a:cs typeface="+mn-cs"/>
              </a:rPr>
              <a:t>exclusief</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btw. </a:t>
            </a:r>
          </a:p>
        </p:txBody>
      </p:sp>
      <p:sp>
        <p:nvSpPr>
          <p:cNvPr id="6" name="Tekstvak 5">
            <a:extLst>
              <a:ext uri="{FF2B5EF4-FFF2-40B4-BE49-F238E27FC236}">
                <a16:creationId xmlns:a16="http://schemas.microsoft.com/office/drawing/2014/main" id="{2C82AF4A-AB81-079C-60B2-D11E66331518}"/>
              </a:ext>
            </a:extLst>
          </p:cNvPr>
          <p:cNvSpPr txBox="1"/>
          <p:nvPr/>
        </p:nvSpPr>
        <p:spPr>
          <a:xfrm>
            <a:off x="7714595" y="4830796"/>
            <a:ext cx="4223619" cy="1477328"/>
          </a:xfrm>
          <a:prstGeom prst="rect">
            <a:avLst/>
          </a:prstGeom>
          <a:ln>
            <a:solidFill>
              <a:srgbClr val="945DE8"/>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B</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ij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kosten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is er altijd sprake van een bedrag dat wordt toegerekend aan een periode (om het resultaat te kunnen berekenen).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Het geld hoeft niet daadwerkelijk te zijn uitgegeven en k</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osten altijd </a:t>
            </a:r>
            <a:r>
              <a:rPr kumimoji="0" lang="nl-NL" sz="1800" b="0" i="0" u="sng" strike="noStrike" kern="1200" cap="none" spc="0" normalizeH="0" baseline="0" noProof="0" dirty="0">
                <a:ln>
                  <a:noFill/>
                </a:ln>
                <a:solidFill>
                  <a:prstClr val="black"/>
                </a:solidFill>
                <a:effectLst/>
                <a:uLnTx/>
                <a:uFillTx/>
                <a:latin typeface="Effra" panose="02000506080000020004"/>
                <a:ea typeface="+mn-ea"/>
                <a:cs typeface="+mn-cs"/>
              </a:rPr>
              <a:t>exclusief</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btw</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Pijl: rechts 6">
            <a:extLst>
              <a:ext uri="{FF2B5EF4-FFF2-40B4-BE49-F238E27FC236}">
                <a16:creationId xmlns:a16="http://schemas.microsoft.com/office/drawing/2014/main" id="{9575BADB-C760-DC42-3A07-C98078D86C6E}"/>
              </a:ext>
            </a:extLst>
          </p:cNvPr>
          <p:cNvSpPr/>
          <p:nvPr/>
        </p:nvSpPr>
        <p:spPr>
          <a:xfrm rot="13581374">
            <a:off x="761266" y="2830909"/>
            <a:ext cx="1288070" cy="3606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Pijl: rechts 7">
            <a:extLst>
              <a:ext uri="{FF2B5EF4-FFF2-40B4-BE49-F238E27FC236}">
                <a16:creationId xmlns:a16="http://schemas.microsoft.com/office/drawing/2014/main" id="{1520AA96-878A-6203-82D0-9212EED688F4}"/>
              </a:ext>
            </a:extLst>
          </p:cNvPr>
          <p:cNvSpPr/>
          <p:nvPr/>
        </p:nvSpPr>
        <p:spPr>
          <a:xfrm rot="8144947">
            <a:off x="932082" y="4201980"/>
            <a:ext cx="1074846" cy="3606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Pijl: rechts 8">
            <a:extLst>
              <a:ext uri="{FF2B5EF4-FFF2-40B4-BE49-F238E27FC236}">
                <a16:creationId xmlns:a16="http://schemas.microsoft.com/office/drawing/2014/main" id="{7C9144B0-31D0-0C41-6835-BDB0704EDFB3}"/>
              </a:ext>
            </a:extLst>
          </p:cNvPr>
          <p:cNvSpPr/>
          <p:nvPr/>
        </p:nvSpPr>
        <p:spPr>
          <a:xfrm rot="18880940">
            <a:off x="10076592" y="2959763"/>
            <a:ext cx="1288070" cy="3606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Pijl: rechts 9">
            <a:extLst>
              <a:ext uri="{FF2B5EF4-FFF2-40B4-BE49-F238E27FC236}">
                <a16:creationId xmlns:a16="http://schemas.microsoft.com/office/drawing/2014/main" id="{251CDE02-B666-256D-292B-329B2B4C6693}"/>
              </a:ext>
            </a:extLst>
          </p:cNvPr>
          <p:cNvSpPr/>
          <p:nvPr/>
        </p:nvSpPr>
        <p:spPr>
          <a:xfrm rot="2430834">
            <a:off x="10081114" y="4023813"/>
            <a:ext cx="1074846" cy="360640"/>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6937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BC334-7300-CA64-9A27-0C4AEE56F712}"/>
              </a:ext>
            </a:extLst>
          </p:cNvPr>
          <p:cNvSpPr>
            <a:spLocks noGrp="1"/>
          </p:cNvSpPr>
          <p:nvPr>
            <p:ph type="title"/>
          </p:nvPr>
        </p:nvSpPr>
        <p:spPr/>
        <p:txBody>
          <a:bodyPr/>
          <a:lstStyle/>
          <a:p>
            <a:r>
              <a:rPr lang="nl-NL" dirty="0"/>
              <a:t>Examenvoorbeeld (2022-III, opgave 1)</a:t>
            </a:r>
          </a:p>
        </p:txBody>
      </p:sp>
      <p:pic>
        <p:nvPicPr>
          <p:cNvPr id="5" name="Tijdelijke aanduiding voor inhoud 4">
            <a:extLst>
              <a:ext uri="{FF2B5EF4-FFF2-40B4-BE49-F238E27FC236}">
                <a16:creationId xmlns:a16="http://schemas.microsoft.com/office/drawing/2014/main" id="{F2727A8E-8310-762D-EF0F-B47BF09DBB64}"/>
              </a:ext>
            </a:extLst>
          </p:cNvPr>
          <p:cNvPicPr>
            <a:picLocks noGrp="1" noChangeAspect="1"/>
          </p:cNvPicPr>
          <p:nvPr>
            <p:ph idx="1"/>
          </p:nvPr>
        </p:nvPicPr>
        <p:blipFill>
          <a:blip r:embed="rId2"/>
          <a:stretch>
            <a:fillRect/>
          </a:stretch>
        </p:blipFill>
        <p:spPr>
          <a:xfrm>
            <a:off x="838200" y="1541198"/>
            <a:ext cx="5570703" cy="4145639"/>
          </a:xfrm>
        </p:spPr>
      </p:pic>
      <p:pic>
        <p:nvPicPr>
          <p:cNvPr id="7" name="Afbeelding 6">
            <a:extLst>
              <a:ext uri="{FF2B5EF4-FFF2-40B4-BE49-F238E27FC236}">
                <a16:creationId xmlns:a16="http://schemas.microsoft.com/office/drawing/2014/main" id="{A5055CBA-0ADE-ADA0-BA36-DD6E389CA456}"/>
              </a:ext>
            </a:extLst>
          </p:cNvPr>
          <p:cNvPicPr>
            <a:picLocks noChangeAspect="1"/>
          </p:cNvPicPr>
          <p:nvPr/>
        </p:nvPicPr>
        <p:blipFill>
          <a:blip r:embed="rId3"/>
          <a:stretch>
            <a:fillRect/>
          </a:stretch>
        </p:blipFill>
        <p:spPr>
          <a:xfrm>
            <a:off x="6535265" y="1562598"/>
            <a:ext cx="5296359" cy="2126164"/>
          </a:xfrm>
          <a:prstGeom prst="rect">
            <a:avLst/>
          </a:prstGeom>
        </p:spPr>
      </p:pic>
      <p:sp>
        <p:nvSpPr>
          <p:cNvPr id="8" name="Tekstvak 7">
            <a:extLst>
              <a:ext uri="{FF2B5EF4-FFF2-40B4-BE49-F238E27FC236}">
                <a16:creationId xmlns:a16="http://schemas.microsoft.com/office/drawing/2014/main" id="{861AFB60-B73E-8D6C-97D2-17043905704F}"/>
              </a:ext>
            </a:extLst>
          </p:cNvPr>
          <p:cNvSpPr txBox="1"/>
          <p:nvPr/>
        </p:nvSpPr>
        <p:spPr>
          <a:xfrm>
            <a:off x="6637468" y="3870572"/>
            <a:ext cx="529635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a:ea typeface="+mn-ea"/>
                <a:cs typeface="+mn-cs"/>
              </a:rPr>
              <a:t>Vraag 3 (3p):</a:t>
            </a:r>
          </a:p>
          <a:p>
            <a:pPr lvl="0">
              <a:defRPr/>
            </a:pPr>
            <a:r>
              <a:rPr lang="nl-NL" i="1" dirty="0">
                <a:solidFill>
                  <a:prstClr val="black"/>
                </a:solidFill>
                <a:latin typeface="Effra" panose="02000506080000020004"/>
              </a:rPr>
              <a:t>Bereken de totale ontvangsten in 2019 met betrekking tot de verkopen van Pen &amp; Papier.</a:t>
            </a:r>
            <a:endParaRPr kumimoji="0" lang="nl-NL" sz="1800" b="0" i="1"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prstClr val="black"/>
              </a:solidFill>
              <a:effectLst/>
              <a:uLnTx/>
              <a:uFillTx/>
              <a:latin typeface="Effra" panose="0200050608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Debiteuren:	  		€    100.000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Verkopen jan t/m</a:t>
            </a:r>
            <a:r>
              <a:rPr kumimoji="0" lang="nl-NL" sz="1800" b="0" i="0" u="none" strike="noStrike" kern="1200" cap="none" spc="0" normalizeH="0" noProof="0" dirty="0">
                <a:ln>
                  <a:noFill/>
                </a:ln>
                <a:solidFill>
                  <a:prstClr val="black"/>
                </a:solidFill>
                <a:effectLst/>
                <a:uLnTx/>
                <a:uFillTx/>
                <a:latin typeface="Effra" panose="02000506080000020004"/>
                <a:ea typeface="+mn-ea"/>
                <a:cs typeface="+mn-cs"/>
              </a:rPr>
              <a:t> okt</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€ 1.385.000 + </a:t>
            </a:r>
          </a:p>
          <a:p>
            <a:pPr lvl="0">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Verkopen november: </a:t>
            </a:r>
            <a:r>
              <a:rPr lang="nl-NL" dirty="0">
                <a:solidFill>
                  <a:prstClr val="black"/>
                </a:solidFill>
                <a:latin typeface="Effra" panose="02000506080000020004"/>
              </a:rPr>
              <a:t>0,3 * €145.000 </a:t>
            </a:r>
            <a:br>
              <a:rPr lang="nl-NL" dirty="0">
                <a:solidFill>
                  <a:prstClr val="black"/>
                </a:solidFill>
                <a:latin typeface="Effra" panose="02000506080000020004"/>
              </a:rPr>
            </a:br>
            <a:r>
              <a:rPr lang="nl-NL" dirty="0">
                <a:solidFill>
                  <a:prstClr val="black"/>
                </a:solidFill>
                <a:latin typeface="Effra" panose="02000506080000020004"/>
              </a:rPr>
              <a:t>+ 0,7 * €145.000 * 0,50 </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      </a:t>
            </a:r>
            <a:r>
              <a:rPr kumimoji="0" lang="nl-NL" sz="1800" b="0" i="0" strike="noStrike" kern="1200" cap="none" spc="0" normalizeH="0" baseline="0" noProof="0" dirty="0">
                <a:ln>
                  <a:noFill/>
                </a:ln>
                <a:solidFill>
                  <a:prstClr val="black"/>
                </a:solidFill>
                <a:effectLst/>
                <a:uLnTx/>
                <a:uFillTx/>
                <a:latin typeface="Effra" panose="02000506080000020004"/>
                <a:ea typeface="+mn-ea"/>
                <a:cs typeface="+mn-cs"/>
              </a:rPr>
              <a:t>94.250 </a:t>
            </a:r>
            <a:r>
              <a:rPr lang="nl-NL" dirty="0">
                <a:solidFill>
                  <a:prstClr val="black"/>
                </a:solidFill>
                <a:latin typeface="Effra" panose="02000506080000020004"/>
              </a:rPr>
              <a:t>+</a:t>
            </a:r>
            <a:endParaRPr kumimoji="0" lang="nl-NL" sz="1800" b="0" i="0" strike="noStrike" kern="1200" cap="none" spc="0" normalizeH="0" baseline="0" noProof="0" dirty="0">
              <a:ln>
                <a:noFill/>
              </a:ln>
              <a:solidFill>
                <a:prstClr val="black"/>
              </a:solidFill>
              <a:effectLst/>
              <a:uLnTx/>
              <a:uFillTx/>
              <a:latin typeface="Effra" panose="02000506080000020004"/>
              <a:ea typeface="+mn-ea"/>
              <a:cs typeface="+mn-cs"/>
            </a:endParaRPr>
          </a:p>
          <a:p>
            <a:pPr lvl="0">
              <a:defRPr/>
            </a:pP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Verkopen </a:t>
            </a:r>
            <a:r>
              <a:rPr kumimoji="0" lang="nl-NL" sz="1800" b="0" i="0" u="none" strike="noStrike" kern="1200" cap="none" spc="0" normalizeH="0" baseline="0" noProof="0" dirty="0" err="1">
                <a:ln>
                  <a:noFill/>
                </a:ln>
                <a:solidFill>
                  <a:prstClr val="black"/>
                </a:solidFill>
                <a:effectLst/>
                <a:uLnTx/>
                <a:uFillTx/>
                <a:latin typeface="Effra" panose="02000506080000020004"/>
                <a:ea typeface="+mn-ea"/>
                <a:cs typeface="+mn-cs"/>
              </a:rPr>
              <a:t>dece</a:t>
            </a:r>
            <a:r>
              <a:rPr lang="nl-NL" dirty="0" err="1">
                <a:solidFill>
                  <a:prstClr val="black"/>
                </a:solidFill>
                <a:latin typeface="Effra" panose="02000506080000020004"/>
              </a:rPr>
              <a:t>mber</a:t>
            </a:r>
            <a:r>
              <a:rPr lang="nl-NL" dirty="0">
                <a:solidFill>
                  <a:prstClr val="black"/>
                </a:solidFill>
                <a:latin typeface="Effra" panose="02000506080000020004"/>
              </a:rPr>
              <a:t>: 0,3 * €150.000	</a:t>
            </a:r>
            <a:r>
              <a:rPr lang="nl-NL" u="sng" dirty="0">
                <a:solidFill>
                  <a:prstClr val="black"/>
                </a:solidFill>
                <a:latin typeface="Effra" panose="02000506080000020004"/>
              </a:rPr>
              <a:t>€      45.000 + </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				€</a:t>
            </a:r>
            <a:r>
              <a:rPr kumimoji="0" lang="nl-NL" sz="1800" b="0" i="0" u="none" strike="noStrike" kern="1200" cap="none" spc="0" normalizeH="0" noProof="0" dirty="0">
                <a:ln>
                  <a:noFill/>
                </a:ln>
                <a:solidFill>
                  <a:prstClr val="black"/>
                </a:solidFill>
                <a:effectLst/>
                <a:uLnTx/>
                <a:uFillTx/>
                <a:latin typeface="Effra" panose="02000506080000020004"/>
                <a:ea typeface="+mn-ea"/>
                <a:cs typeface="+mn-cs"/>
              </a:rPr>
              <a:t> </a:t>
            </a:r>
            <a:r>
              <a:rPr kumimoji="0" lang="nl-NL" sz="1800" b="0" i="0" u="none" strike="noStrike" kern="1200" cap="none" spc="0" normalizeH="0" baseline="0" noProof="0" dirty="0">
                <a:ln>
                  <a:noFill/>
                </a:ln>
                <a:solidFill>
                  <a:prstClr val="black"/>
                </a:solidFill>
                <a:effectLst/>
                <a:uLnTx/>
                <a:uFillTx/>
                <a:latin typeface="Effra" panose="02000506080000020004"/>
                <a:ea typeface="+mn-ea"/>
                <a:cs typeface="+mn-cs"/>
              </a:rPr>
              <a:t>1.624.250</a:t>
            </a:r>
          </a:p>
        </p:txBody>
      </p:sp>
      <p:sp>
        <p:nvSpPr>
          <p:cNvPr id="9" name="Ovaal 8">
            <a:extLst>
              <a:ext uri="{FF2B5EF4-FFF2-40B4-BE49-F238E27FC236}">
                <a16:creationId xmlns:a16="http://schemas.microsoft.com/office/drawing/2014/main" id="{D796E95A-D231-9465-834C-7E377E76DA2D}"/>
              </a:ext>
            </a:extLst>
          </p:cNvPr>
          <p:cNvSpPr/>
          <p:nvPr/>
        </p:nvSpPr>
        <p:spPr>
          <a:xfrm>
            <a:off x="3071119" y="3193025"/>
            <a:ext cx="704815" cy="259762"/>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al 9">
            <a:extLst>
              <a:ext uri="{FF2B5EF4-FFF2-40B4-BE49-F238E27FC236}">
                <a16:creationId xmlns:a16="http://schemas.microsoft.com/office/drawing/2014/main" id="{85D9FC0A-58F5-236F-68B0-E13E0B3A215A}"/>
              </a:ext>
            </a:extLst>
          </p:cNvPr>
          <p:cNvSpPr/>
          <p:nvPr/>
        </p:nvSpPr>
        <p:spPr>
          <a:xfrm>
            <a:off x="3336700" y="5409775"/>
            <a:ext cx="726330" cy="294695"/>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al 10">
            <a:extLst>
              <a:ext uri="{FF2B5EF4-FFF2-40B4-BE49-F238E27FC236}">
                <a16:creationId xmlns:a16="http://schemas.microsoft.com/office/drawing/2014/main" id="{87A59DB1-3CF4-A5B0-BA27-D7E8299DD879}"/>
              </a:ext>
            </a:extLst>
          </p:cNvPr>
          <p:cNvSpPr/>
          <p:nvPr/>
        </p:nvSpPr>
        <p:spPr>
          <a:xfrm>
            <a:off x="4399751" y="5409775"/>
            <a:ext cx="726330" cy="294695"/>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Rechte verbindingslijn 12">
            <a:extLst>
              <a:ext uri="{FF2B5EF4-FFF2-40B4-BE49-F238E27FC236}">
                <a16:creationId xmlns:a16="http://schemas.microsoft.com/office/drawing/2014/main" id="{AC8BC590-B84D-34FC-9E0E-9986ED9D1840}"/>
              </a:ext>
            </a:extLst>
          </p:cNvPr>
          <p:cNvCxnSpPr>
            <a:cxnSpLocks/>
          </p:cNvCxnSpPr>
          <p:nvPr/>
        </p:nvCxnSpPr>
        <p:spPr>
          <a:xfrm>
            <a:off x="8094956" y="2888255"/>
            <a:ext cx="2376399"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A03350A2-2F3F-2B63-B612-37DF3DFDE30B}"/>
              </a:ext>
            </a:extLst>
          </p:cNvPr>
          <p:cNvCxnSpPr>
            <a:cxnSpLocks/>
          </p:cNvCxnSpPr>
          <p:nvPr/>
        </p:nvCxnSpPr>
        <p:spPr>
          <a:xfrm>
            <a:off x="7155976" y="3070152"/>
            <a:ext cx="2971250"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9473EB85-5A67-3ECB-6450-96598729F70D}"/>
              </a:ext>
            </a:extLst>
          </p:cNvPr>
          <p:cNvSpPr/>
          <p:nvPr/>
        </p:nvSpPr>
        <p:spPr>
          <a:xfrm>
            <a:off x="5211252" y="5403735"/>
            <a:ext cx="726330" cy="294695"/>
          </a:xfrm>
          <a:prstGeom prst="ellipse">
            <a:avLst/>
          </a:prstGeom>
          <a:noFill/>
          <a:ln w="38100">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845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1)">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C008-F0D0-160C-C801-5E828863CE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777FDA-334B-896D-4DCA-CD9446A3955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515139E-D0FD-FD0A-1D92-9D48B75E222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63366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6730-1BAA-9C7A-4F2D-8B8D1F89474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C149A76-4BF4-B83D-C04F-2C93BF24B9D8}"/>
              </a:ext>
            </a:extLst>
          </p:cNvPr>
          <p:cNvSpPr>
            <a:spLocks noGrp="1"/>
          </p:cNvSpPr>
          <p:nvPr>
            <p:ph type="title"/>
          </p:nvPr>
        </p:nvSpPr>
        <p:spPr/>
        <p:txBody>
          <a:bodyPr/>
          <a:lstStyle/>
          <a:p>
            <a:r>
              <a:rPr lang="nl-NL" dirty="0"/>
              <a:t>Marketing</a:t>
            </a:r>
          </a:p>
        </p:txBody>
      </p:sp>
      <p:sp>
        <p:nvSpPr>
          <p:cNvPr id="5" name="Tijdelijke aanduiding voor tekst 4">
            <a:extLst>
              <a:ext uri="{FF2B5EF4-FFF2-40B4-BE49-F238E27FC236}">
                <a16:creationId xmlns:a16="http://schemas.microsoft.com/office/drawing/2014/main" id="{B35B42F4-BF8A-F890-5E24-730A53B8140F}"/>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3551198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91AA-6120-3BCD-4DA8-64165B55EAA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6AD4D06-5224-1BBD-7A45-E07E732A60C4}"/>
              </a:ext>
            </a:extLst>
          </p:cNvPr>
          <p:cNvSpPr>
            <a:spLocks noGrp="1"/>
          </p:cNvSpPr>
          <p:nvPr>
            <p:ph type="title"/>
          </p:nvPr>
        </p:nvSpPr>
        <p:spPr>
          <a:xfrm>
            <a:off x="838200" y="699421"/>
            <a:ext cx="10515600" cy="1325563"/>
          </a:xfrm>
        </p:spPr>
        <p:txBody>
          <a:bodyPr/>
          <a:lstStyle/>
          <a:p>
            <a:r>
              <a:rPr lang="nl-NL" dirty="0"/>
              <a:t>Balans</a:t>
            </a:r>
          </a:p>
        </p:txBody>
      </p:sp>
      <p:sp>
        <p:nvSpPr>
          <p:cNvPr id="5" name="Tijdelijke aanduiding voor inhoud 4">
            <a:extLst>
              <a:ext uri="{FF2B5EF4-FFF2-40B4-BE49-F238E27FC236}">
                <a16:creationId xmlns:a16="http://schemas.microsoft.com/office/drawing/2014/main" id="{B41AC202-49E0-960F-9FA4-8A830C012499}"/>
              </a:ext>
            </a:extLst>
          </p:cNvPr>
          <p:cNvSpPr>
            <a:spLocks noGrp="1"/>
          </p:cNvSpPr>
          <p:nvPr>
            <p:ph idx="1"/>
          </p:nvPr>
        </p:nvSpPr>
        <p:spPr/>
        <p:txBody>
          <a:bodyPr/>
          <a:lstStyle/>
          <a:p>
            <a:pPr marL="0" indent="0">
              <a:buNone/>
            </a:pPr>
            <a:r>
              <a:rPr lang="nl-NL" dirty="0"/>
              <a:t>Een balans is een overzicht van de </a:t>
            </a:r>
            <a:r>
              <a:rPr lang="nl-NL" b="1" dirty="0">
                <a:solidFill>
                  <a:srgbClr val="945DE8"/>
                </a:solidFill>
              </a:rPr>
              <a:t>bezittingen</a:t>
            </a:r>
            <a:r>
              <a:rPr lang="nl-NL" dirty="0"/>
              <a:t>, de </a:t>
            </a:r>
            <a:r>
              <a:rPr lang="nl-NL" b="1" dirty="0">
                <a:solidFill>
                  <a:srgbClr val="945DE8"/>
                </a:solidFill>
              </a:rPr>
              <a:t>schulden</a:t>
            </a:r>
            <a:r>
              <a:rPr lang="nl-NL" dirty="0"/>
              <a:t> en het </a:t>
            </a:r>
            <a:r>
              <a:rPr lang="nl-NL" b="1" dirty="0">
                <a:solidFill>
                  <a:srgbClr val="945DE8"/>
                </a:solidFill>
              </a:rPr>
              <a:t>eigen vermogen </a:t>
            </a:r>
            <a:r>
              <a:rPr lang="nl-NL" dirty="0"/>
              <a:t>van een onderneming, op een </a:t>
            </a:r>
            <a:r>
              <a:rPr lang="nl-NL" u="sng" dirty="0"/>
              <a:t>bepaald moment</a:t>
            </a:r>
            <a:r>
              <a:rPr lang="nl-NL" dirty="0"/>
              <a:t>.</a:t>
            </a:r>
          </a:p>
          <a:p>
            <a:pPr marL="0" indent="0">
              <a:buNone/>
            </a:pPr>
            <a:endParaRPr lang="nl-NL" dirty="0"/>
          </a:p>
        </p:txBody>
      </p:sp>
    </p:spTree>
    <p:extLst>
      <p:ext uri="{BB962C8B-B14F-4D97-AF65-F5344CB8AC3E}">
        <p14:creationId xmlns:p14="http://schemas.microsoft.com/office/powerpoint/2010/main" val="824032234"/>
      </p:ext>
    </p:extLst>
  </p:cSld>
  <p:clrMapOvr>
    <a:masterClrMapping/>
  </p:clrMapOvr>
  <p:transition spd="med">
    <p:pull/>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11CBC-9E6A-29D2-5FE5-FACCD123FA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E45FE0-409D-58FE-6F15-B7D9A65B0EFD}"/>
              </a:ext>
            </a:extLst>
          </p:cNvPr>
          <p:cNvSpPr>
            <a:spLocks noGrp="1"/>
          </p:cNvSpPr>
          <p:nvPr>
            <p:ph type="title"/>
          </p:nvPr>
        </p:nvSpPr>
        <p:spPr/>
        <p:txBody>
          <a:bodyPr/>
          <a:lstStyle/>
          <a:p>
            <a:r>
              <a:rPr lang="nl-NL" dirty="0"/>
              <a:t>Marketingbeleid</a:t>
            </a:r>
          </a:p>
        </p:txBody>
      </p:sp>
      <p:sp>
        <p:nvSpPr>
          <p:cNvPr id="3" name="Tijdelijke aanduiding voor inhoud 2">
            <a:extLst>
              <a:ext uri="{FF2B5EF4-FFF2-40B4-BE49-F238E27FC236}">
                <a16:creationId xmlns:a16="http://schemas.microsoft.com/office/drawing/2014/main" id="{55F65B4F-BA68-F9B2-BF35-EE3F7841E2A8}"/>
              </a:ext>
            </a:extLst>
          </p:cNvPr>
          <p:cNvSpPr>
            <a:spLocks noGrp="1"/>
          </p:cNvSpPr>
          <p:nvPr>
            <p:ph idx="1"/>
          </p:nvPr>
        </p:nvSpPr>
        <p:spPr/>
        <p:txBody>
          <a:bodyPr>
            <a:normAutofit lnSpcReduction="10000"/>
          </a:bodyPr>
          <a:lstStyle/>
          <a:p>
            <a:pPr marL="0" indent="0">
              <a:buNone/>
            </a:pPr>
            <a:r>
              <a:rPr lang="nl-NL" sz="2800" b="1" dirty="0"/>
              <a:t>Marketing</a:t>
            </a:r>
            <a:r>
              <a:rPr lang="nl-NL" sz="2800" dirty="0"/>
              <a:t> =  Alle activiteiten van een organisatie die zijn gericht op de </a:t>
            </a:r>
            <a:r>
              <a:rPr lang="nl-NL" sz="2800" u="sng" dirty="0"/>
              <a:t>maximale behoefte bevrediging van de afnemers </a:t>
            </a:r>
            <a:r>
              <a:rPr lang="nl-NL" sz="2800" dirty="0"/>
              <a:t>en daarbij </a:t>
            </a:r>
            <a:r>
              <a:rPr lang="nl-NL" sz="2800" u="sng" dirty="0"/>
              <a:t>rekening houdend met de doelen van de eigen organisatie</a:t>
            </a:r>
            <a:r>
              <a:rPr lang="nl-NL" sz="2800" dirty="0"/>
              <a:t>. Het gaat verder dan alleen reclame maken!</a:t>
            </a:r>
          </a:p>
          <a:p>
            <a:pPr marL="0" indent="0">
              <a:buNone/>
            </a:pPr>
            <a:endParaRPr lang="nl-NL" sz="2800" dirty="0"/>
          </a:p>
          <a:p>
            <a:pPr marL="0" indent="0">
              <a:buNone/>
            </a:pPr>
            <a:r>
              <a:rPr lang="nl-NL" sz="2800" dirty="0"/>
              <a:t>Onderdelen van het marketingbeleid:</a:t>
            </a:r>
          </a:p>
          <a:p>
            <a:pPr>
              <a:buFont typeface="Wingdings" panose="05000000000000000000" pitchFamily="2" charset="2"/>
              <a:buChar char="§"/>
            </a:pPr>
            <a:r>
              <a:rPr lang="nl-NL" sz="2800" dirty="0"/>
              <a:t>Productbeleid;</a:t>
            </a:r>
          </a:p>
          <a:p>
            <a:pPr>
              <a:buFont typeface="Wingdings" panose="05000000000000000000" pitchFamily="2" charset="2"/>
              <a:buChar char="§"/>
            </a:pPr>
            <a:r>
              <a:rPr lang="nl-NL" sz="2800" dirty="0"/>
              <a:t>Prijsbeleid;</a:t>
            </a:r>
          </a:p>
          <a:p>
            <a:pPr>
              <a:buFont typeface="Wingdings" panose="05000000000000000000" pitchFamily="2" charset="2"/>
              <a:buChar char="§"/>
            </a:pPr>
            <a:r>
              <a:rPr lang="nl-NL" sz="2800" dirty="0" err="1"/>
              <a:t>Plaatsbeleid</a:t>
            </a:r>
            <a:r>
              <a:rPr lang="nl-NL" sz="2800" dirty="0"/>
              <a:t>;</a:t>
            </a:r>
          </a:p>
          <a:p>
            <a:pPr>
              <a:buFont typeface="Wingdings" panose="05000000000000000000" pitchFamily="2" charset="2"/>
              <a:buChar char="§"/>
            </a:pPr>
            <a:r>
              <a:rPr lang="nl-NL" sz="2800" dirty="0"/>
              <a:t>Promotiebeleid.</a:t>
            </a:r>
          </a:p>
          <a:p>
            <a:endParaRPr lang="nl-NL" dirty="0"/>
          </a:p>
        </p:txBody>
      </p:sp>
      <p:sp>
        <p:nvSpPr>
          <p:cNvPr id="4" name="Pijl: links 3">
            <a:extLst>
              <a:ext uri="{FF2B5EF4-FFF2-40B4-BE49-F238E27FC236}">
                <a16:creationId xmlns:a16="http://schemas.microsoft.com/office/drawing/2014/main" id="{B066BEF7-C649-CE5B-5A47-31413CBD3412}"/>
              </a:ext>
            </a:extLst>
          </p:cNvPr>
          <p:cNvSpPr/>
          <p:nvPr/>
        </p:nvSpPr>
        <p:spPr>
          <a:xfrm>
            <a:off x="4048698" y="4254347"/>
            <a:ext cx="6351225" cy="1308712"/>
          </a:xfrm>
          <a:prstGeom prst="leftArrow">
            <a:avLst/>
          </a:prstGeom>
          <a:solidFill>
            <a:srgbClr val="945DE8"/>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600" b="1" dirty="0"/>
              <a:t>Marketingmix (de 4 p’s!)</a:t>
            </a:r>
          </a:p>
        </p:txBody>
      </p:sp>
    </p:spTree>
    <p:extLst>
      <p:ext uri="{BB962C8B-B14F-4D97-AF65-F5344CB8AC3E}">
        <p14:creationId xmlns:p14="http://schemas.microsoft.com/office/powerpoint/2010/main" val="727830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45D63-1126-C413-280C-32C73E2BFB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10B7D3-C6E9-F75E-8BA2-AE01D268C092}"/>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B2A49383-53FB-A32D-A621-79E040DA3DA5}"/>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FDC6BC64-35ED-0D53-BDB8-8FF4AC86E6D8}"/>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096CC061-DE8F-3E34-BF46-7BAAC5F91457}"/>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dirty="0"/>
              <a:t>… (1) … beleid </a:t>
            </a:r>
          </a:p>
          <a:p>
            <a:pPr marL="0" indent="0">
              <a:buNone/>
            </a:pPr>
            <a:r>
              <a:rPr lang="nl-NL" sz="1800" dirty="0"/>
              <a:t>… (2) … beleid </a:t>
            </a:r>
          </a:p>
          <a:p>
            <a:pPr marL="0" indent="0">
              <a:buNone/>
            </a:pPr>
            <a:r>
              <a:rPr lang="nl-NL" sz="1800" dirty="0"/>
              <a:t>… (3) … beleid </a:t>
            </a:r>
          </a:p>
        </p:txBody>
      </p:sp>
    </p:spTree>
    <p:extLst>
      <p:ext uri="{BB962C8B-B14F-4D97-AF65-F5344CB8AC3E}">
        <p14:creationId xmlns:p14="http://schemas.microsoft.com/office/powerpoint/2010/main" val="18485077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6CA4-5672-1569-C377-E632B80ED0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66A221-80EB-F4B3-B3BA-EF7B9161221C}"/>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B67B08EF-8B6B-E825-DE27-4CF0DF8B34CA}"/>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6DAEB0CB-6BC2-8734-E085-954CE92DA688}"/>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621700ED-6675-F2A0-4E95-2F3A1859F1BC}"/>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b="1" dirty="0">
                <a:solidFill>
                  <a:srgbClr val="945DE8"/>
                </a:solidFill>
              </a:rPr>
              <a:t>Product</a:t>
            </a:r>
            <a:r>
              <a:rPr lang="nl-NL" sz="1800" dirty="0"/>
              <a:t> beleid </a:t>
            </a:r>
          </a:p>
          <a:p>
            <a:pPr marL="0" indent="0">
              <a:buNone/>
            </a:pPr>
            <a:r>
              <a:rPr lang="nl-NL" sz="1800" dirty="0"/>
              <a:t>… (2) … beleid </a:t>
            </a:r>
          </a:p>
          <a:p>
            <a:pPr marL="0" indent="0">
              <a:buNone/>
            </a:pPr>
            <a:r>
              <a:rPr lang="nl-NL" sz="1800" dirty="0"/>
              <a:t>… (3) … beleid </a:t>
            </a:r>
          </a:p>
        </p:txBody>
      </p:sp>
    </p:spTree>
    <p:extLst>
      <p:ext uri="{BB962C8B-B14F-4D97-AF65-F5344CB8AC3E}">
        <p14:creationId xmlns:p14="http://schemas.microsoft.com/office/powerpoint/2010/main" val="42932759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EE45-371C-D456-C6AB-6EA37C1954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6C268ED-C732-B99E-B909-B98F7233F09E}"/>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97A6376E-33D9-DF18-D018-AEFBFD45CE66}"/>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0232CB4F-B2A6-DC0B-3FDA-8708A610887E}"/>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702147BC-8299-3EB9-09B7-51B3D915C2BD}"/>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b="1" dirty="0">
                <a:solidFill>
                  <a:srgbClr val="945DE8"/>
                </a:solidFill>
              </a:rPr>
              <a:t>Product</a:t>
            </a:r>
            <a:r>
              <a:rPr lang="nl-NL" sz="1800" dirty="0"/>
              <a:t> beleid </a:t>
            </a:r>
          </a:p>
          <a:p>
            <a:pPr marL="0" indent="0">
              <a:buNone/>
            </a:pPr>
            <a:r>
              <a:rPr lang="nl-NL" sz="1800" b="1" dirty="0">
                <a:solidFill>
                  <a:srgbClr val="945DE8"/>
                </a:solidFill>
              </a:rPr>
              <a:t>Plaats </a:t>
            </a:r>
            <a:r>
              <a:rPr lang="nl-NL" sz="1800" dirty="0"/>
              <a:t>beleid </a:t>
            </a:r>
          </a:p>
          <a:p>
            <a:pPr marL="0" indent="0">
              <a:buNone/>
            </a:pPr>
            <a:r>
              <a:rPr lang="nl-NL" sz="1800" dirty="0"/>
              <a:t>… (3) … beleid </a:t>
            </a:r>
          </a:p>
        </p:txBody>
      </p:sp>
    </p:spTree>
    <p:extLst>
      <p:ext uri="{BB962C8B-B14F-4D97-AF65-F5344CB8AC3E}">
        <p14:creationId xmlns:p14="http://schemas.microsoft.com/office/powerpoint/2010/main" val="28154943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95C6-DFC8-B41A-4FDB-6AE0C3FB80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56A76E-4B35-6E17-9B58-F512902E1DFB}"/>
              </a:ext>
            </a:extLst>
          </p:cNvPr>
          <p:cNvSpPr>
            <a:spLocks noGrp="1"/>
          </p:cNvSpPr>
          <p:nvPr>
            <p:ph type="title"/>
          </p:nvPr>
        </p:nvSpPr>
        <p:spPr/>
        <p:txBody>
          <a:bodyPr/>
          <a:lstStyle/>
          <a:p>
            <a:r>
              <a:rPr lang="nl-NL" dirty="0"/>
              <a:t>Examenvoorbeeld (2024-I, opgave 6)</a:t>
            </a:r>
          </a:p>
        </p:txBody>
      </p:sp>
      <p:sp>
        <p:nvSpPr>
          <p:cNvPr id="3" name="Tijdelijke aanduiding voor inhoud 2">
            <a:extLst>
              <a:ext uri="{FF2B5EF4-FFF2-40B4-BE49-F238E27FC236}">
                <a16:creationId xmlns:a16="http://schemas.microsoft.com/office/drawing/2014/main" id="{0D162E94-53BE-823A-1837-21CF0F9EF506}"/>
              </a:ext>
            </a:extLst>
          </p:cNvPr>
          <p:cNvSpPr>
            <a:spLocks noGrp="1"/>
          </p:cNvSpPr>
          <p:nvPr>
            <p:ph sz="half" idx="1"/>
          </p:nvPr>
        </p:nvSpPr>
        <p:spPr/>
        <p:txBody>
          <a:bodyPr>
            <a:noAutofit/>
          </a:bodyPr>
          <a:lstStyle/>
          <a:p>
            <a:pPr marL="0" indent="0">
              <a:buNone/>
            </a:pPr>
            <a:r>
              <a:rPr lang="nl-NL" sz="1800" dirty="0"/>
              <a:t>In de zomer van 2024 wordt het Europees Kampioenschap (EK) voetbal georganiseerd in Duitsland. Adidas sponsort vele evenementen waaronder het EK voetbal van 2024 en verschillende nationale teams. </a:t>
            </a:r>
          </a:p>
          <a:p>
            <a:pPr marL="0" indent="0">
              <a:buNone/>
            </a:pPr>
            <a:endParaRPr lang="nl-NL" sz="1800" dirty="0"/>
          </a:p>
          <a:p>
            <a:pPr marL="0" indent="0">
              <a:buNone/>
            </a:pPr>
            <a:r>
              <a:rPr lang="nl-NL" sz="1800" dirty="0"/>
              <a:t>Voorafgaand en tijdens het EK kunnen Adidas voetbalshirts van nationale ploegen gekocht worden in de winkels van Adidas en in de stadions waar gespeeld wordt. De uitbreiding van het assortiment voetbalshirts met je favoriete rugnummer of je eigen naam erop, is een vorm van …(1)…. De wereldwijde verkoop van Adidas voetbalshirts via webshops is een vorm van …(2)…. De prijs van een Adidas voetbalshirt ligt hoger dan die van een voetbalshirt zonder bekend merk. Dit is een vorm van …(3)…. </a:t>
            </a:r>
          </a:p>
          <a:p>
            <a:pPr marL="0" indent="0">
              <a:buNone/>
            </a:pPr>
            <a:endParaRPr lang="nl-NL" sz="1800" dirty="0"/>
          </a:p>
          <a:p>
            <a:pPr marL="0" indent="0">
              <a:buNone/>
            </a:pPr>
            <a:endParaRPr lang="nl-NL" sz="1800" dirty="0"/>
          </a:p>
        </p:txBody>
      </p:sp>
      <p:sp>
        <p:nvSpPr>
          <p:cNvPr id="4" name="Tijdelijke aanduiding voor inhoud 3">
            <a:extLst>
              <a:ext uri="{FF2B5EF4-FFF2-40B4-BE49-F238E27FC236}">
                <a16:creationId xmlns:a16="http://schemas.microsoft.com/office/drawing/2014/main" id="{FED89538-0075-F973-A70F-BE333539A90B}"/>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3BF88325-C47F-15B5-EFAC-06512649E39A}"/>
              </a:ext>
            </a:extLst>
          </p:cNvPr>
          <p:cNvSpPr txBox="1">
            <a:spLocks/>
          </p:cNvSpPr>
          <p:nvPr/>
        </p:nvSpPr>
        <p:spPr>
          <a:xfrm>
            <a:off x="6019800" y="1825625"/>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t>Vraag 29 (2p):</a:t>
            </a:r>
          </a:p>
          <a:p>
            <a:pPr marL="0" indent="0">
              <a:buNone/>
            </a:pPr>
            <a:r>
              <a:rPr lang="nl-NL" sz="1800" i="1" dirty="0"/>
              <a:t>Maak bovenstaande zinnen compleet door de juiste marketinginstrumenten in te vullen. </a:t>
            </a:r>
          </a:p>
          <a:p>
            <a:pPr marL="0" indent="0">
              <a:buNone/>
            </a:pPr>
            <a:r>
              <a:rPr lang="nl-NL" sz="1800" b="1" dirty="0">
                <a:solidFill>
                  <a:srgbClr val="945DE8"/>
                </a:solidFill>
              </a:rPr>
              <a:t>Product</a:t>
            </a:r>
            <a:r>
              <a:rPr lang="nl-NL" sz="1800" dirty="0"/>
              <a:t> beleid </a:t>
            </a:r>
          </a:p>
          <a:p>
            <a:pPr marL="0" indent="0">
              <a:buNone/>
            </a:pPr>
            <a:r>
              <a:rPr lang="nl-NL" sz="1800" b="1" dirty="0">
                <a:solidFill>
                  <a:srgbClr val="945DE8"/>
                </a:solidFill>
              </a:rPr>
              <a:t>Plaats </a:t>
            </a:r>
            <a:r>
              <a:rPr lang="nl-NL" sz="1800" dirty="0"/>
              <a:t>beleid </a:t>
            </a:r>
          </a:p>
          <a:p>
            <a:pPr marL="0" indent="0">
              <a:buNone/>
            </a:pPr>
            <a:r>
              <a:rPr lang="nl-NL" sz="1800" b="1" dirty="0">
                <a:solidFill>
                  <a:srgbClr val="945DE8"/>
                </a:solidFill>
              </a:rPr>
              <a:t>Prijs </a:t>
            </a:r>
            <a:r>
              <a:rPr lang="nl-NL" sz="1800" dirty="0"/>
              <a:t>beleid </a:t>
            </a:r>
          </a:p>
        </p:txBody>
      </p:sp>
    </p:spTree>
    <p:extLst>
      <p:ext uri="{BB962C8B-B14F-4D97-AF65-F5344CB8AC3E}">
        <p14:creationId xmlns:p14="http://schemas.microsoft.com/office/powerpoint/2010/main" val="5760373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03A48-3F9F-757A-2AC3-1C2D26D03A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5E3716-5DB0-5204-1688-CB74749CE95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65F18BD-A537-255E-3581-6719D1BF39F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942728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99090-1721-F8C5-1B0F-7C13B6668B6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3F7BB76-EB82-AA4E-869D-80B824FC695E}"/>
              </a:ext>
            </a:extLst>
          </p:cNvPr>
          <p:cNvSpPr>
            <a:spLocks noGrp="1"/>
          </p:cNvSpPr>
          <p:nvPr>
            <p:ph type="title"/>
          </p:nvPr>
        </p:nvSpPr>
        <p:spPr/>
        <p:txBody>
          <a:bodyPr/>
          <a:lstStyle/>
          <a:p>
            <a:r>
              <a:rPr lang="nl-NL" dirty="0"/>
              <a:t>Kengetallen: Solvabiliteit</a:t>
            </a:r>
          </a:p>
        </p:txBody>
      </p:sp>
      <p:sp>
        <p:nvSpPr>
          <p:cNvPr id="5" name="Tijdelijke aanduiding voor tekst 4">
            <a:extLst>
              <a:ext uri="{FF2B5EF4-FFF2-40B4-BE49-F238E27FC236}">
                <a16:creationId xmlns:a16="http://schemas.microsoft.com/office/drawing/2014/main" id="{18ED212F-308F-39B8-42C6-B6B99F556C3F}"/>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622235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Soorten kengetallen </a:t>
            </a:r>
            <a:r>
              <a:rPr lang="nl-NL" dirty="0">
                <a:latin typeface="Effra Medium" panose="02000606080000020004" pitchFamily="2" charset="0"/>
                <a:sym typeface="Wingdings" panose="05000000000000000000" pitchFamily="2" charset="2"/>
              </a:rPr>
              <a:t> Solvabiliteit</a:t>
            </a:r>
            <a:endParaRPr lang="nl-NL" dirty="0">
              <a:latin typeface="Effra Medium" panose="02000606080000020004" pitchFamily="2" charset="0"/>
            </a:endParaRPr>
          </a:p>
        </p:txBody>
      </p:sp>
      <p:graphicFrame>
        <p:nvGraphicFramePr>
          <p:cNvPr id="4" name="Tijdelijke aanduiding voor inhoud 3">
            <a:extLst>
              <a:ext uri="{FF2B5EF4-FFF2-40B4-BE49-F238E27FC236}">
                <a16:creationId xmlns:a16="http://schemas.microsoft.com/office/drawing/2014/main" id="{8AA861FF-617C-45FC-8B6E-9F6DCDA6E1D0}"/>
              </a:ext>
            </a:extLst>
          </p:cNvPr>
          <p:cNvGraphicFramePr>
            <a:graphicFrameLocks noGrp="1"/>
          </p:cNvGraphicFramePr>
          <p:nvPr>
            <p:ph idx="1"/>
          </p:nvPr>
        </p:nvGraphicFramePr>
        <p:xfrm>
          <a:off x="466531" y="1604865"/>
          <a:ext cx="10887269" cy="45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6688114"/>
      </p:ext>
    </p:extLst>
  </p:cSld>
  <p:clrMapOvr>
    <a:masterClrMapping/>
  </p:clrMapOvr>
  <p:transition spd="med">
    <p:pull/>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80A4B-0E24-1814-85D1-50F9BDED88D7}"/>
              </a:ext>
            </a:extLst>
          </p:cNvPr>
          <p:cNvSpPr>
            <a:spLocks noGrp="1"/>
          </p:cNvSpPr>
          <p:nvPr>
            <p:ph type="title"/>
          </p:nvPr>
        </p:nvSpPr>
        <p:spPr/>
        <p:txBody>
          <a:bodyPr/>
          <a:lstStyle/>
          <a:p>
            <a:r>
              <a:rPr lang="nl-NL" dirty="0"/>
              <a:t>Solvabiliteit</a:t>
            </a:r>
          </a:p>
        </p:txBody>
      </p:sp>
      <p:sp>
        <p:nvSpPr>
          <p:cNvPr id="3" name="Tijdelijke aanduiding voor inhoud 2">
            <a:extLst>
              <a:ext uri="{FF2B5EF4-FFF2-40B4-BE49-F238E27FC236}">
                <a16:creationId xmlns:a16="http://schemas.microsoft.com/office/drawing/2014/main" id="{BD080C1A-FFA9-F2CE-0219-F387CB0FB8C1}"/>
              </a:ext>
            </a:extLst>
          </p:cNvPr>
          <p:cNvSpPr>
            <a:spLocks noGrp="1"/>
          </p:cNvSpPr>
          <p:nvPr>
            <p:ph idx="1"/>
          </p:nvPr>
        </p:nvSpPr>
        <p:spPr>
          <a:xfrm>
            <a:off x="446315" y="1436914"/>
            <a:ext cx="11473542" cy="4740049"/>
          </a:xfrm>
        </p:spPr>
        <p:txBody>
          <a:bodyPr/>
          <a:lstStyle/>
          <a:p>
            <a:pPr marL="0" lvl="0" indent="0">
              <a:lnSpc>
                <a:spcPct val="100000"/>
              </a:lnSpc>
              <a:buNone/>
            </a:pPr>
            <a:r>
              <a:rPr lang="nl-NL" b="1" dirty="0">
                <a:latin typeface="Effra Medium" panose="02000606080000020004"/>
              </a:rPr>
              <a:t>Kan een onderneming aan alle verplichtingen voldoen bij liquidatie?</a:t>
            </a:r>
          </a:p>
          <a:p>
            <a:pPr marL="0" indent="0">
              <a:buNone/>
            </a:pPr>
            <a:r>
              <a:rPr lang="nl-NL" dirty="0"/>
              <a:t>Solvabiliteit is belangrijk voor </a:t>
            </a:r>
            <a:r>
              <a:rPr lang="nl-NL" i="1" dirty="0"/>
              <a:t>banken, investeerders en leveranciers</a:t>
            </a:r>
            <a:r>
              <a:rPr lang="nl-NL" dirty="0"/>
              <a:t>, omdat het aangeeft of een bedrijf op lange termijn aan zijn betalingsverplichtingen kan voldoen. </a:t>
            </a:r>
          </a:p>
          <a:p>
            <a:pPr marL="0" indent="0">
              <a:buNone/>
            </a:pPr>
            <a:r>
              <a:rPr lang="nl-NL" dirty="0"/>
              <a:t>Er kan zelfs een solvabiliteitseis zijn </a:t>
            </a:r>
            <a:r>
              <a:rPr lang="nl-NL" i="1" dirty="0"/>
              <a:t>(‘minimaal 30% of anders geen lening</a:t>
            </a:r>
            <a:r>
              <a:rPr lang="nl-NL" dirty="0"/>
              <a:t>’)</a:t>
            </a:r>
          </a:p>
        </p:txBody>
      </p:sp>
      <p:sp>
        <p:nvSpPr>
          <p:cNvPr id="4" name="Rectangle 16">
            <a:extLst>
              <a:ext uri="{FF2B5EF4-FFF2-40B4-BE49-F238E27FC236}">
                <a16:creationId xmlns:a16="http://schemas.microsoft.com/office/drawing/2014/main" id="{C6EFF8DA-E3B9-CD4B-6968-A619527F01DE}"/>
              </a:ext>
            </a:extLst>
          </p:cNvPr>
          <p:cNvSpPr>
            <a:spLocks noChangeArrowheads="1"/>
          </p:cNvSpPr>
          <p:nvPr/>
        </p:nvSpPr>
        <p:spPr bwMode="auto">
          <a:xfrm>
            <a:off x="6096000" y="4580795"/>
            <a:ext cx="3702625" cy="1226280"/>
          </a:xfrm>
          <a:prstGeom prst="rect">
            <a:avLst/>
          </a:prstGeom>
          <a:noFill/>
          <a:ln w="12700" cmpd="sng">
            <a:solidFill>
              <a:schemeClr val="bg1">
                <a:lumMod val="50000"/>
              </a:schemeClr>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16">
            <a:extLst>
              <a:ext uri="{FF2B5EF4-FFF2-40B4-BE49-F238E27FC236}">
                <a16:creationId xmlns:a16="http://schemas.microsoft.com/office/drawing/2014/main" id="{6ECC757F-CDD1-506F-AE4F-04B63C0C7D4F}"/>
              </a:ext>
            </a:extLst>
          </p:cNvPr>
          <p:cNvSpPr>
            <a:spLocks noChangeArrowheads="1"/>
          </p:cNvSpPr>
          <p:nvPr/>
        </p:nvSpPr>
        <p:spPr bwMode="auto">
          <a:xfrm>
            <a:off x="2079380" y="4580795"/>
            <a:ext cx="3702625" cy="1226280"/>
          </a:xfrm>
          <a:prstGeom prst="rect">
            <a:avLst/>
          </a:prstGeom>
          <a:noFill/>
          <a:ln w="12700" cmpd="sng">
            <a:solidFill>
              <a:schemeClr val="bg1">
                <a:lumMod val="50000"/>
              </a:schemeClr>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16">
            <a:extLst>
              <a:ext uri="{FF2B5EF4-FFF2-40B4-BE49-F238E27FC236}">
                <a16:creationId xmlns:a16="http://schemas.microsoft.com/office/drawing/2014/main" id="{BB4EF6C3-CA7A-D27C-E260-FE88746C5E93}"/>
              </a:ext>
            </a:extLst>
          </p:cNvPr>
          <p:cNvSpPr>
            <a:spLocks noChangeArrowheads="1"/>
          </p:cNvSpPr>
          <p:nvPr/>
        </p:nvSpPr>
        <p:spPr bwMode="auto">
          <a:xfrm>
            <a:off x="2079380" y="4157987"/>
            <a:ext cx="3702625" cy="424395"/>
          </a:xfrm>
          <a:prstGeom prst="rect">
            <a:avLst/>
          </a:prstGeom>
          <a:solidFill>
            <a:schemeClr val="tx1"/>
          </a:solidFill>
          <a:ln w="12700">
            <a:solidFill>
              <a:srgbClr val="1B223F"/>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rPr>
              <a:t>Kengetal 1</a:t>
            </a:r>
          </a:p>
        </p:txBody>
      </p:sp>
      <p:sp>
        <p:nvSpPr>
          <p:cNvPr id="7" name="Rectangle 16">
            <a:extLst>
              <a:ext uri="{FF2B5EF4-FFF2-40B4-BE49-F238E27FC236}">
                <a16:creationId xmlns:a16="http://schemas.microsoft.com/office/drawing/2014/main" id="{8ACDB98C-AF5E-196E-4769-555D73531CD1}"/>
              </a:ext>
            </a:extLst>
          </p:cNvPr>
          <p:cNvSpPr>
            <a:spLocks noChangeArrowheads="1"/>
          </p:cNvSpPr>
          <p:nvPr/>
        </p:nvSpPr>
        <p:spPr bwMode="auto">
          <a:xfrm>
            <a:off x="6096000" y="4157987"/>
            <a:ext cx="3702625" cy="424395"/>
          </a:xfrm>
          <a:prstGeom prst="rect">
            <a:avLst/>
          </a:prstGeom>
          <a:solidFill>
            <a:schemeClr val="tx1"/>
          </a:solidFill>
          <a:ln w="12700">
            <a:solidFill>
              <a:srgbClr val="1B223F"/>
            </a:solid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Calibri" panose="020F0502020204030204"/>
                <a:ea typeface="+mn-ea"/>
                <a:cs typeface="+mn-cs"/>
              </a:rPr>
              <a:t>Kengetal 2</a:t>
            </a:r>
          </a:p>
        </p:txBody>
      </p:sp>
      <p:sp>
        <p:nvSpPr>
          <p:cNvPr id="8" name="Tekstvak 11">
            <a:extLst>
              <a:ext uri="{FF2B5EF4-FFF2-40B4-BE49-F238E27FC236}">
                <a16:creationId xmlns:a16="http://schemas.microsoft.com/office/drawing/2014/main" id="{D57E6B19-FC4F-C4FF-6427-2EB8BA82C29A}"/>
              </a:ext>
            </a:extLst>
          </p:cNvPr>
          <p:cNvSpPr txBox="1">
            <a:spLocks noChangeArrowheads="1"/>
          </p:cNvSpPr>
          <p:nvPr/>
        </p:nvSpPr>
        <p:spPr bwMode="auto">
          <a:xfrm>
            <a:off x="2119019" y="5017056"/>
            <a:ext cx="19578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Solvabiliteitsratio =</a:t>
            </a:r>
          </a:p>
        </p:txBody>
      </p:sp>
      <p:sp>
        <p:nvSpPr>
          <p:cNvPr id="9" name="Rectangle 16">
            <a:extLst>
              <a:ext uri="{FF2B5EF4-FFF2-40B4-BE49-F238E27FC236}">
                <a16:creationId xmlns:a16="http://schemas.microsoft.com/office/drawing/2014/main" id="{035781D8-E888-4154-BF99-2410760909A3}"/>
              </a:ext>
            </a:extLst>
          </p:cNvPr>
          <p:cNvSpPr>
            <a:spLocks noChangeArrowheads="1"/>
          </p:cNvSpPr>
          <p:nvPr/>
        </p:nvSpPr>
        <p:spPr bwMode="auto">
          <a:xfrm>
            <a:off x="4091769" y="5300778"/>
            <a:ext cx="804060" cy="395998"/>
          </a:xfrm>
          <a:prstGeom prst="rect">
            <a:avLst/>
          </a:prstGeom>
          <a:solidFill>
            <a:schemeClr val="accent3"/>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VV</a:t>
            </a:r>
          </a:p>
        </p:txBody>
      </p:sp>
      <p:cxnSp>
        <p:nvCxnSpPr>
          <p:cNvPr id="10" name="Rechte verbindingslijn 8">
            <a:extLst>
              <a:ext uri="{FF2B5EF4-FFF2-40B4-BE49-F238E27FC236}">
                <a16:creationId xmlns:a16="http://schemas.microsoft.com/office/drawing/2014/main" id="{53DA7D59-8A1F-5AF0-637B-3FC06DD0DDF3}"/>
              </a:ext>
            </a:extLst>
          </p:cNvPr>
          <p:cNvCxnSpPr>
            <a:cxnSpLocks noChangeShapeType="1"/>
          </p:cNvCxnSpPr>
          <p:nvPr/>
        </p:nvCxnSpPr>
        <p:spPr bwMode="auto">
          <a:xfrm>
            <a:off x="3975397" y="5194903"/>
            <a:ext cx="1008000" cy="0"/>
          </a:xfrm>
          <a:prstGeom prst="line">
            <a:avLst/>
          </a:prstGeom>
          <a:noFill/>
          <a:ln w="12700" cmpd="sng">
            <a:solidFill>
              <a:schemeClr val="bg1">
                <a:lumMod val="50000"/>
              </a:schemeClr>
            </a:solidFill>
            <a:round/>
            <a:headEnd/>
            <a:tailEnd/>
          </a:ln>
          <a:extLst>
            <a:ext uri="{909E8E84-426E-40dd-AFC4-6F175D3DCCD1}">
              <a14:hiddenFill xmlns:a14="http://schemas.microsoft.com/office/drawing/2010/main" xmlns="">
                <a:noFill/>
              </a14:hiddenFill>
            </a:ext>
          </a:extLst>
        </p:spPr>
      </p:cxnSp>
      <p:sp>
        <p:nvSpPr>
          <p:cNvPr id="11" name="Rectangle 16">
            <a:extLst>
              <a:ext uri="{FF2B5EF4-FFF2-40B4-BE49-F238E27FC236}">
                <a16:creationId xmlns:a16="http://schemas.microsoft.com/office/drawing/2014/main" id="{968318E2-A9F0-A5F2-CE9C-1C7455F43D8F}"/>
              </a:ext>
            </a:extLst>
          </p:cNvPr>
          <p:cNvSpPr>
            <a:spLocks noChangeArrowheads="1"/>
          </p:cNvSpPr>
          <p:nvPr/>
        </p:nvSpPr>
        <p:spPr bwMode="auto">
          <a:xfrm>
            <a:off x="4091769" y="4708529"/>
            <a:ext cx="804060" cy="395998"/>
          </a:xfrm>
          <a:prstGeom prst="rect">
            <a:avLst/>
          </a:prstGeom>
          <a:solidFill>
            <a:srgbClr val="1B223F"/>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EV</a:t>
            </a:r>
          </a:p>
        </p:txBody>
      </p:sp>
      <p:sp>
        <p:nvSpPr>
          <p:cNvPr id="12" name="Tekstvak 11">
            <a:extLst>
              <a:ext uri="{FF2B5EF4-FFF2-40B4-BE49-F238E27FC236}">
                <a16:creationId xmlns:a16="http://schemas.microsoft.com/office/drawing/2014/main" id="{6747655F-24F8-B65C-A9A3-3C88A49C86EF}"/>
              </a:ext>
            </a:extLst>
          </p:cNvPr>
          <p:cNvSpPr txBox="1">
            <a:spLocks noChangeArrowheads="1"/>
          </p:cNvSpPr>
          <p:nvPr/>
        </p:nvSpPr>
        <p:spPr bwMode="auto">
          <a:xfrm>
            <a:off x="6281845" y="5017056"/>
            <a:ext cx="16266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err="1">
                <a:ln>
                  <a:noFill/>
                </a:ln>
                <a:solidFill>
                  <a:prstClr val="black"/>
                </a:solidFill>
                <a:effectLst/>
                <a:uLnTx/>
                <a:uFillTx/>
                <a:latin typeface="Arial" charset="0"/>
                <a:ea typeface="ＭＳ Ｐゴシック" charset="0"/>
              </a:rPr>
              <a:t>Debt</a:t>
            </a: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 ratio =</a:t>
            </a:r>
          </a:p>
        </p:txBody>
      </p:sp>
      <p:sp>
        <p:nvSpPr>
          <p:cNvPr id="13" name="Rectangle 16">
            <a:extLst>
              <a:ext uri="{FF2B5EF4-FFF2-40B4-BE49-F238E27FC236}">
                <a16:creationId xmlns:a16="http://schemas.microsoft.com/office/drawing/2014/main" id="{60D102A4-942F-958B-CC5F-1FC95F802EF1}"/>
              </a:ext>
            </a:extLst>
          </p:cNvPr>
          <p:cNvSpPr>
            <a:spLocks noChangeArrowheads="1"/>
          </p:cNvSpPr>
          <p:nvPr/>
        </p:nvSpPr>
        <p:spPr bwMode="auto">
          <a:xfrm>
            <a:off x="7624177" y="5302804"/>
            <a:ext cx="804060" cy="395998"/>
          </a:xfrm>
          <a:prstGeom prst="rect">
            <a:avLst/>
          </a:prstGeom>
          <a:solidFill>
            <a:schemeClr val="accent3"/>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TV</a:t>
            </a:r>
          </a:p>
        </p:txBody>
      </p:sp>
      <p:cxnSp>
        <p:nvCxnSpPr>
          <p:cNvPr id="14" name="Rechte verbindingslijn 8">
            <a:extLst>
              <a:ext uri="{FF2B5EF4-FFF2-40B4-BE49-F238E27FC236}">
                <a16:creationId xmlns:a16="http://schemas.microsoft.com/office/drawing/2014/main" id="{63D411C8-F428-2DFF-B2F9-6BD38DDE334D}"/>
              </a:ext>
            </a:extLst>
          </p:cNvPr>
          <p:cNvCxnSpPr>
            <a:cxnSpLocks noChangeShapeType="1"/>
          </p:cNvCxnSpPr>
          <p:nvPr/>
        </p:nvCxnSpPr>
        <p:spPr bwMode="auto">
          <a:xfrm>
            <a:off x="7507805" y="5196929"/>
            <a:ext cx="1008000" cy="0"/>
          </a:xfrm>
          <a:prstGeom prst="line">
            <a:avLst/>
          </a:prstGeom>
          <a:noFill/>
          <a:ln w="12700" cmpd="sng">
            <a:solidFill>
              <a:schemeClr val="bg1">
                <a:lumMod val="50000"/>
              </a:schemeClr>
            </a:solidFill>
            <a:round/>
            <a:headEnd/>
            <a:tailEnd/>
          </a:ln>
          <a:extLst>
            <a:ext uri="{909E8E84-426E-40dd-AFC4-6F175D3DCCD1}">
              <a14:hiddenFill xmlns:a14="http://schemas.microsoft.com/office/drawing/2010/main" xmlns="">
                <a:noFill/>
              </a14:hiddenFill>
            </a:ext>
          </a:extLst>
        </p:spPr>
      </p:cxnSp>
      <p:sp>
        <p:nvSpPr>
          <p:cNvPr id="15" name="Rectangle 16">
            <a:extLst>
              <a:ext uri="{FF2B5EF4-FFF2-40B4-BE49-F238E27FC236}">
                <a16:creationId xmlns:a16="http://schemas.microsoft.com/office/drawing/2014/main" id="{33DCE4DA-BAA3-37A8-18BA-E958A976A5A6}"/>
              </a:ext>
            </a:extLst>
          </p:cNvPr>
          <p:cNvSpPr>
            <a:spLocks noChangeArrowheads="1"/>
          </p:cNvSpPr>
          <p:nvPr/>
        </p:nvSpPr>
        <p:spPr bwMode="auto">
          <a:xfrm>
            <a:off x="7624177" y="4710555"/>
            <a:ext cx="804060" cy="395998"/>
          </a:xfrm>
          <a:prstGeom prst="rect">
            <a:avLst/>
          </a:prstGeom>
          <a:solidFill>
            <a:srgbClr val="1B223F"/>
          </a:solidFill>
          <a:ln w="9525">
            <a:noFill/>
            <a:miter lim="800000"/>
            <a:headEnd/>
            <a:tailEnd/>
          </a:ln>
        </p:spPr>
        <p:txBody>
          <a:bodyPr wrap="none" lIns="90000" tIns="46800" rIns="90000" bIns="4680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VV</a:t>
            </a:r>
          </a:p>
        </p:txBody>
      </p:sp>
      <p:sp>
        <p:nvSpPr>
          <p:cNvPr id="16" name="Tekstvak 11">
            <a:extLst>
              <a:ext uri="{FF2B5EF4-FFF2-40B4-BE49-F238E27FC236}">
                <a16:creationId xmlns:a16="http://schemas.microsoft.com/office/drawing/2014/main" id="{CBF5ABAF-7F04-76A4-FCC8-BDAE03CC2714}"/>
              </a:ext>
            </a:extLst>
          </p:cNvPr>
          <p:cNvSpPr txBox="1">
            <a:spLocks noChangeArrowheads="1"/>
          </p:cNvSpPr>
          <p:nvPr/>
        </p:nvSpPr>
        <p:spPr bwMode="auto">
          <a:xfrm>
            <a:off x="4932470" y="4991459"/>
            <a:ext cx="8644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x 100%</a:t>
            </a:r>
          </a:p>
        </p:txBody>
      </p:sp>
      <p:sp>
        <p:nvSpPr>
          <p:cNvPr id="17" name="Tekstvak 11">
            <a:extLst>
              <a:ext uri="{FF2B5EF4-FFF2-40B4-BE49-F238E27FC236}">
                <a16:creationId xmlns:a16="http://schemas.microsoft.com/office/drawing/2014/main" id="{560198AF-1DCC-821A-AE08-2EB90A76635A}"/>
              </a:ext>
            </a:extLst>
          </p:cNvPr>
          <p:cNvSpPr txBox="1">
            <a:spLocks noChangeArrowheads="1"/>
          </p:cNvSpPr>
          <p:nvPr/>
        </p:nvSpPr>
        <p:spPr bwMode="auto">
          <a:xfrm>
            <a:off x="8482694" y="4993485"/>
            <a:ext cx="93162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charset="0"/>
                <a:ea typeface="ＭＳ Ｐゴシック" charset="0"/>
              </a:rPr>
              <a:t>x 100%</a:t>
            </a:r>
          </a:p>
        </p:txBody>
      </p:sp>
    </p:spTree>
    <p:extLst>
      <p:ext uri="{BB962C8B-B14F-4D97-AF65-F5344CB8AC3E}">
        <p14:creationId xmlns:p14="http://schemas.microsoft.com/office/powerpoint/2010/main" val="1498335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p:bldP spid="13" grpId="0" animBg="1"/>
      <p:bldP spid="15" grpId="0" animBg="1"/>
      <p:bldP spid="1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0A1F4-DCE9-281D-D3F3-96576ABA2A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9658AE-129B-2F7A-E5F8-C53CC20DEE87}"/>
              </a:ext>
            </a:extLst>
          </p:cNvPr>
          <p:cNvSpPr>
            <a:spLocks noGrp="1"/>
          </p:cNvSpPr>
          <p:nvPr>
            <p:ph type="title"/>
          </p:nvPr>
        </p:nvSpPr>
        <p:spPr/>
        <p:txBody>
          <a:bodyPr/>
          <a:lstStyle/>
          <a:p>
            <a:r>
              <a:rPr lang="nl-NL" dirty="0"/>
              <a:t>Examenvoorbeeld (2020-I, opgave 3)</a:t>
            </a:r>
          </a:p>
        </p:txBody>
      </p:sp>
      <p:sp>
        <p:nvSpPr>
          <p:cNvPr id="4" name="Tijdelijke aanduiding voor inhoud 3">
            <a:extLst>
              <a:ext uri="{FF2B5EF4-FFF2-40B4-BE49-F238E27FC236}">
                <a16:creationId xmlns:a16="http://schemas.microsoft.com/office/drawing/2014/main" id="{0FC1E2DC-5E2A-CE01-F789-E22BBA42EBB1}"/>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pic>
        <p:nvPicPr>
          <p:cNvPr id="11" name="Afbeelding 10">
            <a:extLst>
              <a:ext uri="{FF2B5EF4-FFF2-40B4-BE49-F238E27FC236}">
                <a16:creationId xmlns:a16="http://schemas.microsoft.com/office/drawing/2014/main" id="{D9E5A7AD-3578-EC91-C391-869151D04288}"/>
              </a:ext>
            </a:extLst>
          </p:cNvPr>
          <p:cNvPicPr>
            <a:picLocks noChangeAspect="1"/>
          </p:cNvPicPr>
          <p:nvPr/>
        </p:nvPicPr>
        <p:blipFill>
          <a:blip r:embed="rId2"/>
          <a:stretch>
            <a:fillRect/>
          </a:stretch>
        </p:blipFill>
        <p:spPr>
          <a:xfrm>
            <a:off x="4601511" y="1390861"/>
            <a:ext cx="7020623" cy="3711113"/>
          </a:xfrm>
          <a:prstGeom prst="rect">
            <a:avLst/>
          </a:prstGeom>
        </p:spPr>
      </p:pic>
      <p:pic>
        <p:nvPicPr>
          <p:cNvPr id="20" name="Afbeelding 19">
            <a:extLst>
              <a:ext uri="{FF2B5EF4-FFF2-40B4-BE49-F238E27FC236}">
                <a16:creationId xmlns:a16="http://schemas.microsoft.com/office/drawing/2014/main" id="{0F660738-9959-EB00-245F-B15E23AF456F}"/>
              </a:ext>
            </a:extLst>
          </p:cNvPr>
          <p:cNvPicPr>
            <a:picLocks noChangeAspect="1"/>
          </p:cNvPicPr>
          <p:nvPr/>
        </p:nvPicPr>
        <p:blipFill>
          <a:blip r:embed="rId3"/>
          <a:stretch>
            <a:fillRect/>
          </a:stretch>
        </p:blipFill>
        <p:spPr>
          <a:xfrm>
            <a:off x="428979" y="1390861"/>
            <a:ext cx="4172532" cy="4982270"/>
          </a:xfrm>
          <a:prstGeom prst="rect">
            <a:avLst/>
          </a:prstGeom>
        </p:spPr>
      </p:pic>
      <p:pic>
        <p:nvPicPr>
          <p:cNvPr id="22" name="Afbeelding 21">
            <a:extLst>
              <a:ext uri="{FF2B5EF4-FFF2-40B4-BE49-F238E27FC236}">
                <a16:creationId xmlns:a16="http://schemas.microsoft.com/office/drawing/2014/main" id="{1A656049-EBD4-02FF-5F8B-EAD6BCC55E69}"/>
              </a:ext>
            </a:extLst>
          </p:cNvPr>
          <p:cNvPicPr>
            <a:picLocks noChangeAspect="1"/>
          </p:cNvPicPr>
          <p:nvPr/>
        </p:nvPicPr>
        <p:blipFill>
          <a:blip r:embed="rId4"/>
          <a:stretch>
            <a:fillRect/>
          </a:stretch>
        </p:blipFill>
        <p:spPr>
          <a:xfrm>
            <a:off x="6581421" y="4270491"/>
            <a:ext cx="5181600" cy="2393296"/>
          </a:xfrm>
          <a:prstGeom prst="rect">
            <a:avLst/>
          </a:prstGeom>
        </p:spPr>
      </p:pic>
    </p:spTree>
    <p:extLst>
      <p:ext uri="{BB962C8B-B14F-4D97-AF65-F5344CB8AC3E}">
        <p14:creationId xmlns:p14="http://schemas.microsoft.com/office/powerpoint/2010/main" val="292752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endParaRPr lang="nl-NL" dirty="0"/>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endParaRPr lang="nl-NL" dirty="0"/>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spTree>
    <p:extLst>
      <p:ext uri="{BB962C8B-B14F-4D97-AF65-F5344CB8AC3E}">
        <p14:creationId xmlns:p14="http://schemas.microsoft.com/office/powerpoint/2010/main" val="2919123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3C901-A2FB-59B4-21B8-80232A9C2B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BD6146-DF3C-2CCE-DCCE-6D30BFEA9FD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25CB303-681E-3403-1099-AB309A1959F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537616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2A94E6B-9AF1-5C90-C8AF-3038B6810329}"/>
              </a:ext>
            </a:extLst>
          </p:cNvPr>
          <p:cNvSpPr>
            <a:spLocks noGrp="1"/>
          </p:cNvSpPr>
          <p:nvPr>
            <p:ph type="title"/>
          </p:nvPr>
        </p:nvSpPr>
        <p:spPr/>
        <p:txBody>
          <a:bodyPr/>
          <a:lstStyle/>
          <a:p>
            <a:r>
              <a:rPr lang="nl-NL" dirty="0"/>
              <a:t>Ultieme tips</a:t>
            </a:r>
          </a:p>
        </p:txBody>
      </p:sp>
      <p:sp>
        <p:nvSpPr>
          <p:cNvPr id="5" name="Tijdelijke aanduiding voor tekst 4">
            <a:extLst>
              <a:ext uri="{FF2B5EF4-FFF2-40B4-BE49-F238E27FC236}">
                <a16:creationId xmlns:a16="http://schemas.microsoft.com/office/drawing/2014/main" id="{C1A3BAE0-8C31-6972-0628-6C97AF5FA5A7}"/>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5658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D22EE-FBCD-52D3-C72D-2C8482CD92D8}"/>
              </a:ext>
            </a:extLst>
          </p:cNvPr>
          <p:cNvSpPr>
            <a:spLocks noGrp="1"/>
          </p:cNvSpPr>
          <p:nvPr>
            <p:ph type="title"/>
          </p:nvPr>
        </p:nvSpPr>
        <p:spPr/>
        <p:txBody>
          <a:bodyPr/>
          <a:lstStyle/>
          <a:p>
            <a:r>
              <a:rPr lang="nl-NL" dirty="0"/>
              <a:t>De uitwerkbijlage</a:t>
            </a:r>
          </a:p>
        </p:txBody>
      </p:sp>
      <p:sp>
        <p:nvSpPr>
          <p:cNvPr id="4" name="Tijdelijke aanduiding voor inhoud 3">
            <a:extLst>
              <a:ext uri="{FF2B5EF4-FFF2-40B4-BE49-F238E27FC236}">
                <a16:creationId xmlns:a16="http://schemas.microsoft.com/office/drawing/2014/main" id="{F3B53E6C-C1A7-45F3-388C-2EC135217A35}"/>
              </a:ext>
            </a:extLst>
          </p:cNvPr>
          <p:cNvSpPr>
            <a:spLocks noGrp="1"/>
          </p:cNvSpPr>
          <p:nvPr>
            <p:ph sz="half" idx="1"/>
          </p:nvPr>
        </p:nvSpPr>
        <p:spPr/>
        <p:txBody>
          <a:bodyPr/>
          <a:lstStyle/>
          <a:p>
            <a:r>
              <a:rPr lang="nl-NL" sz="2800" dirty="0"/>
              <a:t>Schrijf je antwoord op deze bijlage;</a:t>
            </a:r>
          </a:p>
          <a:p>
            <a:r>
              <a:rPr lang="nl-NL" sz="2800" dirty="0"/>
              <a:t>Als er een toelichtende berekening wordt gevraagd, schrijf die dan op in de aangegeven vakken in de uitwerkbijlage;</a:t>
            </a:r>
          </a:p>
          <a:p>
            <a:r>
              <a:rPr lang="nl-NL" sz="2800" dirty="0"/>
              <a:t>Houd het netjes. Grote fout gemaakt? Vraag een nieuwe bijlage.</a:t>
            </a:r>
          </a:p>
          <a:p>
            <a:endParaRPr lang="nl-NL" dirty="0"/>
          </a:p>
        </p:txBody>
      </p:sp>
      <p:pic>
        <p:nvPicPr>
          <p:cNvPr id="6" name="Tijdelijke aanduiding voor inhoud 7">
            <a:extLst>
              <a:ext uri="{FF2B5EF4-FFF2-40B4-BE49-F238E27FC236}">
                <a16:creationId xmlns:a16="http://schemas.microsoft.com/office/drawing/2014/main" id="{62E89CBE-05AC-1058-C5A7-C7648AC93E9D}"/>
              </a:ext>
            </a:extLst>
          </p:cNvPr>
          <p:cNvPicPr>
            <a:picLocks noGrp="1" noChangeAspect="1"/>
          </p:cNvPicPr>
          <p:nvPr>
            <p:ph sz="half" idx="2"/>
          </p:nvPr>
        </p:nvPicPr>
        <p:blipFill>
          <a:blip r:embed="rId2"/>
          <a:stretch>
            <a:fillRect/>
          </a:stretch>
        </p:blipFill>
        <p:spPr>
          <a:xfrm>
            <a:off x="6648226" y="131617"/>
            <a:ext cx="5181600" cy="6594765"/>
          </a:xfrm>
          <a:prstGeom prst="rect">
            <a:avLst/>
          </a:prstGeom>
        </p:spPr>
      </p:pic>
      <p:cxnSp>
        <p:nvCxnSpPr>
          <p:cNvPr id="7" name="Rechte verbindingslijn met pijl 6">
            <a:extLst>
              <a:ext uri="{FF2B5EF4-FFF2-40B4-BE49-F238E27FC236}">
                <a16:creationId xmlns:a16="http://schemas.microsoft.com/office/drawing/2014/main" id="{F4107FB3-1614-BAFC-53B7-773F2640839E}"/>
              </a:ext>
            </a:extLst>
          </p:cNvPr>
          <p:cNvCxnSpPr/>
          <p:nvPr/>
        </p:nvCxnSpPr>
        <p:spPr>
          <a:xfrm>
            <a:off x="5110065" y="3816649"/>
            <a:ext cx="1819470" cy="783772"/>
          </a:xfrm>
          <a:prstGeom prst="straightConnector1">
            <a:avLst/>
          </a:prstGeom>
          <a:ln w="57150">
            <a:solidFill>
              <a:srgbClr val="945DE8"/>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056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CC3854-6DC2-8A35-6438-01D722D5A7C8}"/>
              </a:ext>
            </a:extLst>
          </p:cNvPr>
          <p:cNvSpPr>
            <a:spLocks noGrp="1"/>
          </p:cNvSpPr>
          <p:nvPr>
            <p:ph type="title"/>
          </p:nvPr>
        </p:nvSpPr>
        <p:spPr/>
        <p:txBody>
          <a:bodyPr/>
          <a:lstStyle/>
          <a:p>
            <a:r>
              <a:rPr lang="nl-NL" dirty="0"/>
              <a:t>Conclusie geven</a:t>
            </a:r>
          </a:p>
        </p:txBody>
      </p:sp>
      <p:sp>
        <p:nvSpPr>
          <p:cNvPr id="5" name="Tijdelijke aanduiding voor inhoud 4">
            <a:extLst>
              <a:ext uri="{FF2B5EF4-FFF2-40B4-BE49-F238E27FC236}">
                <a16:creationId xmlns:a16="http://schemas.microsoft.com/office/drawing/2014/main" id="{3C29B4E4-8985-F12D-78B6-4783FDC3C827}"/>
              </a:ext>
            </a:extLst>
          </p:cNvPr>
          <p:cNvSpPr>
            <a:spLocks noGrp="1"/>
          </p:cNvSpPr>
          <p:nvPr>
            <p:ph sz="half" idx="1"/>
          </p:nvPr>
        </p:nvSpPr>
        <p:spPr/>
        <p:txBody>
          <a:bodyPr/>
          <a:lstStyle/>
          <a:p>
            <a:r>
              <a:rPr lang="nl-NL" sz="2800" dirty="0"/>
              <a:t>Vergeet nooit een conclusie te geven als hierom gevraagd wordt! </a:t>
            </a:r>
          </a:p>
          <a:p>
            <a:r>
              <a:rPr lang="nl-NL" sz="2800" dirty="0"/>
              <a:t>Vaak volgt deze automatisch uit je berekeningen en levert het een extra punt op!</a:t>
            </a:r>
          </a:p>
          <a:p>
            <a:endParaRPr lang="nl-NL" dirty="0"/>
          </a:p>
        </p:txBody>
      </p:sp>
      <p:pic>
        <p:nvPicPr>
          <p:cNvPr id="7" name="Afbeelding 6">
            <a:extLst>
              <a:ext uri="{FF2B5EF4-FFF2-40B4-BE49-F238E27FC236}">
                <a16:creationId xmlns:a16="http://schemas.microsoft.com/office/drawing/2014/main" id="{7B840AFD-553D-3E85-E60F-4BA7A2EC707A}"/>
              </a:ext>
            </a:extLst>
          </p:cNvPr>
          <p:cNvPicPr>
            <a:picLocks noChangeAspect="1"/>
          </p:cNvPicPr>
          <p:nvPr/>
        </p:nvPicPr>
        <p:blipFill>
          <a:blip r:embed="rId2"/>
          <a:stretch>
            <a:fillRect/>
          </a:stretch>
        </p:blipFill>
        <p:spPr>
          <a:xfrm>
            <a:off x="6737873" y="307567"/>
            <a:ext cx="5181600" cy="6446982"/>
          </a:xfrm>
          <a:prstGeom prst="rect">
            <a:avLst/>
          </a:prstGeom>
          <a:ln>
            <a:solidFill>
              <a:srgbClr val="945DE8"/>
            </a:solidFill>
          </a:ln>
        </p:spPr>
      </p:pic>
      <p:cxnSp>
        <p:nvCxnSpPr>
          <p:cNvPr id="8" name="Rechte verbindingslijn met pijl 7">
            <a:extLst>
              <a:ext uri="{FF2B5EF4-FFF2-40B4-BE49-F238E27FC236}">
                <a16:creationId xmlns:a16="http://schemas.microsoft.com/office/drawing/2014/main" id="{942C311E-6FDC-E202-90B3-B98BE35B3201}"/>
              </a:ext>
            </a:extLst>
          </p:cNvPr>
          <p:cNvCxnSpPr>
            <a:cxnSpLocks/>
          </p:cNvCxnSpPr>
          <p:nvPr/>
        </p:nvCxnSpPr>
        <p:spPr>
          <a:xfrm>
            <a:off x="5432612" y="3969572"/>
            <a:ext cx="1751888" cy="1510173"/>
          </a:xfrm>
          <a:prstGeom prst="straightConnector1">
            <a:avLst/>
          </a:prstGeom>
          <a:ln w="57150">
            <a:solidFill>
              <a:srgbClr val="945DE8"/>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0324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60326-096B-F260-6CA6-32BE128225DC}"/>
              </a:ext>
            </a:extLst>
          </p:cNvPr>
          <p:cNvSpPr>
            <a:spLocks noGrp="1"/>
          </p:cNvSpPr>
          <p:nvPr>
            <p:ph type="title"/>
          </p:nvPr>
        </p:nvSpPr>
        <p:spPr/>
        <p:txBody>
          <a:bodyPr/>
          <a:lstStyle/>
          <a:p>
            <a:r>
              <a:rPr lang="nl-NL" dirty="0"/>
              <a:t>Alles invullen</a:t>
            </a:r>
          </a:p>
        </p:txBody>
      </p:sp>
      <p:sp>
        <p:nvSpPr>
          <p:cNvPr id="5" name="Tijdelijke aanduiding voor inhoud 4">
            <a:extLst>
              <a:ext uri="{FF2B5EF4-FFF2-40B4-BE49-F238E27FC236}">
                <a16:creationId xmlns:a16="http://schemas.microsoft.com/office/drawing/2014/main" id="{62E33BBC-AFD4-5458-1A30-BE39534F0E86}"/>
              </a:ext>
            </a:extLst>
          </p:cNvPr>
          <p:cNvSpPr>
            <a:spLocks noGrp="1"/>
          </p:cNvSpPr>
          <p:nvPr>
            <p:ph idx="1"/>
          </p:nvPr>
        </p:nvSpPr>
        <p:spPr/>
        <p:txBody>
          <a:bodyPr/>
          <a:lstStyle/>
          <a:p>
            <a:pPr marL="0" indent="0">
              <a:buNone/>
            </a:pPr>
            <a:r>
              <a:rPr lang="nl-NL" sz="2800" dirty="0"/>
              <a:t>Veel voorkomende uitwerkbijlages:</a:t>
            </a:r>
          </a:p>
          <a:p>
            <a:r>
              <a:rPr lang="nl-NL" sz="2800" dirty="0"/>
              <a:t>Balans;</a:t>
            </a:r>
          </a:p>
          <a:p>
            <a:r>
              <a:rPr lang="nl-NL" sz="2800" dirty="0"/>
              <a:t>Winst- en verliesrekening;</a:t>
            </a:r>
          </a:p>
          <a:p>
            <a:r>
              <a:rPr lang="nl-NL" sz="2800" dirty="0"/>
              <a:t>Liquiditeitsoverzicht.</a:t>
            </a:r>
          </a:p>
          <a:p>
            <a:endParaRPr lang="nl-NL" sz="2800" dirty="0"/>
          </a:p>
          <a:p>
            <a:pPr marL="0" indent="0">
              <a:buNone/>
            </a:pPr>
            <a:r>
              <a:rPr lang="nl-NL" sz="2800" dirty="0"/>
              <a:t>Misschien lukt het niet om alle cellen te berekenen. Probeer dan toch iets in te vullen, zodat je in ieder geval punten kunt pakken voor de totalen. Je fouten worden dan namelijk aangemerkt als doorwerkfouten. </a:t>
            </a:r>
          </a:p>
          <a:p>
            <a:pPr marL="0" indent="0">
              <a:buNone/>
            </a:pPr>
            <a:endParaRPr lang="nl-NL" dirty="0"/>
          </a:p>
        </p:txBody>
      </p:sp>
      <p:pic>
        <p:nvPicPr>
          <p:cNvPr id="6" name="Afbeelding 5">
            <a:extLst>
              <a:ext uri="{FF2B5EF4-FFF2-40B4-BE49-F238E27FC236}">
                <a16:creationId xmlns:a16="http://schemas.microsoft.com/office/drawing/2014/main" id="{118F7CA3-AECB-9578-3604-8A0A2F1FF104}"/>
              </a:ext>
            </a:extLst>
          </p:cNvPr>
          <p:cNvPicPr>
            <a:picLocks noChangeAspect="1"/>
          </p:cNvPicPr>
          <p:nvPr/>
        </p:nvPicPr>
        <p:blipFill>
          <a:blip r:embed="rId2"/>
          <a:stretch>
            <a:fillRect/>
          </a:stretch>
        </p:blipFill>
        <p:spPr>
          <a:xfrm>
            <a:off x="559398" y="1490623"/>
            <a:ext cx="8677908" cy="5224015"/>
          </a:xfrm>
          <a:prstGeom prst="rect">
            <a:avLst/>
          </a:prstGeom>
        </p:spPr>
      </p:pic>
      <p:sp>
        <p:nvSpPr>
          <p:cNvPr id="7" name="Tekstballon: ovaal 6">
            <a:extLst>
              <a:ext uri="{FF2B5EF4-FFF2-40B4-BE49-F238E27FC236}">
                <a16:creationId xmlns:a16="http://schemas.microsoft.com/office/drawing/2014/main" id="{4A3779DC-44CA-9961-FA72-0859D1254E44}"/>
              </a:ext>
            </a:extLst>
          </p:cNvPr>
          <p:cNvSpPr/>
          <p:nvPr/>
        </p:nvSpPr>
        <p:spPr>
          <a:xfrm>
            <a:off x="8604358" y="761999"/>
            <a:ext cx="3492391" cy="5101821"/>
          </a:xfrm>
          <a:prstGeom prst="wedgeEllipseCallout">
            <a:avLst>
              <a:gd name="adj1" fmla="val -66292"/>
              <a:gd name="adj2" fmla="val 53048"/>
            </a:avLst>
          </a:prstGeom>
          <a:solidFill>
            <a:srgbClr val="945DE8"/>
          </a:solidFill>
          <a:ln>
            <a:solidFill>
              <a:srgbClr val="945DE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sz="2000" dirty="0"/>
              <a:t>Je weet dat het bedrijfsresultaat wordt berekend door omzet – kosten. </a:t>
            </a:r>
          </a:p>
          <a:p>
            <a:pPr algn="ctr"/>
            <a:r>
              <a:rPr lang="nl-NL" sz="2000" dirty="0"/>
              <a:t>Lukt het niet om alle kosten te berekenen? Vul dan toch iets in, zodat je bij bedrijfsresultaat ook iets in kunt vullen en daar een punt scoort!  </a:t>
            </a:r>
          </a:p>
        </p:txBody>
      </p:sp>
    </p:spTree>
    <p:extLst>
      <p:ext uri="{BB962C8B-B14F-4D97-AF65-F5344CB8AC3E}">
        <p14:creationId xmlns:p14="http://schemas.microsoft.com/office/powerpoint/2010/main" val="37494887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endParaRPr lang="nl-NL" dirty="0"/>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spTree>
    <p:extLst>
      <p:ext uri="{BB962C8B-B14F-4D97-AF65-F5344CB8AC3E}">
        <p14:creationId xmlns:p14="http://schemas.microsoft.com/office/powerpoint/2010/main" val="83277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r>
                        <a:rPr lang="nl-NL" b="1" dirty="0"/>
                        <a:t>LIQUIDE MIDDELEN</a:t>
                      </a:r>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pic>
        <p:nvPicPr>
          <p:cNvPr id="9" name="Graphic 8" descr="Munten met effen opvulling">
            <a:extLst>
              <a:ext uri="{FF2B5EF4-FFF2-40B4-BE49-F238E27FC236}">
                <a16:creationId xmlns:a16="http://schemas.microsoft.com/office/drawing/2014/main" id="{85D6F775-EA8D-6A0B-8993-5AC421552B65}"/>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375" y="4825896"/>
            <a:ext cx="914400" cy="914400"/>
          </a:xfrm>
          <a:prstGeom prst="rect">
            <a:avLst/>
          </a:prstGeom>
        </p:spPr>
      </p:pic>
    </p:spTree>
    <p:extLst>
      <p:ext uri="{BB962C8B-B14F-4D97-AF65-F5344CB8AC3E}">
        <p14:creationId xmlns:p14="http://schemas.microsoft.com/office/powerpoint/2010/main" val="39492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r>
                        <a:rPr lang="nl-NL" b="1" dirty="0"/>
                        <a:t>EIGEN VERMOGEN</a:t>
                      </a:r>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r>
                        <a:rPr lang="nl-NL" b="1" dirty="0"/>
                        <a:t>LIQUIDE MIDDELEN</a:t>
                      </a:r>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pic>
        <p:nvPicPr>
          <p:cNvPr id="9" name="Graphic 8" descr="Munten met effen opvulling">
            <a:extLst>
              <a:ext uri="{FF2B5EF4-FFF2-40B4-BE49-F238E27FC236}">
                <a16:creationId xmlns:a16="http://schemas.microsoft.com/office/drawing/2014/main" id="{85D6F775-EA8D-6A0B-8993-5AC421552B65}"/>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375" y="4825896"/>
            <a:ext cx="914400" cy="914400"/>
          </a:xfrm>
          <a:prstGeom prst="rect">
            <a:avLst/>
          </a:prstGeom>
        </p:spPr>
      </p:pic>
      <p:pic>
        <p:nvPicPr>
          <p:cNvPr id="12" name="Graphic 11" descr="Vrouwelijk profiel met effen opvulling">
            <a:extLst>
              <a:ext uri="{FF2B5EF4-FFF2-40B4-BE49-F238E27FC236}">
                <a16:creationId xmlns:a16="http://schemas.microsoft.com/office/drawing/2014/main" id="{CDEF515D-8AEB-7D54-9752-019E6040CA16}"/>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4949" y="2256217"/>
            <a:ext cx="914400" cy="914400"/>
          </a:xfrm>
          <a:prstGeom prst="rect">
            <a:avLst/>
          </a:prstGeom>
        </p:spPr>
      </p:pic>
      <p:pic>
        <p:nvPicPr>
          <p:cNvPr id="15" name="Graphic 14" descr="Vrouwelijk profiel met effen opvulling">
            <a:extLst>
              <a:ext uri="{FF2B5EF4-FFF2-40B4-BE49-F238E27FC236}">
                <a16:creationId xmlns:a16="http://schemas.microsoft.com/office/drawing/2014/main" id="{3E9B516F-2901-98A3-2EBF-252509ED541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0296" y="2256217"/>
            <a:ext cx="914400" cy="914400"/>
          </a:xfrm>
          <a:prstGeom prst="rect">
            <a:avLst/>
          </a:prstGeom>
        </p:spPr>
      </p:pic>
      <p:pic>
        <p:nvPicPr>
          <p:cNvPr id="17" name="Graphic 16" descr="Euro met effen opvulling">
            <a:extLst>
              <a:ext uri="{FF2B5EF4-FFF2-40B4-BE49-F238E27FC236}">
                <a16:creationId xmlns:a16="http://schemas.microsoft.com/office/drawing/2014/main" id="{00F83084-FB30-BB25-82F3-CB2BDEC3480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2218117"/>
            <a:ext cx="914400" cy="914400"/>
          </a:xfrm>
          <a:prstGeom prst="rect">
            <a:avLst/>
          </a:prstGeom>
        </p:spPr>
      </p:pic>
    </p:spTree>
    <p:extLst>
      <p:ext uri="{BB962C8B-B14F-4D97-AF65-F5344CB8AC3E}">
        <p14:creationId xmlns:p14="http://schemas.microsoft.com/office/powerpoint/2010/main" val="11703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r>
                        <a:rPr lang="nl-NL" b="1" dirty="0"/>
                        <a:t>EIGEN VERMOGEN</a:t>
                      </a:r>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r>
                        <a:rPr lang="nl-NL" b="1" dirty="0"/>
                        <a:t>LANG VREEMD VERMOGEN</a:t>
                      </a:r>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r>
                        <a:rPr lang="nl-NL" b="1" dirty="0"/>
                        <a:t>LIQUIDE MIDDELEN</a:t>
                      </a:r>
                    </a:p>
                    <a:p>
                      <a:endParaRPr lang="nl-NL" dirty="0"/>
                    </a:p>
                    <a:p>
                      <a:endParaRPr lang="nl-NL" dirty="0"/>
                    </a:p>
                    <a:p>
                      <a:endParaRPr lang="nl-NL" dirty="0"/>
                    </a:p>
                  </a:txBody>
                  <a:tcPr/>
                </a:tc>
                <a:tc>
                  <a:txBody>
                    <a:bodyPr/>
                    <a:lstStyle/>
                    <a:p>
                      <a:endParaRPr lang="nl-NL"/>
                    </a:p>
                  </a:txBody>
                  <a:tcPr/>
                </a:tc>
                <a:tc>
                  <a:txBody>
                    <a:bodyPr/>
                    <a:lstStyle/>
                    <a:p>
                      <a:endParaRPr lang="nl-NL" b="1" dirty="0"/>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pic>
        <p:nvPicPr>
          <p:cNvPr id="9" name="Graphic 8" descr="Munten met effen opvulling">
            <a:extLst>
              <a:ext uri="{FF2B5EF4-FFF2-40B4-BE49-F238E27FC236}">
                <a16:creationId xmlns:a16="http://schemas.microsoft.com/office/drawing/2014/main" id="{85D6F775-EA8D-6A0B-8993-5AC421552B65}"/>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375" y="4825896"/>
            <a:ext cx="914400" cy="914400"/>
          </a:xfrm>
          <a:prstGeom prst="rect">
            <a:avLst/>
          </a:prstGeom>
        </p:spPr>
      </p:pic>
      <p:pic>
        <p:nvPicPr>
          <p:cNvPr id="12" name="Graphic 11" descr="Vrouwelijk profiel met effen opvulling">
            <a:extLst>
              <a:ext uri="{FF2B5EF4-FFF2-40B4-BE49-F238E27FC236}">
                <a16:creationId xmlns:a16="http://schemas.microsoft.com/office/drawing/2014/main" id="{CDEF515D-8AEB-7D54-9752-019E6040CA16}"/>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4949" y="2256217"/>
            <a:ext cx="914400" cy="914400"/>
          </a:xfrm>
          <a:prstGeom prst="rect">
            <a:avLst/>
          </a:prstGeom>
        </p:spPr>
      </p:pic>
      <p:pic>
        <p:nvPicPr>
          <p:cNvPr id="15" name="Graphic 14" descr="Vrouwelijk profiel met effen opvulling">
            <a:extLst>
              <a:ext uri="{FF2B5EF4-FFF2-40B4-BE49-F238E27FC236}">
                <a16:creationId xmlns:a16="http://schemas.microsoft.com/office/drawing/2014/main" id="{3E9B516F-2901-98A3-2EBF-252509ED541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0296" y="2256217"/>
            <a:ext cx="914400" cy="914400"/>
          </a:xfrm>
          <a:prstGeom prst="rect">
            <a:avLst/>
          </a:prstGeom>
        </p:spPr>
      </p:pic>
      <p:pic>
        <p:nvPicPr>
          <p:cNvPr id="17" name="Graphic 16" descr="Euro met effen opvulling">
            <a:extLst>
              <a:ext uri="{FF2B5EF4-FFF2-40B4-BE49-F238E27FC236}">
                <a16:creationId xmlns:a16="http://schemas.microsoft.com/office/drawing/2014/main" id="{00F83084-FB30-BB25-82F3-CB2BDEC3480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2218117"/>
            <a:ext cx="914400" cy="914400"/>
          </a:xfrm>
          <a:prstGeom prst="rect">
            <a:avLst/>
          </a:prstGeom>
        </p:spPr>
      </p:pic>
      <p:pic>
        <p:nvPicPr>
          <p:cNvPr id="18" name="Graphic 17" descr="Euro met effen opvulling">
            <a:extLst>
              <a:ext uri="{FF2B5EF4-FFF2-40B4-BE49-F238E27FC236}">
                <a16:creationId xmlns:a16="http://schemas.microsoft.com/office/drawing/2014/main" id="{86ABE4BD-D2E4-F5B3-E5AD-D0B0E4A2E5C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3593765"/>
            <a:ext cx="914400" cy="914400"/>
          </a:xfrm>
          <a:prstGeom prst="rect">
            <a:avLst/>
          </a:prstGeom>
        </p:spPr>
      </p:pic>
      <p:pic>
        <p:nvPicPr>
          <p:cNvPr id="20" name="Graphic 19" descr="Gebouw met effen opvulling">
            <a:extLst>
              <a:ext uri="{FF2B5EF4-FFF2-40B4-BE49-F238E27FC236}">
                <a16:creationId xmlns:a16="http://schemas.microsoft.com/office/drawing/2014/main" id="{76B807B1-F1FB-EA36-3627-5470291187D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747556" y="3588813"/>
            <a:ext cx="914400" cy="914400"/>
          </a:xfrm>
          <a:prstGeom prst="rect">
            <a:avLst/>
          </a:prstGeom>
        </p:spPr>
      </p:pic>
    </p:spTree>
    <p:extLst>
      <p:ext uri="{BB962C8B-B14F-4D97-AF65-F5344CB8AC3E}">
        <p14:creationId xmlns:p14="http://schemas.microsoft.com/office/powerpoint/2010/main" val="12655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r>
                        <a:rPr lang="nl-NL" b="1" dirty="0"/>
                        <a:t>EIGEN VERMOGEN</a:t>
                      </a:r>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r>
                        <a:rPr lang="nl-NL" b="1" dirty="0"/>
                        <a:t>LANG VREEMD VERMOGEN</a:t>
                      </a:r>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r>
                        <a:rPr lang="nl-NL" b="1" dirty="0"/>
                        <a:t>LIQUIDE MIDDELEN</a:t>
                      </a:r>
                    </a:p>
                    <a:p>
                      <a:endParaRPr lang="nl-NL" dirty="0"/>
                    </a:p>
                    <a:p>
                      <a:endParaRPr lang="nl-NL" dirty="0"/>
                    </a:p>
                    <a:p>
                      <a:endParaRPr lang="nl-NL" dirty="0"/>
                    </a:p>
                  </a:txBody>
                  <a:tcPr/>
                </a:tc>
                <a:tc>
                  <a:txBody>
                    <a:bodyPr/>
                    <a:lstStyle/>
                    <a:p>
                      <a:endParaRPr lang="nl-NL"/>
                    </a:p>
                  </a:txBody>
                  <a:tcPr/>
                </a:tc>
                <a:tc>
                  <a:txBody>
                    <a:bodyPr/>
                    <a:lstStyle/>
                    <a:p>
                      <a:r>
                        <a:rPr lang="nl-NL" b="1" dirty="0"/>
                        <a:t>KORT VREEMD VERMOGEN</a:t>
                      </a:r>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pic>
        <p:nvPicPr>
          <p:cNvPr id="9" name="Graphic 8" descr="Munten met effen opvulling">
            <a:extLst>
              <a:ext uri="{FF2B5EF4-FFF2-40B4-BE49-F238E27FC236}">
                <a16:creationId xmlns:a16="http://schemas.microsoft.com/office/drawing/2014/main" id="{85D6F775-EA8D-6A0B-8993-5AC421552B65}"/>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375" y="4825896"/>
            <a:ext cx="914400" cy="914400"/>
          </a:xfrm>
          <a:prstGeom prst="rect">
            <a:avLst/>
          </a:prstGeom>
        </p:spPr>
      </p:pic>
      <p:pic>
        <p:nvPicPr>
          <p:cNvPr id="12" name="Graphic 11" descr="Vrouwelijk profiel met effen opvulling">
            <a:extLst>
              <a:ext uri="{FF2B5EF4-FFF2-40B4-BE49-F238E27FC236}">
                <a16:creationId xmlns:a16="http://schemas.microsoft.com/office/drawing/2014/main" id="{CDEF515D-8AEB-7D54-9752-019E6040CA16}"/>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4949" y="2256217"/>
            <a:ext cx="914400" cy="914400"/>
          </a:xfrm>
          <a:prstGeom prst="rect">
            <a:avLst/>
          </a:prstGeom>
        </p:spPr>
      </p:pic>
      <p:pic>
        <p:nvPicPr>
          <p:cNvPr id="15" name="Graphic 14" descr="Vrouwelijk profiel met effen opvulling">
            <a:extLst>
              <a:ext uri="{FF2B5EF4-FFF2-40B4-BE49-F238E27FC236}">
                <a16:creationId xmlns:a16="http://schemas.microsoft.com/office/drawing/2014/main" id="{3E9B516F-2901-98A3-2EBF-252509ED541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0296" y="2256217"/>
            <a:ext cx="914400" cy="914400"/>
          </a:xfrm>
          <a:prstGeom prst="rect">
            <a:avLst/>
          </a:prstGeom>
        </p:spPr>
      </p:pic>
      <p:pic>
        <p:nvPicPr>
          <p:cNvPr id="17" name="Graphic 16" descr="Euro met effen opvulling">
            <a:extLst>
              <a:ext uri="{FF2B5EF4-FFF2-40B4-BE49-F238E27FC236}">
                <a16:creationId xmlns:a16="http://schemas.microsoft.com/office/drawing/2014/main" id="{00F83084-FB30-BB25-82F3-CB2BDEC3480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2218117"/>
            <a:ext cx="914400" cy="914400"/>
          </a:xfrm>
          <a:prstGeom prst="rect">
            <a:avLst/>
          </a:prstGeom>
        </p:spPr>
      </p:pic>
      <p:pic>
        <p:nvPicPr>
          <p:cNvPr id="18" name="Graphic 17" descr="Euro met effen opvulling">
            <a:extLst>
              <a:ext uri="{FF2B5EF4-FFF2-40B4-BE49-F238E27FC236}">
                <a16:creationId xmlns:a16="http://schemas.microsoft.com/office/drawing/2014/main" id="{86ABE4BD-D2E4-F5B3-E5AD-D0B0E4A2E5C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3593765"/>
            <a:ext cx="914400" cy="914400"/>
          </a:xfrm>
          <a:prstGeom prst="rect">
            <a:avLst/>
          </a:prstGeom>
        </p:spPr>
      </p:pic>
      <p:pic>
        <p:nvPicPr>
          <p:cNvPr id="20" name="Graphic 19" descr="Gebouw met effen opvulling">
            <a:extLst>
              <a:ext uri="{FF2B5EF4-FFF2-40B4-BE49-F238E27FC236}">
                <a16:creationId xmlns:a16="http://schemas.microsoft.com/office/drawing/2014/main" id="{76B807B1-F1FB-EA36-3627-5470291187D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747556" y="3588813"/>
            <a:ext cx="914400" cy="914400"/>
          </a:xfrm>
          <a:prstGeom prst="rect">
            <a:avLst/>
          </a:prstGeom>
        </p:spPr>
      </p:pic>
      <p:pic>
        <p:nvPicPr>
          <p:cNvPr id="21" name="Graphic 20" descr="Euro met effen opvulling">
            <a:extLst>
              <a:ext uri="{FF2B5EF4-FFF2-40B4-BE49-F238E27FC236}">
                <a16:creationId xmlns:a16="http://schemas.microsoft.com/office/drawing/2014/main" id="{BAA82038-0E41-08F0-42EA-4F3FD826BCEC}"/>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4721824"/>
            <a:ext cx="914400" cy="914400"/>
          </a:xfrm>
          <a:prstGeom prst="rect">
            <a:avLst/>
          </a:prstGeom>
        </p:spPr>
      </p:pic>
      <p:pic>
        <p:nvPicPr>
          <p:cNvPr id="22" name="Graphic 21" descr="Kinderen met effen opvulling">
            <a:extLst>
              <a:ext uri="{FF2B5EF4-FFF2-40B4-BE49-F238E27FC236}">
                <a16:creationId xmlns:a16="http://schemas.microsoft.com/office/drawing/2014/main" id="{3990771E-F79F-84C6-6E92-B1A3ECC94377}"/>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8729" y="4711149"/>
            <a:ext cx="1053223" cy="1053223"/>
          </a:xfrm>
          <a:prstGeom prst="rect">
            <a:avLst/>
          </a:prstGeom>
        </p:spPr>
      </p:pic>
    </p:spTree>
    <p:extLst>
      <p:ext uri="{BB962C8B-B14F-4D97-AF65-F5344CB8AC3E}">
        <p14:creationId xmlns:p14="http://schemas.microsoft.com/office/powerpoint/2010/main" val="31692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r>
                        <a:rPr lang="nl-NL" b="1" dirty="0"/>
                        <a:t>EIGEN VERMOGEN</a:t>
                      </a:r>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r>
                        <a:rPr lang="nl-NL" b="1" dirty="0"/>
                        <a:t>LANG VREEMD VERMOGEN</a:t>
                      </a:r>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r>
                        <a:rPr lang="nl-NL" b="1" dirty="0"/>
                        <a:t>LIQUIDE MIDDELEN</a:t>
                      </a:r>
                    </a:p>
                    <a:p>
                      <a:endParaRPr lang="nl-NL" dirty="0"/>
                    </a:p>
                    <a:p>
                      <a:endParaRPr lang="nl-NL" dirty="0"/>
                    </a:p>
                    <a:p>
                      <a:endParaRPr lang="nl-NL" dirty="0"/>
                    </a:p>
                  </a:txBody>
                  <a:tcPr/>
                </a:tc>
                <a:tc>
                  <a:txBody>
                    <a:bodyPr/>
                    <a:lstStyle/>
                    <a:p>
                      <a:endParaRPr lang="nl-NL"/>
                    </a:p>
                  </a:txBody>
                  <a:tcPr/>
                </a:tc>
                <a:tc>
                  <a:txBody>
                    <a:bodyPr/>
                    <a:lstStyle/>
                    <a:p>
                      <a:r>
                        <a:rPr lang="nl-NL" b="1" dirty="0"/>
                        <a:t>KORT VREEMD VERMOGEN</a:t>
                      </a:r>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r>
                        <a:rPr lang="nl-NL" dirty="0"/>
                        <a:t>Totaal</a:t>
                      </a:r>
                    </a:p>
                  </a:txBody>
                  <a:tcPr/>
                </a:tc>
                <a:tc>
                  <a:txBody>
                    <a:bodyPr/>
                    <a:lstStyle/>
                    <a:p>
                      <a:pPr algn="r"/>
                      <a:r>
                        <a:rPr lang="nl-NL" dirty="0">
                          <a:latin typeface="Franklin Gothic Book" panose="020B0503020102020204" pitchFamily="34" charset="0"/>
                        </a:rPr>
                        <a:t>€…………..</a:t>
                      </a:r>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pic>
        <p:nvPicPr>
          <p:cNvPr id="9" name="Graphic 8" descr="Munten met effen opvulling">
            <a:extLst>
              <a:ext uri="{FF2B5EF4-FFF2-40B4-BE49-F238E27FC236}">
                <a16:creationId xmlns:a16="http://schemas.microsoft.com/office/drawing/2014/main" id="{85D6F775-EA8D-6A0B-8993-5AC421552B65}"/>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375" y="4825896"/>
            <a:ext cx="914400" cy="914400"/>
          </a:xfrm>
          <a:prstGeom prst="rect">
            <a:avLst/>
          </a:prstGeom>
        </p:spPr>
      </p:pic>
      <p:pic>
        <p:nvPicPr>
          <p:cNvPr id="12" name="Graphic 11" descr="Vrouwelijk profiel met effen opvulling">
            <a:extLst>
              <a:ext uri="{FF2B5EF4-FFF2-40B4-BE49-F238E27FC236}">
                <a16:creationId xmlns:a16="http://schemas.microsoft.com/office/drawing/2014/main" id="{CDEF515D-8AEB-7D54-9752-019E6040CA16}"/>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4949" y="2256217"/>
            <a:ext cx="914400" cy="914400"/>
          </a:xfrm>
          <a:prstGeom prst="rect">
            <a:avLst/>
          </a:prstGeom>
        </p:spPr>
      </p:pic>
      <p:pic>
        <p:nvPicPr>
          <p:cNvPr id="15" name="Graphic 14" descr="Vrouwelijk profiel met effen opvulling">
            <a:extLst>
              <a:ext uri="{FF2B5EF4-FFF2-40B4-BE49-F238E27FC236}">
                <a16:creationId xmlns:a16="http://schemas.microsoft.com/office/drawing/2014/main" id="{3E9B516F-2901-98A3-2EBF-252509ED541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0296" y="2256217"/>
            <a:ext cx="914400" cy="914400"/>
          </a:xfrm>
          <a:prstGeom prst="rect">
            <a:avLst/>
          </a:prstGeom>
        </p:spPr>
      </p:pic>
      <p:pic>
        <p:nvPicPr>
          <p:cNvPr id="17" name="Graphic 16" descr="Euro met effen opvulling">
            <a:extLst>
              <a:ext uri="{FF2B5EF4-FFF2-40B4-BE49-F238E27FC236}">
                <a16:creationId xmlns:a16="http://schemas.microsoft.com/office/drawing/2014/main" id="{00F83084-FB30-BB25-82F3-CB2BDEC3480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2218117"/>
            <a:ext cx="914400" cy="914400"/>
          </a:xfrm>
          <a:prstGeom prst="rect">
            <a:avLst/>
          </a:prstGeom>
        </p:spPr>
      </p:pic>
      <p:pic>
        <p:nvPicPr>
          <p:cNvPr id="18" name="Graphic 17" descr="Euro met effen opvulling">
            <a:extLst>
              <a:ext uri="{FF2B5EF4-FFF2-40B4-BE49-F238E27FC236}">
                <a16:creationId xmlns:a16="http://schemas.microsoft.com/office/drawing/2014/main" id="{86ABE4BD-D2E4-F5B3-E5AD-D0B0E4A2E5C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3593765"/>
            <a:ext cx="914400" cy="914400"/>
          </a:xfrm>
          <a:prstGeom prst="rect">
            <a:avLst/>
          </a:prstGeom>
        </p:spPr>
      </p:pic>
      <p:pic>
        <p:nvPicPr>
          <p:cNvPr id="20" name="Graphic 19" descr="Gebouw met effen opvulling">
            <a:extLst>
              <a:ext uri="{FF2B5EF4-FFF2-40B4-BE49-F238E27FC236}">
                <a16:creationId xmlns:a16="http://schemas.microsoft.com/office/drawing/2014/main" id="{76B807B1-F1FB-EA36-3627-5470291187D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747556" y="3588813"/>
            <a:ext cx="914400" cy="914400"/>
          </a:xfrm>
          <a:prstGeom prst="rect">
            <a:avLst/>
          </a:prstGeom>
        </p:spPr>
      </p:pic>
      <p:pic>
        <p:nvPicPr>
          <p:cNvPr id="21" name="Graphic 20" descr="Euro met effen opvulling">
            <a:extLst>
              <a:ext uri="{FF2B5EF4-FFF2-40B4-BE49-F238E27FC236}">
                <a16:creationId xmlns:a16="http://schemas.microsoft.com/office/drawing/2014/main" id="{BAA82038-0E41-08F0-42EA-4F3FD826BCEC}"/>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4721824"/>
            <a:ext cx="914400" cy="914400"/>
          </a:xfrm>
          <a:prstGeom prst="rect">
            <a:avLst/>
          </a:prstGeom>
        </p:spPr>
      </p:pic>
      <p:pic>
        <p:nvPicPr>
          <p:cNvPr id="22" name="Graphic 21" descr="Kinderen met effen opvulling">
            <a:extLst>
              <a:ext uri="{FF2B5EF4-FFF2-40B4-BE49-F238E27FC236}">
                <a16:creationId xmlns:a16="http://schemas.microsoft.com/office/drawing/2014/main" id="{3990771E-F79F-84C6-6E92-B1A3ECC94377}"/>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8729" y="4711149"/>
            <a:ext cx="1053223" cy="1053223"/>
          </a:xfrm>
          <a:prstGeom prst="rect">
            <a:avLst/>
          </a:prstGeom>
        </p:spPr>
      </p:pic>
    </p:spTree>
    <p:extLst>
      <p:ext uri="{BB962C8B-B14F-4D97-AF65-F5344CB8AC3E}">
        <p14:creationId xmlns:p14="http://schemas.microsoft.com/office/powerpoint/2010/main" val="367847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94D7A56-138C-9907-A8E8-211B01B78C84}"/>
              </a:ext>
            </a:extLst>
          </p:cNvPr>
          <p:cNvGraphicFramePr>
            <a:graphicFrameLocks noGrp="1"/>
          </p:cNvGraphicFramePr>
          <p:nvPr/>
        </p:nvGraphicFramePr>
        <p:xfrm>
          <a:off x="2166470" y="1463737"/>
          <a:ext cx="8128000" cy="4582160"/>
        </p:xfrm>
        <a:graphic>
          <a:graphicData uri="http://schemas.openxmlformats.org/drawingml/2006/table">
            <a:tbl>
              <a:tblPr firstRow="1" bandRow="1">
                <a:tableStyleId>{073A0DAA-6AF3-43AB-8588-CEC1D06C72B9}</a:tableStyleId>
              </a:tblPr>
              <a:tblGrid>
                <a:gridCol w="2683435">
                  <a:extLst>
                    <a:ext uri="{9D8B030D-6E8A-4147-A177-3AD203B41FA5}">
                      <a16:colId xmlns:a16="http://schemas.microsoft.com/office/drawing/2014/main" val="2538715234"/>
                    </a:ext>
                  </a:extLst>
                </a:gridCol>
                <a:gridCol w="1380565">
                  <a:extLst>
                    <a:ext uri="{9D8B030D-6E8A-4147-A177-3AD203B41FA5}">
                      <a16:colId xmlns:a16="http://schemas.microsoft.com/office/drawing/2014/main" val="4046262705"/>
                    </a:ext>
                  </a:extLst>
                </a:gridCol>
                <a:gridCol w="2904005">
                  <a:extLst>
                    <a:ext uri="{9D8B030D-6E8A-4147-A177-3AD203B41FA5}">
                      <a16:colId xmlns:a16="http://schemas.microsoft.com/office/drawing/2014/main" val="1252047530"/>
                    </a:ext>
                  </a:extLst>
                </a:gridCol>
                <a:gridCol w="1159995">
                  <a:extLst>
                    <a:ext uri="{9D8B030D-6E8A-4147-A177-3AD203B41FA5}">
                      <a16:colId xmlns:a16="http://schemas.microsoft.com/office/drawing/2014/main" val="1767967981"/>
                    </a:ext>
                  </a:extLst>
                </a:gridCol>
              </a:tblGrid>
              <a:tr h="370840">
                <a:tc gridSpan="4">
                  <a:txBody>
                    <a:bodyPr/>
                    <a:lstStyle/>
                    <a:p>
                      <a:pPr algn="ctr"/>
                      <a:r>
                        <a:rPr lang="nl-NL" dirty="0"/>
                        <a:t>Balans Eef &amp; Fee vof per 1 januari 2022</a:t>
                      </a:r>
                    </a:p>
                  </a:txBody>
                  <a:tcPr/>
                </a:tc>
                <a:tc hMerge="1">
                  <a:txBody>
                    <a:bodyPr/>
                    <a:lstStyle/>
                    <a:p>
                      <a:endParaRPr lang="nl-NL" dirty="0"/>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537234388"/>
                  </a:ext>
                </a:extLst>
              </a:tr>
              <a:tr h="370840">
                <a:tc>
                  <a:txBody>
                    <a:bodyPr/>
                    <a:lstStyle/>
                    <a:p>
                      <a:r>
                        <a:rPr lang="nl-NL" b="1" dirty="0"/>
                        <a:t>VASTE ACTIVA</a:t>
                      </a:r>
                    </a:p>
                    <a:p>
                      <a:endParaRPr lang="nl-NL" b="1" dirty="0"/>
                    </a:p>
                    <a:p>
                      <a:endParaRPr lang="nl-NL" b="1" dirty="0"/>
                    </a:p>
                    <a:p>
                      <a:endParaRPr lang="nl-NL" b="1" dirty="0"/>
                    </a:p>
                    <a:p>
                      <a:endParaRPr lang="nl-NL" b="1" dirty="0"/>
                    </a:p>
                  </a:txBody>
                  <a:tcPr/>
                </a:tc>
                <a:tc>
                  <a:txBody>
                    <a:bodyPr/>
                    <a:lstStyle/>
                    <a:p>
                      <a:endParaRPr lang="nl-NL"/>
                    </a:p>
                  </a:txBody>
                  <a:tcPr/>
                </a:tc>
                <a:tc>
                  <a:txBody>
                    <a:bodyPr/>
                    <a:lstStyle/>
                    <a:p>
                      <a:r>
                        <a:rPr lang="nl-NL" b="1" dirty="0"/>
                        <a:t>EIGEN VERMOGEN</a:t>
                      </a:r>
                    </a:p>
                  </a:txBody>
                  <a:tcPr/>
                </a:tc>
                <a:tc>
                  <a:txBody>
                    <a:bodyPr/>
                    <a:lstStyle/>
                    <a:p>
                      <a:endParaRPr lang="nl-NL" dirty="0"/>
                    </a:p>
                  </a:txBody>
                  <a:tcPr/>
                </a:tc>
                <a:extLst>
                  <a:ext uri="{0D108BD9-81ED-4DB2-BD59-A6C34878D82A}">
                    <a16:rowId xmlns:a16="http://schemas.microsoft.com/office/drawing/2014/main" val="1228359294"/>
                  </a:ext>
                </a:extLst>
              </a:tr>
              <a:tr h="370840">
                <a:tc>
                  <a:txBody>
                    <a:bodyPr/>
                    <a:lstStyle/>
                    <a:p>
                      <a:r>
                        <a:rPr lang="nl-NL" b="1" dirty="0"/>
                        <a:t>VLOTTENDE</a:t>
                      </a:r>
                      <a:r>
                        <a:rPr lang="nl-NL" dirty="0"/>
                        <a:t> </a:t>
                      </a:r>
                      <a:r>
                        <a:rPr lang="nl-NL" b="1" dirty="0"/>
                        <a:t>ACTIVA</a:t>
                      </a:r>
                    </a:p>
                    <a:p>
                      <a:endParaRPr lang="nl-NL" dirty="0"/>
                    </a:p>
                    <a:p>
                      <a:endParaRPr lang="nl-NL" dirty="0"/>
                    </a:p>
                    <a:p>
                      <a:endParaRPr lang="nl-NL" dirty="0"/>
                    </a:p>
                  </a:txBody>
                  <a:tcPr/>
                </a:tc>
                <a:tc>
                  <a:txBody>
                    <a:bodyPr/>
                    <a:lstStyle/>
                    <a:p>
                      <a:endParaRPr lang="nl-NL"/>
                    </a:p>
                  </a:txBody>
                  <a:tcPr/>
                </a:tc>
                <a:tc>
                  <a:txBody>
                    <a:bodyPr/>
                    <a:lstStyle/>
                    <a:p>
                      <a:r>
                        <a:rPr lang="nl-NL" b="1" dirty="0"/>
                        <a:t>LANG VREEMD VERMOGEN</a:t>
                      </a:r>
                    </a:p>
                  </a:txBody>
                  <a:tcPr/>
                </a:tc>
                <a:tc>
                  <a:txBody>
                    <a:bodyPr/>
                    <a:lstStyle/>
                    <a:p>
                      <a:endParaRPr lang="nl-NL" dirty="0"/>
                    </a:p>
                  </a:txBody>
                  <a:tcPr/>
                </a:tc>
                <a:extLst>
                  <a:ext uri="{0D108BD9-81ED-4DB2-BD59-A6C34878D82A}">
                    <a16:rowId xmlns:a16="http://schemas.microsoft.com/office/drawing/2014/main" val="1909918742"/>
                  </a:ext>
                </a:extLst>
              </a:tr>
              <a:tr h="370840">
                <a:tc>
                  <a:txBody>
                    <a:bodyPr/>
                    <a:lstStyle/>
                    <a:p>
                      <a:r>
                        <a:rPr lang="nl-NL" b="1" dirty="0"/>
                        <a:t>LIQUIDE MIDDELEN</a:t>
                      </a:r>
                    </a:p>
                    <a:p>
                      <a:endParaRPr lang="nl-NL" dirty="0"/>
                    </a:p>
                    <a:p>
                      <a:endParaRPr lang="nl-NL" dirty="0"/>
                    </a:p>
                    <a:p>
                      <a:endParaRPr lang="nl-NL" dirty="0"/>
                    </a:p>
                  </a:txBody>
                  <a:tcPr/>
                </a:tc>
                <a:tc>
                  <a:txBody>
                    <a:bodyPr/>
                    <a:lstStyle/>
                    <a:p>
                      <a:endParaRPr lang="nl-NL"/>
                    </a:p>
                  </a:txBody>
                  <a:tcPr/>
                </a:tc>
                <a:tc>
                  <a:txBody>
                    <a:bodyPr/>
                    <a:lstStyle/>
                    <a:p>
                      <a:r>
                        <a:rPr lang="nl-NL" b="1" dirty="0"/>
                        <a:t>KORT VREEMD VERMOGEN</a:t>
                      </a:r>
                    </a:p>
                  </a:txBody>
                  <a:tcPr/>
                </a:tc>
                <a:tc>
                  <a:txBody>
                    <a:bodyPr/>
                    <a:lstStyle/>
                    <a:p>
                      <a:endParaRPr lang="nl-NL" dirty="0"/>
                    </a:p>
                  </a:txBody>
                  <a:tcPr/>
                </a:tc>
                <a:extLst>
                  <a:ext uri="{0D108BD9-81ED-4DB2-BD59-A6C34878D82A}">
                    <a16:rowId xmlns:a16="http://schemas.microsoft.com/office/drawing/2014/main" val="139785020"/>
                  </a:ext>
                </a:extLst>
              </a:tr>
              <a:tr h="370840">
                <a:tc>
                  <a:txBody>
                    <a:bodyPr/>
                    <a:lstStyle/>
                    <a:p>
                      <a:r>
                        <a:rPr lang="nl-NL" dirty="0"/>
                        <a:t>Totaal</a:t>
                      </a:r>
                    </a:p>
                  </a:txBody>
                  <a:tcPr/>
                </a:tc>
                <a:tc>
                  <a:txBody>
                    <a:bodyPr/>
                    <a:lstStyle/>
                    <a:p>
                      <a:pPr algn="r"/>
                      <a:r>
                        <a:rPr lang="nl-NL" dirty="0">
                          <a:latin typeface="Franklin Gothic Book" panose="020B0503020102020204" pitchFamily="34" charset="0"/>
                        </a:rPr>
                        <a:t>€…………..</a:t>
                      </a:r>
                      <a:endParaRPr lang="nl-NL" dirty="0"/>
                    </a:p>
                  </a:txBody>
                  <a:tcPr/>
                </a:tc>
                <a:tc>
                  <a:txBody>
                    <a:bodyPr/>
                    <a:lstStyle/>
                    <a:p>
                      <a:r>
                        <a:rPr lang="nl-NL" dirty="0"/>
                        <a:t>Totaal</a:t>
                      </a:r>
                    </a:p>
                  </a:txBody>
                  <a:tcPr/>
                </a:tc>
                <a:tc>
                  <a:txBody>
                    <a:bodyPr/>
                    <a:lstStyle/>
                    <a:p>
                      <a:pPr algn="r"/>
                      <a:r>
                        <a:rPr lang="nl-NL" dirty="0">
                          <a:latin typeface="Franklin Gothic Book" panose="020B0503020102020204" pitchFamily="34" charset="0"/>
                        </a:rPr>
                        <a:t>€…………..</a:t>
                      </a:r>
                      <a:endParaRPr lang="nl-NL" dirty="0"/>
                    </a:p>
                  </a:txBody>
                  <a:tcPr/>
                </a:tc>
                <a:extLst>
                  <a:ext uri="{0D108BD9-81ED-4DB2-BD59-A6C34878D82A}">
                    <a16:rowId xmlns:a16="http://schemas.microsoft.com/office/drawing/2014/main" val="3287885607"/>
                  </a:ext>
                </a:extLst>
              </a:tr>
            </a:tbl>
          </a:graphicData>
        </a:graphic>
      </p:graphicFrame>
      <p:sp>
        <p:nvSpPr>
          <p:cNvPr id="6" name="Tekstvak 5">
            <a:extLst>
              <a:ext uri="{FF2B5EF4-FFF2-40B4-BE49-F238E27FC236}">
                <a16:creationId xmlns:a16="http://schemas.microsoft.com/office/drawing/2014/main" id="{6E9F22DD-20C7-5497-42FD-08FCC85DADFF}"/>
              </a:ext>
            </a:extLst>
          </p:cNvPr>
          <p:cNvSpPr txBox="1"/>
          <p:nvPr/>
        </p:nvSpPr>
        <p:spPr>
          <a:xfrm>
            <a:off x="2166470" y="1463737"/>
            <a:ext cx="1452283" cy="369332"/>
          </a:xfrm>
          <a:prstGeom prst="rect">
            <a:avLst/>
          </a:prstGeom>
          <a:noFill/>
        </p:spPr>
        <p:txBody>
          <a:bodyPr wrap="square" rtlCol="0">
            <a:spAutoFit/>
          </a:bodyPr>
          <a:lstStyle/>
          <a:p>
            <a:r>
              <a:rPr lang="nl-NL" dirty="0">
                <a:solidFill>
                  <a:schemeClr val="bg2"/>
                </a:solidFill>
              </a:rPr>
              <a:t>debet</a:t>
            </a:r>
          </a:p>
        </p:txBody>
      </p:sp>
      <p:sp>
        <p:nvSpPr>
          <p:cNvPr id="7" name="Tekstvak 6">
            <a:extLst>
              <a:ext uri="{FF2B5EF4-FFF2-40B4-BE49-F238E27FC236}">
                <a16:creationId xmlns:a16="http://schemas.microsoft.com/office/drawing/2014/main" id="{3DFF1AAA-061B-24FA-094A-D25AFD019F12}"/>
              </a:ext>
            </a:extLst>
          </p:cNvPr>
          <p:cNvSpPr txBox="1"/>
          <p:nvPr/>
        </p:nvSpPr>
        <p:spPr>
          <a:xfrm>
            <a:off x="9517534" y="1463737"/>
            <a:ext cx="1452283" cy="369332"/>
          </a:xfrm>
          <a:prstGeom prst="rect">
            <a:avLst/>
          </a:prstGeom>
          <a:noFill/>
        </p:spPr>
        <p:txBody>
          <a:bodyPr wrap="square" rtlCol="0">
            <a:spAutoFit/>
          </a:bodyPr>
          <a:lstStyle/>
          <a:p>
            <a:r>
              <a:rPr lang="nl-NL" dirty="0">
                <a:solidFill>
                  <a:schemeClr val="bg2"/>
                </a:solidFill>
              </a:rPr>
              <a:t>credit</a:t>
            </a:r>
          </a:p>
        </p:txBody>
      </p:sp>
      <p:pic>
        <p:nvPicPr>
          <p:cNvPr id="3" name="Graphic 2" descr="Gebouw met effen opvulling">
            <a:extLst>
              <a:ext uri="{FF2B5EF4-FFF2-40B4-BE49-F238E27FC236}">
                <a16:creationId xmlns:a16="http://schemas.microsoft.com/office/drawing/2014/main" id="{39C37EA4-7B35-11BC-3857-A332B58874EF}"/>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95500" y="2218117"/>
            <a:ext cx="914400" cy="914400"/>
          </a:xfrm>
          <a:prstGeom prst="rect">
            <a:avLst/>
          </a:prstGeom>
        </p:spPr>
      </p:pic>
      <p:pic>
        <p:nvPicPr>
          <p:cNvPr id="11" name="Graphic 10" descr="Internet met effen opvulling">
            <a:extLst>
              <a:ext uri="{FF2B5EF4-FFF2-40B4-BE49-F238E27FC236}">
                <a16:creationId xmlns:a16="http://schemas.microsoft.com/office/drawing/2014/main" id="{A2E991D4-5B9D-7377-9924-6C48FD8235D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7999" y="2256217"/>
            <a:ext cx="914400" cy="914400"/>
          </a:xfrm>
          <a:prstGeom prst="rect">
            <a:avLst/>
          </a:prstGeom>
        </p:spPr>
      </p:pic>
      <p:pic>
        <p:nvPicPr>
          <p:cNvPr id="13" name="Graphic 12" descr="Vrachtwagen met effen opvulling">
            <a:extLst>
              <a:ext uri="{FF2B5EF4-FFF2-40B4-BE49-F238E27FC236}">
                <a16:creationId xmlns:a16="http://schemas.microsoft.com/office/drawing/2014/main" id="{8E4AC98C-9EE9-30D3-3238-787C0107C851}"/>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2399" y="2256217"/>
            <a:ext cx="914400" cy="914400"/>
          </a:xfrm>
          <a:prstGeom prst="rect">
            <a:avLst/>
          </a:prstGeom>
        </p:spPr>
      </p:pic>
      <p:pic>
        <p:nvPicPr>
          <p:cNvPr id="8" name="Graphic 7" descr="T-shirt met effen opvulling">
            <a:extLst>
              <a:ext uri="{FF2B5EF4-FFF2-40B4-BE49-F238E27FC236}">
                <a16:creationId xmlns:a16="http://schemas.microsoft.com/office/drawing/2014/main" id="{5327FA94-E039-2BD0-62D4-1C1D134D8378}"/>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6470" y="3605896"/>
            <a:ext cx="914400" cy="914400"/>
          </a:xfrm>
          <a:prstGeom prst="rect">
            <a:avLst/>
          </a:prstGeom>
        </p:spPr>
      </p:pic>
      <p:pic>
        <p:nvPicPr>
          <p:cNvPr id="10" name="Graphic 9" descr="Kinderen met effen opvulling">
            <a:extLst>
              <a:ext uri="{FF2B5EF4-FFF2-40B4-BE49-F238E27FC236}">
                <a16:creationId xmlns:a16="http://schemas.microsoft.com/office/drawing/2014/main" id="{0854E851-C03D-0F09-07C3-835989730F6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1819" y="3593765"/>
            <a:ext cx="1053223" cy="1053223"/>
          </a:xfrm>
          <a:prstGeom prst="rect">
            <a:avLst/>
          </a:prstGeom>
        </p:spPr>
      </p:pic>
      <p:pic>
        <p:nvPicPr>
          <p:cNvPr id="9" name="Graphic 8" descr="Munten met effen opvulling">
            <a:extLst>
              <a:ext uri="{FF2B5EF4-FFF2-40B4-BE49-F238E27FC236}">
                <a16:creationId xmlns:a16="http://schemas.microsoft.com/office/drawing/2014/main" id="{85D6F775-EA8D-6A0B-8993-5AC421552B65}"/>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8375" y="4825896"/>
            <a:ext cx="914400" cy="914400"/>
          </a:xfrm>
          <a:prstGeom prst="rect">
            <a:avLst/>
          </a:prstGeom>
        </p:spPr>
      </p:pic>
      <p:pic>
        <p:nvPicPr>
          <p:cNvPr id="12" name="Graphic 11" descr="Vrouwelijk profiel met effen opvulling">
            <a:extLst>
              <a:ext uri="{FF2B5EF4-FFF2-40B4-BE49-F238E27FC236}">
                <a16:creationId xmlns:a16="http://schemas.microsoft.com/office/drawing/2014/main" id="{CDEF515D-8AEB-7D54-9752-019E6040CA16}"/>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54949" y="2256217"/>
            <a:ext cx="914400" cy="914400"/>
          </a:xfrm>
          <a:prstGeom prst="rect">
            <a:avLst/>
          </a:prstGeom>
        </p:spPr>
      </p:pic>
      <p:pic>
        <p:nvPicPr>
          <p:cNvPr id="15" name="Graphic 14" descr="Vrouwelijk profiel met effen opvulling">
            <a:extLst>
              <a:ext uri="{FF2B5EF4-FFF2-40B4-BE49-F238E27FC236}">
                <a16:creationId xmlns:a16="http://schemas.microsoft.com/office/drawing/2014/main" id="{3E9B516F-2901-98A3-2EBF-252509ED541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30296" y="2256217"/>
            <a:ext cx="914400" cy="914400"/>
          </a:xfrm>
          <a:prstGeom prst="rect">
            <a:avLst/>
          </a:prstGeom>
        </p:spPr>
      </p:pic>
      <p:pic>
        <p:nvPicPr>
          <p:cNvPr id="17" name="Graphic 16" descr="Euro met effen opvulling">
            <a:extLst>
              <a:ext uri="{FF2B5EF4-FFF2-40B4-BE49-F238E27FC236}">
                <a16:creationId xmlns:a16="http://schemas.microsoft.com/office/drawing/2014/main" id="{00F83084-FB30-BB25-82F3-CB2BDEC3480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2218117"/>
            <a:ext cx="914400" cy="914400"/>
          </a:xfrm>
          <a:prstGeom prst="rect">
            <a:avLst/>
          </a:prstGeom>
        </p:spPr>
      </p:pic>
      <p:pic>
        <p:nvPicPr>
          <p:cNvPr id="18" name="Graphic 17" descr="Euro met effen opvulling">
            <a:extLst>
              <a:ext uri="{FF2B5EF4-FFF2-40B4-BE49-F238E27FC236}">
                <a16:creationId xmlns:a16="http://schemas.microsoft.com/office/drawing/2014/main" id="{86ABE4BD-D2E4-F5B3-E5AD-D0B0E4A2E5CB}"/>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08177" y="3593765"/>
            <a:ext cx="914400" cy="914400"/>
          </a:xfrm>
          <a:prstGeom prst="rect">
            <a:avLst/>
          </a:prstGeom>
        </p:spPr>
      </p:pic>
      <p:pic>
        <p:nvPicPr>
          <p:cNvPr id="20" name="Graphic 19" descr="Gebouw met effen opvulling">
            <a:extLst>
              <a:ext uri="{FF2B5EF4-FFF2-40B4-BE49-F238E27FC236}">
                <a16:creationId xmlns:a16="http://schemas.microsoft.com/office/drawing/2014/main" id="{76B807B1-F1FB-EA36-3627-5470291187DA}"/>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747556" y="3588813"/>
            <a:ext cx="914400" cy="914400"/>
          </a:xfrm>
          <a:prstGeom prst="rect">
            <a:avLst/>
          </a:prstGeom>
        </p:spPr>
      </p:pic>
      <p:pic>
        <p:nvPicPr>
          <p:cNvPr id="21" name="Graphic 20" descr="Euro met effen opvulling">
            <a:extLst>
              <a:ext uri="{FF2B5EF4-FFF2-40B4-BE49-F238E27FC236}">
                <a16:creationId xmlns:a16="http://schemas.microsoft.com/office/drawing/2014/main" id="{BAA82038-0E41-08F0-42EA-4F3FD826BCEC}"/>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4721824"/>
            <a:ext cx="914400" cy="914400"/>
          </a:xfrm>
          <a:prstGeom prst="rect">
            <a:avLst/>
          </a:prstGeom>
        </p:spPr>
      </p:pic>
      <p:pic>
        <p:nvPicPr>
          <p:cNvPr id="22" name="Graphic 21" descr="Kinderen met effen opvulling">
            <a:extLst>
              <a:ext uri="{FF2B5EF4-FFF2-40B4-BE49-F238E27FC236}">
                <a16:creationId xmlns:a16="http://schemas.microsoft.com/office/drawing/2014/main" id="{3990771E-F79F-84C6-6E92-B1A3ECC94377}"/>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8729" y="4711149"/>
            <a:ext cx="1053223" cy="1053223"/>
          </a:xfrm>
          <a:prstGeom prst="rect">
            <a:avLst/>
          </a:prstGeom>
        </p:spPr>
      </p:pic>
      <p:sp>
        <p:nvSpPr>
          <p:cNvPr id="2" name="Ovaal 1">
            <a:extLst>
              <a:ext uri="{FF2B5EF4-FFF2-40B4-BE49-F238E27FC236}">
                <a16:creationId xmlns:a16="http://schemas.microsoft.com/office/drawing/2014/main" id="{95554EDC-22C8-8C63-CA76-9D35567857BB}"/>
              </a:ext>
            </a:extLst>
          </p:cNvPr>
          <p:cNvSpPr/>
          <p:nvPr/>
        </p:nvSpPr>
        <p:spPr>
          <a:xfrm>
            <a:off x="2060052" y="5521022"/>
            <a:ext cx="8467725" cy="715273"/>
          </a:xfrm>
          <a:prstGeom prst="ellipse">
            <a:avLst/>
          </a:prstGeom>
          <a:noFill/>
          <a:ln w="38100">
            <a:solidFill>
              <a:srgbClr val="945DE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19" name="Graphic 18" descr="Weegschalen van gerechtigheid met effen opvulling">
            <a:extLst>
              <a:ext uri="{FF2B5EF4-FFF2-40B4-BE49-F238E27FC236}">
                <a16:creationId xmlns:a16="http://schemas.microsoft.com/office/drawing/2014/main" id="{F4141FC4-7732-C90E-49DC-3338E45EE81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24969" y="5046391"/>
            <a:ext cx="1811002" cy="1811002"/>
          </a:xfrm>
          <a:prstGeom prst="rect">
            <a:avLst/>
          </a:prstGeom>
        </p:spPr>
      </p:pic>
    </p:spTree>
    <p:extLst>
      <p:ext uri="{BB962C8B-B14F-4D97-AF65-F5344CB8AC3E}">
        <p14:creationId xmlns:p14="http://schemas.microsoft.com/office/powerpoint/2010/main" val="29083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1586A-DA5D-1394-8EC8-1328B769F61C}"/>
              </a:ext>
            </a:extLst>
          </p:cNvPr>
          <p:cNvSpPr>
            <a:spLocks noGrp="1"/>
          </p:cNvSpPr>
          <p:nvPr>
            <p:ph type="title"/>
          </p:nvPr>
        </p:nvSpPr>
        <p:spPr/>
        <p:txBody>
          <a:bodyPr/>
          <a:lstStyle/>
          <a:p>
            <a:r>
              <a:rPr lang="nl-NL" dirty="0"/>
              <a:t>Hoe ziet een CE Bedrijfseconomie eruit?</a:t>
            </a:r>
          </a:p>
        </p:txBody>
      </p:sp>
      <p:pic>
        <p:nvPicPr>
          <p:cNvPr id="5" name="Afbeelding 4">
            <a:extLst>
              <a:ext uri="{FF2B5EF4-FFF2-40B4-BE49-F238E27FC236}">
                <a16:creationId xmlns:a16="http://schemas.microsoft.com/office/drawing/2014/main" id="{E1B05068-45E3-1355-9F27-443CA194D99E}"/>
              </a:ext>
            </a:extLst>
          </p:cNvPr>
          <p:cNvPicPr>
            <a:picLocks noChangeAspect="1"/>
          </p:cNvPicPr>
          <p:nvPr/>
        </p:nvPicPr>
        <p:blipFill>
          <a:blip r:embed="rId2"/>
          <a:stretch>
            <a:fillRect/>
          </a:stretch>
        </p:blipFill>
        <p:spPr>
          <a:xfrm>
            <a:off x="416587" y="1276049"/>
            <a:ext cx="3612536" cy="5216826"/>
          </a:xfrm>
          <a:prstGeom prst="rect">
            <a:avLst/>
          </a:prstGeom>
        </p:spPr>
      </p:pic>
      <p:pic>
        <p:nvPicPr>
          <p:cNvPr id="7" name="Afbeelding 6">
            <a:extLst>
              <a:ext uri="{FF2B5EF4-FFF2-40B4-BE49-F238E27FC236}">
                <a16:creationId xmlns:a16="http://schemas.microsoft.com/office/drawing/2014/main" id="{633D3029-64D7-63C0-6D67-00A3EE03A087}"/>
              </a:ext>
            </a:extLst>
          </p:cNvPr>
          <p:cNvPicPr>
            <a:picLocks noChangeAspect="1"/>
          </p:cNvPicPr>
          <p:nvPr/>
        </p:nvPicPr>
        <p:blipFill>
          <a:blip r:embed="rId3"/>
          <a:stretch>
            <a:fillRect/>
          </a:stretch>
        </p:blipFill>
        <p:spPr>
          <a:xfrm>
            <a:off x="4232419" y="1223232"/>
            <a:ext cx="3712043" cy="5364426"/>
          </a:xfrm>
          <a:prstGeom prst="rect">
            <a:avLst/>
          </a:prstGeom>
        </p:spPr>
      </p:pic>
      <p:pic>
        <p:nvPicPr>
          <p:cNvPr id="9" name="Afbeelding 8">
            <a:extLst>
              <a:ext uri="{FF2B5EF4-FFF2-40B4-BE49-F238E27FC236}">
                <a16:creationId xmlns:a16="http://schemas.microsoft.com/office/drawing/2014/main" id="{805EC464-4DBD-A087-B3A2-8EB0A2DC0D58}"/>
              </a:ext>
            </a:extLst>
          </p:cNvPr>
          <p:cNvPicPr>
            <a:picLocks noChangeAspect="1"/>
          </p:cNvPicPr>
          <p:nvPr/>
        </p:nvPicPr>
        <p:blipFill>
          <a:blip r:embed="rId4"/>
          <a:stretch>
            <a:fillRect/>
          </a:stretch>
        </p:blipFill>
        <p:spPr>
          <a:xfrm>
            <a:off x="8007394" y="1321590"/>
            <a:ext cx="3712043" cy="5397192"/>
          </a:xfrm>
          <a:prstGeom prst="rect">
            <a:avLst/>
          </a:prstGeom>
        </p:spPr>
      </p:pic>
      <p:sp>
        <p:nvSpPr>
          <p:cNvPr id="10" name="Tekstvak 9">
            <a:extLst>
              <a:ext uri="{FF2B5EF4-FFF2-40B4-BE49-F238E27FC236}">
                <a16:creationId xmlns:a16="http://schemas.microsoft.com/office/drawing/2014/main" id="{3E92DE25-FA37-B61E-D909-40C96082C381}"/>
              </a:ext>
            </a:extLst>
          </p:cNvPr>
          <p:cNvSpPr txBox="1"/>
          <p:nvPr/>
        </p:nvSpPr>
        <p:spPr>
          <a:xfrm>
            <a:off x="363285" y="3820014"/>
            <a:ext cx="3300192" cy="769441"/>
          </a:xfrm>
          <a:prstGeom prst="rect">
            <a:avLst/>
          </a:prstGeom>
          <a:noFill/>
        </p:spPr>
        <p:txBody>
          <a:bodyPr wrap="square" rtlCol="0">
            <a:spAutoFit/>
          </a:bodyPr>
          <a:lstStyle/>
          <a:p>
            <a:pPr algn="ctr"/>
            <a:r>
              <a:rPr lang="nl-NL" sz="4400" b="1" dirty="0">
                <a:solidFill>
                  <a:srgbClr val="8A69F7"/>
                </a:solidFill>
                <a:latin typeface="Effra" panose="02000506080000020004" pitchFamily="2" charset="0"/>
              </a:rPr>
              <a:t>Opgaven</a:t>
            </a:r>
          </a:p>
        </p:txBody>
      </p:sp>
      <p:sp>
        <p:nvSpPr>
          <p:cNvPr id="11" name="Tekstvak 10">
            <a:extLst>
              <a:ext uri="{FF2B5EF4-FFF2-40B4-BE49-F238E27FC236}">
                <a16:creationId xmlns:a16="http://schemas.microsoft.com/office/drawing/2014/main" id="{5F101127-09A0-B5D4-B6AA-730891806E1B}"/>
              </a:ext>
            </a:extLst>
          </p:cNvPr>
          <p:cNvSpPr txBox="1"/>
          <p:nvPr/>
        </p:nvSpPr>
        <p:spPr>
          <a:xfrm>
            <a:off x="4295371" y="3820014"/>
            <a:ext cx="3300192" cy="769441"/>
          </a:xfrm>
          <a:prstGeom prst="rect">
            <a:avLst/>
          </a:prstGeom>
          <a:noFill/>
        </p:spPr>
        <p:txBody>
          <a:bodyPr wrap="square" rtlCol="0">
            <a:spAutoFit/>
          </a:bodyPr>
          <a:lstStyle/>
          <a:p>
            <a:pPr algn="ctr"/>
            <a:r>
              <a:rPr lang="nl-NL" sz="4400" b="1" dirty="0">
                <a:solidFill>
                  <a:srgbClr val="8A69F7"/>
                </a:solidFill>
                <a:latin typeface="Effra" panose="02000506080000020004" pitchFamily="2" charset="0"/>
              </a:rPr>
              <a:t>Bronnen</a:t>
            </a:r>
          </a:p>
        </p:txBody>
      </p:sp>
      <p:sp>
        <p:nvSpPr>
          <p:cNvPr id="12" name="Tekstvak 11">
            <a:extLst>
              <a:ext uri="{FF2B5EF4-FFF2-40B4-BE49-F238E27FC236}">
                <a16:creationId xmlns:a16="http://schemas.microsoft.com/office/drawing/2014/main" id="{F0653573-D036-760D-BA3C-C9589B0B00A2}"/>
              </a:ext>
            </a:extLst>
          </p:cNvPr>
          <p:cNvSpPr txBox="1"/>
          <p:nvPr/>
        </p:nvSpPr>
        <p:spPr>
          <a:xfrm>
            <a:off x="7767080" y="3820013"/>
            <a:ext cx="4424920" cy="769441"/>
          </a:xfrm>
          <a:prstGeom prst="rect">
            <a:avLst/>
          </a:prstGeom>
          <a:noFill/>
        </p:spPr>
        <p:txBody>
          <a:bodyPr wrap="square" rtlCol="0">
            <a:spAutoFit/>
          </a:bodyPr>
          <a:lstStyle/>
          <a:p>
            <a:pPr algn="ctr"/>
            <a:r>
              <a:rPr lang="nl-NL" sz="4400" b="1" dirty="0">
                <a:solidFill>
                  <a:srgbClr val="8A69F7"/>
                </a:solidFill>
                <a:latin typeface="Effra" panose="02000506080000020004" pitchFamily="2" charset="0"/>
              </a:rPr>
              <a:t>Uitwerkbijlage</a:t>
            </a:r>
          </a:p>
        </p:txBody>
      </p:sp>
      <p:sp>
        <p:nvSpPr>
          <p:cNvPr id="16" name="Ovaal 15">
            <a:extLst>
              <a:ext uri="{FF2B5EF4-FFF2-40B4-BE49-F238E27FC236}">
                <a16:creationId xmlns:a16="http://schemas.microsoft.com/office/drawing/2014/main" id="{18D44FCA-232E-E34F-BB9F-FE8F7929EE7F}"/>
              </a:ext>
            </a:extLst>
          </p:cNvPr>
          <p:cNvSpPr/>
          <p:nvPr/>
        </p:nvSpPr>
        <p:spPr>
          <a:xfrm>
            <a:off x="1199535" y="4955458"/>
            <a:ext cx="9881420" cy="1325563"/>
          </a:xfrm>
          <a:prstGeom prst="ellipse">
            <a:avLst/>
          </a:prstGeom>
          <a:solidFill>
            <a:srgbClr val="8A69F7"/>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800" dirty="0">
                <a:latin typeface="Effra" panose="02000506080000020004"/>
              </a:rPr>
              <a:t>TIP!</a:t>
            </a:r>
          </a:p>
          <a:p>
            <a:pPr algn="ctr"/>
            <a:r>
              <a:rPr lang="nl-NL" sz="2800" dirty="0">
                <a:latin typeface="Effra" panose="02000506080000020004"/>
              </a:rPr>
              <a:t>Je mag schrijven en markeren in deze boekjes.</a:t>
            </a:r>
          </a:p>
        </p:txBody>
      </p:sp>
    </p:spTree>
    <p:extLst>
      <p:ext uri="{BB962C8B-B14F-4D97-AF65-F5344CB8AC3E}">
        <p14:creationId xmlns:p14="http://schemas.microsoft.com/office/powerpoint/2010/main" val="40938744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377E3-680D-BAAC-71C1-9CA8E174F9A3}"/>
              </a:ext>
            </a:extLst>
          </p:cNvPr>
          <p:cNvSpPr>
            <a:spLocks noGrp="1"/>
          </p:cNvSpPr>
          <p:nvPr>
            <p:ph type="title"/>
          </p:nvPr>
        </p:nvSpPr>
        <p:spPr>
          <a:xfrm>
            <a:off x="838200" y="709250"/>
            <a:ext cx="10515600" cy="1325563"/>
          </a:xfrm>
        </p:spPr>
        <p:txBody>
          <a:bodyPr/>
          <a:lstStyle/>
          <a:p>
            <a:r>
              <a:rPr lang="nl-NL" dirty="0"/>
              <a:t>Mutaties op de balans</a:t>
            </a:r>
          </a:p>
        </p:txBody>
      </p:sp>
      <p:sp>
        <p:nvSpPr>
          <p:cNvPr id="3" name="Tijdelijke aanduiding voor inhoud 2">
            <a:extLst>
              <a:ext uri="{FF2B5EF4-FFF2-40B4-BE49-F238E27FC236}">
                <a16:creationId xmlns:a16="http://schemas.microsoft.com/office/drawing/2014/main" id="{4FB6D28A-6A1E-317F-3706-C4B899440654}"/>
              </a:ext>
            </a:extLst>
          </p:cNvPr>
          <p:cNvSpPr>
            <a:spLocks noGrp="1"/>
          </p:cNvSpPr>
          <p:nvPr>
            <p:ph idx="1"/>
          </p:nvPr>
        </p:nvSpPr>
        <p:spPr/>
        <p:txBody>
          <a:bodyPr/>
          <a:lstStyle/>
          <a:p>
            <a:pPr marL="0" indent="0">
              <a:buNone/>
            </a:pPr>
            <a:r>
              <a:rPr lang="nl-NL" dirty="0"/>
              <a:t>Door activiteiten binnen het bedrijf vinden er mutaties </a:t>
            </a:r>
            <a:br>
              <a:rPr lang="nl-NL" dirty="0"/>
            </a:br>
            <a:r>
              <a:rPr lang="nl-NL" dirty="0"/>
              <a:t>(= veranderingen) plaats op de balans.</a:t>
            </a:r>
          </a:p>
          <a:p>
            <a:pPr marL="0" indent="0">
              <a:buNone/>
            </a:pPr>
            <a:endParaRPr lang="nl-NL" dirty="0"/>
          </a:p>
          <a:p>
            <a:pPr marL="0" indent="0">
              <a:buNone/>
            </a:pPr>
            <a:r>
              <a:rPr lang="nl-NL" dirty="0"/>
              <a:t>Let op!</a:t>
            </a:r>
          </a:p>
          <a:p>
            <a:pPr marL="0" indent="0">
              <a:buNone/>
            </a:pPr>
            <a:r>
              <a:rPr lang="nl-NL" dirty="0"/>
              <a:t>Na elke mutatie is de balans weer in evenwicht.</a:t>
            </a:r>
          </a:p>
        </p:txBody>
      </p:sp>
      <p:pic>
        <p:nvPicPr>
          <p:cNvPr id="4" name="Graphic 3" descr="Weegschalen van gerechtigheid met effen opvulling">
            <a:extLst>
              <a:ext uri="{FF2B5EF4-FFF2-40B4-BE49-F238E27FC236}">
                <a16:creationId xmlns:a16="http://schemas.microsoft.com/office/drawing/2014/main" id="{5435FEF7-4E63-02BA-A38E-1831735F2C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136995" y="2706313"/>
            <a:ext cx="1811002" cy="1811002"/>
          </a:xfrm>
          <a:prstGeom prst="rect">
            <a:avLst/>
          </a:prstGeom>
        </p:spPr>
      </p:pic>
    </p:spTree>
    <p:extLst>
      <p:ext uri="{BB962C8B-B14F-4D97-AF65-F5344CB8AC3E}">
        <p14:creationId xmlns:p14="http://schemas.microsoft.com/office/powerpoint/2010/main" val="25730933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B2DF-B298-D5C6-7AB6-36B628F410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DAEDBA-6B48-B4E5-DC6C-6E25A5BE7A99}"/>
              </a:ext>
            </a:extLst>
          </p:cNvPr>
          <p:cNvSpPr>
            <a:spLocks noGrp="1"/>
          </p:cNvSpPr>
          <p:nvPr>
            <p:ph type="title"/>
          </p:nvPr>
        </p:nvSpPr>
        <p:spPr>
          <a:xfrm>
            <a:off x="838200" y="630595"/>
            <a:ext cx="10515600" cy="1325563"/>
          </a:xfrm>
        </p:spPr>
        <p:txBody>
          <a:bodyPr/>
          <a:lstStyle/>
          <a:p>
            <a:r>
              <a:rPr lang="nl-NL" dirty="0"/>
              <a:t>Examenvoorbeeld (2025-II, opgave 4)</a:t>
            </a:r>
          </a:p>
        </p:txBody>
      </p:sp>
      <p:sp>
        <p:nvSpPr>
          <p:cNvPr id="4" name="Tijdelijke aanduiding voor inhoud 3">
            <a:extLst>
              <a:ext uri="{FF2B5EF4-FFF2-40B4-BE49-F238E27FC236}">
                <a16:creationId xmlns:a16="http://schemas.microsoft.com/office/drawing/2014/main" id="{B8B8FF8F-9A55-A322-4A2D-8B824F8BE970}"/>
              </a:ext>
            </a:extLst>
          </p:cNvPr>
          <p:cNvSpPr>
            <a:spLocks noGrp="1"/>
          </p:cNvSpPr>
          <p:nvPr>
            <p:ph sz="half" idx="1"/>
          </p:nvPr>
        </p:nvSpPr>
        <p:spPr/>
        <p:txBody>
          <a:bodyPr>
            <a:noAutofit/>
          </a:bodyPr>
          <a:lstStyle/>
          <a:p>
            <a:pPr marL="0" indent="0">
              <a:buNone/>
            </a:pPr>
            <a:r>
              <a:rPr lang="nl-NL" sz="1800" i="1" dirty="0"/>
              <a:t>In deze opgave blijven de belastingen buiten beschouwing. </a:t>
            </a:r>
          </a:p>
          <a:p>
            <a:pPr marL="0" indent="0">
              <a:buNone/>
            </a:pPr>
            <a:r>
              <a:rPr lang="nl-NL" sz="1800" dirty="0"/>
              <a:t>Bij het opstellen van de balans van </a:t>
            </a:r>
            <a:r>
              <a:rPr lang="nl-NL" sz="1800" dirty="0" err="1"/>
              <a:t>SuperWebsite</a:t>
            </a:r>
            <a:r>
              <a:rPr lang="nl-NL" sz="1800" dirty="0"/>
              <a:t> per 31 december 2024 moeten nog enkele financiële feiten van die dag worden verwerkt:</a:t>
            </a:r>
          </a:p>
          <a:p>
            <a:pPr marL="342900" indent="-342900">
              <a:buFont typeface="+mj-lt"/>
              <a:buAutoNum type="alphaLcPeriod"/>
            </a:pPr>
            <a:r>
              <a:rPr lang="nl-NL" sz="1800" dirty="0"/>
              <a:t>Een nieuwe klant sluit op 31 december 2024 een jaarabonnement voor het onderhoud van de website af bij </a:t>
            </a:r>
            <a:r>
              <a:rPr lang="nl-NL" sz="1800" dirty="0" err="1"/>
              <a:t>SuperWebsite</a:t>
            </a:r>
            <a:r>
              <a:rPr lang="nl-NL" sz="1800" dirty="0"/>
              <a:t> </a:t>
            </a:r>
            <a:r>
              <a:rPr lang="nl-NL" sz="1800" dirty="0">
                <a:latin typeface="Effra" panose="02000506080000020004"/>
              </a:rPr>
              <a:t>voor </a:t>
            </a:r>
            <a:r>
              <a:rPr lang="nl-NL" sz="1800" dirty="0">
                <a:latin typeface="Effra" panose="02000506080000020004"/>
                <a:ea typeface="Cambria Math" panose="02040503050406030204" pitchFamily="18" charset="0"/>
              </a:rPr>
              <a:t>€4.000</a:t>
            </a:r>
            <a:r>
              <a:rPr lang="nl-NL" sz="1800" dirty="0"/>
              <a:t>. Op dezelfde dag betaalt de klant het abonnementsgeld voor 2025 vooruit. </a:t>
            </a:r>
          </a:p>
          <a:p>
            <a:pPr marL="342900" indent="-342900">
              <a:buFont typeface="+mj-lt"/>
              <a:buAutoNum type="alphaLcPeriod"/>
            </a:pPr>
            <a:r>
              <a:rPr lang="nl-NL" sz="1800" dirty="0" err="1"/>
              <a:t>SuperWebsite</a:t>
            </a:r>
            <a:r>
              <a:rPr lang="nl-NL" sz="1800" dirty="0"/>
              <a:t> betaalt op 31 december 2024 de verzekeringspremie voor schade door brand voor heel 2025 vooruit, omdat het bedrijf dan van de verzekeraar een korting krijgt. De jaarlijkse verzekeringspremie na aftrek van korting bedraagt € 1.700. </a:t>
            </a:r>
          </a:p>
        </p:txBody>
      </p:sp>
      <p:sp>
        <p:nvSpPr>
          <p:cNvPr id="5" name="Tijdelijke aanduiding voor inhoud 4">
            <a:extLst>
              <a:ext uri="{FF2B5EF4-FFF2-40B4-BE49-F238E27FC236}">
                <a16:creationId xmlns:a16="http://schemas.microsoft.com/office/drawing/2014/main" id="{7B5AB211-6A66-540E-ED7F-8497CE8AB5B5}"/>
              </a:ext>
            </a:extLst>
          </p:cNvPr>
          <p:cNvSpPr>
            <a:spLocks noGrp="1"/>
          </p:cNvSpPr>
          <p:nvPr>
            <p:ph sz="half" idx="2"/>
          </p:nvPr>
        </p:nvSpPr>
        <p:spPr/>
        <p:txBody>
          <a:bodyPr>
            <a:normAutofit/>
          </a:bodyPr>
          <a:lstStyle/>
          <a:p>
            <a:pPr marL="0" indent="0">
              <a:buNone/>
            </a:pPr>
            <a:r>
              <a:rPr lang="nl-NL" sz="1800" b="1" dirty="0"/>
              <a:t>Vraag 18 (3p):</a:t>
            </a:r>
          </a:p>
          <a:p>
            <a:pPr marL="0" indent="0">
              <a:buNone/>
            </a:pPr>
            <a:r>
              <a:rPr lang="nl-NL" sz="1800" i="1" dirty="0"/>
              <a:t>Noteer de gevolgen van de twee bovenstaande financiële feiten (a en b) voor de balans van </a:t>
            </a:r>
            <a:r>
              <a:rPr lang="nl-NL" sz="1800" i="1" dirty="0" err="1"/>
              <a:t>SuperWebsite</a:t>
            </a:r>
            <a:r>
              <a:rPr lang="nl-NL" sz="1800" i="1" dirty="0"/>
              <a:t> van 31 december 2024. Vul de uitwerkbijlage bij deze vraag in. </a:t>
            </a:r>
            <a:endParaRPr lang="nl-NL" sz="1800" dirty="0"/>
          </a:p>
        </p:txBody>
      </p:sp>
      <p:pic>
        <p:nvPicPr>
          <p:cNvPr id="6" name="Afbeelding 5">
            <a:extLst>
              <a:ext uri="{FF2B5EF4-FFF2-40B4-BE49-F238E27FC236}">
                <a16:creationId xmlns:a16="http://schemas.microsoft.com/office/drawing/2014/main" id="{71A63E59-55B1-0C12-71D5-B3A429187265}"/>
              </a:ext>
            </a:extLst>
          </p:cNvPr>
          <p:cNvPicPr>
            <a:picLocks noChangeAspect="1"/>
          </p:cNvPicPr>
          <p:nvPr/>
        </p:nvPicPr>
        <p:blipFill>
          <a:blip r:embed="rId2"/>
          <a:stretch>
            <a:fillRect/>
          </a:stretch>
        </p:blipFill>
        <p:spPr>
          <a:xfrm>
            <a:off x="1870072" y="442495"/>
            <a:ext cx="7802064" cy="5973009"/>
          </a:xfrm>
          <a:prstGeom prst="rect">
            <a:avLst/>
          </a:prstGeom>
        </p:spPr>
      </p:pic>
    </p:spTree>
    <p:extLst>
      <p:ext uri="{BB962C8B-B14F-4D97-AF65-F5344CB8AC3E}">
        <p14:creationId xmlns:p14="http://schemas.microsoft.com/office/powerpoint/2010/main" val="3237877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BDC9-FB05-4E95-91F0-77FC32A3A8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F8CA45-C523-0E0A-0B03-690C854BF336}"/>
              </a:ext>
            </a:extLst>
          </p:cNvPr>
          <p:cNvSpPr>
            <a:spLocks noGrp="1"/>
          </p:cNvSpPr>
          <p:nvPr>
            <p:ph type="title"/>
          </p:nvPr>
        </p:nvSpPr>
        <p:spPr>
          <a:xfrm>
            <a:off x="838200" y="699422"/>
            <a:ext cx="10515600" cy="1325563"/>
          </a:xfrm>
        </p:spPr>
        <p:txBody>
          <a:bodyPr/>
          <a:lstStyle/>
          <a:p>
            <a:r>
              <a:rPr lang="nl-NL" dirty="0"/>
              <a:t>Examenvoorbeeld (2025-II, opgave 4)</a:t>
            </a:r>
          </a:p>
        </p:txBody>
      </p:sp>
      <p:sp>
        <p:nvSpPr>
          <p:cNvPr id="10" name="Tijdelijke aanduiding voor inhoud 9">
            <a:extLst>
              <a:ext uri="{FF2B5EF4-FFF2-40B4-BE49-F238E27FC236}">
                <a16:creationId xmlns:a16="http://schemas.microsoft.com/office/drawing/2014/main" id="{80513D6A-A0F8-E111-2306-FA637A3D7A13}"/>
              </a:ext>
            </a:extLst>
          </p:cNvPr>
          <p:cNvSpPr>
            <a:spLocks noGrp="1"/>
          </p:cNvSpPr>
          <p:nvPr>
            <p:ph idx="1"/>
          </p:nvPr>
        </p:nvSpPr>
        <p:spPr/>
        <p:txBody>
          <a:bodyPr/>
          <a:lstStyle/>
          <a:p>
            <a:pPr marL="0" indent="0">
              <a:buNone/>
            </a:pPr>
            <a:r>
              <a:rPr lang="nl-NL" dirty="0"/>
              <a:t>Financieel feit a: een klant betaalt </a:t>
            </a:r>
            <a:r>
              <a:rPr lang="nl-NL" dirty="0">
                <a:latin typeface="Effra" panose="02000506080000020004"/>
                <a:ea typeface="Cambria Math" panose="02040503050406030204" pitchFamily="18" charset="0"/>
              </a:rPr>
              <a:t>€4.000 vooruit. </a:t>
            </a:r>
          </a:p>
          <a:p>
            <a:pPr marL="0" indent="0">
              <a:buNone/>
            </a:pPr>
            <a:endParaRPr lang="nl-NL" dirty="0">
              <a:latin typeface="Effra" panose="02000506080000020004"/>
              <a:ea typeface="Cambria Math" panose="02040503050406030204" pitchFamily="18" charset="0"/>
            </a:endParaRPr>
          </a:p>
          <a:p>
            <a:pPr marL="0" indent="0">
              <a:buNone/>
            </a:pPr>
            <a:r>
              <a:rPr lang="nl-NL" dirty="0">
                <a:latin typeface="Effra" panose="02000506080000020004"/>
                <a:ea typeface="Cambria Math" panose="02040503050406030204" pitchFamily="18" charset="0"/>
              </a:rPr>
              <a:t>Wat betekent dit?</a:t>
            </a:r>
          </a:p>
          <a:p>
            <a:r>
              <a:rPr lang="nl-NL" dirty="0" err="1">
                <a:latin typeface="Effra" panose="02000506080000020004"/>
                <a:ea typeface="Cambria Math" panose="02040503050406030204" pitchFamily="18" charset="0"/>
              </a:rPr>
              <a:t>SuperWebsite</a:t>
            </a:r>
            <a:r>
              <a:rPr lang="nl-NL" dirty="0">
                <a:latin typeface="Effra" panose="02000506080000020004"/>
                <a:ea typeface="Cambria Math" panose="02040503050406030204" pitchFamily="18" charset="0"/>
              </a:rPr>
              <a:t> ontvangt geld vooruit.</a:t>
            </a:r>
          </a:p>
          <a:p>
            <a:r>
              <a:rPr lang="nl-NL" dirty="0" err="1">
                <a:latin typeface="Effra" panose="02000506080000020004"/>
                <a:ea typeface="Cambria Math" panose="02040503050406030204" pitchFamily="18" charset="0"/>
              </a:rPr>
              <a:t>SuperWebsite</a:t>
            </a:r>
            <a:r>
              <a:rPr lang="nl-NL" dirty="0">
                <a:latin typeface="Effra" panose="02000506080000020004"/>
                <a:ea typeface="Cambria Math" panose="02040503050406030204" pitchFamily="18" charset="0"/>
              </a:rPr>
              <a:t> moet nog een tegenprestatie leveren.</a:t>
            </a:r>
          </a:p>
          <a:p>
            <a:r>
              <a:rPr lang="nl-NL" dirty="0">
                <a:latin typeface="Effra" panose="02000506080000020004"/>
                <a:ea typeface="Cambria Math" panose="02040503050406030204" pitchFamily="18" charset="0"/>
              </a:rPr>
              <a:t>Dit is dus een schuld.</a:t>
            </a:r>
          </a:p>
          <a:p>
            <a:r>
              <a:rPr lang="nl-NL" dirty="0">
                <a:latin typeface="Effra" panose="02000506080000020004"/>
                <a:ea typeface="Cambria Math" panose="02040503050406030204" pitchFamily="18" charset="0"/>
              </a:rPr>
              <a:t>En staat credit op de balans. </a:t>
            </a:r>
            <a:endParaRPr lang="nl-NL" dirty="0">
              <a:latin typeface="Effra" panose="02000506080000020004"/>
            </a:endParaRPr>
          </a:p>
        </p:txBody>
      </p:sp>
      <p:pic>
        <p:nvPicPr>
          <p:cNvPr id="11" name="Afbeelding 10">
            <a:extLst>
              <a:ext uri="{FF2B5EF4-FFF2-40B4-BE49-F238E27FC236}">
                <a16:creationId xmlns:a16="http://schemas.microsoft.com/office/drawing/2014/main" id="{172060A9-666D-6939-2382-A4ACDBAEC2C6}"/>
              </a:ext>
            </a:extLst>
          </p:cNvPr>
          <p:cNvPicPr>
            <a:picLocks noChangeAspect="1"/>
          </p:cNvPicPr>
          <p:nvPr/>
        </p:nvPicPr>
        <p:blipFill>
          <a:blip r:embed="rId2"/>
          <a:stretch>
            <a:fillRect/>
          </a:stretch>
        </p:blipFill>
        <p:spPr>
          <a:xfrm>
            <a:off x="1985897" y="363837"/>
            <a:ext cx="7802064" cy="5973009"/>
          </a:xfrm>
          <a:prstGeom prst="rect">
            <a:avLst/>
          </a:prstGeom>
        </p:spPr>
      </p:pic>
      <p:sp>
        <p:nvSpPr>
          <p:cNvPr id="12" name="Tekstvak 11">
            <a:extLst>
              <a:ext uri="{FF2B5EF4-FFF2-40B4-BE49-F238E27FC236}">
                <a16:creationId xmlns:a16="http://schemas.microsoft.com/office/drawing/2014/main" id="{9A341B5C-2C68-8520-6740-F129CA57B73D}"/>
              </a:ext>
            </a:extLst>
          </p:cNvPr>
          <p:cNvSpPr txBox="1"/>
          <p:nvPr/>
        </p:nvSpPr>
        <p:spPr>
          <a:xfrm>
            <a:off x="2084439" y="1481076"/>
            <a:ext cx="38837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Liquide middelen	    +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3" name="Tekstvak 12">
            <a:extLst>
              <a:ext uri="{FF2B5EF4-FFF2-40B4-BE49-F238E27FC236}">
                <a16:creationId xmlns:a16="http://schemas.microsoft.com/office/drawing/2014/main" id="{2C9410D7-E334-E65C-8719-7F900A170FEC}"/>
              </a:ext>
            </a:extLst>
          </p:cNvPr>
          <p:cNvSpPr txBox="1"/>
          <p:nvPr/>
        </p:nvSpPr>
        <p:spPr>
          <a:xfrm>
            <a:off x="6002761" y="1481076"/>
            <a:ext cx="38837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solidFill>
                  <a:srgbClr val="945DE8"/>
                </a:solidFill>
                <a:latin typeface="Effra" panose="02000506080000020004"/>
              </a:rPr>
              <a:t>Vooruitontv</a:t>
            </a:r>
            <a:r>
              <a:rPr lang="nl-NL" dirty="0">
                <a:solidFill>
                  <a:srgbClr val="945DE8"/>
                </a:solidFill>
                <a:latin typeface="Effra" panose="02000506080000020004"/>
              </a:rPr>
              <a:t>. bedr.</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4" name="Tekstvak 13">
            <a:extLst>
              <a:ext uri="{FF2B5EF4-FFF2-40B4-BE49-F238E27FC236}">
                <a16:creationId xmlns:a16="http://schemas.microsoft.com/office/drawing/2014/main" id="{3FFC11F2-3A2F-75D3-CF47-FEB713D64182}"/>
              </a:ext>
            </a:extLst>
          </p:cNvPr>
          <p:cNvSpPr txBox="1"/>
          <p:nvPr/>
        </p:nvSpPr>
        <p:spPr>
          <a:xfrm>
            <a:off x="4139380" y="2781856"/>
            <a:ext cx="195661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5" name="Tekstvak 14">
            <a:extLst>
              <a:ext uri="{FF2B5EF4-FFF2-40B4-BE49-F238E27FC236}">
                <a16:creationId xmlns:a16="http://schemas.microsoft.com/office/drawing/2014/main" id="{5C171840-94AE-EB9F-572B-385CF3943516}"/>
              </a:ext>
            </a:extLst>
          </p:cNvPr>
          <p:cNvSpPr txBox="1"/>
          <p:nvPr/>
        </p:nvSpPr>
        <p:spPr>
          <a:xfrm>
            <a:off x="7635952" y="2806639"/>
            <a:ext cx="195661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pic>
        <p:nvPicPr>
          <p:cNvPr id="16" name="Graphic 15" descr="Weegschalen van gerechtigheid met effen opvulling">
            <a:extLst>
              <a:ext uri="{FF2B5EF4-FFF2-40B4-BE49-F238E27FC236}">
                <a16:creationId xmlns:a16="http://schemas.microsoft.com/office/drawing/2014/main" id="{04318EED-0CA3-8DB1-9D24-DF32FDD8B6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5052" y="1364969"/>
            <a:ext cx="1811002" cy="1811002"/>
          </a:xfrm>
          <a:prstGeom prst="rect">
            <a:avLst/>
          </a:prstGeom>
        </p:spPr>
      </p:pic>
    </p:spTree>
    <p:extLst>
      <p:ext uri="{BB962C8B-B14F-4D97-AF65-F5344CB8AC3E}">
        <p14:creationId xmlns:p14="http://schemas.microsoft.com/office/powerpoint/2010/main" val="23027272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out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out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outVertical)">
                                      <p:cBhvr>
                                        <p:cTn id="47" dur="500"/>
                                        <p:tgtEl>
                                          <p:spTgt spid="14"/>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EE7DD-ACC3-3FD0-64C5-4BE05B70C0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4938E6-B782-B963-C1AD-64E6E373861C}"/>
              </a:ext>
            </a:extLst>
          </p:cNvPr>
          <p:cNvSpPr>
            <a:spLocks noGrp="1"/>
          </p:cNvSpPr>
          <p:nvPr>
            <p:ph type="title"/>
          </p:nvPr>
        </p:nvSpPr>
        <p:spPr>
          <a:xfrm>
            <a:off x="838200" y="699422"/>
            <a:ext cx="10515600" cy="1325563"/>
          </a:xfrm>
        </p:spPr>
        <p:txBody>
          <a:bodyPr/>
          <a:lstStyle/>
          <a:p>
            <a:r>
              <a:rPr lang="nl-NL" dirty="0"/>
              <a:t>Examenvoorbeeld (2025-II, opgave 4)</a:t>
            </a:r>
          </a:p>
        </p:txBody>
      </p:sp>
      <p:sp>
        <p:nvSpPr>
          <p:cNvPr id="10" name="Tijdelijke aanduiding voor inhoud 9">
            <a:extLst>
              <a:ext uri="{FF2B5EF4-FFF2-40B4-BE49-F238E27FC236}">
                <a16:creationId xmlns:a16="http://schemas.microsoft.com/office/drawing/2014/main" id="{2A2D5E53-A891-F047-00B5-A74182DF39EC}"/>
              </a:ext>
            </a:extLst>
          </p:cNvPr>
          <p:cNvSpPr>
            <a:spLocks noGrp="1"/>
          </p:cNvSpPr>
          <p:nvPr>
            <p:ph idx="1"/>
          </p:nvPr>
        </p:nvSpPr>
        <p:spPr/>
        <p:txBody>
          <a:bodyPr/>
          <a:lstStyle/>
          <a:p>
            <a:pPr marL="0" indent="0">
              <a:buNone/>
            </a:pPr>
            <a:r>
              <a:rPr lang="nl-NL" dirty="0"/>
              <a:t>Financieel feit b: vooruitbetaling van de verzekeringspremie door </a:t>
            </a:r>
            <a:r>
              <a:rPr lang="nl-NL" dirty="0" err="1"/>
              <a:t>SuperWebsite</a:t>
            </a:r>
            <a:r>
              <a:rPr lang="nl-NL" dirty="0">
                <a:latin typeface="Effra" panose="02000506080000020004"/>
                <a:ea typeface="Cambria Math" panose="02040503050406030204" pitchFamily="18" charset="0"/>
              </a:rPr>
              <a:t>. </a:t>
            </a:r>
          </a:p>
          <a:p>
            <a:pPr marL="0" indent="0">
              <a:buNone/>
            </a:pPr>
            <a:endParaRPr lang="nl-NL" dirty="0">
              <a:latin typeface="Effra" panose="02000506080000020004"/>
              <a:ea typeface="Cambria Math" panose="02040503050406030204" pitchFamily="18" charset="0"/>
            </a:endParaRPr>
          </a:p>
          <a:p>
            <a:pPr marL="0" indent="0">
              <a:buNone/>
            </a:pPr>
            <a:r>
              <a:rPr lang="nl-NL" dirty="0">
                <a:latin typeface="Effra" panose="02000506080000020004"/>
                <a:ea typeface="Cambria Math" panose="02040503050406030204" pitchFamily="18" charset="0"/>
              </a:rPr>
              <a:t>Wat betekent dit?</a:t>
            </a:r>
          </a:p>
          <a:p>
            <a:r>
              <a:rPr lang="nl-NL" dirty="0" err="1">
                <a:latin typeface="Effra" panose="02000506080000020004"/>
                <a:ea typeface="Cambria Math" panose="02040503050406030204" pitchFamily="18" charset="0"/>
              </a:rPr>
              <a:t>SuperWebsite</a:t>
            </a:r>
            <a:r>
              <a:rPr lang="nl-NL" dirty="0">
                <a:latin typeface="Effra" panose="02000506080000020004"/>
                <a:ea typeface="Cambria Math" panose="02040503050406030204" pitchFamily="18" charset="0"/>
              </a:rPr>
              <a:t> betaalt geld vooruit.</a:t>
            </a:r>
          </a:p>
          <a:p>
            <a:r>
              <a:rPr lang="nl-NL" dirty="0" err="1">
                <a:latin typeface="Effra" panose="02000506080000020004"/>
                <a:ea typeface="Cambria Math" panose="02040503050406030204" pitchFamily="18" charset="0"/>
              </a:rPr>
              <a:t>SuperWebsite</a:t>
            </a:r>
            <a:r>
              <a:rPr lang="nl-NL" dirty="0">
                <a:latin typeface="Effra" panose="02000506080000020004"/>
                <a:ea typeface="Cambria Math" panose="02040503050406030204" pitchFamily="18" charset="0"/>
              </a:rPr>
              <a:t> heeft nog een tegenprestatie tegoed.</a:t>
            </a:r>
          </a:p>
          <a:p>
            <a:r>
              <a:rPr lang="nl-NL" dirty="0">
                <a:latin typeface="Effra" panose="02000506080000020004"/>
                <a:ea typeface="Cambria Math" panose="02040503050406030204" pitchFamily="18" charset="0"/>
              </a:rPr>
              <a:t>Dit is dus een bezitting.</a:t>
            </a:r>
          </a:p>
          <a:p>
            <a:r>
              <a:rPr lang="nl-NL" dirty="0">
                <a:latin typeface="Effra" panose="02000506080000020004"/>
                <a:ea typeface="Cambria Math" panose="02040503050406030204" pitchFamily="18" charset="0"/>
              </a:rPr>
              <a:t>En staat debet op de balans. </a:t>
            </a:r>
            <a:endParaRPr lang="nl-NL" dirty="0">
              <a:latin typeface="Effra" panose="02000506080000020004"/>
            </a:endParaRPr>
          </a:p>
        </p:txBody>
      </p:sp>
      <p:pic>
        <p:nvPicPr>
          <p:cNvPr id="3" name="Afbeelding 2">
            <a:extLst>
              <a:ext uri="{FF2B5EF4-FFF2-40B4-BE49-F238E27FC236}">
                <a16:creationId xmlns:a16="http://schemas.microsoft.com/office/drawing/2014/main" id="{FBF1DEA2-783C-3103-9454-22B9280FDDA9}"/>
              </a:ext>
            </a:extLst>
          </p:cNvPr>
          <p:cNvPicPr>
            <a:picLocks noChangeAspect="1"/>
          </p:cNvPicPr>
          <p:nvPr/>
        </p:nvPicPr>
        <p:blipFill>
          <a:blip r:embed="rId2"/>
          <a:stretch>
            <a:fillRect/>
          </a:stretch>
        </p:blipFill>
        <p:spPr>
          <a:xfrm>
            <a:off x="1985897" y="363837"/>
            <a:ext cx="7802064" cy="5973009"/>
          </a:xfrm>
          <a:prstGeom prst="rect">
            <a:avLst/>
          </a:prstGeom>
        </p:spPr>
      </p:pic>
      <p:sp>
        <p:nvSpPr>
          <p:cNvPr id="12" name="Tekstvak 11">
            <a:extLst>
              <a:ext uri="{FF2B5EF4-FFF2-40B4-BE49-F238E27FC236}">
                <a16:creationId xmlns:a16="http://schemas.microsoft.com/office/drawing/2014/main" id="{DE193AB0-FA5D-B11E-9119-CEFE958E9D5D}"/>
              </a:ext>
            </a:extLst>
          </p:cNvPr>
          <p:cNvSpPr txBox="1"/>
          <p:nvPr/>
        </p:nvSpPr>
        <p:spPr>
          <a:xfrm>
            <a:off x="2084439" y="1481076"/>
            <a:ext cx="38837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Liquide middelen	    +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3" name="Tekstvak 12">
            <a:extLst>
              <a:ext uri="{FF2B5EF4-FFF2-40B4-BE49-F238E27FC236}">
                <a16:creationId xmlns:a16="http://schemas.microsoft.com/office/drawing/2014/main" id="{772B0F39-05D4-25AB-1EE5-D67D460314FD}"/>
              </a:ext>
            </a:extLst>
          </p:cNvPr>
          <p:cNvSpPr txBox="1"/>
          <p:nvPr/>
        </p:nvSpPr>
        <p:spPr>
          <a:xfrm>
            <a:off x="6002761" y="1481076"/>
            <a:ext cx="38837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solidFill>
                  <a:srgbClr val="945DE8"/>
                </a:solidFill>
                <a:latin typeface="Effra" panose="02000506080000020004"/>
              </a:rPr>
              <a:t>Vooruitontv</a:t>
            </a:r>
            <a:r>
              <a:rPr lang="nl-NL" dirty="0">
                <a:solidFill>
                  <a:srgbClr val="945DE8"/>
                </a:solidFill>
                <a:latin typeface="Effra" panose="02000506080000020004"/>
              </a:rPr>
              <a:t>. bedr.</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4" name="Tekstvak 13">
            <a:extLst>
              <a:ext uri="{FF2B5EF4-FFF2-40B4-BE49-F238E27FC236}">
                <a16:creationId xmlns:a16="http://schemas.microsoft.com/office/drawing/2014/main" id="{86CA236E-42A1-DC85-E05A-534294093125}"/>
              </a:ext>
            </a:extLst>
          </p:cNvPr>
          <p:cNvSpPr txBox="1"/>
          <p:nvPr/>
        </p:nvSpPr>
        <p:spPr>
          <a:xfrm>
            <a:off x="4139380" y="2781856"/>
            <a:ext cx="195661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15" name="Tekstvak 14">
            <a:extLst>
              <a:ext uri="{FF2B5EF4-FFF2-40B4-BE49-F238E27FC236}">
                <a16:creationId xmlns:a16="http://schemas.microsoft.com/office/drawing/2014/main" id="{43F4DA21-4FF9-EDA5-F11D-A4C142FE6BF1}"/>
              </a:ext>
            </a:extLst>
          </p:cNvPr>
          <p:cNvSpPr txBox="1"/>
          <p:nvPr/>
        </p:nvSpPr>
        <p:spPr>
          <a:xfrm>
            <a:off x="7635952" y="2806639"/>
            <a:ext cx="195661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€4.000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pic>
        <p:nvPicPr>
          <p:cNvPr id="16" name="Graphic 15" descr="Weegschalen van gerechtigheid met effen opvulling">
            <a:extLst>
              <a:ext uri="{FF2B5EF4-FFF2-40B4-BE49-F238E27FC236}">
                <a16:creationId xmlns:a16="http://schemas.microsoft.com/office/drawing/2014/main" id="{D55ABE20-5B49-1C34-8747-050FA41CC17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5052" y="1364969"/>
            <a:ext cx="1811002" cy="1811002"/>
          </a:xfrm>
          <a:prstGeom prst="rect">
            <a:avLst/>
          </a:prstGeom>
        </p:spPr>
      </p:pic>
      <p:sp>
        <p:nvSpPr>
          <p:cNvPr id="4" name="Tekstvak 3">
            <a:extLst>
              <a:ext uri="{FF2B5EF4-FFF2-40B4-BE49-F238E27FC236}">
                <a16:creationId xmlns:a16="http://schemas.microsoft.com/office/drawing/2014/main" id="{F931CCB9-86B7-5881-20A8-C5BB4BD14F73}"/>
              </a:ext>
            </a:extLst>
          </p:cNvPr>
          <p:cNvSpPr txBox="1"/>
          <p:nvPr/>
        </p:nvSpPr>
        <p:spPr>
          <a:xfrm>
            <a:off x="2119019" y="4648350"/>
            <a:ext cx="38837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srgbClr val="945DE8"/>
                </a:solidFill>
                <a:effectLst/>
                <a:uLnTx/>
                <a:uFillTx/>
                <a:latin typeface="Effra" panose="02000506080000020004"/>
                <a:ea typeface="+mn-ea"/>
                <a:cs typeface="+mn-cs"/>
              </a:rPr>
              <a:t>Vooruitbet</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r>
              <a:rPr lang="nl-NL" dirty="0">
                <a:solidFill>
                  <a:srgbClr val="945DE8"/>
                </a:solidFill>
                <a:latin typeface="Effra" panose="02000506080000020004"/>
              </a:rPr>
              <a:t>b</a:t>
            </a:r>
            <a:r>
              <a:rPr kumimoji="0" lang="nl-NL" sz="1800" b="0" i="0" u="none" strike="noStrike" kern="1200" cap="none" spc="0" normalizeH="0" baseline="0" noProof="0" dirty="0" err="1">
                <a:ln>
                  <a:noFill/>
                </a:ln>
                <a:solidFill>
                  <a:srgbClr val="945DE8"/>
                </a:solidFill>
                <a:effectLst/>
                <a:uLnTx/>
                <a:uFillTx/>
                <a:latin typeface="Effra" panose="02000506080000020004"/>
                <a:ea typeface="+mn-ea"/>
                <a:cs typeface="+mn-cs"/>
              </a:rPr>
              <a:t>edr</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a:t>
            </a:r>
            <a:r>
              <a:rPr lang="nl-NL" dirty="0">
                <a:solidFill>
                  <a:srgbClr val="945DE8"/>
                </a:solidFill>
                <a:latin typeface="Franklin Gothic Book" panose="020B0503020102020204" pitchFamily="34" charset="0"/>
              </a:rPr>
              <a:t>1</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.700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5" name="Tekstvak 4">
            <a:extLst>
              <a:ext uri="{FF2B5EF4-FFF2-40B4-BE49-F238E27FC236}">
                <a16:creationId xmlns:a16="http://schemas.microsoft.com/office/drawing/2014/main" id="{80F5ED18-4010-64A1-80E4-F169BA364242}"/>
              </a:ext>
            </a:extLst>
          </p:cNvPr>
          <p:cNvSpPr txBox="1"/>
          <p:nvPr/>
        </p:nvSpPr>
        <p:spPr>
          <a:xfrm>
            <a:off x="2119019" y="5362231"/>
            <a:ext cx="388374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Liquide middelen	    -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€1.700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sp>
        <p:nvSpPr>
          <p:cNvPr id="6" name="Tekstvak 5">
            <a:extLst>
              <a:ext uri="{FF2B5EF4-FFF2-40B4-BE49-F238E27FC236}">
                <a16:creationId xmlns:a16="http://schemas.microsoft.com/office/drawing/2014/main" id="{7189EE88-B6BD-A077-73D6-E9B71878631D}"/>
              </a:ext>
            </a:extLst>
          </p:cNvPr>
          <p:cNvSpPr txBox="1"/>
          <p:nvPr/>
        </p:nvSpPr>
        <p:spPr>
          <a:xfrm>
            <a:off x="4139379" y="5955123"/>
            <a:ext cx="195661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r>
              <a:rPr kumimoji="0" lang="nl-NL" sz="1800" b="0" i="0" u="none" strike="noStrike" kern="1200" cap="none" spc="0" normalizeH="0" baseline="0" noProof="0" dirty="0">
                <a:ln>
                  <a:noFill/>
                </a:ln>
                <a:solidFill>
                  <a:srgbClr val="945DE8"/>
                </a:solidFill>
                <a:effectLst/>
                <a:uLnTx/>
                <a:uFillTx/>
                <a:latin typeface="Franklin Gothic Book" panose="020B0503020102020204" pitchFamily="34" charset="0"/>
                <a:ea typeface="+mn-ea"/>
                <a:cs typeface="+mn-cs"/>
              </a:rPr>
              <a:t>0</a:t>
            </a:r>
            <a:r>
              <a:rPr kumimoji="0" lang="nl-NL" sz="1800" b="0" i="0" u="none" strike="noStrike" kern="1200" cap="none" spc="0" normalizeH="0" baseline="0" noProof="0" dirty="0">
                <a:ln>
                  <a:noFill/>
                </a:ln>
                <a:solidFill>
                  <a:srgbClr val="945DE8"/>
                </a:solidFill>
                <a:effectLst/>
                <a:uLnTx/>
                <a:uFillTx/>
                <a:latin typeface="Effra" panose="02000506080000020004"/>
                <a:ea typeface="+mn-ea"/>
                <a:cs typeface="+mn-cs"/>
              </a:rPr>
              <a:t> </a:t>
            </a:r>
          </a:p>
        </p:txBody>
      </p:sp>
      <p:pic>
        <p:nvPicPr>
          <p:cNvPr id="7" name="Graphic 6" descr="Weegschalen van gerechtigheid met effen opvulling">
            <a:extLst>
              <a:ext uri="{FF2B5EF4-FFF2-40B4-BE49-F238E27FC236}">
                <a16:creationId xmlns:a16="http://schemas.microsoft.com/office/drawing/2014/main" id="{CC384183-A94E-7EB3-52B9-E81C009C3A7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5052" y="4001294"/>
            <a:ext cx="1811002" cy="1811002"/>
          </a:xfrm>
          <a:prstGeom prst="rect">
            <a:avLst/>
          </a:prstGeom>
        </p:spPr>
      </p:pic>
    </p:spTree>
    <p:extLst>
      <p:ext uri="{BB962C8B-B14F-4D97-AF65-F5344CB8AC3E}">
        <p14:creationId xmlns:p14="http://schemas.microsoft.com/office/powerpoint/2010/main" val="19569287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outVertic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outVertic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out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animBg="1"/>
      <p:bldP spid="13" grpId="0" animBg="1"/>
      <p:bldP spid="14" grpId="0" animBg="1"/>
      <p:bldP spid="15"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583C3-732D-F299-DD2E-F006029DCCA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6E7A526-43C0-EC98-09AB-FFD5E3E14DB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2521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291D066-A77D-CB16-57AB-C389943F68AE}"/>
              </a:ext>
            </a:extLst>
          </p:cNvPr>
          <p:cNvSpPr>
            <a:spLocks noGrp="1"/>
          </p:cNvSpPr>
          <p:nvPr>
            <p:ph type="title"/>
          </p:nvPr>
        </p:nvSpPr>
        <p:spPr/>
        <p:txBody>
          <a:bodyPr/>
          <a:lstStyle/>
          <a:p>
            <a:r>
              <a:rPr lang="nl-NL" dirty="0"/>
              <a:t>BTW</a:t>
            </a:r>
          </a:p>
        </p:txBody>
      </p:sp>
      <p:sp>
        <p:nvSpPr>
          <p:cNvPr id="5" name="Tijdelijke aanduiding voor tekst 4">
            <a:extLst>
              <a:ext uri="{FF2B5EF4-FFF2-40B4-BE49-F238E27FC236}">
                <a16:creationId xmlns:a16="http://schemas.microsoft.com/office/drawing/2014/main" id="{7A8C142D-63CF-958A-9ED4-520C04E96A75}"/>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3230273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DF1F804-3310-12F9-122A-6D3D87AFF576}"/>
              </a:ext>
            </a:extLst>
          </p:cNvPr>
          <p:cNvSpPr>
            <a:spLocks noGrp="1"/>
          </p:cNvSpPr>
          <p:nvPr>
            <p:ph type="title"/>
          </p:nvPr>
        </p:nvSpPr>
        <p:spPr/>
        <p:txBody>
          <a:bodyPr/>
          <a:lstStyle/>
          <a:p>
            <a:r>
              <a:rPr lang="nl-NL" dirty="0"/>
              <a:t>BTW</a:t>
            </a:r>
          </a:p>
        </p:txBody>
      </p:sp>
      <p:sp>
        <p:nvSpPr>
          <p:cNvPr id="5" name="Tijdelijke aanduiding voor inhoud 4">
            <a:extLst>
              <a:ext uri="{FF2B5EF4-FFF2-40B4-BE49-F238E27FC236}">
                <a16:creationId xmlns:a16="http://schemas.microsoft.com/office/drawing/2014/main" id="{8C88284D-4F04-2ED0-B8F1-C3CD2CA16664}"/>
              </a:ext>
            </a:extLst>
          </p:cNvPr>
          <p:cNvSpPr>
            <a:spLocks noGrp="1"/>
          </p:cNvSpPr>
          <p:nvPr>
            <p:ph idx="1"/>
          </p:nvPr>
        </p:nvSpPr>
        <p:spPr/>
        <p:txBody>
          <a:bodyPr/>
          <a:lstStyle/>
          <a:p>
            <a:pPr marL="0" indent="0">
              <a:buNone/>
            </a:pPr>
            <a:r>
              <a:rPr lang="nl-NL" sz="2800" dirty="0"/>
              <a:t>BTW staat voor </a:t>
            </a:r>
            <a:r>
              <a:rPr lang="nl-NL" sz="2800" b="1" dirty="0"/>
              <a:t>belasting over de toegevoegde waarde </a:t>
            </a:r>
            <a:r>
              <a:rPr lang="nl-NL" sz="2800" dirty="0"/>
              <a:t>en wordt ook wel </a:t>
            </a:r>
            <a:r>
              <a:rPr lang="nl-NL" sz="2800" b="1" dirty="0"/>
              <a:t>omzetbelasting</a:t>
            </a:r>
            <a:r>
              <a:rPr lang="nl-NL" sz="2800" dirty="0"/>
              <a:t> genoemd. </a:t>
            </a:r>
          </a:p>
          <a:p>
            <a:pPr marL="0" indent="0">
              <a:buNone/>
            </a:pPr>
            <a:endParaRPr lang="nl-NL" dirty="0"/>
          </a:p>
          <a:p>
            <a:pPr marL="0" indent="0">
              <a:buNone/>
            </a:pPr>
            <a:r>
              <a:rPr lang="nl-NL" dirty="0"/>
              <a:t>BTW is een indirecte belasting. </a:t>
            </a:r>
          </a:p>
          <a:p>
            <a:pPr marL="0" indent="0">
              <a:buNone/>
            </a:pPr>
            <a:endParaRPr lang="nl-NL" dirty="0"/>
          </a:p>
          <a:p>
            <a:pPr marL="0" indent="0">
              <a:buNone/>
            </a:pPr>
            <a:endParaRPr lang="nl-NL" dirty="0"/>
          </a:p>
        </p:txBody>
      </p:sp>
      <p:pic>
        <p:nvPicPr>
          <p:cNvPr id="7" name="Afbeelding 6">
            <a:extLst>
              <a:ext uri="{FF2B5EF4-FFF2-40B4-BE49-F238E27FC236}">
                <a16:creationId xmlns:a16="http://schemas.microsoft.com/office/drawing/2014/main" id="{8A2B3D59-9008-82E2-900E-012F2AD5B2CB}"/>
              </a:ext>
            </a:extLst>
          </p:cNvPr>
          <p:cNvPicPr>
            <a:picLocks noChangeAspect="1"/>
          </p:cNvPicPr>
          <p:nvPr/>
        </p:nvPicPr>
        <p:blipFill>
          <a:blip r:embed="rId2"/>
          <a:stretch>
            <a:fillRect/>
          </a:stretch>
        </p:blipFill>
        <p:spPr>
          <a:xfrm>
            <a:off x="1030042" y="3715490"/>
            <a:ext cx="9792549" cy="2461473"/>
          </a:xfrm>
          <a:prstGeom prst="rect">
            <a:avLst/>
          </a:prstGeom>
        </p:spPr>
      </p:pic>
    </p:spTree>
    <p:extLst>
      <p:ext uri="{BB962C8B-B14F-4D97-AF65-F5344CB8AC3E}">
        <p14:creationId xmlns:p14="http://schemas.microsoft.com/office/powerpoint/2010/main" val="26280414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19F4F-3BE6-3BAD-1C12-7EA3FD8E8387}"/>
              </a:ext>
            </a:extLst>
          </p:cNvPr>
          <p:cNvSpPr>
            <a:spLocks noGrp="1"/>
          </p:cNvSpPr>
          <p:nvPr>
            <p:ph type="title"/>
          </p:nvPr>
        </p:nvSpPr>
        <p:spPr>
          <a:xfrm>
            <a:off x="558800" y="492125"/>
            <a:ext cx="10515600" cy="1325563"/>
          </a:xfrm>
        </p:spPr>
        <p:txBody>
          <a:bodyPr/>
          <a:lstStyle/>
          <a:p>
            <a:r>
              <a:rPr lang="nl-NL" dirty="0"/>
              <a:t>Wanneer nou wel BTW en wanneer niet?!</a:t>
            </a:r>
          </a:p>
        </p:txBody>
      </p:sp>
      <p:sp>
        <p:nvSpPr>
          <p:cNvPr id="3" name="Tijdelijke aanduiding voor inhoud 2">
            <a:extLst>
              <a:ext uri="{FF2B5EF4-FFF2-40B4-BE49-F238E27FC236}">
                <a16:creationId xmlns:a16="http://schemas.microsoft.com/office/drawing/2014/main" id="{40E7E749-1C89-AB4B-F183-0F286B7B715D}"/>
              </a:ext>
            </a:extLst>
          </p:cNvPr>
          <p:cNvSpPr>
            <a:spLocks noGrp="1"/>
          </p:cNvSpPr>
          <p:nvPr>
            <p:ph idx="1"/>
          </p:nvPr>
        </p:nvSpPr>
        <p:spPr>
          <a:xfrm>
            <a:off x="838200" y="1817688"/>
            <a:ext cx="10998200" cy="4799013"/>
          </a:xfrm>
        </p:spPr>
        <p:txBody>
          <a:bodyPr>
            <a:normAutofit fontScale="92500"/>
          </a:bodyPr>
          <a:lstStyle/>
          <a:p>
            <a:pPr marL="0" indent="0">
              <a:buNone/>
            </a:pPr>
            <a:r>
              <a:rPr lang="nl-NL" dirty="0"/>
              <a:t>Omdat de consument de BTW betaalt, is BTW </a:t>
            </a:r>
            <a:r>
              <a:rPr lang="nl-NL" b="1" u="sng" dirty="0"/>
              <a:t>geen</a:t>
            </a:r>
            <a:r>
              <a:rPr lang="nl-NL" dirty="0"/>
              <a:t> kostenpost voor een bedrijf. Alle berekeningen van opbrengst en kosten, dus op de </a:t>
            </a:r>
            <a:r>
              <a:rPr lang="nl-NL" b="1" dirty="0">
                <a:solidFill>
                  <a:srgbClr val="945DE8"/>
                </a:solidFill>
              </a:rPr>
              <a:t>winst- en verliesrekening</a:t>
            </a:r>
            <a:r>
              <a:rPr lang="nl-NL" dirty="0"/>
              <a:t>, moeten dus ook </a:t>
            </a:r>
            <a:r>
              <a:rPr lang="nl-NL" b="1" u="sng" dirty="0"/>
              <a:t>exclusief</a:t>
            </a:r>
            <a:r>
              <a:rPr lang="nl-NL" dirty="0"/>
              <a:t> BTW gedaan worden.</a:t>
            </a:r>
          </a:p>
          <a:p>
            <a:pPr marL="0" indent="0">
              <a:buNone/>
            </a:pPr>
            <a:endParaRPr lang="nl-NL" dirty="0"/>
          </a:p>
          <a:p>
            <a:pPr marL="0" indent="0">
              <a:buNone/>
            </a:pPr>
            <a:r>
              <a:rPr lang="nl-NL" dirty="0"/>
              <a:t>BTW wordt </a:t>
            </a:r>
            <a:r>
              <a:rPr lang="nl-NL" b="1" u="sng" dirty="0"/>
              <a:t>wel</a:t>
            </a:r>
            <a:r>
              <a:rPr lang="nl-NL" dirty="0"/>
              <a:t> ontvangen en uitgegeven door de onderneming. Klanten betalen immers prijzen inclusief BTW en jij betaalt je leveranciers ook inclusief BTW. Het </a:t>
            </a:r>
            <a:r>
              <a:rPr lang="nl-NL" b="1" dirty="0">
                <a:solidFill>
                  <a:srgbClr val="945DE8"/>
                </a:solidFill>
              </a:rPr>
              <a:t>liquiditeitsoverzicht</a:t>
            </a:r>
            <a:r>
              <a:rPr lang="nl-NL" dirty="0"/>
              <a:t> is dus </a:t>
            </a:r>
            <a:r>
              <a:rPr lang="nl-NL" b="1" u="sng" dirty="0"/>
              <a:t>inclusief</a:t>
            </a:r>
            <a:r>
              <a:rPr lang="nl-NL" dirty="0"/>
              <a:t> BTW.</a:t>
            </a:r>
          </a:p>
          <a:p>
            <a:pPr marL="0" indent="0">
              <a:buNone/>
            </a:pPr>
            <a:endParaRPr lang="nl-NL" dirty="0"/>
          </a:p>
          <a:p>
            <a:pPr marL="0" indent="0">
              <a:buNone/>
            </a:pPr>
            <a:r>
              <a:rPr lang="nl-NL" dirty="0"/>
              <a:t>Ook op de </a:t>
            </a:r>
            <a:r>
              <a:rPr lang="nl-NL" b="1" dirty="0">
                <a:solidFill>
                  <a:srgbClr val="945DE8"/>
                </a:solidFill>
              </a:rPr>
              <a:t>balans</a:t>
            </a:r>
            <a:r>
              <a:rPr lang="nl-NL" dirty="0"/>
              <a:t> zijn de posten debiteuren en crediteuren </a:t>
            </a:r>
            <a:r>
              <a:rPr lang="nl-NL" b="1" u="sng" dirty="0"/>
              <a:t>inclusief</a:t>
            </a:r>
            <a:r>
              <a:rPr lang="nl-NL" dirty="0"/>
              <a:t> BTW.</a:t>
            </a:r>
          </a:p>
          <a:p>
            <a:pPr marL="0" indent="0">
              <a:buNone/>
            </a:pPr>
            <a:r>
              <a:rPr lang="nl-NL" dirty="0"/>
              <a:t> </a:t>
            </a:r>
          </a:p>
        </p:txBody>
      </p:sp>
    </p:spTree>
    <p:extLst>
      <p:ext uri="{BB962C8B-B14F-4D97-AF65-F5344CB8AC3E}">
        <p14:creationId xmlns:p14="http://schemas.microsoft.com/office/powerpoint/2010/main" val="3689065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98BE412-2AC2-6614-C458-31655F0BA3D7}"/>
              </a:ext>
            </a:extLst>
          </p:cNvPr>
          <p:cNvPicPr>
            <a:picLocks noChangeAspect="1"/>
          </p:cNvPicPr>
          <p:nvPr/>
        </p:nvPicPr>
        <p:blipFill>
          <a:blip r:embed="rId2"/>
          <a:stretch>
            <a:fillRect/>
          </a:stretch>
        </p:blipFill>
        <p:spPr>
          <a:xfrm>
            <a:off x="1062816" y="1002529"/>
            <a:ext cx="9648728" cy="5494298"/>
          </a:xfrm>
          <a:prstGeom prst="rect">
            <a:avLst/>
          </a:prstGeom>
        </p:spPr>
      </p:pic>
    </p:spTree>
    <p:extLst>
      <p:ext uri="{BB962C8B-B14F-4D97-AF65-F5344CB8AC3E}">
        <p14:creationId xmlns:p14="http://schemas.microsoft.com/office/powerpoint/2010/main" val="241725871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6C22-16F8-3873-41CB-8B3D7F0DE3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AED5B0-04B4-2E6D-CD03-5BE669F85678}"/>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2AC38F9F-F21F-47ED-360A-50C660677702}"/>
              </a:ext>
            </a:extLst>
          </p:cNvPr>
          <p:cNvSpPr>
            <a:spLocks noGrp="1"/>
          </p:cNvSpPr>
          <p:nvPr>
            <p:ph sz="half" idx="1"/>
          </p:nvPr>
        </p:nvSpPr>
        <p:spPr>
          <a:xfrm>
            <a:off x="838200" y="1406013"/>
            <a:ext cx="5181600" cy="4770950"/>
          </a:xfrm>
        </p:spPr>
        <p:txBody>
          <a:bodyPr>
            <a:noAutofit/>
          </a:bodyPr>
          <a:lstStyle/>
          <a:p>
            <a:pPr marL="0" indent="0">
              <a:buNone/>
            </a:pPr>
            <a:r>
              <a:rPr lang="nl-NL" sz="1800" i="1" dirty="0"/>
              <a:t>De btw in deze opgave bedraagt 21%.</a:t>
            </a:r>
          </a:p>
          <a:p>
            <a:pPr marL="0" indent="0">
              <a:buNone/>
            </a:pPr>
            <a:r>
              <a:rPr lang="nl-NL" sz="1800" dirty="0"/>
              <a:t>GOOS is een interieurbureau dat advies geeft over het interieur van woningen en daarnaast interieurproducten in- en verkoopt. De verkoop van producten verloopt via de eigen webwinkel en via diverse onafhankelijke fysieke verkooppunten. </a:t>
            </a:r>
          </a:p>
          <a:p>
            <a:pPr marL="0" indent="0">
              <a:buNone/>
            </a:pPr>
            <a:r>
              <a:rPr lang="nl-NL" sz="1800" dirty="0"/>
              <a:t>GOOS biedt interieuradvies aan tegen een vaste prijs van € 1.500 inclusief btw per advies. In het onderstaande overzicht zijn de inkopen en verkopen van interieurproducten opgenomen en ook het aantal verkochte adviezen: </a:t>
            </a:r>
          </a:p>
          <a:p>
            <a:pPr marL="0" indent="0">
              <a:buNone/>
            </a:pPr>
            <a:endParaRPr lang="nl-NL" sz="1800" dirty="0"/>
          </a:p>
        </p:txBody>
      </p:sp>
      <p:sp>
        <p:nvSpPr>
          <p:cNvPr id="4" name="Tijdelijke aanduiding voor inhoud 3">
            <a:extLst>
              <a:ext uri="{FF2B5EF4-FFF2-40B4-BE49-F238E27FC236}">
                <a16:creationId xmlns:a16="http://schemas.microsoft.com/office/drawing/2014/main" id="{B20C467B-342B-E2F2-5A21-475389EB4280}"/>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7F21D6C5-94D5-6A26-35FE-D54227AD016D}"/>
              </a:ext>
            </a:extLst>
          </p:cNvPr>
          <p:cNvSpPr txBox="1">
            <a:spLocks/>
          </p:cNvSpPr>
          <p:nvPr/>
        </p:nvSpPr>
        <p:spPr>
          <a:xfrm>
            <a:off x="6334433" y="1406013"/>
            <a:ext cx="5181600" cy="4770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Overige gegevens: </a:t>
            </a:r>
          </a:p>
          <a:p>
            <a:r>
              <a:rPr lang="nl-NL" sz="1800" dirty="0"/>
              <a:t>30% van de verkopen van producten is contant. De rest van de verkopen van producten is op rekening met een krediettermijn van twee maanden. </a:t>
            </a:r>
          </a:p>
          <a:p>
            <a:r>
              <a:rPr lang="nl-NL" sz="1800" dirty="0"/>
              <a:t>Alle inkopen van interieurproducten zijn op rekening met een krediettermijn van één maand. </a:t>
            </a:r>
          </a:p>
          <a:p>
            <a:r>
              <a:rPr lang="nl-NL" sz="1800" dirty="0"/>
              <a:t>Van de krediettermijnen wordt volledig gebruikgemaakt. </a:t>
            </a:r>
          </a:p>
          <a:p>
            <a:r>
              <a:rPr lang="nl-NL" sz="1800" dirty="0"/>
              <a:t>De interieuradviezen worden direct via pin betaald.</a:t>
            </a:r>
          </a:p>
          <a:p>
            <a:r>
              <a:rPr lang="nl-NL" sz="1800" dirty="0"/>
              <a:t>De af te dragen btw van een kwartaal wordt op de tweede dag van het daaropvolgende kwartaal betaald. </a:t>
            </a:r>
            <a:endParaRPr lang="nl-NL" sz="1800" b="1" dirty="0"/>
          </a:p>
          <a:p>
            <a:pPr marL="0" indent="0">
              <a:buNone/>
            </a:pPr>
            <a:endParaRPr lang="nl-NL" sz="1800" b="1" dirty="0"/>
          </a:p>
          <a:p>
            <a:pPr marL="0" indent="0">
              <a:buNone/>
            </a:pPr>
            <a:r>
              <a:rPr lang="nl-NL" sz="1800" b="1" dirty="0"/>
              <a:t>Vraag 16 (4p):</a:t>
            </a:r>
          </a:p>
          <a:p>
            <a:pPr marL="0" indent="0">
              <a:buNone/>
            </a:pPr>
            <a:r>
              <a:rPr lang="nl-NL" sz="1800" i="1" dirty="0"/>
              <a:t>Bereken de totale ontvangsten in het eerste kwartaal van 2024.  </a:t>
            </a:r>
          </a:p>
        </p:txBody>
      </p:sp>
      <p:pic>
        <p:nvPicPr>
          <p:cNvPr id="7" name="Afbeelding 6">
            <a:extLst>
              <a:ext uri="{FF2B5EF4-FFF2-40B4-BE49-F238E27FC236}">
                <a16:creationId xmlns:a16="http://schemas.microsoft.com/office/drawing/2014/main" id="{0D7D3984-8C57-4A1C-E014-1DA0E958B6E7}"/>
              </a:ext>
            </a:extLst>
          </p:cNvPr>
          <p:cNvPicPr>
            <a:picLocks noChangeAspect="1"/>
          </p:cNvPicPr>
          <p:nvPr/>
        </p:nvPicPr>
        <p:blipFill>
          <a:blip r:embed="rId2"/>
          <a:stretch>
            <a:fillRect/>
          </a:stretch>
        </p:blipFill>
        <p:spPr>
          <a:xfrm>
            <a:off x="838200" y="4427943"/>
            <a:ext cx="5267778" cy="2169502"/>
          </a:xfrm>
          <a:prstGeom prst="rect">
            <a:avLst/>
          </a:prstGeom>
        </p:spPr>
      </p:pic>
    </p:spTree>
    <p:extLst>
      <p:ext uri="{BB962C8B-B14F-4D97-AF65-F5344CB8AC3E}">
        <p14:creationId xmlns:p14="http://schemas.microsoft.com/office/powerpoint/2010/main" val="19493191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F987688-C0C9-D031-BCAD-10B0F7BFDD5F}"/>
              </a:ext>
            </a:extLst>
          </p:cNvPr>
          <p:cNvSpPr>
            <a:spLocks noGrp="1"/>
          </p:cNvSpPr>
          <p:nvPr>
            <p:ph type="title"/>
          </p:nvPr>
        </p:nvSpPr>
        <p:spPr>
          <a:xfrm>
            <a:off x="838200" y="640423"/>
            <a:ext cx="10515600" cy="1325563"/>
          </a:xfrm>
        </p:spPr>
        <p:txBody>
          <a:bodyPr/>
          <a:lstStyle/>
          <a:p>
            <a:r>
              <a:rPr lang="nl-NL" dirty="0"/>
              <a:t>Formules…</a:t>
            </a:r>
          </a:p>
        </p:txBody>
      </p:sp>
      <p:sp>
        <p:nvSpPr>
          <p:cNvPr id="8" name="Tijdelijke aanduiding voor inhoud 7">
            <a:extLst>
              <a:ext uri="{FF2B5EF4-FFF2-40B4-BE49-F238E27FC236}">
                <a16:creationId xmlns:a16="http://schemas.microsoft.com/office/drawing/2014/main" id="{17E70BC0-28F3-CE76-533C-384F6110197E}"/>
              </a:ext>
            </a:extLst>
          </p:cNvPr>
          <p:cNvSpPr>
            <a:spLocks noGrp="1"/>
          </p:cNvSpPr>
          <p:nvPr>
            <p:ph sz="half" idx="1"/>
          </p:nvPr>
        </p:nvSpPr>
        <p:spPr/>
        <p:txBody>
          <a:bodyPr/>
          <a:lstStyle/>
          <a:p>
            <a:r>
              <a:rPr lang="nl-NL" dirty="0"/>
              <a:t>Let op! Je krijgt </a:t>
            </a:r>
            <a:r>
              <a:rPr lang="nl-NL" u="sng" dirty="0"/>
              <a:t>GEEN</a:t>
            </a:r>
            <a:r>
              <a:rPr lang="nl-NL" dirty="0"/>
              <a:t> formuleblad…</a:t>
            </a:r>
          </a:p>
          <a:p>
            <a:r>
              <a:rPr lang="nl-NL" dirty="0"/>
              <a:t>Maar: wij hebben een handig hulpmiddel voor je gemaakt! </a:t>
            </a:r>
          </a:p>
          <a:p>
            <a:r>
              <a:rPr lang="nl-NL" dirty="0"/>
              <a:t>Download het formuleoverzicht na de uitzending.</a:t>
            </a:r>
            <a:endParaRPr lang="nl-NL" dirty="0">
              <a:highlight>
                <a:srgbClr val="FFFF00"/>
              </a:highlight>
            </a:endParaRPr>
          </a:p>
          <a:p>
            <a:endParaRPr lang="nl-NL" dirty="0"/>
          </a:p>
        </p:txBody>
      </p:sp>
      <p:pic>
        <p:nvPicPr>
          <p:cNvPr id="10" name="Tijdelijke aanduiding voor inhoud 9">
            <a:extLst>
              <a:ext uri="{FF2B5EF4-FFF2-40B4-BE49-F238E27FC236}">
                <a16:creationId xmlns:a16="http://schemas.microsoft.com/office/drawing/2014/main" id="{D98EDBBF-8946-BD7A-338E-201025C35F30}"/>
              </a:ext>
            </a:extLst>
          </p:cNvPr>
          <p:cNvPicPr>
            <a:picLocks noGrp="1" noChangeAspect="1"/>
          </p:cNvPicPr>
          <p:nvPr>
            <p:ph sz="half" idx="2"/>
          </p:nvPr>
        </p:nvPicPr>
        <p:blipFill>
          <a:blip r:embed="rId2"/>
          <a:stretch>
            <a:fillRect/>
          </a:stretch>
        </p:blipFill>
        <p:spPr>
          <a:xfrm>
            <a:off x="6741608" y="142855"/>
            <a:ext cx="5181600" cy="6354941"/>
          </a:xfrm>
          <a:prstGeom prst="rect">
            <a:avLst/>
          </a:prstGeom>
          <a:ln>
            <a:noFill/>
          </a:ln>
          <a:effectLst/>
        </p:spPr>
      </p:pic>
    </p:spTree>
    <p:extLst>
      <p:ext uri="{BB962C8B-B14F-4D97-AF65-F5344CB8AC3E}">
        <p14:creationId xmlns:p14="http://schemas.microsoft.com/office/powerpoint/2010/main" val="17103694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A6170-2F3D-3265-4A30-E449293FFE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A2E986-21C4-5D1A-88EB-076F34248536}"/>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15A14BE3-3FE8-3C9C-2FB8-F87D3FDF729B}"/>
              </a:ext>
            </a:extLst>
          </p:cNvPr>
          <p:cNvSpPr>
            <a:spLocks noGrp="1"/>
          </p:cNvSpPr>
          <p:nvPr>
            <p:ph sz="half" idx="1"/>
          </p:nvPr>
        </p:nvSpPr>
        <p:spPr>
          <a:xfrm>
            <a:off x="838200" y="1406013"/>
            <a:ext cx="5181600" cy="4770950"/>
          </a:xfrm>
        </p:spPr>
        <p:txBody>
          <a:bodyPr>
            <a:noAutofit/>
          </a:bodyPr>
          <a:lstStyle/>
          <a:p>
            <a:pPr marL="0" indent="0">
              <a:buNone/>
            </a:pPr>
            <a:r>
              <a:rPr lang="nl-NL" sz="1800" i="1" dirty="0"/>
              <a:t>De btw in deze opgave bedraagt 21%.</a:t>
            </a:r>
          </a:p>
          <a:p>
            <a:pPr marL="0" indent="0">
              <a:buNone/>
            </a:pPr>
            <a:r>
              <a:rPr lang="nl-NL" sz="1800" dirty="0"/>
              <a:t>GOOS is een interieurbureau dat advies geeft over het interieur van woningen en daarnaast interieurproducten in- en verkoopt. De verkoop van producten verloopt via de eigen webwinkel en via diverse onafhankelijke fysieke verkooppunten. </a:t>
            </a:r>
          </a:p>
          <a:p>
            <a:pPr marL="0" indent="0">
              <a:buNone/>
            </a:pPr>
            <a:r>
              <a:rPr lang="nl-NL" sz="1800" dirty="0"/>
              <a:t>GOOS biedt interieuradvies aan tegen een vaste prijs van € 1.500 inclusief btw per advies. In het onderstaande overzicht zijn de inkopen en verkopen van interieurproducten opgenomen en ook het aantal verkochte adviezen: </a:t>
            </a:r>
          </a:p>
          <a:p>
            <a:pPr marL="0" indent="0">
              <a:buNone/>
            </a:pPr>
            <a:endParaRPr lang="nl-NL" sz="1800" dirty="0"/>
          </a:p>
        </p:txBody>
      </p:sp>
      <p:sp>
        <p:nvSpPr>
          <p:cNvPr id="4" name="Tijdelijke aanduiding voor inhoud 3">
            <a:extLst>
              <a:ext uri="{FF2B5EF4-FFF2-40B4-BE49-F238E27FC236}">
                <a16:creationId xmlns:a16="http://schemas.microsoft.com/office/drawing/2014/main" id="{FFC4BEE4-D512-98B1-BC08-4A36B5E67110}"/>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5DA799BD-745D-F7DB-7A61-F62B4E56B816}"/>
              </a:ext>
            </a:extLst>
          </p:cNvPr>
          <p:cNvSpPr txBox="1">
            <a:spLocks/>
          </p:cNvSpPr>
          <p:nvPr/>
        </p:nvSpPr>
        <p:spPr>
          <a:xfrm>
            <a:off x="6334433" y="1406013"/>
            <a:ext cx="5181600" cy="4770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t>Overige gegevens: </a:t>
            </a:r>
          </a:p>
          <a:p>
            <a:r>
              <a:rPr lang="nl-NL" sz="1800" dirty="0"/>
              <a:t>30% van de verkopen van producten is contant. De rest van de verkopen van producten is op rekening met een krediettermijn van twee maanden. </a:t>
            </a:r>
          </a:p>
          <a:p>
            <a:r>
              <a:rPr lang="nl-NL" sz="1800" dirty="0"/>
              <a:t>Alle inkopen van interieurproducten zijn op rekening met een krediettermijn van één maand. </a:t>
            </a:r>
          </a:p>
          <a:p>
            <a:r>
              <a:rPr lang="nl-NL" sz="1800" dirty="0"/>
              <a:t>Van de krediettermijnen wordt volledig gebruikgemaakt. </a:t>
            </a:r>
          </a:p>
          <a:p>
            <a:r>
              <a:rPr lang="nl-NL" sz="1800" dirty="0"/>
              <a:t>De interieuradviezen worden direct via pin betaald.</a:t>
            </a:r>
          </a:p>
          <a:p>
            <a:r>
              <a:rPr lang="nl-NL" sz="1800" dirty="0"/>
              <a:t>De af te dragen btw van een kwartaal wordt op de tweede dag van het daaropvolgende kwartaal betaald. </a:t>
            </a:r>
            <a:endParaRPr lang="nl-NL" sz="1800" b="1" dirty="0"/>
          </a:p>
          <a:p>
            <a:pPr marL="0" indent="0">
              <a:buNone/>
            </a:pPr>
            <a:endParaRPr lang="nl-NL" sz="1800" b="1" dirty="0"/>
          </a:p>
          <a:p>
            <a:pPr marL="0" indent="0">
              <a:buNone/>
            </a:pPr>
            <a:r>
              <a:rPr lang="nl-NL" sz="1800" b="1" dirty="0"/>
              <a:t>Vraag 16 (4p):</a:t>
            </a:r>
          </a:p>
          <a:p>
            <a:pPr marL="0" indent="0">
              <a:buNone/>
            </a:pPr>
            <a:r>
              <a:rPr lang="nl-NL" sz="1800" i="1" dirty="0"/>
              <a:t>Bereken de totale ontvangsten in het eerste kwartaal van 2024.  </a:t>
            </a:r>
          </a:p>
        </p:txBody>
      </p:sp>
      <p:pic>
        <p:nvPicPr>
          <p:cNvPr id="7" name="Afbeelding 6">
            <a:extLst>
              <a:ext uri="{FF2B5EF4-FFF2-40B4-BE49-F238E27FC236}">
                <a16:creationId xmlns:a16="http://schemas.microsoft.com/office/drawing/2014/main" id="{BF3C551D-0341-CB7D-6186-2B7E1DB2439C}"/>
              </a:ext>
            </a:extLst>
          </p:cNvPr>
          <p:cNvPicPr>
            <a:picLocks noChangeAspect="1"/>
          </p:cNvPicPr>
          <p:nvPr/>
        </p:nvPicPr>
        <p:blipFill>
          <a:blip r:embed="rId2"/>
          <a:stretch>
            <a:fillRect/>
          </a:stretch>
        </p:blipFill>
        <p:spPr>
          <a:xfrm>
            <a:off x="838200" y="4427943"/>
            <a:ext cx="5267778" cy="2169502"/>
          </a:xfrm>
          <a:prstGeom prst="rect">
            <a:avLst/>
          </a:prstGeom>
        </p:spPr>
      </p:pic>
      <p:cxnSp>
        <p:nvCxnSpPr>
          <p:cNvPr id="6" name="Rechte verbindingslijn 5">
            <a:extLst>
              <a:ext uri="{FF2B5EF4-FFF2-40B4-BE49-F238E27FC236}">
                <a16:creationId xmlns:a16="http://schemas.microsoft.com/office/drawing/2014/main" id="{50AEAE63-205E-F33B-D395-C2423ADD470F}"/>
              </a:ext>
            </a:extLst>
          </p:cNvPr>
          <p:cNvCxnSpPr>
            <a:cxnSpLocks/>
          </p:cNvCxnSpPr>
          <p:nvPr/>
        </p:nvCxnSpPr>
        <p:spPr>
          <a:xfrm>
            <a:off x="6654066" y="2072671"/>
            <a:ext cx="4289237"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75F3AE43-0B97-B03D-1006-59259EE36F5B}"/>
              </a:ext>
            </a:extLst>
          </p:cNvPr>
          <p:cNvCxnSpPr>
            <a:cxnSpLocks/>
          </p:cNvCxnSpPr>
          <p:nvPr/>
        </p:nvCxnSpPr>
        <p:spPr>
          <a:xfrm>
            <a:off x="6654066" y="2323393"/>
            <a:ext cx="4289237"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550494B1-51C3-4883-E4FC-D4E3355CD27C}"/>
              </a:ext>
            </a:extLst>
          </p:cNvPr>
          <p:cNvCxnSpPr>
            <a:cxnSpLocks/>
          </p:cNvCxnSpPr>
          <p:nvPr/>
        </p:nvCxnSpPr>
        <p:spPr>
          <a:xfrm>
            <a:off x="9261987" y="2544619"/>
            <a:ext cx="136168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F5986555-E2DB-D77E-C2D3-07BE9CE71695}"/>
              </a:ext>
            </a:extLst>
          </p:cNvPr>
          <p:cNvSpPr/>
          <p:nvPr/>
        </p:nvSpPr>
        <p:spPr>
          <a:xfrm>
            <a:off x="4424515" y="5604388"/>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0A1AE711-EF4E-5A2F-500E-B76D164DDD59}"/>
              </a:ext>
            </a:extLst>
          </p:cNvPr>
          <p:cNvSpPr/>
          <p:nvPr/>
        </p:nvSpPr>
        <p:spPr>
          <a:xfrm>
            <a:off x="4424588" y="5178990"/>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13">
            <a:extLst>
              <a:ext uri="{FF2B5EF4-FFF2-40B4-BE49-F238E27FC236}">
                <a16:creationId xmlns:a16="http://schemas.microsoft.com/office/drawing/2014/main" id="{8BB88A76-09CD-C3BC-6587-CAED84C8E903}"/>
              </a:ext>
            </a:extLst>
          </p:cNvPr>
          <p:cNvCxnSpPr>
            <a:cxnSpLocks/>
          </p:cNvCxnSpPr>
          <p:nvPr/>
        </p:nvCxnSpPr>
        <p:spPr>
          <a:xfrm>
            <a:off x="4188542" y="4850284"/>
            <a:ext cx="916814"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2C726AC-93E3-7F4A-E70F-662D018ED10B}"/>
              </a:ext>
            </a:extLst>
          </p:cNvPr>
          <p:cNvCxnSpPr>
            <a:cxnSpLocks/>
          </p:cNvCxnSpPr>
          <p:nvPr/>
        </p:nvCxnSpPr>
        <p:spPr>
          <a:xfrm>
            <a:off x="6907162" y="4171858"/>
            <a:ext cx="4446638"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C55B6C30-5833-DD6E-CD0B-1CECEE106AAC}"/>
              </a:ext>
            </a:extLst>
          </p:cNvPr>
          <p:cNvSpPr/>
          <p:nvPr/>
        </p:nvSpPr>
        <p:spPr>
          <a:xfrm>
            <a:off x="5355976" y="5604388"/>
            <a:ext cx="45488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14">
            <a:extLst>
              <a:ext uri="{FF2B5EF4-FFF2-40B4-BE49-F238E27FC236}">
                <a16:creationId xmlns:a16="http://schemas.microsoft.com/office/drawing/2014/main" id="{967C68C4-A30E-4881-AC6B-03A233E626A8}"/>
              </a:ext>
            </a:extLst>
          </p:cNvPr>
          <p:cNvCxnSpPr>
            <a:cxnSpLocks/>
          </p:cNvCxnSpPr>
          <p:nvPr/>
        </p:nvCxnSpPr>
        <p:spPr>
          <a:xfrm>
            <a:off x="1364227" y="3654955"/>
            <a:ext cx="2824315"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63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A675-429F-7F6D-EA48-F04459698C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25A475-F98F-AC0B-8698-46C552733F7A}"/>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F507F0FF-1F4C-BA1C-9851-FE277718678F}"/>
              </a:ext>
            </a:extLst>
          </p:cNvPr>
          <p:cNvSpPr>
            <a:spLocks noGrp="1"/>
          </p:cNvSpPr>
          <p:nvPr>
            <p:ph idx="1"/>
          </p:nvPr>
        </p:nvSpPr>
        <p:spPr/>
        <p:txBody>
          <a:bodyPr>
            <a:normAutofit lnSpcReduction="10000"/>
          </a:bodyPr>
          <a:lstStyle/>
          <a:p>
            <a:pPr marL="0" indent="0">
              <a:buNone/>
            </a:pPr>
            <a:r>
              <a:rPr lang="nl-NL" dirty="0">
                <a:latin typeface="Effra" panose="02000506080000020004"/>
              </a:rPr>
              <a:t>Ontvangsten uit contante verkopen:</a:t>
            </a:r>
          </a:p>
          <a:p>
            <a:pPr marL="0" indent="0">
              <a:buNone/>
            </a:pPr>
            <a:r>
              <a:rPr lang="nl-NL" dirty="0">
                <a:latin typeface="Effra" panose="02000506080000020004"/>
              </a:rPr>
              <a:t>(€25.000 + €20.000 + €17.000) * 0,30 * 1,21 = 	€  22.506</a:t>
            </a:r>
          </a:p>
          <a:p>
            <a:pPr marL="0" indent="0">
              <a:buNone/>
            </a:pPr>
            <a:endParaRPr lang="nl-NL" dirty="0">
              <a:latin typeface="Effra" panose="02000506080000020004"/>
            </a:endParaRPr>
          </a:p>
          <a:p>
            <a:pPr marL="0" indent="0">
              <a:buNone/>
            </a:pPr>
            <a:r>
              <a:rPr lang="nl-NL" dirty="0">
                <a:latin typeface="Effra" panose="02000506080000020004"/>
              </a:rPr>
              <a:t>Ontvangsten van debiteuren:</a:t>
            </a:r>
          </a:p>
          <a:p>
            <a:pPr marL="0" indent="0">
              <a:buNone/>
            </a:pPr>
            <a:r>
              <a:rPr lang="nl-NL" dirty="0">
                <a:latin typeface="Effra" panose="02000506080000020004"/>
              </a:rPr>
              <a:t>(€18.000 + €26.000 + €25.000) * 0,70 * 1,21 = 	€  58.443</a:t>
            </a:r>
          </a:p>
          <a:p>
            <a:pPr marL="0" indent="0">
              <a:buNone/>
            </a:pPr>
            <a:endParaRPr lang="nl-NL" dirty="0">
              <a:latin typeface="Effra" panose="02000506080000020004"/>
            </a:endParaRPr>
          </a:p>
          <a:p>
            <a:pPr marL="0" indent="0">
              <a:buNone/>
            </a:pPr>
            <a:r>
              <a:rPr lang="nl-NL" dirty="0">
                <a:latin typeface="Effra" panose="02000506080000020004"/>
              </a:rPr>
              <a:t>Ontvangsten van interieuradviezen:</a:t>
            </a:r>
          </a:p>
          <a:p>
            <a:pPr marL="0" indent="0">
              <a:buNone/>
            </a:pPr>
            <a:r>
              <a:rPr lang="nl-NL" dirty="0">
                <a:latin typeface="Effra" panose="02000506080000020004"/>
              </a:rPr>
              <a:t>(6 + 7 + 8) * €1.500 = 					</a:t>
            </a:r>
            <a:r>
              <a:rPr lang="nl-NL" u="sng" dirty="0">
                <a:latin typeface="Effra" panose="02000506080000020004"/>
              </a:rPr>
              <a:t>€  31.500 + </a:t>
            </a:r>
          </a:p>
          <a:p>
            <a:pPr marL="0" indent="0">
              <a:buNone/>
            </a:pPr>
            <a:r>
              <a:rPr lang="nl-NL" dirty="0">
                <a:latin typeface="Effra" panose="02000506080000020004"/>
              </a:rPr>
              <a:t>Totale ontvangsten:					€112.449</a:t>
            </a:r>
          </a:p>
          <a:p>
            <a:pPr marL="0" indent="0">
              <a:buNone/>
            </a:pPr>
            <a:endParaRPr lang="nl-NL" dirty="0">
              <a:latin typeface="Effra" panose="02000506080000020004"/>
            </a:endParaRPr>
          </a:p>
          <a:p>
            <a:pPr marL="0" indent="0">
              <a:buNone/>
            </a:pPr>
            <a:endParaRPr lang="nl-NL" dirty="0">
              <a:latin typeface="Effra" panose="02000506080000020004"/>
            </a:endParaRPr>
          </a:p>
        </p:txBody>
      </p:sp>
    </p:spTree>
    <p:extLst>
      <p:ext uri="{BB962C8B-B14F-4D97-AF65-F5344CB8AC3E}">
        <p14:creationId xmlns:p14="http://schemas.microsoft.com/office/powerpoint/2010/main" val="21944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823D7-42A6-E018-61F8-958AA022DA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346F33-8918-A99D-762E-8F188CE60666}"/>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4B59DE90-4992-EE9D-BD63-EBFBE2DBADB9}"/>
              </a:ext>
            </a:extLst>
          </p:cNvPr>
          <p:cNvSpPr>
            <a:spLocks noGrp="1"/>
          </p:cNvSpPr>
          <p:nvPr>
            <p:ph sz="half" idx="1"/>
          </p:nvPr>
        </p:nvSpPr>
        <p:spPr>
          <a:xfrm>
            <a:off x="838200" y="1406013"/>
            <a:ext cx="5181600" cy="4770950"/>
          </a:xfrm>
        </p:spPr>
        <p:txBody>
          <a:bodyPr>
            <a:noAutofit/>
          </a:bodyPr>
          <a:lstStyle/>
          <a:p>
            <a:pPr marL="0" indent="0">
              <a:buNone/>
            </a:pPr>
            <a:r>
              <a:rPr lang="nl-NL" sz="1800" i="1" dirty="0"/>
              <a:t>De btw in deze opgave bedraagt 21%.</a:t>
            </a:r>
          </a:p>
          <a:p>
            <a:pPr marL="0" indent="0">
              <a:buNone/>
            </a:pPr>
            <a:r>
              <a:rPr lang="nl-NL" sz="1800" dirty="0"/>
              <a:t>GOOS is een interieurbureau dat advies geeft over het interieur van woningen en daarnaast interieurproducten in- en verkoopt. De verkoop van producten verloopt via de eigen webwinkel en via diverse onafhankelijke fysieke verkooppunten. </a:t>
            </a:r>
          </a:p>
          <a:p>
            <a:pPr marL="0" indent="0">
              <a:buNone/>
            </a:pPr>
            <a:r>
              <a:rPr lang="nl-NL" sz="1800" dirty="0"/>
              <a:t>GOOS biedt interieuradvies aan tegen een vaste prijs van € 1.500 inclusief btw per advies. In het onderstaande overzicht zijn de inkopen en verkopen van interieurproducten opgenomen en ook het aantal verkochte adviezen: </a:t>
            </a:r>
          </a:p>
          <a:p>
            <a:pPr marL="0" indent="0">
              <a:buNone/>
            </a:pPr>
            <a:endParaRPr lang="nl-NL" sz="1800" dirty="0"/>
          </a:p>
        </p:txBody>
      </p:sp>
      <p:sp>
        <p:nvSpPr>
          <p:cNvPr id="4" name="Tijdelijke aanduiding voor inhoud 3">
            <a:extLst>
              <a:ext uri="{FF2B5EF4-FFF2-40B4-BE49-F238E27FC236}">
                <a16:creationId xmlns:a16="http://schemas.microsoft.com/office/drawing/2014/main" id="{F6EF3A0D-D02E-FD85-A249-3845B38E1E25}"/>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F4E76EAD-D795-EDA4-9475-F8C4C47925FC}"/>
              </a:ext>
            </a:extLst>
          </p:cNvPr>
          <p:cNvSpPr txBox="1">
            <a:spLocks/>
          </p:cNvSpPr>
          <p:nvPr/>
        </p:nvSpPr>
        <p:spPr>
          <a:xfrm>
            <a:off x="6334433" y="1406013"/>
            <a:ext cx="5181600" cy="4770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Overige gegevens: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Alle inkopen van interieurproducten zijn op rekening met een krediettermijn van één maand.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Van de krediettermijnen wordt volledig gebruikgemaakt.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1800" dirty="0">
                <a:solidFill>
                  <a:prstClr val="black"/>
                </a:solidFill>
              </a:rPr>
              <a:t>…</a:t>
            </a:r>
            <a:r>
              <a:rPr kumimoji="0" lang="nl-NL" sz="1800" b="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Vraag 17 (1p):</a:t>
            </a:r>
          </a:p>
          <a:p>
            <a:pPr marL="0" lvl="0" indent="0">
              <a:buNone/>
            </a:pPr>
            <a:r>
              <a:rPr lang="nl-NL" sz="1800" i="1" dirty="0">
                <a:solidFill>
                  <a:prstClr val="black"/>
                </a:solidFill>
              </a:rPr>
              <a:t>Bereken de totale uitgaven aan het inkopen van interieurproducten in het eerste kwartaal van 2024.</a:t>
            </a:r>
          </a:p>
          <a:p>
            <a:pPr marL="0" lvl="0" indent="0">
              <a:buNone/>
            </a:pPr>
            <a:r>
              <a:rPr lang="nl-NL" sz="1800" dirty="0"/>
              <a:t>(</a:t>
            </a:r>
            <a:r>
              <a:rPr lang="nl-NL" sz="1800" dirty="0">
                <a:latin typeface="Franklin Gothic Book" panose="020B0503020102020204" pitchFamily="34" charset="0"/>
              </a:rPr>
              <a:t>€12.000 + €8.000 + €7.000) * 1,21 = €32.670</a:t>
            </a:r>
            <a:endParaRPr lang="nl-NL" sz="1800" i="1" dirty="0">
              <a:solidFill>
                <a:prstClr val="black"/>
              </a:solidFill>
            </a:endParaRPr>
          </a:p>
          <a:p>
            <a:pPr marL="0" lvl="0" indent="0">
              <a:buNone/>
            </a:pPr>
            <a:endParaRPr kumimoji="0" lang="nl-NL" sz="1800" b="0"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7" name="Afbeelding 6">
            <a:extLst>
              <a:ext uri="{FF2B5EF4-FFF2-40B4-BE49-F238E27FC236}">
                <a16:creationId xmlns:a16="http://schemas.microsoft.com/office/drawing/2014/main" id="{75C7A29A-4830-4209-C6CE-79C82784EC3D}"/>
              </a:ext>
            </a:extLst>
          </p:cNvPr>
          <p:cNvPicPr>
            <a:picLocks noChangeAspect="1"/>
          </p:cNvPicPr>
          <p:nvPr/>
        </p:nvPicPr>
        <p:blipFill>
          <a:blip r:embed="rId2"/>
          <a:stretch>
            <a:fillRect/>
          </a:stretch>
        </p:blipFill>
        <p:spPr>
          <a:xfrm>
            <a:off x="838200" y="4427943"/>
            <a:ext cx="5267778" cy="2169502"/>
          </a:xfrm>
          <a:prstGeom prst="rect">
            <a:avLst/>
          </a:prstGeom>
        </p:spPr>
      </p:pic>
      <p:cxnSp>
        <p:nvCxnSpPr>
          <p:cNvPr id="6" name="Rechte verbindingslijn 5">
            <a:extLst>
              <a:ext uri="{FF2B5EF4-FFF2-40B4-BE49-F238E27FC236}">
                <a16:creationId xmlns:a16="http://schemas.microsoft.com/office/drawing/2014/main" id="{C0B62AB6-61A3-663B-CCA9-8CB3FE773F22}"/>
              </a:ext>
            </a:extLst>
          </p:cNvPr>
          <p:cNvCxnSpPr>
            <a:cxnSpLocks/>
          </p:cNvCxnSpPr>
          <p:nvPr/>
        </p:nvCxnSpPr>
        <p:spPr>
          <a:xfrm>
            <a:off x="6558116" y="2446296"/>
            <a:ext cx="136168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0423D45C-079B-F782-2FDA-482E9DC88875}"/>
              </a:ext>
            </a:extLst>
          </p:cNvPr>
          <p:cNvCxnSpPr>
            <a:cxnSpLocks/>
          </p:cNvCxnSpPr>
          <p:nvPr/>
        </p:nvCxnSpPr>
        <p:spPr>
          <a:xfrm>
            <a:off x="6676104" y="2726515"/>
            <a:ext cx="449334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DCB01A92-B2E2-CF1A-DC46-7ED29435D5EB}"/>
              </a:ext>
            </a:extLst>
          </p:cNvPr>
          <p:cNvSpPr/>
          <p:nvPr/>
        </p:nvSpPr>
        <p:spPr>
          <a:xfrm>
            <a:off x="3323302" y="5422185"/>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10">
            <a:extLst>
              <a:ext uri="{FF2B5EF4-FFF2-40B4-BE49-F238E27FC236}">
                <a16:creationId xmlns:a16="http://schemas.microsoft.com/office/drawing/2014/main" id="{ABE885AB-33F1-38E9-AAD7-48FF28AEF130}"/>
              </a:ext>
            </a:extLst>
          </p:cNvPr>
          <p:cNvCxnSpPr>
            <a:cxnSpLocks/>
          </p:cNvCxnSpPr>
          <p:nvPr/>
        </p:nvCxnSpPr>
        <p:spPr>
          <a:xfrm>
            <a:off x="3087329" y="4860117"/>
            <a:ext cx="916814"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313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7B338-A94E-FF37-57CE-66424E29C0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3C67B5-399C-87D4-B662-441D1DF72FC1}"/>
              </a:ext>
            </a:extLst>
          </p:cNvPr>
          <p:cNvSpPr>
            <a:spLocks noGrp="1"/>
          </p:cNvSpPr>
          <p:nvPr>
            <p:ph type="title"/>
          </p:nvPr>
        </p:nvSpPr>
        <p:spPr/>
        <p:txBody>
          <a:bodyPr/>
          <a:lstStyle/>
          <a:p>
            <a:r>
              <a:rPr lang="nl-NL" dirty="0"/>
              <a:t>Examenvoorbeeld (2024-II, opgave 3)</a:t>
            </a:r>
          </a:p>
        </p:txBody>
      </p:sp>
      <p:sp>
        <p:nvSpPr>
          <p:cNvPr id="3" name="Tijdelijke aanduiding voor inhoud 2">
            <a:extLst>
              <a:ext uri="{FF2B5EF4-FFF2-40B4-BE49-F238E27FC236}">
                <a16:creationId xmlns:a16="http://schemas.microsoft.com/office/drawing/2014/main" id="{8383B2B4-6956-A747-870F-E787C948BE55}"/>
              </a:ext>
            </a:extLst>
          </p:cNvPr>
          <p:cNvSpPr>
            <a:spLocks noGrp="1"/>
          </p:cNvSpPr>
          <p:nvPr>
            <p:ph sz="half" idx="1"/>
          </p:nvPr>
        </p:nvSpPr>
        <p:spPr>
          <a:xfrm>
            <a:off x="533401" y="1406013"/>
            <a:ext cx="5181600" cy="4770950"/>
          </a:xfrm>
        </p:spPr>
        <p:txBody>
          <a:bodyPr>
            <a:noAutofit/>
          </a:bodyPr>
          <a:lstStyle/>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lvl="0" indent="0">
              <a:buNone/>
            </a:pPr>
            <a:r>
              <a:rPr lang="nl-NL" sz="1800" dirty="0"/>
              <a:t>Op de tweede dag van het tweede kwartaal worden de te vorderen btw en de te betalen btw over de in- en verkopen van het eerste kwartaal met elkaar verrekend. Goos zal btw moeten afdragen.</a:t>
            </a:r>
            <a:endParaRPr lang="nl-NL" sz="1800" b="1" dirty="0">
              <a:solidFill>
                <a:prstClr val="black"/>
              </a:solidFill>
            </a:endParaRPr>
          </a:p>
          <a:p>
            <a:pPr marL="0" lvl="0" indent="0">
              <a:buNone/>
              <a:defRPr/>
            </a:pPr>
            <a:endParaRPr lang="nl-NL" sz="1800" b="1" dirty="0">
              <a:solidFill>
                <a:prstClr val="black"/>
              </a:solidFill>
            </a:endParaRPr>
          </a:p>
          <a:p>
            <a:pPr marL="0" lvl="0" indent="0">
              <a:buNone/>
              <a:defRPr/>
            </a:pPr>
            <a:r>
              <a:rPr lang="nl-NL" sz="1800" b="1" dirty="0">
                <a:solidFill>
                  <a:prstClr val="black"/>
                </a:solidFill>
              </a:rPr>
              <a:t>Vraag 18 (3p):</a:t>
            </a:r>
          </a:p>
          <a:p>
            <a:pPr marL="0" lvl="0" indent="0">
              <a:buNone/>
            </a:pPr>
            <a:r>
              <a:rPr lang="nl-NL" sz="1800" i="1" dirty="0">
                <a:solidFill>
                  <a:prstClr val="black"/>
                </a:solidFill>
              </a:rPr>
              <a:t>Bereken de af te dragen btw over het eerste kwartaal van 2024. </a:t>
            </a:r>
          </a:p>
          <a:p>
            <a:pPr marL="0" indent="0">
              <a:buNone/>
            </a:pPr>
            <a:endParaRPr lang="nl-NL" sz="1800" dirty="0"/>
          </a:p>
        </p:txBody>
      </p:sp>
      <p:sp>
        <p:nvSpPr>
          <p:cNvPr id="4" name="Tijdelijke aanduiding voor inhoud 3">
            <a:extLst>
              <a:ext uri="{FF2B5EF4-FFF2-40B4-BE49-F238E27FC236}">
                <a16:creationId xmlns:a16="http://schemas.microsoft.com/office/drawing/2014/main" id="{46FA16EF-AB5F-E15D-F77A-1519636D324F}"/>
              </a:ext>
            </a:extLst>
          </p:cNvPr>
          <p:cNvSpPr>
            <a:spLocks noGrp="1"/>
          </p:cNvSpPr>
          <p:nvPr>
            <p:ph sz="half" idx="2"/>
          </p:nvPr>
        </p:nvSpPr>
        <p:spPr/>
        <p:txBody>
          <a:bodyPr>
            <a:normAutofit/>
          </a:bodyPr>
          <a:lstStyle/>
          <a:p>
            <a:pPr marL="0" indent="0">
              <a:buNone/>
            </a:pPr>
            <a:endParaRPr lang="nl-NL" sz="1800" b="1"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p:txBody>
      </p:sp>
      <p:sp>
        <p:nvSpPr>
          <p:cNvPr id="5" name="Tijdelijke aanduiding voor inhoud 2">
            <a:extLst>
              <a:ext uri="{FF2B5EF4-FFF2-40B4-BE49-F238E27FC236}">
                <a16:creationId xmlns:a16="http://schemas.microsoft.com/office/drawing/2014/main" id="{274DEC3B-FBAD-7A18-46AE-68126D376152}"/>
              </a:ext>
            </a:extLst>
          </p:cNvPr>
          <p:cNvSpPr txBox="1">
            <a:spLocks/>
          </p:cNvSpPr>
          <p:nvPr/>
        </p:nvSpPr>
        <p:spPr>
          <a:xfrm>
            <a:off x="5842820" y="1612489"/>
            <a:ext cx="5948661" cy="45644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945DE8"/>
                </a:solidFill>
              </a:rPr>
              <a:t>Ontvangen BTW uit verkopen</a:t>
            </a:r>
          </a:p>
          <a:p>
            <a:pPr marL="0" indent="0">
              <a:buNone/>
            </a:pPr>
            <a:r>
              <a:rPr lang="nl-NL" sz="1800" b="1" u="sng" dirty="0">
                <a:solidFill>
                  <a:srgbClr val="945DE8"/>
                </a:solidFill>
              </a:rPr>
              <a:t>Betaalde BTW uit inkopen 		– </a:t>
            </a:r>
          </a:p>
          <a:p>
            <a:pPr marL="0" indent="0">
              <a:buNone/>
            </a:pPr>
            <a:r>
              <a:rPr lang="nl-NL" sz="1800" b="1" dirty="0">
                <a:solidFill>
                  <a:srgbClr val="945DE8"/>
                </a:solidFill>
              </a:rPr>
              <a:t>Af te dragen BTW aan de overheid</a:t>
            </a:r>
          </a:p>
          <a:p>
            <a:pPr marL="0" lvl="0" indent="0">
              <a:buNone/>
            </a:pPr>
            <a:endParaRPr lang="nl-NL" sz="1800" dirty="0"/>
          </a:p>
          <a:p>
            <a:pPr marL="0" lvl="0" indent="0">
              <a:buNone/>
            </a:pPr>
            <a:r>
              <a:rPr lang="nl-NL" sz="1800" dirty="0"/>
              <a:t>Ontvangen uit verkopen:</a:t>
            </a:r>
          </a:p>
          <a:p>
            <a:pPr marL="0" lvl="0" indent="0">
              <a:buNone/>
            </a:pPr>
            <a:r>
              <a:rPr lang="nl-NL" sz="1800" dirty="0"/>
              <a:t>(</a:t>
            </a:r>
            <a:r>
              <a:rPr lang="nl-NL" sz="1800" dirty="0">
                <a:latin typeface="Franklin Gothic Book" panose="020B0503020102020204" pitchFamily="34" charset="0"/>
              </a:rPr>
              <a:t>€25.000 + €20.000 + €17.000) * 0,21 = 	€13.200,00</a:t>
            </a:r>
          </a:p>
          <a:p>
            <a:pPr marL="0" lvl="0" indent="0">
              <a:buNone/>
            </a:pPr>
            <a:r>
              <a:rPr lang="nl-NL" sz="1800" dirty="0">
                <a:solidFill>
                  <a:prstClr val="black"/>
                </a:solidFill>
                <a:latin typeface="Franklin Gothic Book" panose="020B0503020102020204" pitchFamily="34" charset="0"/>
              </a:rPr>
              <a:t>Ontvangen uit interieuradviezen:</a:t>
            </a:r>
          </a:p>
          <a:p>
            <a:pPr marL="0" lvl="0" indent="0">
              <a:buNone/>
            </a:pPr>
            <a:r>
              <a:rPr lang="nl-NL" sz="1800" dirty="0">
                <a:latin typeface="Franklin Gothic Book" panose="020B0503020102020204" pitchFamily="34" charset="0"/>
              </a:rPr>
              <a:t>€31.500 / 121 * 21 = 			€5.466,94+ </a:t>
            </a:r>
          </a:p>
          <a:p>
            <a:pPr marL="0" lvl="0" indent="0">
              <a:buNone/>
            </a:pPr>
            <a:r>
              <a:rPr lang="nl-NL" sz="1800" dirty="0">
                <a:solidFill>
                  <a:prstClr val="black"/>
                </a:solidFill>
                <a:latin typeface="Franklin Gothic Book" panose="020B0503020102020204" pitchFamily="34" charset="0"/>
              </a:rPr>
              <a:t>Betaald aan inkopen:</a:t>
            </a:r>
          </a:p>
          <a:p>
            <a:pPr marL="0" indent="0">
              <a:buNone/>
            </a:pPr>
            <a:r>
              <a:rPr lang="nl-NL" sz="1800" dirty="0"/>
              <a:t>(</a:t>
            </a:r>
            <a:r>
              <a:rPr lang="nl-NL" sz="1800" dirty="0">
                <a:latin typeface="Franklin Gothic Book" panose="020B0503020102020204" pitchFamily="34" charset="0"/>
              </a:rPr>
              <a:t>€8.000 + €7.000 + €6.000) * 0,21 = 	</a:t>
            </a:r>
            <a:r>
              <a:rPr lang="nl-NL" sz="1800" u="sng" dirty="0">
                <a:latin typeface="Franklin Gothic Book" panose="020B0503020102020204" pitchFamily="34" charset="0"/>
              </a:rPr>
              <a:t>€4.410,00 - </a:t>
            </a:r>
          </a:p>
          <a:p>
            <a:pPr marL="0" indent="0">
              <a:buNone/>
            </a:pPr>
            <a:r>
              <a:rPr lang="nl-NL" sz="1800" dirty="0">
                <a:latin typeface="Franklin Gothic Book" panose="020B0503020102020204" pitchFamily="34" charset="0"/>
              </a:rPr>
              <a:t>   					€14.076,94</a:t>
            </a:r>
          </a:p>
          <a:p>
            <a:pPr marL="0" lvl="0" indent="0">
              <a:buNone/>
            </a:pPr>
            <a:endParaRPr lang="nl-NL" sz="1800" dirty="0">
              <a:solidFill>
                <a:prstClr val="black"/>
              </a:solidFill>
            </a:endParaRPr>
          </a:p>
          <a:p>
            <a:pPr marL="0" lvl="0" indent="0">
              <a:buNone/>
            </a:pPr>
            <a:endParaRPr kumimoji="0" lang="nl-NL" sz="1800" b="0" i="1" u="none" strike="noStrike" kern="1200" cap="none" spc="0" normalizeH="0" baseline="0" noProof="0" dirty="0">
              <a:ln>
                <a:noFill/>
              </a:ln>
              <a:solidFill>
                <a:prstClr val="black"/>
              </a:solidFill>
              <a:effectLst/>
              <a:uLnTx/>
              <a:uFillTx/>
              <a:latin typeface="Effra" panose="02000506080000020004" pitchFamily="2" charset="0"/>
              <a:ea typeface="+mn-ea"/>
              <a:cs typeface="+mn-cs"/>
            </a:endParaRPr>
          </a:p>
        </p:txBody>
      </p:sp>
      <p:pic>
        <p:nvPicPr>
          <p:cNvPr id="7" name="Afbeelding 6">
            <a:extLst>
              <a:ext uri="{FF2B5EF4-FFF2-40B4-BE49-F238E27FC236}">
                <a16:creationId xmlns:a16="http://schemas.microsoft.com/office/drawing/2014/main" id="{3A16C51C-0D02-1DE8-C020-6BD5FE355D73}"/>
              </a:ext>
            </a:extLst>
          </p:cNvPr>
          <p:cNvPicPr>
            <a:picLocks noChangeAspect="1"/>
          </p:cNvPicPr>
          <p:nvPr/>
        </p:nvPicPr>
        <p:blipFill>
          <a:blip r:embed="rId2"/>
          <a:stretch>
            <a:fillRect/>
          </a:stretch>
        </p:blipFill>
        <p:spPr>
          <a:xfrm>
            <a:off x="400518" y="1691149"/>
            <a:ext cx="5267778" cy="2169502"/>
          </a:xfrm>
          <a:prstGeom prst="rect">
            <a:avLst/>
          </a:prstGeom>
        </p:spPr>
      </p:pic>
      <p:sp>
        <p:nvSpPr>
          <p:cNvPr id="10" name="Ovaal 9">
            <a:extLst>
              <a:ext uri="{FF2B5EF4-FFF2-40B4-BE49-F238E27FC236}">
                <a16:creationId xmlns:a16="http://schemas.microsoft.com/office/drawing/2014/main" id="{1CB77D0C-A6A2-A376-473E-1F4800152DF2}"/>
              </a:ext>
            </a:extLst>
          </p:cNvPr>
          <p:cNvSpPr/>
          <p:nvPr/>
        </p:nvSpPr>
        <p:spPr>
          <a:xfrm>
            <a:off x="4013870" y="2904260"/>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6B7723E9-E191-8F59-2FA4-4FA007D411A6}"/>
              </a:ext>
            </a:extLst>
          </p:cNvPr>
          <p:cNvSpPr/>
          <p:nvPr/>
        </p:nvSpPr>
        <p:spPr>
          <a:xfrm>
            <a:off x="2952135" y="2904260"/>
            <a:ext cx="865239" cy="747251"/>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02184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26BC-1A29-16D3-FF69-BA9AEA521E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963FE23-71EE-1496-0424-23F9C400CB4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5563FE8-E6EF-D9B6-AB5B-A0377BDE608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1545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5985-DFBA-A21F-EBCD-E5816742203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939DF99-69A6-2F34-35F6-A88108214175}"/>
              </a:ext>
            </a:extLst>
          </p:cNvPr>
          <p:cNvSpPr>
            <a:spLocks noGrp="1"/>
          </p:cNvSpPr>
          <p:nvPr>
            <p:ph type="title"/>
          </p:nvPr>
        </p:nvSpPr>
        <p:spPr/>
        <p:txBody>
          <a:bodyPr/>
          <a:lstStyle/>
          <a:p>
            <a:r>
              <a:rPr lang="nl-NL" dirty="0"/>
              <a:t>Kengetallen: liquiditeit</a:t>
            </a:r>
          </a:p>
        </p:txBody>
      </p:sp>
      <p:sp>
        <p:nvSpPr>
          <p:cNvPr id="5" name="Tijdelijke aanduiding voor tekst 4">
            <a:extLst>
              <a:ext uri="{FF2B5EF4-FFF2-40B4-BE49-F238E27FC236}">
                <a16:creationId xmlns:a16="http://schemas.microsoft.com/office/drawing/2014/main" id="{9B7E3B47-F288-08B5-F50A-53A40E11EC95}"/>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2591740406"/>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7C71B-DEA8-11DF-E7DB-AD49EE6A0EC1}"/>
              </a:ext>
            </a:extLst>
          </p:cNvPr>
          <p:cNvSpPr>
            <a:spLocks noGrp="1"/>
          </p:cNvSpPr>
          <p:nvPr>
            <p:ph type="title"/>
          </p:nvPr>
        </p:nvSpPr>
        <p:spPr>
          <a:xfrm>
            <a:off x="838200" y="660091"/>
            <a:ext cx="10515600" cy="1325563"/>
          </a:xfrm>
        </p:spPr>
        <p:txBody>
          <a:bodyPr/>
          <a:lstStyle/>
          <a:p>
            <a:r>
              <a:rPr lang="nl-NL" dirty="0"/>
              <a:t>Kengetallen</a:t>
            </a:r>
          </a:p>
        </p:txBody>
      </p:sp>
      <p:sp>
        <p:nvSpPr>
          <p:cNvPr id="3" name="Tijdelijke aanduiding voor inhoud 2">
            <a:extLst>
              <a:ext uri="{FF2B5EF4-FFF2-40B4-BE49-F238E27FC236}">
                <a16:creationId xmlns:a16="http://schemas.microsoft.com/office/drawing/2014/main" id="{A2E921FF-0582-7852-ECBA-E384EC01128D}"/>
              </a:ext>
            </a:extLst>
          </p:cNvPr>
          <p:cNvSpPr>
            <a:spLocks noGrp="1"/>
          </p:cNvSpPr>
          <p:nvPr>
            <p:ph idx="1"/>
          </p:nvPr>
        </p:nvSpPr>
        <p:spPr/>
        <p:txBody>
          <a:bodyPr>
            <a:normAutofit/>
          </a:bodyPr>
          <a:lstStyle/>
          <a:p>
            <a:r>
              <a:rPr lang="nl-NL" dirty="0"/>
              <a:t>Meten de financiële toestand van een onderneming;</a:t>
            </a:r>
          </a:p>
          <a:p>
            <a:r>
              <a:rPr lang="nl-NL" dirty="0"/>
              <a:t>Verhoudingsgetal tussen twee grootheden, bijvoorbeeld eigen vermogen en vreemd vermogen;</a:t>
            </a:r>
          </a:p>
          <a:p>
            <a:r>
              <a:rPr lang="nl-NL" dirty="0"/>
              <a:t>Geven management inzicht in stand van zaken;</a:t>
            </a:r>
          </a:p>
          <a:p>
            <a:r>
              <a:rPr lang="nl-NL" dirty="0"/>
              <a:t>Vergelijking mogelijk:</a:t>
            </a:r>
          </a:p>
          <a:p>
            <a:pPr lvl="1"/>
            <a:r>
              <a:rPr lang="nl-NL" sz="2800" dirty="0"/>
              <a:t>In de tijd;</a:t>
            </a:r>
          </a:p>
          <a:p>
            <a:pPr lvl="1"/>
            <a:r>
              <a:rPr lang="nl-NL" sz="2800" dirty="0"/>
              <a:t>Met andere ondernemingen. </a:t>
            </a:r>
          </a:p>
          <a:p>
            <a:pPr marL="0" indent="0">
              <a:buNone/>
            </a:pPr>
            <a:endParaRPr lang="nl-NL" dirty="0"/>
          </a:p>
        </p:txBody>
      </p:sp>
    </p:spTree>
    <p:extLst>
      <p:ext uri="{BB962C8B-B14F-4D97-AF65-F5344CB8AC3E}">
        <p14:creationId xmlns:p14="http://schemas.microsoft.com/office/powerpoint/2010/main" val="34320308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9F197-92B5-CCE4-C0BE-1331D7D47FED}"/>
              </a:ext>
            </a:extLst>
          </p:cNvPr>
          <p:cNvSpPr>
            <a:spLocks noGrp="1"/>
          </p:cNvSpPr>
          <p:nvPr>
            <p:ph type="title"/>
          </p:nvPr>
        </p:nvSpPr>
        <p:spPr>
          <a:xfrm>
            <a:off x="838200" y="679758"/>
            <a:ext cx="10515600" cy="1325563"/>
          </a:xfrm>
        </p:spPr>
        <p:txBody>
          <a:bodyPr/>
          <a:lstStyle/>
          <a:p>
            <a:r>
              <a:rPr lang="nl-NL" dirty="0"/>
              <a:t>Soorten kengetallen</a:t>
            </a:r>
          </a:p>
        </p:txBody>
      </p:sp>
      <p:graphicFrame>
        <p:nvGraphicFramePr>
          <p:cNvPr id="4" name="Tijdelijke aanduiding voor inhoud 3">
            <a:extLst>
              <a:ext uri="{FF2B5EF4-FFF2-40B4-BE49-F238E27FC236}">
                <a16:creationId xmlns:a16="http://schemas.microsoft.com/office/drawing/2014/main" id="{EDE5FCD8-BFE8-5D7C-417F-11E0E2BE59A1}"/>
              </a:ext>
            </a:extLst>
          </p:cNvPr>
          <p:cNvGraphicFramePr>
            <a:graphicFrameLocks noGrp="1"/>
          </p:cNvGraphicFramePr>
          <p:nvPr>
            <p:ph idx="1"/>
          </p:nvPr>
        </p:nvGraphicFramePr>
        <p:xfrm>
          <a:off x="1371600" y="2030819"/>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296168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2E62057-77C3-4C8D-972E-1916D8AB19A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4000"/>
                    </a14:imgEffect>
                    <a14:imgEffect>
                      <a14:brightnessContrast bright="7000" contrast="12000"/>
                    </a14:imgEffect>
                  </a14:imgLayer>
                </a14:imgProps>
              </a:ext>
            </a:extLst>
          </a:blip>
          <a:stretch>
            <a:fillRect/>
          </a:stretch>
        </p:blipFill>
        <p:spPr>
          <a:xfrm>
            <a:off x="1003708" y="935674"/>
            <a:ext cx="10703705" cy="4826043"/>
          </a:xfrm>
          <a:prstGeom prst="rect">
            <a:avLst/>
          </a:prstGeom>
        </p:spPr>
      </p:pic>
      <p:cxnSp>
        <p:nvCxnSpPr>
          <p:cNvPr id="7" name="Rechte verbindingslijn 6">
            <a:extLst>
              <a:ext uri="{FF2B5EF4-FFF2-40B4-BE49-F238E27FC236}">
                <a16:creationId xmlns:a16="http://schemas.microsoft.com/office/drawing/2014/main" id="{59688BC9-7527-40AC-80A3-D71C64D34BC6}"/>
              </a:ext>
            </a:extLst>
          </p:cNvPr>
          <p:cNvCxnSpPr/>
          <p:nvPr/>
        </p:nvCxnSpPr>
        <p:spPr>
          <a:xfrm>
            <a:off x="1137684" y="2796363"/>
            <a:ext cx="4710223" cy="0"/>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cxnSp>
        <p:nvCxnSpPr>
          <p:cNvPr id="8" name="Rechte verbindingslijn 7">
            <a:extLst>
              <a:ext uri="{FF2B5EF4-FFF2-40B4-BE49-F238E27FC236}">
                <a16:creationId xmlns:a16="http://schemas.microsoft.com/office/drawing/2014/main" id="{7E824FCC-6F3C-4FB7-8360-919B22C1CC48}"/>
              </a:ext>
            </a:extLst>
          </p:cNvPr>
          <p:cNvCxnSpPr>
            <a:cxnSpLocks/>
          </p:cNvCxnSpPr>
          <p:nvPr/>
        </p:nvCxnSpPr>
        <p:spPr>
          <a:xfrm>
            <a:off x="1137684" y="4937051"/>
            <a:ext cx="4710223" cy="0"/>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cxnSp>
        <p:nvCxnSpPr>
          <p:cNvPr id="10" name="Rechte verbindingslijn 9">
            <a:extLst>
              <a:ext uri="{FF2B5EF4-FFF2-40B4-BE49-F238E27FC236}">
                <a16:creationId xmlns:a16="http://schemas.microsoft.com/office/drawing/2014/main" id="{C3C94FA2-0DA2-4E69-B474-9B787A24160C}"/>
              </a:ext>
            </a:extLst>
          </p:cNvPr>
          <p:cNvCxnSpPr>
            <a:cxnSpLocks/>
          </p:cNvCxnSpPr>
          <p:nvPr/>
        </p:nvCxnSpPr>
        <p:spPr>
          <a:xfrm>
            <a:off x="1137684" y="2796363"/>
            <a:ext cx="0" cy="2140688"/>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cxnSp>
        <p:nvCxnSpPr>
          <p:cNvPr id="12" name="Rechte verbindingslijn 11">
            <a:extLst>
              <a:ext uri="{FF2B5EF4-FFF2-40B4-BE49-F238E27FC236}">
                <a16:creationId xmlns:a16="http://schemas.microsoft.com/office/drawing/2014/main" id="{35116C3C-AFC6-46AE-8494-961140F3B020}"/>
              </a:ext>
            </a:extLst>
          </p:cNvPr>
          <p:cNvCxnSpPr/>
          <p:nvPr/>
        </p:nvCxnSpPr>
        <p:spPr>
          <a:xfrm>
            <a:off x="5847907" y="2796363"/>
            <a:ext cx="0" cy="2140688"/>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sp>
        <p:nvSpPr>
          <p:cNvPr id="14" name="Tekstballon: ovaal 13">
            <a:extLst>
              <a:ext uri="{FF2B5EF4-FFF2-40B4-BE49-F238E27FC236}">
                <a16:creationId xmlns:a16="http://schemas.microsoft.com/office/drawing/2014/main" id="{E916C766-4104-46D9-A590-94F0330A2653}"/>
              </a:ext>
            </a:extLst>
          </p:cNvPr>
          <p:cNvSpPr/>
          <p:nvPr/>
        </p:nvSpPr>
        <p:spPr>
          <a:xfrm>
            <a:off x="1477926" y="5337544"/>
            <a:ext cx="3934046" cy="1201475"/>
          </a:xfrm>
          <a:prstGeom prst="wedgeEllipseCallout">
            <a:avLst>
              <a:gd name="adj1" fmla="val -1833"/>
              <a:gd name="adj2" fmla="val -66704"/>
            </a:avLst>
          </a:prstGeom>
          <a:solidFill>
            <a:srgbClr val="945D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Dit is geld of snel om te zetten in geld. </a:t>
            </a:r>
          </a:p>
        </p:txBody>
      </p:sp>
      <p:cxnSp>
        <p:nvCxnSpPr>
          <p:cNvPr id="18" name="Rechte verbindingslijn 17">
            <a:extLst>
              <a:ext uri="{FF2B5EF4-FFF2-40B4-BE49-F238E27FC236}">
                <a16:creationId xmlns:a16="http://schemas.microsoft.com/office/drawing/2014/main" id="{C72F27A0-0C41-4A4A-868C-93B7F8D20D87}"/>
              </a:ext>
            </a:extLst>
          </p:cNvPr>
          <p:cNvCxnSpPr/>
          <p:nvPr/>
        </p:nvCxnSpPr>
        <p:spPr>
          <a:xfrm>
            <a:off x="6468139" y="4940595"/>
            <a:ext cx="4710223" cy="0"/>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cxnSp>
        <p:nvCxnSpPr>
          <p:cNvPr id="19" name="Rechte verbindingslijn 18">
            <a:extLst>
              <a:ext uri="{FF2B5EF4-FFF2-40B4-BE49-F238E27FC236}">
                <a16:creationId xmlns:a16="http://schemas.microsoft.com/office/drawing/2014/main" id="{3E5A67BD-2727-4EAD-BE7C-771D9856AB7D}"/>
              </a:ext>
            </a:extLst>
          </p:cNvPr>
          <p:cNvCxnSpPr/>
          <p:nvPr/>
        </p:nvCxnSpPr>
        <p:spPr>
          <a:xfrm>
            <a:off x="6468139" y="5660066"/>
            <a:ext cx="4710223" cy="0"/>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cxnSp>
        <p:nvCxnSpPr>
          <p:cNvPr id="20" name="Rechte verbindingslijn 19">
            <a:extLst>
              <a:ext uri="{FF2B5EF4-FFF2-40B4-BE49-F238E27FC236}">
                <a16:creationId xmlns:a16="http://schemas.microsoft.com/office/drawing/2014/main" id="{DAE43BBA-33AE-4144-8B81-E18640F745A7}"/>
              </a:ext>
            </a:extLst>
          </p:cNvPr>
          <p:cNvCxnSpPr>
            <a:cxnSpLocks/>
          </p:cNvCxnSpPr>
          <p:nvPr/>
        </p:nvCxnSpPr>
        <p:spPr>
          <a:xfrm>
            <a:off x="6468139" y="4937051"/>
            <a:ext cx="0" cy="723015"/>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cxnSp>
        <p:nvCxnSpPr>
          <p:cNvPr id="22" name="Rechte verbindingslijn 21">
            <a:extLst>
              <a:ext uri="{FF2B5EF4-FFF2-40B4-BE49-F238E27FC236}">
                <a16:creationId xmlns:a16="http://schemas.microsoft.com/office/drawing/2014/main" id="{17CCE62F-59B3-4698-9115-71703F9BD066}"/>
              </a:ext>
            </a:extLst>
          </p:cNvPr>
          <p:cNvCxnSpPr>
            <a:cxnSpLocks/>
          </p:cNvCxnSpPr>
          <p:nvPr/>
        </p:nvCxnSpPr>
        <p:spPr>
          <a:xfrm>
            <a:off x="11178362" y="4937051"/>
            <a:ext cx="0" cy="723015"/>
          </a:xfrm>
          <a:prstGeom prst="line">
            <a:avLst/>
          </a:prstGeom>
          <a:ln w="57150">
            <a:solidFill>
              <a:srgbClr val="945DE8"/>
            </a:solidFill>
          </a:ln>
        </p:spPr>
        <p:style>
          <a:lnRef idx="1">
            <a:schemeClr val="dk1"/>
          </a:lnRef>
          <a:fillRef idx="0">
            <a:schemeClr val="dk1"/>
          </a:fillRef>
          <a:effectRef idx="0">
            <a:schemeClr val="dk1"/>
          </a:effectRef>
          <a:fontRef idx="minor">
            <a:schemeClr val="tx1"/>
          </a:fontRef>
        </p:style>
      </p:cxnSp>
      <p:sp>
        <p:nvSpPr>
          <p:cNvPr id="23" name="Tekstballon: ovaal 22">
            <a:extLst>
              <a:ext uri="{FF2B5EF4-FFF2-40B4-BE49-F238E27FC236}">
                <a16:creationId xmlns:a16="http://schemas.microsoft.com/office/drawing/2014/main" id="{D139FEA2-FF54-4DC8-BBA7-1C4FE055AE22}"/>
              </a:ext>
            </a:extLst>
          </p:cNvPr>
          <p:cNvSpPr/>
          <p:nvPr/>
        </p:nvSpPr>
        <p:spPr>
          <a:xfrm>
            <a:off x="6648894" y="5880450"/>
            <a:ext cx="3228753" cy="807430"/>
          </a:xfrm>
          <a:prstGeom prst="wedgeEllipseCallout">
            <a:avLst>
              <a:gd name="adj1" fmla="val -1833"/>
              <a:gd name="adj2" fmla="val -66704"/>
            </a:avLst>
          </a:prstGeom>
          <a:solidFill>
            <a:srgbClr val="945D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Dit is direct opeisbaar. </a:t>
            </a:r>
          </a:p>
        </p:txBody>
      </p:sp>
    </p:spTree>
    <p:extLst>
      <p:ext uri="{BB962C8B-B14F-4D97-AF65-F5344CB8AC3E}">
        <p14:creationId xmlns:p14="http://schemas.microsoft.com/office/powerpoint/2010/main" val="1169547077"/>
      </p:ext>
    </p:extLst>
  </p:cSld>
  <p:clrMapOvr>
    <a:masterClrMapping/>
  </p:clrMapOvr>
  <p:transition spd="med" advTm="4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par>
                                <p:cTn id="32" presetID="6"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AF8AD-9A25-4B89-BCFF-B9542D067299}"/>
              </a:ext>
            </a:extLst>
          </p:cNvPr>
          <p:cNvSpPr>
            <a:spLocks noGrp="1"/>
          </p:cNvSpPr>
          <p:nvPr>
            <p:ph type="title"/>
          </p:nvPr>
        </p:nvSpPr>
        <p:spPr>
          <a:xfrm>
            <a:off x="838200" y="719087"/>
            <a:ext cx="10515600" cy="1325563"/>
          </a:xfrm>
        </p:spPr>
        <p:txBody>
          <a:bodyPr/>
          <a:lstStyle/>
          <a:p>
            <a:r>
              <a:rPr lang="nl-NL" dirty="0"/>
              <a:t>2 liquiditeitskengetallen</a:t>
            </a:r>
          </a:p>
        </p:txBody>
      </p:sp>
      <mc:AlternateContent xmlns:mc="http://schemas.openxmlformats.org/markup-compatibility/2006" xmlns:a14="http://schemas.microsoft.com/office/drawing/2010/main">
        <mc:Choice Requires="a14">
          <p:sp>
            <p:nvSpPr>
              <p:cNvPr id="7" name="Tijdelijke aanduiding voor inhoud 6">
                <a:extLst>
                  <a:ext uri="{FF2B5EF4-FFF2-40B4-BE49-F238E27FC236}">
                    <a16:creationId xmlns:a16="http://schemas.microsoft.com/office/drawing/2014/main" id="{61872BCB-D0E3-4C83-9DB0-D294A322DC38}"/>
                  </a:ext>
                </a:extLst>
              </p:cNvPr>
              <p:cNvSpPr>
                <a:spLocks noGrp="1"/>
              </p:cNvSpPr>
              <p:nvPr>
                <p:ph idx="1"/>
              </p:nvPr>
            </p:nvSpPr>
            <p:spPr/>
            <p:txBody>
              <a:bodyPr/>
              <a:lstStyle/>
              <a:p>
                <a:r>
                  <a:rPr lang="nl-NL" b="1" dirty="0" err="1"/>
                  <a:t>Current</a:t>
                </a:r>
                <a:r>
                  <a:rPr lang="nl-NL" b="1" dirty="0"/>
                  <a:t> ratio</a:t>
                </a:r>
                <a:r>
                  <a:rPr lang="nl-NL" dirty="0"/>
                  <a:t>:</a:t>
                </a:r>
                <a:br>
                  <a:rPr lang="nl-NL" dirty="0"/>
                </a:br>
                <a14:m>
                  <m:oMath xmlns:m="http://schemas.openxmlformats.org/officeDocument/2006/math">
                    <m:f>
                      <m:fPr>
                        <m:ctrlPr>
                          <a:rPr lang="nl-NL" i="1">
                            <a:latin typeface="Cambria Math" panose="02040503050406030204" pitchFamily="18" charset="0"/>
                          </a:rPr>
                        </m:ctrlPr>
                      </m:fPr>
                      <m:num>
                        <m:eqArr>
                          <m:eqArrPr>
                            <m:ctrlPr>
                              <a:rPr lang="nl-NL" i="1">
                                <a:latin typeface="Cambria Math" panose="02040503050406030204" pitchFamily="18" charset="0"/>
                              </a:rPr>
                            </m:ctrlPr>
                          </m:eqArrPr>
                          <m:e/>
                          <m:e>
                            <m:r>
                              <a:rPr lang="nl-NL" i="1">
                                <a:latin typeface="Cambria Math" panose="02040503050406030204" pitchFamily="18" charset="0"/>
                              </a:rPr>
                              <m:t>𝑉𝑙𝑜𝑡𝑡𝑒𝑛𝑑𝑒</m:t>
                            </m:r>
                            <m:r>
                              <a:rPr lang="nl-NL" i="1">
                                <a:latin typeface="Cambria Math" panose="02040503050406030204" pitchFamily="18" charset="0"/>
                              </a:rPr>
                              <m:t> </m:t>
                            </m:r>
                            <m:r>
                              <a:rPr lang="nl-NL" i="1">
                                <a:latin typeface="Cambria Math" panose="02040503050406030204" pitchFamily="18" charset="0"/>
                              </a:rPr>
                              <m:t>𝑎𝑐𝑡𝑖𝑣𝑎</m:t>
                            </m:r>
                            <m:r>
                              <a:rPr lang="nl-NL" i="1">
                                <a:latin typeface="Cambria Math" panose="02040503050406030204" pitchFamily="18" charset="0"/>
                              </a:rPr>
                              <m:t>+</m:t>
                            </m:r>
                            <m:r>
                              <a:rPr lang="nl-NL" i="1">
                                <a:latin typeface="Cambria Math" panose="02040503050406030204" pitchFamily="18" charset="0"/>
                              </a:rPr>
                              <m:t>𝐿𝑖𝑞𝑢𝑖𝑑𝑒</m:t>
                            </m:r>
                            <m:r>
                              <a:rPr lang="nl-NL" i="1">
                                <a:latin typeface="Cambria Math" panose="02040503050406030204" pitchFamily="18" charset="0"/>
                              </a:rPr>
                              <m:t> </m:t>
                            </m:r>
                            <m:r>
                              <a:rPr lang="nl-NL" i="1">
                                <a:latin typeface="Cambria Math" panose="02040503050406030204" pitchFamily="18" charset="0"/>
                              </a:rPr>
                              <m:t>𝑚𝑖𝑑𝑑𝑒𝑙𝑒𝑛</m:t>
                            </m:r>
                          </m:e>
                        </m:eqArr>
                      </m:num>
                      <m:den>
                        <m:r>
                          <a:rPr lang="nl-NL" i="1">
                            <a:latin typeface="Cambria Math" panose="02040503050406030204" pitchFamily="18" charset="0"/>
                          </a:rPr>
                          <m:t>𝐾𝑜𝑟𝑡</m:t>
                        </m:r>
                        <m:r>
                          <a:rPr lang="nl-NL" i="1">
                            <a:latin typeface="Cambria Math" panose="02040503050406030204" pitchFamily="18" charset="0"/>
                          </a:rPr>
                          <m:t> </m:t>
                        </m:r>
                        <m:r>
                          <a:rPr lang="nl-NL" i="1">
                            <a:latin typeface="Cambria Math" panose="02040503050406030204" pitchFamily="18" charset="0"/>
                          </a:rPr>
                          <m:t>𝑣𝑟𝑒𝑒𝑚𝑑</m:t>
                        </m:r>
                        <m:r>
                          <a:rPr lang="nl-NL" i="1">
                            <a:latin typeface="Cambria Math" panose="02040503050406030204" pitchFamily="18" charset="0"/>
                          </a:rPr>
                          <m:t> </m:t>
                        </m:r>
                        <m:r>
                          <a:rPr lang="nl-NL" i="1">
                            <a:latin typeface="Cambria Math" panose="02040503050406030204" pitchFamily="18" charset="0"/>
                          </a:rPr>
                          <m:t>𝑣𝑒𝑟𝑚𝑜𝑔𝑒𝑛</m:t>
                        </m:r>
                      </m:den>
                    </m:f>
                  </m:oMath>
                </a14:m>
                <a:endParaRPr lang="nl-NL" dirty="0"/>
              </a:p>
              <a:p>
                <a:pPr marL="0" indent="0">
                  <a:buNone/>
                </a:pPr>
                <a:br>
                  <a:rPr lang="nl-NL" dirty="0"/>
                </a:br>
                <a:endParaRPr lang="nl-NL" dirty="0"/>
              </a:p>
              <a:p>
                <a:r>
                  <a:rPr lang="nl-NL" b="1" dirty="0"/>
                  <a:t>Quick ratio</a:t>
                </a:r>
                <a:r>
                  <a:rPr lang="nl-NL" dirty="0"/>
                  <a:t>:</a:t>
                </a:r>
                <a:br>
                  <a:rPr lang="nl-NL" dirty="0"/>
                </a:br>
                <a14:m>
                  <m:oMath xmlns:m="http://schemas.openxmlformats.org/officeDocument/2006/math">
                    <m:f>
                      <m:fPr>
                        <m:ctrlPr>
                          <a:rPr lang="nl-NL" i="1">
                            <a:latin typeface="Cambria Math" panose="02040503050406030204" pitchFamily="18" charset="0"/>
                          </a:rPr>
                        </m:ctrlPr>
                      </m:fPr>
                      <m:num>
                        <m:eqArr>
                          <m:eqArrPr>
                            <m:ctrlPr>
                              <a:rPr lang="nl-NL" i="1">
                                <a:latin typeface="Cambria Math" panose="02040503050406030204" pitchFamily="18" charset="0"/>
                              </a:rPr>
                            </m:ctrlPr>
                          </m:eqArrPr>
                          <m:e/>
                          <m:e>
                            <m:r>
                              <a:rPr lang="nl-NL" i="1">
                                <a:latin typeface="Cambria Math" panose="02040503050406030204" pitchFamily="18" charset="0"/>
                              </a:rPr>
                              <m:t>𝑉𝑙𝑜𝑡𝑡𝑒𝑛𝑑𝑒</m:t>
                            </m:r>
                            <m:r>
                              <a:rPr lang="nl-NL" i="1">
                                <a:latin typeface="Cambria Math" panose="02040503050406030204" pitchFamily="18" charset="0"/>
                              </a:rPr>
                              <m:t> </m:t>
                            </m:r>
                            <m:r>
                              <a:rPr lang="nl-NL" i="1">
                                <a:latin typeface="Cambria Math" panose="02040503050406030204" pitchFamily="18" charset="0"/>
                              </a:rPr>
                              <m:t>𝑎𝑐𝑡𝑖𝑣𝑎</m:t>
                            </m:r>
                            <m:r>
                              <a:rPr lang="nl-NL" i="1">
                                <a:latin typeface="Cambria Math" panose="02040503050406030204" pitchFamily="18" charset="0"/>
                              </a:rPr>
                              <m:t> </m:t>
                            </m:r>
                            <m:r>
                              <a:rPr lang="nl-NL" i="1">
                                <a:latin typeface="Cambria Math" panose="02040503050406030204" pitchFamily="18" charset="0"/>
                              </a:rPr>
                              <m:t>𝑚</m:t>
                            </m:r>
                            <m:r>
                              <a:rPr lang="nl-NL" i="1">
                                <a:latin typeface="Cambria Math" panose="02040503050406030204" pitchFamily="18" charset="0"/>
                              </a:rPr>
                              <m:t>.</m:t>
                            </m:r>
                            <m:r>
                              <a:rPr lang="nl-NL" i="1">
                                <a:latin typeface="Cambria Math" panose="02040503050406030204" pitchFamily="18" charset="0"/>
                              </a:rPr>
                              <m:t>𝑢</m:t>
                            </m:r>
                            <m:r>
                              <a:rPr lang="nl-NL" i="1">
                                <a:latin typeface="Cambria Math" panose="02040503050406030204" pitchFamily="18" charset="0"/>
                              </a:rPr>
                              <m:t>.</m:t>
                            </m:r>
                            <m:r>
                              <a:rPr lang="nl-NL" i="1">
                                <a:latin typeface="Cambria Math" panose="02040503050406030204" pitchFamily="18" charset="0"/>
                              </a:rPr>
                              <m:t>𝑣</m:t>
                            </m:r>
                            <m:r>
                              <a:rPr lang="nl-NL" i="1">
                                <a:latin typeface="Cambria Math" panose="02040503050406030204" pitchFamily="18" charset="0"/>
                              </a:rPr>
                              <m:t>. </m:t>
                            </m:r>
                            <m:r>
                              <a:rPr lang="nl-NL" i="1">
                                <a:latin typeface="Cambria Math" panose="02040503050406030204" pitchFamily="18" charset="0"/>
                              </a:rPr>
                              <m:t>𝑣𝑜𝑜𝑟𝑟𝑎𝑑𝑒𝑛</m:t>
                            </m:r>
                            <m:r>
                              <a:rPr lang="nl-NL" i="1">
                                <a:latin typeface="Cambria Math" panose="02040503050406030204" pitchFamily="18" charset="0"/>
                              </a:rPr>
                              <m:t>+</m:t>
                            </m:r>
                            <m:r>
                              <a:rPr lang="nl-NL" i="1">
                                <a:latin typeface="Cambria Math" panose="02040503050406030204" pitchFamily="18" charset="0"/>
                              </a:rPr>
                              <m:t>𝐿𝑖𝑞𝑢𝑖𝑑𝑒</m:t>
                            </m:r>
                            <m:r>
                              <a:rPr lang="nl-NL" i="1">
                                <a:latin typeface="Cambria Math" panose="02040503050406030204" pitchFamily="18" charset="0"/>
                              </a:rPr>
                              <m:t> </m:t>
                            </m:r>
                            <m:r>
                              <a:rPr lang="nl-NL" i="1">
                                <a:latin typeface="Cambria Math" panose="02040503050406030204" pitchFamily="18" charset="0"/>
                              </a:rPr>
                              <m:t>𝑚𝑖𝑑𝑑𝑒𝑙𝑒𝑛</m:t>
                            </m:r>
                          </m:e>
                        </m:eqArr>
                      </m:num>
                      <m:den>
                        <m:r>
                          <a:rPr lang="nl-NL" i="1">
                            <a:latin typeface="Cambria Math" panose="02040503050406030204" pitchFamily="18" charset="0"/>
                          </a:rPr>
                          <m:t>𝐾𝑜𝑟𝑡</m:t>
                        </m:r>
                        <m:r>
                          <a:rPr lang="nl-NL" i="1">
                            <a:latin typeface="Cambria Math" panose="02040503050406030204" pitchFamily="18" charset="0"/>
                          </a:rPr>
                          <m:t> </m:t>
                        </m:r>
                        <m:r>
                          <a:rPr lang="nl-NL" i="1">
                            <a:latin typeface="Cambria Math" panose="02040503050406030204" pitchFamily="18" charset="0"/>
                          </a:rPr>
                          <m:t>𝑣𝑟𝑒𝑒𝑚𝑑</m:t>
                        </m:r>
                        <m:r>
                          <a:rPr lang="nl-NL" i="1">
                            <a:latin typeface="Cambria Math" panose="02040503050406030204" pitchFamily="18" charset="0"/>
                          </a:rPr>
                          <m:t> </m:t>
                        </m:r>
                        <m:r>
                          <a:rPr lang="nl-NL" i="1">
                            <a:latin typeface="Cambria Math" panose="02040503050406030204" pitchFamily="18" charset="0"/>
                          </a:rPr>
                          <m:t>𝑣𝑒𝑟𝑚𝑜𝑔𝑒𝑛</m:t>
                        </m:r>
                      </m:den>
                    </m:f>
                  </m:oMath>
                </a14:m>
                <a:endParaRPr lang="nl-NL" dirty="0"/>
              </a:p>
              <a:p>
                <a:endParaRPr lang="nl-NL" dirty="0"/>
              </a:p>
            </p:txBody>
          </p:sp>
        </mc:Choice>
        <mc:Fallback xmlns="">
          <p:sp>
            <p:nvSpPr>
              <p:cNvPr id="7" name="Tijdelijke aanduiding voor inhoud 6">
                <a:extLst>
                  <a:ext uri="{FF2B5EF4-FFF2-40B4-BE49-F238E27FC236}">
                    <a16:creationId xmlns:a16="http://schemas.microsoft.com/office/drawing/2014/main" id="{61872BCB-D0E3-4C83-9DB0-D294A322DC3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nl-NL">
                    <a:noFill/>
                  </a:rPr>
                  <a:t> </a:t>
                </a:r>
              </a:p>
            </p:txBody>
          </p:sp>
        </mc:Fallback>
      </mc:AlternateContent>
    </p:spTree>
    <p:extLst>
      <p:ext uri="{BB962C8B-B14F-4D97-AF65-F5344CB8AC3E}">
        <p14:creationId xmlns:p14="http://schemas.microsoft.com/office/powerpoint/2010/main" val="36798691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673B-028E-23AB-2719-E34F69C133EB}"/>
            </a:ext>
          </a:extLst>
        </p:cNvPr>
        <p:cNvGrpSpPr/>
        <p:nvPr/>
      </p:nvGrpSpPr>
      <p:grpSpPr>
        <a:xfrm>
          <a:off x="0" y="0"/>
          <a:ext cx="0" cy="0"/>
          <a:chOff x="0" y="0"/>
          <a:chExt cx="0" cy="0"/>
        </a:xfrm>
      </p:grpSpPr>
      <p:grpSp>
        <p:nvGrpSpPr>
          <p:cNvPr id="57" name="Groep 56">
            <a:extLst>
              <a:ext uri="{FF2B5EF4-FFF2-40B4-BE49-F238E27FC236}">
                <a16:creationId xmlns:a16="http://schemas.microsoft.com/office/drawing/2014/main" id="{2CF04D8D-C3F6-58A3-D3B9-792042F333AE}"/>
              </a:ext>
            </a:extLst>
          </p:cNvPr>
          <p:cNvGrpSpPr/>
          <p:nvPr/>
        </p:nvGrpSpPr>
        <p:grpSpPr>
          <a:xfrm>
            <a:off x="841859" y="5012454"/>
            <a:ext cx="792000" cy="792000"/>
            <a:chOff x="-757751" y="5352550"/>
            <a:chExt cx="792000" cy="792000"/>
          </a:xfrm>
          <a:effectLst>
            <a:outerShdw blurRad="25400" dist="25400" dir="2700000" algn="tl" rotWithShape="0">
              <a:prstClr val="black">
                <a:alpha val="40000"/>
              </a:prstClr>
            </a:outerShdw>
          </a:effectLst>
        </p:grpSpPr>
        <p:sp>
          <p:nvSpPr>
            <p:cNvPr id="52" name="Ovaal 51">
              <a:extLst>
                <a:ext uri="{FF2B5EF4-FFF2-40B4-BE49-F238E27FC236}">
                  <a16:creationId xmlns:a16="http://schemas.microsoft.com/office/drawing/2014/main" id="{0273D676-09FB-ABAB-B251-BBA2F1BBBEB6}"/>
                </a:ext>
              </a:extLst>
            </p:cNvPr>
            <p:cNvSpPr/>
            <p:nvPr/>
          </p:nvSpPr>
          <p:spPr>
            <a:xfrm>
              <a:off x="-610931" y="5486940"/>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descr="Badge: 6 met effen opvulling">
              <a:extLst>
                <a:ext uri="{FF2B5EF4-FFF2-40B4-BE49-F238E27FC236}">
                  <a16:creationId xmlns:a16="http://schemas.microsoft.com/office/drawing/2014/main" id="{7C0EA10B-99B1-A808-2B45-B701B341B9A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57751" y="5352550"/>
              <a:ext cx="792000" cy="792000"/>
            </a:xfrm>
            <a:prstGeom prst="rect">
              <a:avLst/>
            </a:prstGeom>
          </p:spPr>
        </p:pic>
      </p:grpSp>
      <p:grpSp>
        <p:nvGrpSpPr>
          <p:cNvPr id="58" name="Groep 57">
            <a:extLst>
              <a:ext uri="{FF2B5EF4-FFF2-40B4-BE49-F238E27FC236}">
                <a16:creationId xmlns:a16="http://schemas.microsoft.com/office/drawing/2014/main" id="{76F858C5-0C84-5586-9427-2EDD81BD2ADC}"/>
              </a:ext>
            </a:extLst>
          </p:cNvPr>
          <p:cNvGrpSpPr/>
          <p:nvPr/>
        </p:nvGrpSpPr>
        <p:grpSpPr>
          <a:xfrm>
            <a:off x="841859" y="4256317"/>
            <a:ext cx="792000" cy="792000"/>
            <a:chOff x="-364041" y="4689643"/>
            <a:chExt cx="792000" cy="792000"/>
          </a:xfrm>
          <a:effectLst>
            <a:outerShdw blurRad="25400" dist="25400" dir="2700000" algn="tl" rotWithShape="0">
              <a:prstClr val="black">
                <a:alpha val="40000"/>
              </a:prstClr>
            </a:outerShdw>
          </a:effectLst>
        </p:grpSpPr>
        <p:sp>
          <p:nvSpPr>
            <p:cNvPr id="51" name="Ovaal 50">
              <a:extLst>
                <a:ext uri="{FF2B5EF4-FFF2-40B4-BE49-F238E27FC236}">
                  <a16:creationId xmlns:a16="http://schemas.microsoft.com/office/drawing/2014/main" id="{97965A6C-3B75-1A28-9B34-5DBC2CDB4EAE}"/>
                </a:ext>
              </a:extLst>
            </p:cNvPr>
            <p:cNvSpPr/>
            <p:nvPr/>
          </p:nvSpPr>
          <p:spPr>
            <a:xfrm>
              <a:off x="-219751" y="482403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 name="Graphic 37" descr="Badge 5 met effen opvulling">
              <a:extLst>
                <a:ext uri="{FF2B5EF4-FFF2-40B4-BE49-F238E27FC236}">
                  <a16:creationId xmlns:a16="http://schemas.microsoft.com/office/drawing/2014/main" id="{C8560B38-D288-158B-39CB-7F9B9541A3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4041" y="4689643"/>
              <a:ext cx="792000" cy="792000"/>
            </a:xfrm>
            <a:prstGeom prst="rect">
              <a:avLst/>
            </a:prstGeom>
          </p:spPr>
        </p:pic>
      </p:grpSp>
      <p:grpSp>
        <p:nvGrpSpPr>
          <p:cNvPr id="56" name="Groep 55">
            <a:extLst>
              <a:ext uri="{FF2B5EF4-FFF2-40B4-BE49-F238E27FC236}">
                <a16:creationId xmlns:a16="http://schemas.microsoft.com/office/drawing/2014/main" id="{36193F83-37DB-72A6-4974-FEA9782702DA}"/>
              </a:ext>
            </a:extLst>
          </p:cNvPr>
          <p:cNvGrpSpPr/>
          <p:nvPr/>
        </p:nvGrpSpPr>
        <p:grpSpPr>
          <a:xfrm>
            <a:off x="841859" y="3500182"/>
            <a:ext cx="792000" cy="792000"/>
            <a:chOff x="-817566" y="4251434"/>
            <a:chExt cx="792000" cy="792000"/>
          </a:xfrm>
          <a:effectLst>
            <a:outerShdw blurRad="25400" dist="25400" dir="2700000" algn="tl" rotWithShape="0">
              <a:prstClr val="black">
                <a:alpha val="40000"/>
              </a:prstClr>
            </a:outerShdw>
          </a:effectLst>
        </p:grpSpPr>
        <p:sp>
          <p:nvSpPr>
            <p:cNvPr id="50" name="Ovaal 49">
              <a:extLst>
                <a:ext uri="{FF2B5EF4-FFF2-40B4-BE49-F238E27FC236}">
                  <a16:creationId xmlns:a16="http://schemas.microsoft.com/office/drawing/2014/main" id="{F45E5A70-9FE5-C1B8-8521-4A921F74A8E2}"/>
                </a:ext>
              </a:extLst>
            </p:cNvPr>
            <p:cNvSpPr/>
            <p:nvPr/>
          </p:nvSpPr>
          <p:spPr>
            <a:xfrm>
              <a:off x="-675566" y="4392638"/>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Badge 4 met effen opvulling">
              <a:extLst>
                <a:ext uri="{FF2B5EF4-FFF2-40B4-BE49-F238E27FC236}">
                  <a16:creationId xmlns:a16="http://schemas.microsoft.com/office/drawing/2014/main" id="{4382FDF6-94CE-06D7-40C6-DFA3EA22F76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17566" y="4251434"/>
              <a:ext cx="792000" cy="792000"/>
            </a:xfrm>
            <a:prstGeom prst="rect">
              <a:avLst/>
            </a:prstGeom>
          </p:spPr>
        </p:pic>
      </p:grpSp>
      <p:grpSp>
        <p:nvGrpSpPr>
          <p:cNvPr id="55" name="Groep 54">
            <a:extLst>
              <a:ext uri="{FF2B5EF4-FFF2-40B4-BE49-F238E27FC236}">
                <a16:creationId xmlns:a16="http://schemas.microsoft.com/office/drawing/2014/main" id="{79CCCD2D-05E5-B11D-95B7-90464AA03FA4}"/>
              </a:ext>
            </a:extLst>
          </p:cNvPr>
          <p:cNvGrpSpPr/>
          <p:nvPr/>
        </p:nvGrpSpPr>
        <p:grpSpPr>
          <a:xfrm>
            <a:off x="841859" y="2744047"/>
            <a:ext cx="792000" cy="792000"/>
            <a:chOff x="-846542" y="3429000"/>
            <a:chExt cx="792000" cy="792000"/>
          </a:xfrm>
          <a:effectLst>
            <a:outerShdw blurRad="25400" dist="25400" dir="2700000" algn="tl" rotWithShape="0">
              <a:prstClr val="black">
                <a:alpha val="40000"/>
              </a:prstClr>
            </a:outerShdw>
          </a:effectLst>
        </p:grpSpPr>
        <p:sp>
          <p:nvSpPr>
            <p:cNvPr id="49" name="Ovaal 48">
              <a:extLst>
                <a:ext uri="{FF2B5EF4-FFF2-40B4-BE49-F238E27FC236}">
                  <a16:creationId xmlns:a16="http://schemas.microsoft.com/office/drawing/2014/main" id="{F80E0A80-9472-C882-0A76-49042044AAA6}"/>
                </a:ext>
              </a:extLst>
            </p:cNvPr>
            <p:cNvSpPr/>
            <p:nvPr/>
          </p:nvSpPr>
          <p:spPr>
            <a:xfrm>
              <a:off x="-704542" y="3577776"/>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Badge 3 met effen opvulling">
              <a:extLst>
                <a:ext uri="{FF2B5EF4-FFF2-40B4-BE49-F238E27FC236}">
                  <a16:creationId xmlns:a16="http://schemas.microsoft.com/office/drawing/2014/main" id="{29904E99-F70C-E4A6-F016-AA14701F2F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6542" y="3429000"/>
              <a:ext cx="792000" cy="792000"/>
            </a:xfrm>
            <a:prstGeom prst="rect">
              <a:avLst/>
            </a:prstGeom>
          </p:spPr>
        </p:pic>
      </p:grpSp>
      <p:grpSp>
        <p:nvGrpSpPr>
          <p:cNvPr id="54" name="Groep 53">
            <a:extLst>
              <a:ext uri="{FF2B5EF4-FFF2-40B4-BE49-F238E27FC236}">
                <a16:creationId xmlns:a16="http://schemas.microsoft.com/office/drawing/2014/main" id="{9B1DC9EA-0A78-D85C-ED55-E0F199BC664C}"/>
              </a:ext>
            </a:extLst>
          </p:cNvPr>
          <p:cNvGrpSpPr/>
          <p:nvPr/>
        </p:nvGrpSpPr>
        <p:grpSpPr>
          <a:xfrm>
            <a:off x="841859" y="1987912"/>
            <a:ext cx="792000" cy="792000"/>
            <a:chOff x="-214346" y="2665773"/>
            <a:chExt cx="792000" cy="792000"/>
          </a:xfrm>
          <a:effectLst>
            <a:outerShdw blurRad="25400" dist="25400" dir="2700000" algn="tl" rotWithShape="0">
              <a:prstClr val="black">
                <a:alpha val="40000"/>
              </a:prstClr>
            </a:outerShdw>
          </a:effectLst>
        </p:grpSpPr>
        <p:sp>
          <p:nvSpPr>
            <p:cNvPr id="48" name="Ovaal 47">
              <a:extLst>
                <a:ext uri="{FF2B5EF4-FFF2-40B4-BE49-F238E27FC236}">
                  <a16:creationId xmlns:a16="http://schemas.microsoft.com/office/drawing/2014/main" id="{446426F3-7B1F-6E95-9597-A0129FB4E5DA}"/>
                </a:ext>
              </a:extLst>
            </p:cNvPr>
            <p:cNvSpPr/>
            <p:nvPr/>
          </p:nvSpPr>
          <p:spPr>
            <a:xfrm>
              <a:off x="-70263" y="2800163"/>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4" name="Graphic 43" descr="Badge met effen opvulling">
              <a:extLst>
                <a:ext uri="{FF2B5EF4-FFF2-40B4-BE49-F238E27FC236}">
                  <a16:creationId xmlns:a16="http://schemas.microsoft.com/office/drawing/2014/main" id="{EE46DC29-7D41-0F2C-A7D3-C8F1EDBF73D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4346" y="2665773"/>
              <a:ext cx="792000" cy="792000"/>
            </a:xfrm>
            <a:prstGeom prst="rect">
              <a:avLst/>
            </a:prstGeom>
          </p:spPr>
        </p:pic>
      </p:grpSp>
      <p:grpSp>
        <p:nvGrpSpPr>
          <p:cNvPr id="53" name="Groep 52">
            <a:extLst>
              <a:ext uri="{FF2B5EF4-FFF2-40B4-BE49-F238E27FC236}">
                <a16:creationId xmlns:a16="http://schemas.microsoft.com/office/drawing/2014/main" id="{464CC80D-B367-40C2-C58E-6783289A6B5C}"/>
              </a:ext>
            </a:extLst>
          </p:cNvPr>
          <p:cNvGrpSpPr/>
          <p:nvPr/>
        </p:nvGrpSpPr>
        <p:grpSpPr>
          <a:xfrm>
            <a:off x="841859" y="1231777"/>
            <a:ext cx="792000" cy="792000"/>
            <a:chOff x="-21989" y="1668311"/>
            <a:chExt cx="792000" cy="792000"/>
          </a:xfrm>
          <a:effectLst>
            <a:outerShdw blurRad="25400" dist="25400" dir="2700000" algn="tl" rotWithShape="0">
              <a:prstClr val="black">
                <a:alpha val="40000"/>
              </a:prstClr>
            </a:outerShdw>
          </a:effectLst>
        </p:grpSpPr>
        <p:sp>
          <p:nvSpPr>
            <p:cNvPr id="47" name="Ovaal 46">
              <a:extLst>
                <a:ext uri="{FF2B5EF4-FFF2-40B4-BE49-F238E27FC236}">
                  <a16:creationId xmlns:a16="http://schemas.microsoft.com/office/drawing/2014/main" id="{3A1BAEA3-C3EB-629E-C31D-E9DB03F18D46}"/>
                </a:ext>
              </a:extLst>
            </p:cNvPr>
            <p:cNvSpPr/>
            <p:nvPr/>
          </p:nvSpPr>
          <p:spPr>
            <a:xfrm>
              <a:off x="122094" y="1802701"/>
              <a:ext cx="507999" cy="5232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descr="Badge: 1 met effen opvulling">
              <a:extLst>
                <a:ext uri="{FF2B5EF4-FFF2-40B4-BE49-F238E27FC236}">
                  <a16:creationId xmlns:a16="http://schemas.microsoft.com/office/drawing/2014/main" id="{C91F2E09-B3B2-6EF5-01BA-F074C9F46EA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989" y="1668311"/>
              <a:ext cx="792000" cy="792000"/>
            </a:xfrm>
            <a:prstGeom prst="rect">
              <a:avLst/>
            </a:prstGeom>
          </p:spPr>
        </p:pic>
      </p:grpSp>
      <p:cxnSp>
        <p:nvCxnSpPr>
          <p:cNvPr id="3" name="Rechte verbindingslijn 2">
            <a:extLst>
              <a:ext uri="{FF2B5EF4-FFF2-40B4-BE49-F238E27FC236}">
                <a16:creationId xmlns:a16="http://schemas.microsoft.com/office/drawing/2014/main" id="{D76AB955-5AE6-2C4D-AF4C-5B9387AF7E07}"/>
              </a:ext>
            </a:extLst>
          </p:cNvPr>
          <p:cNvCxnSpPr>
            <a:cxnSpLocks/>
          </p:cNvCxnSpPr>
          <p:nvPr/>
        </p:nvCxnSpPr>
        <p:spPr>
          <a:xfrm>
            <a:off x="1963505" y="1253290"/>
            <a:ext cx="0" cy="5172910"/>
          </a:xfrm>
          <a:prstGeom prst="line">
            <a:avLst/>
          </a:prstGeom>
          <a:ln w="111125">
            <a:solidFill>
              <a:srgbClr val="945EE8"/>
            </a:solidFill>
          </a:ln>
          <a:effectLst>
            <a:outerShdw blurRad="25400" dist="25400" dir="2700000" algn="tl" rotWithShape="0">
              <a:prstClr val="black">
                <a:alpha val="40000"/>
              </a:prstClr>
            </a:outerShdw>
          </a:effectLst>
          <a:scene3d>
            <a:camera prst="orthographicFront"/>
            <a:lightRig rig="threePt" dir="t"/>
          </a:scene3d>
          <a:sp3d contourW="12700">
            <a:contourClr>
              <a:srgbClr val="8A69F7"/>
            </a:contourClr>
          </a:sp3d>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D2A4F19B-EF30-9D39-CD4E-94AC3AD51503}"/>
              </a:ext>
            </a:extLst>
          </p:cNvPr>
          <p:cNvSpPr txBox="1"/>
          <p:nvPr/>
        </p:nvSpPr>
        <p:spPr>
          <a:xfrm>
            <a:off x="481393" y="730070"/>
            <a:ext cx="1482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Opgave</a:t>
            </a:r>
          </a:p>
        </p:txBody>
      </p:sp>
      <p:sp>
        <p:nvSpPr>
          <p:cNvPr id="7" name="Tekstvak 6">
            <a:extLst>
              <a:ext uri="{FF2B5EF4-FFF2-40B4-BE49-F238E27FC236}">
                <a16:creationId xmlns:a16="http://schemas.microsoft.com/office/drawing/2014/main" id="{7BB8706E-18F6-9342-13A6-857501E0E03D}"/>
              </a:ext>
            </a:extLst>
          </p:cNvPr>
          <p:cNvSpPr txBox="1"/>
          <p:nvPr/>
        </p:nvSpPr>
        <p:spPr>
          <a:xfrm>
            <a:off x="2191670" y="730070"/>
            <a:ext cx="9624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Effra" panose="02000506080000020004" pitchFamily="2" charset="0"/>
                <a:ea typeface="+mn-ea"/>
                <a:cs typeface="+mn-cs"/>
              </a:rPr>
              <a:t>Tijd</a:t>
            </a:r>
          </a:p>
        </p:txBody>
      </p:sp>
      <p:sp>
        <p:nvSpPr>
          <p:cNvPr id="9" name="Tekstvak 8">
            <a:extLst>
              <a:ext uri="{FF2B5EF4-FFF2-40B4-BE49-F238E27FC236}">
                <a16:creationId xmlns:a16="http://schemas.microsoft.com/office/drawing/2014/main" id="{E3C79F27-FD1A-340A-8120-4F094C462AF5}"/>
              </a:ext>
            </a:extLst>
          </p:cNvPr>
          <p:cNvSpPr txBox="1"/>
          <p:nvPr/>
        </p:nvSpPr>
        <p:spPr>
          <a:xfrm>
            <a:off x="2191669" y="1366167"/>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20</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1" name="Tekstvak 10">
            <a:extLst>
              <a:ext uri="{FF2B5EF4-FFF2-40B4-BE49-F238E27FC236}">
                <a16:creationId xmlns:a16="http://schemas.microsoft.com/office/drawing/2014/main" id="{7B18E940-FB34-430D-8304-803A3DCC2EDC}"/>
              </a:ext>
            </a:extLst>
          </p:cNvPr>
          <p:cNvSpPr txBox="1"/>
          <p:nvPr/>
        </p:nvSpPr>
        <p:spPr>
          <a:xfrm>
            <a:off x="2191670" y="2122302"/>
            <a:ext cx="1322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noProof="0" dirty="0">
                <a:solidFill>
                  <a:prstClr val="black"/>
                </a:solidFill>
                <a:latin typeface="Effra" panose="02000506080000020004" pitchFamily="2" charset="0"/>
              </a:rPr>
              <a:t>45</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3" name="Tekstvak 12">
            <a:extLst>
              <a:ext uri="{FF2B5EF4-FFF2-40B4-BE49-F238E27FC236}">
                <a16:creationId xmlns:a16="http://schemas.microsoft.com/office/drawing/2014/main" id="{1CBDE61B-878C-1FEC-1387-D37881B07F15}"/>
              </a:ext>
            </a:extLst>
          </p:cNvPr>
          <p:cNvSpPr txBox="1"/>
          <p:nvPr/>
        </p:nvSpPr>
        <p:spPr>
          <a:xfrm>
            <a:off x="2191669" y="2878437"/>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20</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5" name="Tekstvak 14">
            <a:extLst>
              <a:ext uri="{FF2B5EF4-FFF2-40B4-BE49-F238E27FC236}">
                <a16:creationId xmlns:a16="http://schemas.microsoft.com/office/drawing/2014/main" id="{9287AC21-8F7E-1DD8-8205-D2BFFA6C10D7}"/>
              </a:ext>
            </a:extLst>
          </p:cNvPr>
          <p:cNvSpPr txBox="1"/>
          <p:nvPr/>
        </p:nvSpPr>
        <p:spPr>
          <a:xfrm>
            <a:off x="2191669" y="3634572"/>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20</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7" name="Tekstvak 16">
            <a:extLst>
              <a:ext uri="{FF2B5EF4-FFF2-40B4-BE49-F238E27FC236}">
                <a16:creationId xmlns:a16="http://schemas.microsoft.com/office/drawing/2014/main" id="{0FF9A040-FB03-E318-FA9B-DDC479C6FA8E}"/>
              </a:ext>
            </a:extLst>
          </p:cNvPr>
          <p:cNvSpPr txBox="1"/>
          <p:nvPr/>
        </p:nvSpPr>
        <p:spPr>
          <a:xfrm>
            <a:off x="2191670" y="4390707"/>
            <a:ext cx="13220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35</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19" name="Tekstvak 18">
            <a:extLst>
              <a:ext uri="{FF2B5EF4-FFF2-40B4-BE49-F238E27FC236}">
                <a16:creationId xmlns:a16="http://schemas.microsoft.com/office/drawing/2014/main" id="{62755330-3330-A30F-0570-4282AC682CC7}"/>
              </a:ext>
            </a:extLst>
          </p:cNvPr>
          <p:cNvSpPr txBox="1"/>
          <p:nvPr/>
        </p:nvSpPr>
        <p:spPr>
          <a:xfrm>
            <a:off x="2191669" y="5146843"/>
            <a:ext cx="143510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black"/>
                </a:solidFill>
                <a:latin typeface="Effra" panose="02000506080000020004" pitchFamily="2" charset="0"/>
              </a:rPr>
              <a:t>20</a:t>
            </a: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 min.</a:t>
            </a:r>
          </a:p>
        </p:txBody>
      </p:sp>
      <p:sp>
        <p:nvSpPr>
          <p:cNvPr id="20" name="Tekstvak 19">
            <a:extLst>
              <a:ext uri="{FF2B5EF4-FFF2-40B4-BE49-F238E27FC236}">
                <a16:creationId xmlns:a16="http://schemas.microsoft.com/office/drawing/2014/main" id="{B0448C63-3B7B-F113-6956-97C102678804}"/>
              </a:ext>
            </a:extLst>
          </p:cNvPr>
          <p:cNvSpPr txBox="1"/>
          <p:nvPr/>
        </p:nvSpPr>
        <p:spPr>
          <a:xfrm>
            <a:off x="647272" y="5902980"/>
            <a:ext cx="1181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Totaal</a:t>
            </a:r>
          </a:p>
        </p:txBody>
      </p:sp>
      <p:sp>
        <p:nvSpPr>
          <p:cNvPr id="21" name="Tekstvak 20">
            <a:extLst>
              <a:ext uri="{FF2B5EF4-FFF2-40B4-BE49-F238E27FC236}">
                <a16:creationId xmlns:a16="http://schemas.microsoft.com/office/drawing/2014/main" id="{18863F69-1359-2448-419E-C8A637805E7A}"/>
              </a:ext>
            </a:extLst>
          </p:cNvPr>
          <p:cNvSpPr txBox="1"/>
          <p:nvPr/>
        </p:nvSpPr>
        <p:spPr>
          <a:xfrm>
            <a:off x="2191669" y="5902980"/>
            <a:ext cx="17638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i="0" u="none" strike="noStrike" kern="1200" cap="none" spc="0" normalizeH="0" baseline="0" noProof="0" dirty="0">
                <a:ln>
                  <a:noFill/>
                </a:ln>
                <a:solidFill>
                  <a:prstClr val="black"/>
                </a:solidFill>
                <a:effectLst/>
                <a:uLnTx/>
                <a:uFillTx/>
                <a:latin typeface="Effra" panose="02000506080000020004" pitchFamily="2" charset="0"/>
                <a:ea typeface="+mn-ea"/>
                <a:cs typeface="+mn-cs"/>
              </a:rPr>
              <a:t>160 min.</a:t>
            </a:r>
          </a:p>
        </p:txBody>
      </p:sp>
      <p:cxnSp>
        <p:nvCxnSpPr>
          <p:cNvPr id="22" name="Rechte verbindingslijn 21">
            <a:extLst>
              <a:ext uri="{FF2B5EF4-FFF2-40B4-BE49-F238E27FC236}">
                <a16:creationId xmlns:a16="http://schemas.microsoft.com/office/drawing/2014/main" id="{6D053E80-4E0A-2EA8-A8E5-15181BDDB9EC}"/>
              </a:ext>
            </a:extLst>
          </p:cNvPr>
          <p:cNvCxnSpPr>
            <a:cxnSpLocks/>
          </p:cNvCxnSpPr>
          <p:nvPr/>
        </p:nvCxnSpPr>
        <p:spPr>
          <a:xfrm flipH="1">
            <a:off x="2191669" y="5809750"/>
            <a:ext cx="1250174" cy="0"/>
          </a:xfrm>
          <a:prstGeom prst="line">
            <a:avLst/>
          </a:prstGeom>
          <a:ln w="76200">
            <a:solidFill>
              <a:schemeClr val="bg1">
                <a:lumMod val="65000"/>
              </a:schemeClr>
            </a:solidFill>
          </a:ln>
          <a:effectLst>
            <a:outerShdw blurRad="254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Rechthoek 76">
            <a:extLst>
              <a:ext uri="{FF2B5EF4-FFF2-40B4-BE49-F238E27FC236}">
                <a16:creationId xmlns:a16="http://schemas.microsoft.com/office/drawing/2014/main" id="{84E7DF91-A357-15AA-A85E-B2BC874C9628}"/>
              </a:ext>
            </a:extLst>
          </p:cNvPr>
          <p:cNvSpPr/>
          <p:nvPr/>
        </p:nvSpPr>
        <p:spPr>
          <a:xfrm>
            <a:off x="5437141" y="2016427"/>
            <a:ext cx="5798671" cy="33464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cxnSp>
        <p:nvCxnSpPr>
          <p:cNvPr id="78" name="Verbindingslijn: gebogen 77">
            <a:extLst>
              <a:ext uri="{FF2B5EF4-FFF2-40B4-BE49-F238E27FC236}">
                <a16:creationId xmlns:a16="http://schemas.microsoft.com/office/drawing/2014/main" id="{417443D2-F6A7-8F48-4768-46A94205FB17}"/>
              </a:ext>
            </a:extLst>
          </p:cNvPr>
          <p:cNvCxnSpPr>
            <a:cxnSpLocks/>
            <a:stCxn id="79" idx="1"/>
            <a:endCxn id="80" idx="1"/>
          </p:cNvCxnSpPr>
          <p:nvPr/>
        </p:nvCxnSpPr>
        <p:spPr>
          <a:xfrm rot="10800000" flipH="1" flipV="1">
            <a:off x="5984445" y="2606942"/>
            <a:ext cx="359859" cy="719394"/>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sp>
        <p:nvSpPr>
          <p:cNvPr id="79" name="Rechthoek: afgeronde hoeken 78">
            <a:extLst>
              <a:ext uri="{FF2B5EF4-FFF2-40B4-BE49-F238E27FC236}">
                <a16:creationId xmlns:a16="http://schemas.microsoft.com/office/drawing/2014/main" id="{265026A5-4467-7B0A-E7FC-3EA1910BF051}"/>
              </a:ext>
            </a:extLst>
          </p:cNvPr>
          <p:cNvSpPr/>
          <p:nvPr/>
        </p:nvSpPr>
        <p:spPr>
          <a:xfrm>
            <a:off x="5984446" y="2303651"/>
            <a:ext cx="4889336" cy="606582"/>
          </a:xfrm>
          <a:prstGeom prst="roundRect">
            <a:avLst/>
          </a:prstGeom>
          <a:solidFill>
            <a:srgbClr val="945EE8"/>
          </a:solidFill>
          <a:ln w="13921" cap="flat">
            <a:noFill/>
            <a:prstDash val="solid"/>
            <a:miter/>
          </a:ln>
          <a:effectLst>
            <a:outerShdw blurRad="25400" dist="25400" dir="2700000" algn="tl" rotWithShape="0">
              <a:prstClr val="black">
                <a:alpha val="40000"/>
              </a:prstClr>
            </a:outerShdw>
          </a:effectLst>
          <a:scene3d>
            <a:camera prst="orthographicFront"/>
            <a:lightRig rig="threePt" dir="t"/>
          </a:scene3d>
          <a:sp3d contourW="12700">
            <a:contourClr>
              <a:srgbClr val="8A69F7"/>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rPr>
              <a:t>Algemene</a:t>
            </a:r>
            <a:r>
              <a:rPr kumimoji="0" lang="nl-NL" sz="2800" b="0" i="0" u="none" strike="noStrike" kern="1200" cap="none" spc="0" normalizeH="0" noProof="0" dirty="0">
                <a:ln>
                  <a:noFill/>
                </a:ln>
                <a:solidFill>
                  <a:prstClr val="white"/>
                </a:solidFill>
                <a:effectLst/>
                <a:uLnTx/>
                <a:uFillTx/>
                <a:latin typeface="Effra Heavy" panose="02000906080000020004" pitchFamily="2" charset="0"/>
                <a:ea typeface="+mn-ea"/>
                <a:cs typeface="+mn-cs"/>
              </a:rPr>
              <a:t> tips</a:t>
            </a:r>
            <a:endParaRPr kumimoji="0" lang="nl-NL" sz="2800" b="0" i="0" u="none" strike="noStrike" kern="1200" cap="none" spc="0" normalizeH="0" baseline="0" noProof="0" dirty="0">
              <a:ln>
                <a:noFill/>
              </a:ln>
              <a:solidFill>
                <a:prstClr val="white"/>
              </a:solidFill>
              <a:effectLst/>
              <a:uLnTx/>
              <a:uFillTx/>
              <a:latin typeface="Effra Heavy" panose="02000906080000020004" pitchFamily="2" charset="0"/>
              <a:ea typeface="+mn-ea"/>
              <a:cs typeface="+mn-cs"/>
            </a:endParaRPr>
          </a:p>
        </p:txBody>
      </p:sp>
      <p:sp>
        <p:nvSpPr>
          <p:cNvPr id="80" name="Rechthoek: afgeronde hoeken 79">
            <a:extLst>
              <a:ext uri="{FF2B5EF4-FFF2-40B4-BE49-F238E27FC236}">
                <a16:creationId xmlns:a16="http://schemas.microsoft.com/office/drawing/2014/main" id="{6C60E1C5-EDC0-F68D-9514-9FA3028A872E}"/>
              </a:ext>
            </a:extLst>
          </p:cNvPr>
          <p:cNvSpPr/>
          <p:nvPr/>
        </p:nvSpPr>
        <p:spPr>
          <a:xfrm>
            <a:off x="6344305" y="3035196"/>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Bepaal</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je volgorde van opgaven</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81" name="Rechthoek: afgeronde hoeken 80">
            <a:extLst>
              <a:ext uri="{FF2B5EF4-FFF2-40B4-BE49-F238E27FC236}">
                <a16:creationId xmlns:a16="http://schemas.microsoft.com/office/drawing/2014/main" id="{2C96A98C-D52D-5EB3-91D2-20EDA9A8220B}"/>
              </a:ext>
            </a:extLst>
          </p:cNvPr>
          <p:cNvSpPr/>
          <p:nvPr/>
        </p:nvSpPr>
        <p:spPr>
          <a:xfrm>
            <a:off x="6344305" y="3752845"/>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solidFill>
                <a:latin typeface="Effra" panose="02000506080000020004" pitchFamily="2" charset="0"/>
              </a:rPr>
              <a:t>Werk netjes</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82" name="Rechthoek: afgeronde hoeken 81">
            <a:extLst>
              <a:ext uri="{FF2B5EF4-FFF2-40B4-BE49-F238E27FC236}">
                <a16:creationId xmlns:a16="http://schemas.microsoft.com/office/drawing/2014/main" id="{CB7645C1-9BD2-B70F-D38C-F8AC09CC3FEA}"/>
              </a:ext>
            </a:extLst>
          </p:cNvPr>
          <p:cNvSpPr/>
          <p:nvPr/>
        </p:nvSpPr>
        <p:spPr>
          <a:xfrm>
            <a:off x="6344305" y="4470494"/>
            <a:ext cx="4529478" cy="582280"/>
          </a:xfrm>
          <a:prstGeom prst="roundRect">
            <a:avLst/>
          </a:prstGeom>
          <a:solidFill>
            <a:schemeClr val="accent3"/>
          </a:solidFill>
          <a:ln w="13921" cap="flat">
            <a:noFill/>
            <a:prstDash val="solid"/>
            <a:miter/>
          </a:ln>
          <a:effectLst>
            <a:outerShdw blurRad="254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Formuleer</a:t>
            </a:r>
            <a:r>
              <a:rPr kumimoji="0" lang="nl-NL" sz="2400" b="0" i="0" u="none" strike="noStrike" kern="1200" cap="none" spc="0" normalizeH="0" noProof="0" dirty="0">
                <a:ln>
                  <a:noFill/>
                </a:ln>
                <a:solidFill>
                  <a:prstClr val="white"/>
                </a:solidFill>
                <a:effectLst/>
                <a:uLnTx/>
                <a:uFillTx/>
                <a:latin typeface="Effra" panose="02000506080000020004" pitchFamily="2" charset="0"/>
                <a:ea typeface="+mn-ea"/>
                <a:cs typeface="+mn-cs"/>
              </a:rPr>
              <a:t> je antwoorden volledig</a:t>
            </a:r>
            <a:endParaRPr kumimoji="0" lang="nl-NL" sz="24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cxnSp>
        <p:nvCxnSpPr>
          <p:cNvPr id="83" name="Verbindingslijn: gebogen 82">
            <a:extLst>
              <a:ext uri="{FF2B5EF4-FFF2-40B4-BE49-F238E27FC236}">
                <a16:creationId xmlns:a16="http://schemas.microsoft.com/office/drawing/2014/main" id="{02F39889-5354-7AA9-54D6-AA61F939389C}"/>
              </a:ext>
            </a:extLst>
          </p:cNvPr>
          <p:cNvCxnSpPr>
            <a:cxnSpLocks/>
            <a:stCxn id="79" idx="1"/>
            <a:endCxn id="81" idx="1"/>
          </p:cNvCxnSpPr>
          <p:nvPr/>
        </p:nvCxnSpPr>
        <p:spPr>
          <a:xfrm rot="10800000" flipH="1" flipV="1">
            <a:off x="5984445" y="2606941"/>
            <a:ext cx="359859" cy="1437043"/>
          </a:xfrm>
          <a:prstGeom prst="bentConnector3">
            <a:avLst>
              <a:gd name="adj1" fmla="val -63525"/>
            </a:avLst>
          </a:prstGeom>
          <a:ln w="57150">
            <a:solidFill>
              <a:srgbClr val="A478EC"/>
            </a:solidFill>
          </a:ln>
        </p:spPr>
        <p:style>
          <a:lnRef idx="1">
            <a:schemeClr val="accent1"/>
          </a:lnRef>
          <a:fillRef idx="0">
            <a:schemeClr val="accent1"/>
          </a:fillRef>
          <a:effectRef idx="0">
            <a:schemeClr val="accent1"/>
          </a:effectRef>
          <a:fontRef idx="minor">
            <a:schemeClr val="tx1"/>
          </a:fontRef>
        </p:style>
      </p:cxnSp>
      <p:cxnSp>
        <p:nvCxnSpPr>
          <p:cNvPr id="84" name="Verbindingslijn: gebogen 83">
            <a:extLst>
              <a:ext uri="{FF2B5EF4-FFF2-40B4-BE49-F238E27FC236}">
                <a16:creationId xmlns:a16="http://schemas.microsoft.com/office/drawing/2014/main" id="{64B1A527-D20F-AE31-B01B-9D09FAC86939}"/>
              </a:ext>
            </a:extLst>
          </p:cNvPr>
          <p:cNvCxnSpPr>
            <a:cxnSpLocks/>
            <a:stCxn id="79" idx="1"/>
            <a:endCxn id="82" idx="1"/>
          </p:cNvCxnSpPr>
          <p:nvPr/>
        </p:nvCxnSpPr>
        <p:spPr>
          <a:xfrm rot="10800000" flipH="1" flipV="1">
            <a:off x="5984445" y="2606942"/>
            <a:ext cx="359859" cy="2154692"/>
          </a:xfrm>
          <a:prstGeom prst="bentConnector3">
            <a:avLst>
              <a:gd name="adj1" fmla="val -63525"/>
            </a:avLst>
          </a:prstGeom>
          <a:ln w="57150">
            <a:solidFill>
              <a:srgbClr val="A478EC"/>
            </a:solidFill>
          </a:ln>
          <a:scene3d>
            <a:camera prst="orthographicFront"/>
            <a:lightRig rig="threePt" dir="t"/>
          </a:scene3d>
          <a:sp3d contourW="12700">
            <a:contourClr>
              <a:srgbClr val="8A69F7"/>
            </a:contourClr>
          </a:sp3d>
        </p:spPr>
        <p:style>
          <a:lnRef idx="1">
            <a:schemeClr val="accent1"/>
          </a:lnRef>
          <a:fillRef idx="0">
            <a:schemeClr val="accent1"/>
          </a:fillRef>
          <a:effectRef idx="0">
            <a:schemeClr val="accent1"/>
          </a:effectRef>
          <a:fontRef idx="minor">
            <a:schemeClr val="tx1"/>
          </a:fontRef>
        </p:style>
      </p:cxnSp>
      <p:pic>
        <p:nvPicPr>
          <p:cNvPr id="86" name="Graphic 85" descr="Lijn met pijl: Curve in wijzerzin met effen opvulling">
            <a:extLst>
              <a:ext uri="{FF2B5EF4-FFF2-40B4-BE49-F238E27FC236}">
                <a16:creationId xmlns:a16="http://schemas.microsoft.com/office/drawing/2014/main" id="{192CB1F4-7851-54BD-ACE2-E0353B70635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4231377" flipH="1" flipV="1">
            <a:off x="3529087" y="5445778"/>
            <a:ext cx="914400" cy="914400"/>
          </a:xfrm>
          <a:prstGeom prst="rect">
            <a:avLst/>
          </a:prstGeom>
        </p:spPr>
      </p:pic>
      <p:sp>
        <p:nvSpPr>
          <p:cNvPr id="87" name="Rechthoek: afgeronde hoeken 86">
            <a:extLst>
              <a:ext uri="{FF2B5EF4-FFF2-40B4-BE49-F238E27FC236}">
                <a16:creationId xmlns:a16="http://schemas.microsoft.com/office/drawing/2014/main" id="{8F43E153-74ED-9EE7-620E-EF0B6660753C}"/>
              </a:ext>
            </a:extLst>
          </p:cNvPr>
          <p:cNvSpPr/>
          <p:nvPr/>
        </p:nvSpPr>
        <p:spPr>
          <a:xfrm>
            <a:off x="3544093" y="4555490"/>
            <a:ext cx="1564948" cy="852963"/>
          </a:xfrm>
          <a:prstGeom prst="roundRect">
            <a:avLst/>
          </a:prstGeom>
          <a:solidFill>
            <a:srgbClr val="A478EC"/>
          </a:solidFill>
          <a:ln w="13921" cap="flat">
            <a:noFill/>
            <a:prstDash val="solid"/>
            <a:miter/>
          </a:ln>
          <a:effectLst>
            <a:outerShdw blurRad="25400" dist="25400" dir="2700000" algn="tl" rotWithShape="0">
              <a:prstClr val="black">
                <a:alpha val="40000"/>
              </a:prstClr>
            </a:outerShdw>
          </a:effectLst>
          <a:scene3d>
            <a:camera prst="orthographicFront"/>
            <a:lightRig rig="threePt" dir="t"/>
          </a:scene3d>
          <a:sp3d contourW="12700">
            <a:contourClr>
              <a:srgbClr val="8A69F7"/>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000" dirty="0">
                <a:solidFill>
                  <a:prstClr val="white"/>
                </a:solidFill>
                <a:latin typeface="Effra" panose="02000506080000020004" pitchFamily="2" charset="0"/>
              </a:rPr>
              <a:t>Speling:</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prstClr val="white"/>
                </a:solidFill>
                <a:latin typeface="Effra" panose="02000506080000020004" pitchFamily="2" charset="0"/>
              </a:rPr>
              <a:t>20 min. </a:t>
            </a:r>
            <a:endParaRPr kumimoji="0" lang="nl-NL" sz="2800" b="1" i="0" u="none" strike="noStrike" kern="1200" cap="none" spc="0" normalizeH="0" baseline="0" noProof="0" dirty="0">
              <a:ln>
                <a:noFill/>
              </a:ln>
              <a:solidFill>
                <a:prstClr val="white"/>
              </a:solidFill>
              <a:effectLst/>
              <a:uLnTx/>
              <a:uFillTx/>
              <a:latin typeface="Effra" panose="02000506080000020004" pitchFamily="2" charset="0"/>
            </a:endParaRPr>
          </a:p>
        </p:txBody>
      </p:sp>
    </p:spTree>
    <p:extLst>
      <p:ext uri="{BB962C8B-B14F-4D97-AF65-F5344CB8AC3E}">
        <p14:creationId xmlns:p14="http://schemas.microsoft.com/office/powerpoint/2010/main" val="2621349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250"/>
                                        <p:tgtEl>
                                          <p:spTgt spid="3"/>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
                                  </p:stCondLst>
                                  <p:childTnLst>
                                    <p:set>
                                      <p:cBhvr>
                                        <p:cTn id="20" dur="1" fill="hold">
                                          <p:stCondLst>
                                            <p:cond delay="0"/>
                                          </p:stCondLst>
                                        </p:cTn>
                                        <p:tgtEl>
                                          <p:spTgt spid="54"/>
                                        </p:tgtEl>
                                        <p:attrNameLst>
                                          <p:attrName>style.visibility</p:attrName>
                                        </p:attrNameLst>
                                      </p:cBhvr>
                                      <p:to>
                                        <p:strVal val="visible"/>
                                      </p:to>
                                    </p:set>
                                  </p:childTnLst>
                                </p:cTn>
                              </p:par>
                            </p:childTnLst>
                          </p:cTn>
                        </p:par>
                        <p:par>
                          <p:cTn id="21" fill="hold">
                            <p:stCondLst>
                              <p:cond delay="100"/>
                            </p:stCondLst>
                            <p:childTnLst>
                              <p:par>
                                <p:cTn id="22" presetID="1" presetClass="entr" presetSubtype="0" fill="hold" nodeType="afterEffect">
                                  <p:stCondLst>
                                    <p:cond delay="100"/>
                                  </p:stCondLst>
                                  <p:childTnLst>
                                    <p:set>
                                      <p:cBhvr>
                                        <p:cTn id="23" dur="1" fill="hold">
                                          <p:stCondLst>
                                            <p:cond delay="0"/>
                                          </p:stCondLst>
                                        </p:cTn>
                                        <p:tgtEl>
                                          <p:spTgt spid="55"/>
                                        </p:tgtEl>
                                        <p:attrNameLst>
                                          <p:attrName>style.visibility</p:attrName>
                                        </p:attrNameLst>
                                      </p:cBhvr>
                                      <p:to>
                                        <p:strVal val="visible"/>
                                      </p:to>
                                    </p:set>
                                  </p:childTnLst>
                                </p:cTn>
                              </p:par>
                            </p:childTnLst>
                          </p:cTn>
                        </p:par>
                        <p:par>
                          <p:cTn id="24" fill="hold">
                            <p:stCondLst>
                              <p:cond delay="200"/>
                            </p:stCondLst>
                            <p:childTnLst>
                              <p:par>
                                <p:cTn id="25" presetID="1" presetClass="entr" presetSubtype="0" fill="hold" nodeType="afterEffect">
                                  <p:stCondLst>
                                    <p:cond delay="100"/>
                                  </p:stCondLst>
                                  <p:childTnLst>
                                    <p:set>
                                      <p:cBhvr>
                                        <p:cTn id="26" dur="1" fill="hold">
                                          <p:stCondLst>
                                            <p:cond delay="0"/>
                                          </p:stCondLst>
                                        </p:cTn>
                                        <p:tgtEl>
                                          <p:spTgt spid="56"/>
                                        </p:tgtEl>
                                        <p:attrNameLst>
                                          <p:attrName>style.visibility</p:attrName>
                                        </p:attrNameLst>
                                      </p:cBhvr>
                                      <p:to>
                                        <p:strVal val="visible"/>
                                      </p:to>
                                    </p:set>
                                  </p:childTnLst>
                                </p:cTn>
                              </p:par>
                            </p:childTnLst>
                          </p:cTn>
                        </p:par>
                        <p:par>
                          <p:cTn id="27" fill="hold">
                            <p:stCondLst>
                              <p:cond delay="300"/>
                            </p:stCondLst>
                            <p:childTnLst>
                              <p:par>
                                <p:cTn id="28" presetID="1" presetClass="entr" presetSubtype="0" fill="hold" nodeType="afterEffect">
                                  <p:stCondLst>
                                    <p:cond delay="100"/>
                                  </p:stCondLst>
                                  <p:childTnLst>
                                    <p:set>
                                      <p:cBhvr>
                                        <p:cTn id="29" dur="1" fill="hold">
                                          <p:stCondLst>
                                            <p:cond delay="0"/>
                                          </p:stCondLst>
                                        </p:cTn>
                                        <p:tgtEl>
                                          <p:spTgt spid="58"/>
                                        </p:tgtEl>
                                        <p:attrNameLst>
                                          <p:attrName>style.visibility</p:attrName>
                                        </p:attrNameLst>
                                      </p:cBhvr>
                                      <p:to>
                                        <p:strVal val="visible"/>
                                      </p:to>
                                    </p:set>
                                  </p:childTnLst>
                                </p:cTn>
                              </p:par>
                            </p:childTnLst>
                          </p:cTn>
                        </p:par>
                        <p:par>
                          <p:cTn id="30" fill="hold">
                            <p:stCondLst>
                              <p:cond delay="400"/>
                            </p:stCondLst>
                            <p:childTnLst>
                              <p:par>
                                <p:cTn id="31" presetID="1" presetClass="entr" presetSubtype="0" fill="hold" nodeType="afterEffect">
                                  <p:stCondLst>
                                    <p:cond delay="10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150"/>
                                        <p:tgtEl>
                                          <p:spTgt spid="22"/>
                                        </p:tgtEl>
                                      </p:cBhvr>
                                    </p:animEffect>
                                  </p:childTnLst>
                                </p:cTn>
                              </p:par>
                            </p:childTnLst>
                          </p:cTn>
                        </p:par>
                        <p:par>
                          <p:cTn id="66" fill="hold">
                            <p:stCondLst>
                              <p:cond delay="150"/>
                            </p:stCondLst>
                            <p:childTnLst>
                              <p:par>
                                <p:cTn id="67" presetID="1"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22" presetClass="entr" presetSubtype="1" fill="hold" nodeType="with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wipe(up)">
                                      <p:cBhvr>
                                        <p:cTn id="75" dur="200"/>
                                        <p:tgtEl>
                                          <p:spTgt spid="86"/>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7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80"/>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7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0" grpId="0"/>
      <p:bldP spid="21" grpId="0"/>
      <p:bldP spid="77" grpId="0" animBg="1"/>
      <p:bldP spid="79" grpId="0" animBg="1"/>
      <p:bldP spid="80" grpId="0" animBg="1"/>
      <p:bldP spid="81" grpId="0" animBg="1"/>
      <p:bldP spid="82" grpId="0" animBg="1"/>
      <p:bldP spid="8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0CE1D-00FB-494E-8331-A86FB34C729D}"/>
              </a:ext>
            </a:extLst>
          </p:cNvPr>
          <p:cNvSpPr>
            <a:spLocks noGrp="1"/>
          </p:cNvSpPr>
          <p:nvPr>
            <p:ph type="title"/>
          </p:nvPr>
        </p:nvSpPr>
        <p:spPr>
          <a:xfrm>
            <a:off x="838200" y="679759"/>
            <a:ext cx="10515600" cy="1325563"/>
          </a:xfrm>
        </p:spPr>
        <p:txBody>
          <a:bodyPr/>
          <a:lstStyle/>
          <a:p>
            <a:r>
              <a:rPr lang="nl-NL" dirty="0"/>
              <a:t>Examenvoorbeeld (2024-II, opgave 5)</a:t>
            </a:r>
          </a:p>
        </p:txBody>
      </p:sp>
      <p:sp>
        <p:nvSpPr>
          <p:cNvPr id="3" name="Tijdelijke aanduiding voor inhoud 2">
            <a:extLst>
              <a:ext uri="{FF2B5EF4-FFF2-40B4-BE49-F238E27FC236}">
                <a16:creationId xmlns:a16="http://schemas.microsoft.com/office/drawing/2014/main" id="{2EED1FAB-1ED2-48C6-AC26-52F88F6CE14E}"/>
              </a:ext>
            </a:extLst>
          </p:cNvPr>
          <p:cNvSpPr>
            <a:spLocks noGrp="1"/>
          </p:cNvSpPr>
          <p:nvPr>
            <p:ph sz="half" idx="1"/>
          </p:nvPr>
        </p:nvSpPr>
        <p:spPr/>
        <p:txBody>
          <a:bodyPr>
            <a:normAutofit/>
          </a:bodyPr>
          <a:lstStyle/>
          <a:p>
            <a:pPr marL="0" indent="0">
              <a:buNone/>
            </a:pPr>
            <a:r>
              <a:rPr lang="nl-NL" sz="2000" dirty="0"/>
              <a:t>Zzp’er Joshua heeft een bouwbedrijf met de naam ‘Daglicht’. Daglicht plaatst voornamelijk dakramen van het merk LUXEV in woningen. Joshua wil meer opdrachten aannemen en in omzet toenemen. Hij neemt kennis van het montagepartnerschap van LUXEV. Bouwbedrijven kunnen montagepartner van LUXEV worden als ze voldoen aan de voorwaarden. </a:t>
            </a:r>
          </a:p>
          <a:p>
            <a:pPr marL="0" indent="0">
              <a:buNone/>
            </a:pPr>
            <a:r>
              <a:rPr lang="nl-NL" sz="2000" dirty="0"/>
              <a:t>LUXEV beoordeelt de liquiditeitspositie van bedrijven die montagepartner willen worden aan de hand van de </a:t>
            </a:r>
            <a:r>
              <a:rPr lang="nl-NL" sz="2000" dirty="0" err="1"/>
              <a:t>quick</a:t>
            </a:r>
            <a:r>
              <a:rPr lang="nl-NL" sz="2000" dirty="0"/>
              <a:t> ratio in plaats van de </a:t>
            </a:r>
            <a:r>
              <a:rPr lang="nl-NL" sz="2000" dirty="0" err="1"/>
              <a:t>current</a:t>
            </a:r>
            <a:r>
              <a:rPr lang="nl-NL" sz="2000" dirty="0"/>
              <a:t> ratio.</a:t>
            </a:r>
          </a:p>
        </p:txBody>
      </p:sp>
      <p:sp>
        <p:nvSpPr>
          <p:cNvPr id="5" name="Tijdelijke aanduiding voor inhoud 4">
            <a:extLst>
              <a:ext uri="{FF2B5EF4-FFF2-40B4-BE49-F238E27FC236}">
                <a16:creationId xmlns:a16="http://schemas.microsoft.com/office/drawing/2014/main" id="{51852E0C-82F6-E5CF-B7C1-9544D45D4E42}"/>
              </a:ext>
            </a:extLst>
          </p:cNvPr>
          <p:cNvSpPr>
            <a:spLocks noGrp="1"/>
          </p:cNvSpPr>
          <p:nvPr>
            <p:ph sz="half" idx="2"/>
          </p:nvPr>
        </p:nvSpPr>
        <p:spPr/>
        <p:txBody>
          <a:bodyPr>
            <a:normAutofit/>
          </a:bodyPr>
          <a:lstStyle/>
          <a:p>
            <a:pPr marL="0" indent="0">
              <a:buNone/>
            </a:pPr>
            <a:r>
              <a:rPr lang="nl-NL" sz="2000" b="1" dirty="0"/>
              <a:t>Vraag 26 (2p):</a:t>
            </a:r>
            <a:br>
              <a:rPr lang="nl-NL" sz="2000" b="1" dirty="0"/>
            </a:br>
            <a:r>
              <a:rPr lang="nl-NL" sz="2000" i="1" dirty="0"/>
              <a:t>Leg uit waarom LUXEV de voorkeur geeft aan het beoordelen van de liquiditeitspositie op basis van de </a:t>
            </a:r>
            <a:r>
              <a:rPr lang="nl-NL" sz="2000" i="1" dirty="0" err="1"/>
              <a:t>quick</a:t>
            </a:r>
            <a:r>
              <a:rPr lang="nl-NL" sz="2000" i="1" dirty="0"/>
              <a:t> ratio in plaats van de </a:t>
            </a:r>
            <a:r>
              <a:rPr lang="nl-NL" sz="2000" i="1" dirty="0" err="1"/>
              <a:t>current</a:t>
            </a:r>
            <a:r>
              <a:rPr lang="nl-NL" sz="2000" i="1" dirty="0"/>
              <a:t> ratio. Betrek daarbij het verschil tussen de </a:t>
            </a:r>
            <a:r>
              <a:rPr lang="nl-NL" sz="2000" i="1" dirty="0" err="1"/>
              <a:t>quick</a:t>
            </a:r>
            <a:r>
              <a:rPr lang="nl-NL" sz="2000" i="1" dirty="0"/>
              <a:t> ratio en </a:t>
            </a:r>
            <a:r>
              <a:rPr lang="nl-NL" sz="2000" i="1" dirty="0" err="1"/>
              <a:t>current</a:t>
            </a:r>
            <a:r>
              <a:rPr lang="nl-NL" sz="2000" i="1" dirty="0"/>
              <a:t> ratio in het antwoord. </a:t>
            </a:r>
            <a:endParaRPr lang="nl-NL" sz="2000" dirty="0"/>
          </a:p>
          <a:p>
            <a:pPr marL="0" indent="0">
              <a:buNone/>
            </a:pPr>
            <a:endParaRPr lang="nl-NL" sz="2000" dirty="0"/>
          </a:p>
          <a:p>
            <a:pPr marL="0" indent="0">
              <a:buNone/>
            </a:pPr>
            <a:r>
              <a:rPr lang="nl-NL" sz="2000" dirty="0"/>
              <a:t>Bij het berekenen van de </a:t>
            </a:r>
            <a:r>
              <a:rPr lang="nl-NL" sz="2000" dirty="0" err="1"/>
              <a:t>quick</a:t>
            </a:r>
            <a:r>
              <a:rPr lang="nl-NL" sz="2000" dirty="0"/>
              <a:t> ratio worden de voorraden niet meegenomen. Dit gebeurt wel bij het berekenen van de </a:t>
            </a:r>
            <a:r>
              <a:rPr lang="nl-NL" sz="2000" dirty="0" err="1"/>
              <a:t>current</a:t>
            </a:r>
            <a:r>
              <a:rPr lang="nl-NL" sz="2000" dirty="0"/>
              <a:t> ratio. </a:t>
            </a:r>
          </a:p>
          <a:p>
            <a:pPr marL="0" indent="0">
              <a:buNone/>
            </a:pPr>
            <a:r>
              <a:rPr lang="nl-NL" sz="2000" dirty="0"/>
              <a:t>De voorraad kan moeilijk te verkopen zijn.  Het kan een tijd duren voordat de voorraad omgezet is in geld. </a:t>
            </a:r>
          </a:p>
        </p:txBody>
      </p:sp>
      <p:sp>
        <p:nvSpPr>
          <p:cNvPr id="6" name="Tekstballon: ovaal 5">
            <a:extLst>
              <a:ext uri="{FF2B5EF4-FFF2-40B4-BE49-F238E27FC236}">
                <a16:creationId xmlns:a16="http://schemas.microsoft.com/office/drawing/2014/main" id="{C02184F1-15D0-63B6-ABEA-B2D014F7DE44}"/>
              </a:ext>
            </a:extLst>
          </p:cNvPr>
          <p:cNvSpPr/>
          <p:nvPr/>
        </p:nvSpPr>
        <p:spPr>
          <a:xfrm>
            <a:off x="412954" y="1784555"/>
            <a:ext cx="4336026" cy="2290916"/>
          </a:xfrm>
          <a:prstGeom prst="wedgeEllipseCallout">
            <a:avLst>
              <a:gd name="adj1" fmla="val 84609"/>
              <a:gd name="adj2" fmla="val 84818"/>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a:latin typeface="Effra" panose="02000506080000020004"/>
              </a:rPr>
              <a:t>Zorg ervoor dat je zowel het begrip </a:t>
            </a:r>
            <a:r>
              <a:rPr lang="nl-NL" sz="2000" b="1">
                <a:latin typeface="Effra" panose="02000506080000020004"/>
              </a:rPr>
              <a:t>quick</a:t>
            </a:r>
            <a:r>
              <a:rPr lang="nl-NL" sz="2000">
                <a:latin typeface="Effra" panose="02000506080000020004"/>
              </a:rPr>
              <a:t> </a:t>
            </a:r>
            <a:r>
              <a:rPr lang="nl-NL" sz="2000" b="1">
                <a:latin typeface="Effra" panose="02000506080000020004"/>
              </a:rPr>
              <a:t>ratio</a:t>
            </a:r>
            <a:r>
              <a:rPr lang="nl-NL" sz="2000">
                <a:latin typeface="Effra" panose="02000506080000020004"/>
              </a:rPr>
              <a:t> als </a:t>
            </a:r>
            <a:r>
              <a:rPr lang="nl-NL" sz="2000" b="1">
                <a:latin typeface="Effra" panose="02000506080000020004"/>
              </a:rPr>
              <a:t>current</a:t>
            </a:r>
            <a:r>
              <a:rPr lang="nl-NL" sz="2000">
                <a:latin typeface="Effra" panose="02000506080000020004"/>
              </a:rPr>
              <a:t> </a:t>
            </a:r>
            <a:r>
              <a:rPr lang="nl-NL" sz="2000" b="1">
                <a:latin typeface="Effra" panose="02000506080000020004"/>
              </a:rPr>
              <a:t>ratio</a:t>
            </a:r>
            <a:r>
              <a:rPr lang="nl-NL" sz="2000">
                <a:latin typeface="Effra" panose="02000506080000020004"/>
              </a:rPr>
              <a:t> noemt in je antwoord!</a:t>
            </a:r>
            <a:endParaRPr lang="nl-NL" sz="2000" dirty="0">
              <a:latin typeface="Effra" panose="02000506080000020004"/>
            </a:endParaRPr>
          </a:p>
        </p:txBody>
      </p:sp>
    </p:spTree>
    <p:extLst>
      <p:ext uri="{BB962C8B-B14F-4D97-AF65-F5344CB8AC3E}">
        <p14:creationId xmlns:p14="http://schemas.microsoft.com/office/powerpoint/2010/main" val="17566428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9552-7C2D-3DCD-E65A-EABB6CA027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79C335B-421E-D6EF-7858-9430231C7D16}"/>
              </a:ext>
            </a:extLst>
          </p:cNvPr>
          <p:cNvSpPr>
            <a:spLocks noGrp="1"/>
          </p:cNvSpPr>
          <p:nvPr>
            <p:ph type="title"/>
          </p:nvPr>
        </p:nvSpPr>
        <p:spPr>
          <a:xfrm>
            <a:off x="838200" y="679759"/>
            <a:ext cx="10515600" cy="1325563"/>
          </a:xfrm>
        </p:spPr>
        <p:txBody>
          <a:bodyPr/>
          <a:lstStyle/>
          <a:p>
            <a:r>
              <a:rPr lang="nl-NL" dirty="0"/>
              <a:t>Examenvoorbeeld (2024-II, opgave 5)</a:t>
            </a:r>
          </a:p>
        </p:txBody>
      </p:sp>
      <p:sp>
        <p:nvSpPr>
          <p:cNvPr id="3" name="Tijdelijke aanduiding voor inhoud 2">
            <a:extLst>
              <a:ext uri="{FF2B5EF4-FFF2-40B4-BE49-F238E27FC236}">
                <a16:creationId xmlns:a16="http://schemas.microsoft.com/office/drawing/2014/main" id="{24B6988B-C961-57A2-15ED-B02CB05A08BB}"/>
              </a:ext>
            </a:extLst>
          </p:cNvPr>
          <p:cNvSpPr>
            <a:spLocks noGrp="1"/>
          </p:cNvSpPr>
          <p:nvPr>
            <p:ph sz="half" idx="1"/>
          </p:nvPr>
        </p:nvSpPr>
        <p:spPr/>
        <p:txBody>
          <a:bodyPr>
            <a:normAutofit/>
          </a:bodyPr>
          <a:lstStyle/>
          <a:p>
            <a:pPr marL="0" indent="0">
              <a:buNone/>
            </a:pPr>
            <a:r>
              <a:rPr lang="nl-NL" sz="2000" dirty="0"/>
              <a:t>In informatiebron 6 zijn de financiële gegevens van Daglicht te vinden. LUXEV stelt als voorwaarde dat de </a:t>
            </a:r>
            <a:r>
              <a:rPr lang="nl-NL" sz="2000" dirty="0" err="1"/>
              <a:t>quick</a:t>
            </a:r>
            <a:r>
              <a:rPr lang="nl-NL" sz="2000" dirty="0"/>
              <a:t> ratio minimaal 1,0 is. </a:t>
            </a:r>
          </a:p>
          <a:p>
            <a:pPr marL="0" indent="0">
              <a:buNone/>
            </a:pPr>
            <a:endParaRPr lang="nl-NL" sz="2000" dirty="0"/>
          </a:p>
          <a:p>
            <a:pPr marL="0" indent="0">
              <a:buNone/>
            </a:pPr>
            <a:endParaRPr lang="nl-NL" sz="2000" dirty="0"/>
          </a:p>
        </p:txBody>
      </p:sp>
      <mc:AlternateContent xmlns:mc="http://schemas.openxmlformats.org/markup-compatibility/2006" xmlns:a14="http://schemas.microsoft.com/office/drawing/2010/main">
        <mc:Choice Requires="a14">
          <p:sp>
            <p:nvSpPr>
              <p:cNvPr id="5" name="Tijdelijke aanduiding voor inhoud 4">
                <a:extLst>
                  <a:ext uri="{FF2B5EF4-FFF2-40B4-BE49-F238E27FC236}">
                    <a16:creationId xmlns:a16="http://schemas.microsoft.com/office/drawing/2014/main" id="{B409D845-0E19-351C-9FB6-B509E6938AE1}"/>
                  </a:ext>
                </a:extLst>
              </p:cNvPr>
              <p:cNvSpPr>
                <a:spLocks noGrp="1"/>
              </p:cNvSpPr>
              <p:nvPr>
                <p:ph sz="half" idx="2"/>
              </p:nvPr>
            </p:nvSpPr>
            <p:spPr/>
            <p:txBody>
              <a:bodyPr>
                <a:normAutofit/>
              </a:bodyPr>
              <a:lstStyle/>
              <a:p>
                <a:pPr marL="0" indent="0">
                  <a:buNone/>
                </a:pPr>
                <a:r>
                  <a:rPr lang="nl-NL" sz="2000" b="1" dirty="0"/>
                  <a:t>Vraag 27 (1p):</a:t>
                </a:r>
                <a:br>
                  <a:rPr lang="nl-NL" sz="2000" b="1" dirty="0"/>
                </a:br>
                <a:r>
                  <a:rPr lang="nl-NL" sz="2000" i="1" dirty="0"/>
                  <a:t>Toon met een berekening aan dat Daglicht per 1 januari 2022 voldoet aan deze voorwaarde. </a:t>
                </a:r>
              </a:p>
              <a:p>
                <a:pPr marL="0" indent="0">
                  <a:buNone/>
                </a:pPr>
                <a:endParaRPr lang="nl-NL" sz="2000" dirty="0"/>
              </a:p>
              <a:p>
                <a:pPr marL="0" indent="0">
                  <a:buNone/>
                </a:pPr>
                <a:r>
                  <a:rPr lang="nl-NL" sz="2000" b="1" dirty="0">
                    <a:solidFill>
                      <a:srgbClr val="945DE8"/>
                    </a:solidFill>
                  </a:rPr>
                  <a:t>Quick ratio = </a:t>
                </a:r>
                <a14:m>
                  <m:oMath xmlns:m="http://schemas.openxmlformats.org/officeDocument/2006/math">
                    <m:f>
                      <m:fPr>
                        <m:ctrlPr>
                          <a:rPr lang="nl-NL" sz="2000" b="1" i="1" smtClean="0">
                            <a:solidFill>
                              <a:srgbClr val="945DE8"/>
                            </a:solidFill>
                            <a:latin typeface="Cambria Math" panose="02040503050406030204" pitchFamily="18" charset="0"/>
                          </a:rPr>
                        </m:ctrlPr>
                      </m:fPr>
                      <m:num>
                        <m:r>
                          <a:rPr lang="nl-NL" sz="2000" b="1" i="1" smtClean="0">
                            <a:solidFill>
                              <a:srgbClr val="945DE8"/>
                            </a:solidFill>
                            <a:latin typeface="Cambria Math" panose="02040503050406030204" pitchFamily="18" charset="0"/>
                          </a:rPr>
                          <m:t>𝒗𝒍𝒐𝒕𝒕𝒆𝒏𝒅𝒆</m:t>
                        </m:r>
                        <m:r>
                          <a:rPr lang="nl-NL" sz="2000" b="1" i="1" smtClean="0">
                            <a:solidFill>
                              <a:srgbClr val="945DE8"/>
                            </a:solidFill>
                            <a:latin typeface="Cambria Math" panose="02040503050406030204" pitchFamily="18" charset="0"/>
                          </a:rPr>
                          <m:t> </m:t>
                        </m:r>
                        <m:r>
                          <a:rPr lang="nl-NL" sz="2000" b="1" i="1" smtClean="0">
                            <a:solidFill>
                              <a:srgbClr val="945DE8"/>
                            </a:solidFill>
                            <a:latin typeface="Cambria Math" panose="02040503050406030204" pitchFamily="18" charset="0"/>
                          </a:rPr>
                          <m:t>𝒂𝒄𝒕𝒊𝒗𝒂</m:t>
                        </m:r>
                        <m:r>
                          <a:rPr lang="nl-NL" sz="2000" b="1" i="1" smtClean="0">
                            <a:solidFill>
                              <a:srgbClr val="945DE8"/>
                            </a:solidFill>
                            <a:latin typeface="Cambria Math" panose="02040503050406030204" pitchFamily="18" charset="0"/>
                          </a:rPr>
                          <m:t> </m:t>
                        </m:r>
                        <m:r>
                          <a:rPr lang="nl-NL" sz="2000" b="1" i="1" smtClean="0">
                            <a:solidFill>
                              <a:srgbClr val="945DE8"/>
                            </a:solidFill>
                            <a:latin typeface="Cambria Math" panose="02040503050406030204" pitchFamily="18" charset="0"/>
                          </a:rPr>
                          <m:t>𝒎</m:t>
                        </m:r>
                        <m:r>
                          <a:rPr lang="nl-NL" sz="2000" b="1" i="1" smtClean="0">
                            <a:solidFill>
                              <a:srgbClr val="945DE8"/>
                            </a:solidFill>
                            <a:latin typeface="Cambria Math" panose="02040503050406030204" pitchFamily="18" charset="0"/>
                          </a:rPr>
                          <m:t>.</m:t>
                        </m:r>
                        <m:r>
                          <a:rPr lang="nl-NL" sz="2000" b="1" i="1" smtClean="0">
                            <a:solidFill>
                              <a:srgbClr val="945DE8"/>
                            </a:solidFill>
                            <a:latin typeface="Cambria Math" panose="02040503050406030204" pitchFamily="18" charset="0"/>
                          </a:rPr>
                          <m:t>𝒖</m:t>
                        </m:r>
                        <m:r>
                          <a:rPr lang="nl-NL" sz="2000" b="1" i="1" smtClean="0">
                            <a:solidFill>
                              <a:srgbClr val="945DE8"/>
                            </a:solidFill>
                            <a:latin typeface="Cambria Math" panose="02040503050406030204" pitchFamily="18" charset="0"/>
                          </a:rPr>
                          <m:t>.</m:t>
                        </m:r>
                        <m:r>
                          <a:rPr lang="nl-NL" sz="2000" b="1" i="1" smtClean="0">
                            <a:solidFill>
                              <a:srgbClr val="945DE8"/>
                            </a:solidFill>
                            <a:latin typeface="Cambria Math" panose="02040503050406030204" pitchFamily="18" charset="0"/>
                          </a:rPr>
                          <m:t>𝒗</m:t>
                        </m:r>
                        <m:r>
                          <a:rPr lang="nl-NL" sz="2000" b="1" i="1" smtClean="0">
                            <a:solidFill>
                              <a:srgbClr val="945DE8"/>
                            </a:solidFill>
                            <a:latin typeface="Cambria Math" panose="02040503050406030204" pitchFamily="18" charset="0"/>
                          </a:rPr>
                          <m:t>.  </m:t>
                        </m:r>
                        <m:r>
                          <a:rPr lang="nl-NL" sz="2000" b="1" i="1" smtClean="0">
                            <a:solidFill>
                              <a:srgbClr val="945DE8"/>
                            </a:solidFill>
                            <a:latin typeface="Cambria Math" panose="02040503050406030204" pitchFamily="18" charset="0"/>
                          </a:rPr>
                          <m:t>𝒗𝒐𝒐𝒓𝒓𝒂𝒅𝒆𝒏</m:t>
                        </m:r>
                        <m:r>
                          <a:rPr lang="nl-NL" sz="2000" b="1" i="1" smtClean="0">
                            <a:solidFill>
                              <a:srgbClr val="945DE8"/>
                            </a:solidFill>
                            <a:latin typeface="Cambria Math" panose="02040503050406030204" pitchFamily="18" charset="0"/>
                          </a:rPr>
                          <m:t>+</m:t>
                        </m:r>
                        <m:r>
                          <a:rPr lang="nl-NL" sz="2000" b="1" i="1" smtClean="0">
                            <a:solidFill>
                              <a:srgbClr val="945DE8"/>
                            </a:solidFill>
                            <a:latin typeface="Cambria Math" panose="02040503050406030204" pitchFamily="18" charset="0"/>
                          </a:rPr>
                          <m:t>𝒍𝒊𝒒𝒖𝒊𝒅𝒆</m:t>
                        </m:r>
                        <m:r>
                          <a:rPr lang="nl-NL" sz="2000" b="1" i="1" smtClean="0">
                            <a:solidFill>
                              <a:srgbClr val="945DE8"/>
                            </a:solidFill>
                            <a:latin typeface="Cambria Math" panose="02040503050406030204" pitchFamily="18" charset="0"/>
                          </a:rPr>
                          <m:t> </m:t>
                        </m:r>
                        <m:r>
                          <a:rPr lang="nl-NL" sz="2000" b="1" i="1" smtClean="0">
                            <a:solidFill>
                              <a:srgbClr val="945DE8"/>
                            </a:solidFill>
                            <a:latin typeface="Cambria Math" panose="02040503050406030204" pitchFamily="18" charset="0"/>
                          </a:rPr>
                          <m:t>𝒎𝒊𝒅𝒅𝒆𝒍𝒆𝒏</m:t>
                        </m:r>
                      </m:num>
                      <m:den>
                        <m:r>
                          <a:rPr lang="nl-NL" sz="2000" b="1" i="1" smtClean="0">
                            <a:solidFill>
                              <a:srgbClr val="945DE8"/>
                            </a:solidFill>
                            <a:latin typeface="Cambria Math" panose="02040503050406030204" pitchFamily="18" charset="0"/>
                          </a:rPr>
                          <m:t>𝒌𝒐𝒓𝒕</m:t>
                        </m:r>
                        <m:r>
                          <a:rPr lang="nl-NL" sz="2000" b="1" i="1" smtClean="0">
                            <a:solidFill>
                              <a:srgbClr val="945DE8"/>
                            </a:solidFill>
                            <a:latin typeface="Cambria Math" panose="02040503050406030204" pitchFamily="18" charset="0"/>
                          </a:rPr>
                          <m:t> </m:t>
                        </m:r>
                        <m:r>
                          <a:rPr lang="nl-NL" sz="2000" b="1" i="1" smtClean="0">
                            <a:solidFill>
                              <a:srgbClr val="945DE8"/>
                            </a:solidFill>
                            <a:latin typeface="Cambria Math" panose="02040503050406030204" pitchFamily="18" charset="0"/>
                          </a:rPr>
                          <m:t>𝒗𝒓𝒆𝒆𝒎𝒅</m:t>
                        </m:r>
                        <m:r>
                          <a:rPr lang="nl-NL" sz="2000" b="1" i="1" smtClean="0">
                            <a:solidFill>
                              <a:srgbClr val="945DE8"/>
                            </a:solidFill>
                            <a:latin typeface="Cambria Math" panose="02040503050406030204" pitchFamily="18" charset="0"/>
                          </a:rPr>
                          <m:t> </m:t>
                        </m:r>
                        <m:r>
                          <a:rPr lang="nl-NL" sz="2000" b="1" i="1" smtClean="0">
                            <a:solidFill>
                              <a:srgbClr val="945DE8"/>
                            </a:solidFill>
                            <a:latin typeface="Cambria Math" panose="02040503050406030204" pitchFamily="18" charset="0"/>
                          </a:rPr>
                          <m:t>𝒗𝒆𝒓𝒎𝒐𝒈𝒆𝒏</m:t>
                        </m:r>
                      </m:den>
                    </m:f>
                  </m:oMath>
                </a14:m>
                <a:endParaRPr lang="nl-NL" sz="2000" b="1" dirty="0"/>
              </a:p>
              <a:p>
                <a:pPr marL="0" indent="0">
                  <a:buNone/>
                </a:pPr>
                <a:endParaRPr lang="nl-NL" sz="2000" dirty="0"/>
              </a:p>
              <a:p>
                <a:pPr marL="0" indent="0">
                  <a:buNone/>
                </a:pPr>
                <a:r>
                  <a:rPr lang="nl-NL" sz="2000" dirty="0"/>
                  <a:t>Quick ratio = </a:t>
                </a:r>
                <a14:m>
                  <m:oMath xmlns:m="http://schemas.openxmlformats.org/officeDocument/2006/math">
                    <m:f>
                      <m:fPr>
                        <m:ctrlPr>
                          <a:rPr lang="nl-NL" sz="2000" i="1" smtClean="0">
                            <a:latin typeface="Cambria Math" panose="02040503050406030204" pitchFamily="18" charset="0"/>
                          </a:rPr>
                        </m:ctrlPr>
                      </m:fPr>
                      <m:num>
                        <m:r>
                          <a:rPr lang="nl-NL" sz="2000" b="0" i="1" smtClean="0">
                            <a:latin typeface="Cambria Math" panose="02040503050406030204" pitchFamily="18" charset="0"/>
                          </a:rPr>
                          <m:t>2.000+2.050</m:t>
                        </m:r>
                      </m:num>
                      <m:den>
                        <m:r>
                          <a:rPr lang="nl-NL" sz="2000" b="0" i="1" smtClean="0">
                            <a:latin typeface="Cambria Math" panose="02040503050406030204" pitchFamily="18" charset="0"/>
                          </a:rPr>
                          <m:t>2.250+1.250+250</m:t>
                        </m:r>
                      </m:den>
                    </m:f>
                  </m:oMath>
                </a14:m>
                <a:r>
                  <a:rPr lang="nl-NL" sz="2000" dirty="0"/>
                  <a:t> = 1,08</a:t>
                </a:r>
              </a:p>
              <a:p>
                <a:pPr marL="0" indent="0">
                  <a:buNone/>
                </a:pPr>
                <a:endParaRPr lang="nl-NL" sz="2000" dirty="0"/>
              </a:p>
              <a:p>
                <a:pPr marL="0" indent="0">
                  <a:buNone/>
                </a:pPr>
                <a:r>
                  <a:rPr lang="nl-NL" sz="2000" dirty="0"/>
                  <a:t>1,08 &gt; 1,0, dus Daglicht voldoet aan de voorwaarde.</a:t>
                </a:r>
              </a:p>
            </p:txBody>
          </p:sp>
        </mc:Choice>
        <mc:Fallback xmlns="">
          <p:sp>
            <p:nvSpPr>
              <p:cNvPr id="5" name="Tijdelijke aanduiding voor inhoud 4">
                <a:extLst>
                  <a:ext uri="{FF2B5EF4-FFF2-40B4-BE49-F238E27FC236}">
                    <a16:creationId xmlns:a16="http://schemas.microsoft.com/office/drawing/2014/main" id="{B409D845-0E19-351C-9FB6-B509E6938AE1}"/>
                  </a:ext>
                </a:extLst>
              </p:cNvPr>
              <p:cNvSpPr>
                <a:spLocks noGrp="1" noRot="1" noChangeAspect="1" noMove="1" noResize="1" noEditPoints="1" noAdjustHandles="1" noChangeArrowheads="1" noChangeShapeType="1" noTextEdit="1"/>
              </p:cNvSpPr>
              <p:nvPr>
                <p:ph sz="half" idx="2"/>
              </p:nvPr>
            </p:nvSpPr>
            <p:spPr>
              <a:blipFill>
                <a:blip r:embed="rId2"/>
                <a:stretch>
                  <a:fillRect l="-1294" t="-1401" r="-824"/>
                </a:stretch>
              </a:blipFill>
            </p:spPr>
            <p:txBody>
              <a:bodyPr/>
              <a:lstStyle/>
              <a:p>
                <a:r>
                  <a:rPr lang="nl-NL">
                    <a:noFill/>
                  </a:rPr>
                  <a:t> </a:t>
                </a:r>
              </a:p>
            </p:txBody>
          </p:sp>
        </mc:Fallback>
      </mc:AlternateContent>
      <p:pic>
        <p:nvPicPr>
          <p:cNvPr id="7" name="Afbeelding 6">
            <a:extLst>
              <a:ext uri="{FF2B5EF4-FFF2-40B4-BE49-F238E27FC236}">
                <a16:creationId xmlns:a16="http://schemas.microsoft.com/office/drawing/2014/main" id="{EF2B0C74-23CA-D7E6-5383-42CED2DC36D4}"/>
              </a:ext>
            </a:extLst>
          </p:cNvPr>
          <p:cNvPicPr>
            <a:picLocks noChangeAspect="1"/>
          </p:cNvPicPr>
          <p:nvPr/>
        </p:nvPicPr>
        <p:blipFill>
          <a:blip r:embed="rId3"/>
          <a:stretch>
            <a:fillRect/>
          </a:stretch>
        </p:blipFill>
        <p:spPr>
          <a:xfrm>
            <a:off x="351307" y="2930089"/>
            <a:ext cx="5695909" cy="2369498"/>
          </a:xfrm>
          <a:prstGeom prst="rect">
            <a:avLst/>
          </a:prstGeom>
        </p:spPr>
      </p:pic>
      <p:sp>
        <p:nvSpPr>
          <p:cNvPr id="8" name="Rechthoek 7">
            <a:extLst>
              <a:ext uri="{FF2B5EF4-FFF2-40B4-BE49-F238E27FC236}">
                <a16:creationId xmlns:a16="http://schemas.microsoft.com/office/drawing/2014/main" id="{E15CEA11-EA2E-B217-F3CC-70116AC68CC2}"/>
              </a:ext>
            </a:extLst>
          </p:cNvPr>
          <p:cNvSpPr/>
          <p:nvPr/>
        </p:nvSpPr>
        <p:spPr>
          <a:xfrm>
            <a:off x="471948" y="4463845"/>
            <a:ext cx="2762865" cy="560439"/>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026FECD-E6C8-604C-31AD-ECFA029A6305}"/>
              </a:ext>
            </a:extLst>
          </p:cNvPr>
          <p:cNvSpPr/>
          <p:nvPr/>
        </p:nvSpPr>
        <p:spPr>
          <a:xfrm>
            <a:off x="3256935" y="4114838"/>
            <a:ext cx="2762865" cy="909446"/>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ballon: ovaal 9">
            <a:extLst>
              <a:ext uri="{FF2B5EF4-FFF2-40B4-BE49-F238E27FC236}">
                <a16:creationId xmlns:a16="http://schemas.microsoft.com/office/drawing/2014/main" id="{80C92AF8-00CA-5334-33D2-2393E2D6A7F9}"/>
              </a:ext>
            </a:extLst>
          </p:cNvPr>
          <p:cNvSpPr/>
          <p:nvPr/>
        </p:nvSpPr>
        <p:spPr>
          <a:xfrm>
            <a:off x="412954" y="1784555"/>
            <a:ext cx="4336026" cy="2290916"/>
          </a:xfrm>
          <a:prstGeom prst="wedgeEllipseCallout">
            <a:avLst>
              <a:gd name="adj1" fmla="val 83475"/>
              <a:gd name="adj2" fmla="val 114861"/>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latin typeface="Effra" panose="02000506080000020004"/>
              </a:rPr>
              <a:t>Let op dat je ook echt deze conclusie opschrijft! </a:t>
            </a:r>
          </a:p>
          <a:p>
            <a:pPr algn="ctr"/>
            <a:r>
              <a:rPr lang="nl-NL" sz="2000" dirty="0">
                <a:latin typeface="Effra" panose="02000506080000020004"/>
              </a:rPr>
              <a:t>Anders kost het je helaas een punt…</a:t>
            </a:r>
          </a:p>
        </p:txBody>
      </p:sp>
    </p:spTree>
    <p:extLst>
      <p:ext uri="{BB962C8B-B14F-4D97-AF65-F5344CB8AC3E}">
        <p14:creationId xmlns:p14="http://schemas.microsoft.com/office/powerpoint/2010/main" val="18083055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CDC5E-A2CC-5D75-21BB-5AC362B069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5B9640-BF10-CB92-45AF-F064986A138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8B58B46-CBF2-B309-5F98-2FD752D6B61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5304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6C803-8985-168F-31F7-A9B63D1C512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3EBA9A4-5FAA-1C9F-98A0-3D2DF78298FF}"/>
              </a:ext>
            </a:extLst>
          </p:cNvPr>
          <p:cNvSpPr>
            <a:spLocks noGrp="1"/>
          </p:cNvSpPr>
          <p:nvPr>
            <p:ph type="title"/>
          </p:nvPr>
        </p:nvSpPr>
        <p:spPr/>
        <p:txBody>
          <a:bodyPr/>
          <a:lstStyle/>
          <a:p>
            <a:r>
              <a:rPr lang="nl-NL" dirty="0"/>
              <a:t>Kengetallen: rentabiliteit</a:t>
            </a:r>
          </a:p>
        </p:txBody>
      </p:sp>
      <p:sp>
        <p:nvSpPr>
          <p:cNvPr id="5" name="Tijdelijke aanduiding voor tekst 4">
            <a:extLst>
              <a:ext uri="{FF2B5EF4-FFF2-40B4-BE49-F238E27FC236}">
                <a16:creationId xmlns:a16="http://schemas.microsoft.com/office/drawing/2014/main" id="{670E3175-5C08-F050-917A-BD1E500C83F4}"/>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3669774262"/>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02E87-7B84-08AB-F90F-B8FFDF9A54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9837DA-9BC2-7048-21E1-4DF999B5E7AF}"/>
              </a:ext>
            </a:extLst>
          </p:cNvPr>
          <p:cNvSpPr>
            <a:spLocks noGrp="1"/>
          </p:cNvSpPr>
          <p:nvPr>
            <p:ph type="title"/>
          </p:nvPr>
        </p:nvSpPr>
        <p:spPr>
          <a:xfrm>
            <a:off x="838200" y="660091"/>
            <a:ext cx="10515600" cy="1325563"/>
          </a:xfrm>
        </p:spPr>
        <p:txBody>
          <a:bodyPr/>
          <a:lstStyle/>
          <a:p>
            <a:r>
              <a:rPr lang="nl-NL" dirty="0"/>
              <a:t>Kengetallen</a:t>
            </a:r>
          </a:p>
        </p:txBody>
      </p:sp>
      <p:sp>
        <p:nvSpPr>
          <p:cNvPr id="3" name="Tijdelijke aanduiding voor inhoud 2">
            <a:extLst>
              <a:ext uri="{FF2B5EF4-FFF2-40B4-BE49-F238E27FC236}">
                <a16:creationId xmlns:a16="http://schemas.microsoft.com/office/drawing/2014/main" id="{355C2DEB-A66F-0838-A6AA-4CDC1D645B1B}"/>
              </a:ext>
            </a:extLst>
          </p:cNvPr>
          <p:cNvSpPr>
            <a:spLocks noGrp="1"/>
          </p:cNvSpPr>
          <p:nvPr>
            <p:ph idx="1"/>
          </p:nvPr>
        </p:nvSpPr>
        <p:spPr/>
        <p:txBody>
          <a:bodyPr>
            <a:normAutofit/>
          </a:bodyPr>
          <a:lstStyle/>
          <a:p>
            <a:r>
              <a:rPr lang="nl-NL" dirty="0"/>
              <a:t>Meten de financiële toestand van een onderneming;</a:t>
            </a:r>
          </a:p>
          <a:p>
            <a:r>
              <a:rPr lang="nl-NL" dirty="0"/>
              <a:t>Verhoudingsgetal tussen twee grootheden, bijvoorbeeld eigen vermogen en vreemd vermogen;</a:t>
            </a:r>
          </a:p>
          <a:p>
            <a:r>
              <a:rPr lang="nl-NL" dirty="0"/>
              <a:t>Geven management inzicht in stand van zaken;</a:t>
            </a:r>
          </a:p>
          <a:p>
            <a:r>
              <a:rPr lang="nl-NL" dirty="0"/>
              <a:t>Vergelijking mogelijk:</a:t>
            </a:r>
          </a:p>
          <a:p>
            <a:pPr lvl="1"/>
            <a:r>
              <a:rPr lang="nl-NL" sz="2800" dirty="0"/>
              <a:t>In de tijd;</a:t>
            </a:r>
          </a:p>
          <a:p>
            <a:pPr lvl="1"/>
            <a:r>
              <a:rPr lang="nl-NL" sz="2800" dirty="0"/>
              <a:t>Met andere ondernemingen. </a:t>
            </a:r>
          </a:p>
          <a:p>
            <a:pPr marL="0" indent="0">
              <a:buNone/>
            </a:pPr>
            <a:endParaRPr lang="nl-NL" dirty="0"/>
          </a:p>
        </p:txBody>
      </p:sp>
    </p:spTree>
    <p:extLst>
      <p:ext uri="{BB962C8B-B14F-4D97-AF65-F5344CB8AC3E}">
        <p14:creationId xmlns:p14="http://schemas.microsoft.com/office/powerpoint/2010/main" val="8415350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768D-6B22-5078-D995-813AF54B7B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F9101F-C375-C822-CC32-11DFBF18BC4E}"/>
              </a:ext>
            </a:extLst>
          </p:cNvPr>
          <p:cNvSpPr>
            <a:spLocks noGrp="1"/>
          </p:cNvSpPr>
          <p:nvPr>
            <p:ph type="title"/>
          </p:nvPr>
        </p:nvSpPr>
        <p:spPr>
          <a:xfrm>
            <a:off x="838200" y="679758"/>
            <a:ext cx="10515600" cy="1325563"/>
          </a:xfrm>
        </p:spPr>
        <p:txBody>
          <a:bodyPr/>
          <a:lstStyle/>
          <a:p>
            <a:r>
              <a:rPr lang="nl-NL" dirty="0"/>
              <a:t>Soorten kengetallen</a:t>
            </a:r>
          </a:p>
        </p:txBody>
      </p:sp>
      <p:graphicFrame>
        <p:nvGraphicFramePr>
          <p:cNvPr id="4" name="Tijdelijke aanduiding voor inhoud 3">
            <a:extLst>
              <a:ext uri="{FF2B5EF4-FFF2-40B4-BE49-F238E27FC236}">
                <a16:creationId xmlns:a16="http://schemas.microsoft.com/office/drawing/2014/main" id="{F1A2616E-2069-BDA1-F72C-A005C7450DAA}"/>
              </a:ext>
            </a:extLst>
          </p:cNvPr>
          <p:cNvGraphicFramePr>
            <a:graphicFrameLocks noGrp="1"/>
          </p:cNvGraphicFramePr>
          <p:nvPr>
            <p:ph idx="1"/>
          </p:nvPr>
        </p:nvGraphicFramePr>
        <p:xfrm>
          <a:off x="1371600" y="2030819"/>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578188"/>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42ED8-FEBA-1C66-3656-3928E8460CAB}"/>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B86F4E6-F0E4-D398-45F0-7E891362AF18}"/>
              </a:ext>
            </a:extLst>
          </p:cNvPr>
          <p:cNvGraphicFramePr/>
          <p:nvPr/>
        </p:nvGraphicFramePr>
        <p:xfrm>
          <a:off x="3431954" y="2121082"/>
          <a:ext cx="5328093" cy="856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D52ABFA5-BD89-D667-3F64-427238908D2C}"/>
              </a:ext>
            </a:extLst>
          </p:cNvPr>
          <p:cNvGraphicFramePr/>
          <p:nvPr/>
        </p:nvGraphicFramePr>
        <p:xfrm>
          <a:off x="3431953" y="3200147"/>
          <a:ext cx="5328093" cy="8560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259BF846-5749-B233-6930-72F0CA82990E}"/>
              </a:ext>
            </a:extLst>
          </p:cNvPr>
          <p:cNvGraphicFramePr/>
          <p:nvPr/>
        </p:nvGraphicFramePr>
        <p:xfrm>
          <a:off x="3431953" y="4279212"/>
          <a:ext cx="5328093" cy="8560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Titel 1">
            <a:extLst>
              <a:ext uri="{FF2B5EF4-FFF2-40B4-BE49-F238E27FC236}">
                <a16:creationId xmlns:a16="http://schemas.microsoft.com/office/drawing/2014/main" id="{1A97262D-F811-1730-4A00-D6D35FDD53F4}"/>
              </a:ext>
            </a:extLst>
          </p:cNvPr>
          <p:cNvSpPr>
            <a:spLocks noGrp="1"/>
          </p:cNvSpPr>
          <p:nvPr>
            <p:ph type="title"/>
          </p:nvPr>
        </p:nvSpPr>
        <p:spPr>
          <a:xfrm>
            <a:off x="838200" y="679758"/>
            <a:ext cx="10515600" cy="1325563"/>
          </a:xfrm>
        </p:spPr>
        <p:txBody>
          <a:bodyPr/>
          <a:lstStyle/>
          <a:p>
            <a:r>
              <a:rPr lang="nl-NL" dirty="0"/>
              <a:t>Rentabiliteit</a:t>
            </a:r>
          </a:p>
        </p:txBody>
      </p:sp>
    </p:spTree>
    <p:extLst>
      <p:ext uri="{BB962C8B-B14F-4D97-AF65-F5344CB8AC3E}">
        <p14:creationId xmlns:p14="http://schemas.microsoft.com/office/powerpoint/2010/main" val="9516928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E332-2365-AD3E-E34A-4661EB469B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CAB70A79-4C5D-2525-B477-308215076370}"/>
                  </a:ext>
                </a:extLst>
              </p:cNvPr>
              <p:cNvSpPr txBox="1"/>
              <p:nvPr/>
            </p:nvSpPr>
            <p:spPr>
              <a:xfrm>
                <a:off x="339216" y="2382494"/>
                <a:ext cx="2829539" cy="22650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REV</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Rentabiliteit </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Eigen Vermogen</a:t>
                </a: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14:m>
                  <m:oMathPara xmlns:m="http://schemas.openxmlformats.org/officeDocument/2006/math">
                    <m:oMathParaPr>
                      <m:jc m:val="center"/>
                    </m:oMathParaPr>
                    <m:oMath xmlns:m="http://schemas.openxmlformats.org/officeDocument/2006/math">
                      <m:f>
                        <m:fPr>
                          <m:ctrlP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fPr>
                        <m:num>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𝑅𝑒𝑠𝑢𝑙𝑡𝑎𝑎𝑡</m:t>
                          </m:r>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𝑛𝑎</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𝑏𝑒𝑙𝑎𝑠𝑡𝑖𝑛𝑔</m:t>
                          </m:r>
                        </m:num>
                        <m:den>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𝐺𝑒𝑚𝑖𝑑𝑑𝑒𝑙𝑑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𝐸𝑖𝑔𝑒𝑛</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𝑉𝑒𝑟𝑚𝑜𝑔𝑒𝑛</m:t>
                          </m:r>
                        </m:den>
                      </m:f>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100% </m:t>
                      </m:r>
                    </m:oMath>
                  </m:oMathPara>
                </a14:m>
                <a:endParaRPr kumimoji="0" lang="nl-NL" sz="16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mc:Choice>
        <mc:Fallback xmlns="">
          <p:sp>
            <p:nvSpPr>
              <p:cNvPr id="6" name="Tekstvak 5">
                <a:extLst>
                  <a:ext uri="{FF2B5EF4-FFF2-40B4-BE49-F238E27FC236}">
                    <a16:creationId xmlns:a16="http://schemas.microsoft.com/office/drawing/2014/main" id="{CAB70A79-4C5D-2525-B477-308215076370}"/>
                  </a:ext>
                </a:extLst>
              </p:cNvPr>
              <p:cNvSpPr txBox="1">
                <a:spLocks noRot="1" noChangeAspect="1" noMove="1" noResize="1" noEditPoints="1" noAdjustHandles="1" noChangeArrowheads="1" noChangeShapeType="1" noTextEdit="1"/>
              </p:cNvSpPr>
              <p:nvPr/>
            </p:nvSpPr>
            <p:spPr>
              <a:xfrm>
                <a:off x="339216" y="2382494"/>
                <a:ext cx="2829539" cy="2265044"/>
              </a:xfrm>
              <a:prstGeom prst="rect">
                <a:avLst/>
              </a:prstGeom>
              <a:blipFill>
                <a:blip r:embed="rId2"/>
                <a:stretch>
                  <a:fillRect t="-1617" r="-17026"/>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DDEFABCF-6192-C0B5-5AFC-A67F3689FDCD}"/>
                  </a:ext>
                </a:extLst>
              </p:cNvPr>
              <p:cNvSpPr txBox="1"/>
              <p:nvPr/>
            </p:nvSpPr>
            <p:spPr>
              <a:xfrm>
                <a:off x="3793356" y="2382494"/>
                <a:ext cx="2990908" cy="19880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IVV</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Interestpercentage </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Vreemd Vermogen</a:t>
                </a: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14:m>
                  <m:oMathPara xmlns:m="http://schemas.openxmlformats.org/officeDocument/2006/math">
                    <m:oMathParaPr>
                      <m:jc m:val="center"/>
                    </m:oMathParaPr>
                    <m:oMath xmlns:m="http://schemas.openxmlformats.org/officeDocument/2006/math">
                      <m:f>
                        <m:fPr>
                          <m:ctrlP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fPr>
                        <m:num>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𝐼𝑛𝑡𝑒𝑟𝑒𝑠𝑡𝑘𝑜𝑠𝑡𝑒𝑛</m:t>
                          </m:r>
                        </m:num>
                        <m:den>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𝐺𝑒𝑚𝑖𝑑𝑑𝑒𝑙𝑑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𝑉𝑟𝑒𝑒𝑚𝑑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𝑉𝑒𝑟𝑚𝑜𝑔𝑒𝑛</m:t>
                          </m:r>
                        </m:den>
                      </m:f>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100% </m:t>
                      </m:r>
                    </m:oMath>
                  </m:oMathPara>
                </a14:m>
                <a:endParaRPr kumimoji="0" lang="nl-NL" sz="16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mc:Choice>
        <mc:Fallback xmlns="">
          <p:sp>
            <p:nvSpPr>
              <p:cNvPr id="7" name="Tekstvak 6">
                <a:extLst>
                  <a:ext uri="{FF2B5EF4-FFF2-40B4-BE49-F238E27FC236}">
                    <a16:creationId xmlns:a16="http://schemas.microsoft.com/office/drawing/2014/main" id="{DDEFABCF-6192-C0B5-5AFC-A67F3689FDCD}"/>
                  </a:ext>
                </a:extLst>
              </p:cNvPr>
              <p:cNvSpPr txBox="1">
                <a:spLocks noRot="1" noChangeAspect="1" noMove="1" noResize="1" noEditPoints="1" noAdjustHandles="1" noChangeArrowheads="1" noChangeShapeType="1" noTextEdit="1"/>
              </p:cNvSpPr>
              <p:nvPr/>
            </p:nvSpPr>
            <p:spPr>
              <a:xfrm>
                <a:off x="3793356" y="2382494"/>
                <a:ext cx="2990908" cy="1988045"/>
              </a:xfrm>
              <a:prstGeom prst="rect">
                <a:avLst/>
              </a:prstGeom>
              <a:blipFill>
                <a:blip r:embed="rId3"/>
                <a:stretch>
                  <a:fillRect t="-1840" r="-1670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1A876739-1B10-419F-3BAF-84CDE3DCD629}"/>
                  </a:ext>
                </a:extLst>
              </p:cNvPr>
              <p:cNvSpPr txBox="1"/>
              <p:nvPr/>
            </p:nvSpPr>
            <p:spPr>
              <a:xfrm>
                <a:off x="7340032" y="2382494"/>
                <a:ext cx="4094884" cy="19880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RTV</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Rentabiliteit </a:t>
                </a:r>
              </a:p>
              <a:p>
                <a:pPr marL="0" marR="0" lvl="0" indent="0" algn="ctr" defTabSz="457200" rtl="0" eaLnBrk="1" fontAlgn="auto" latinLnBrk="0" hangingPunct="1">
                  <a:lnSpc>
                    <a:spcPct val="100000"/>
                  </a:lnSpc>
                  <a:spcBef>
                    <a:spcPts val="0"/>
                  </a:spcBef>
                  <a:spcAft>
                    <a:spcPts val="0"/>
                  </a:spcAft>
                  <a:buClrTx/>
                  <a:buSzTx/>
                  <a:buFontTx/>
                  <a:buNone/>
                  <a:tabLst/>
                  <a:defRPr b="1"/>
                </a:pPr>
                <a:r>
                  <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rPr>
                  <a:t>Totaal Vermogen</a:t>
                </a: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14:m>
                  <m:oMathPara xmlns:m="http://schemas.openxmlformats.org/officeDocument/2006/math">
                    <m:oMathParaPr>
                      <m:jc m:val="center"/>
                    </m:oMathParaPr>
                    <m:oMath xmlns:m="http://schemas.openxmlformats.org/officeDocument/2006/math">
                      <m:f>
                        <m:fPr>
                          <m:ctrlP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fPr>
                        <m:num>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𝑅𝑒𝑠𝑢𝑙𝑡𝑎𝑎𝑡</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𝑣𝑜𝑜𝑟</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 </m:t>
                          </m:r>
                          <m:r>
                            <a:rPr kumimoji="0" lang="nl-NL" sz="16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𝑏𝑒𝑙𝑎𝑠𝑡𝑖𝑛𝑔</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𝐼𝑛𝑡𝑒𝑟𝑒𝑠𝑡𝑘𝑜𝑠𝑡𝑒𝑛</m:t>
                          </m:r>
                        </m:num>
                        <m:den>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𝐺𝑒𝑚𝑖𝑑𝑑𝑒𝑙𝑑</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𝑇𝑜𝑡𝑎𝑎𝑙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 </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𝑉𝑒𝑟𝑚𝑜𝑔𝑒𝑛</m:t>
                          </m:r>
                        </m:den>
                      </m:f>
                      <m:r>
                        <a:rPr kumimoji="0" lang="nl-NL" sz="16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𝒙</m:t>
                      </m:r>
                      <m:r>
                        <a:rPr kumimoji="0" lang="nl-NL" sz="16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100% </m:t>
                      </m:r>
                    </m:oMath>
                  </m:oMathPara>
                </a14:m>
                <a:endParaRPr kumimoji="0" lang="nl-NL" sz="16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b="1"/>
                </a:pPr>
                <a:endParaRPr kumimoji="0" lang="nl-NL" sz="1800" b="1" i="0" u="none" strike="noStrike" kern="1200" cap="none" spc="0" normalizeH="0" baseline="0" noProof="0" dirty="0">
                  <a:ln>
                    <a:noFill/>
                  </a:ln>
                  <a:solidFill>
                    <a:srgbClr val="7030A0"/>
                  </a:solidFill>
                  <a:effectLst/>
                  <a:uLnTx/>
                  <a:uFillTx/>
                  <a:latin typeface="Franklin Gothic Book" panose="020B0503020102020204"/>
                  <a:ea typeface="+mn-ea"/>
                  <a:cs typeface="+mn-cs"/>
                </a:endParaRPr>
              </a:p>
            </p:txBody>
          </p:sp>
        </mc:Choice>
        <mc:Fallback xmlns="">
          <p:sp>
            <p:nvSpPr>
              <p:cNvPr id="8" name="Tekstvak 7">
                <a:extLst>
                  <a:ext uri="{FF2B5EF4-FFF2-40B4-BE49-F238E27FC236}">
                    <a16:creationId xmlns:a16="http://schemas.microsoft.com/office/drawing/2014/main" id="{1A876739-1B10-419F-3BAF-84CDE3DCD629}"/>
                  </a:ext>
                </a:extLst>
              </p:cNvPr>
              <p:cNvSpPr txBox="1">
                <a:spLocks noRot="1" noChangeAspect="1" noMove="1" noResize="1" noEditPoints="1" noAdjustHandles="1" noChangeArrowheads="1" noChangeShapeType="1" noTextEdit="1"/>
              </p:cNvSpPr>
              <p:nvPr/>
            </p:nvSpPr>
            <p:spPr>
              <a:xfrm>
                <a:off x="7340032" y="2382494"/>
                <a:ext cx="4094884" cy="1988045"/>
              </a:xfrm>
              <a:prstGeom prst="rect">
                <a:avLst/>
              </a:prstGeom>
              <a:blipFill>
                <a:blip r:embed="rId4"/>
                <a:stretch>
                  <a:fillRect t="-1840" r="-13244"/>
                </a:stretch>
              </a:blipFill>
            </p:spPr>
            <p:txBody>
              <a:bodyPr/>
              <a:lstStyle/>
              <a:p>
                <a:r>
                  <a:rPr lang="nl-NL">
                    <a:noFill/>
                  </a:rPr>
                  <a:t> </a:t>
                </a:r>
              </a:p>
            </p:txBody>
          </p:sp>
        </mc:Fallback>
      </mc:AlternateContent>
      <p:sp>
        <p:nvSpPr>
          <p:cNvPr id="3" name="Titel 1">
            <a:extLst>
              <a:ext uri="{FF2B5EF4-FFF2-40B4-BE49-F238E27FC236}">
                <a16:creationId xmlns:a16="http://schemas.microsoft.com/office/drawing/2014/main" id="{92DA1E20-DD33-FC28-BBEC-61B09DA15127}"/>
              </a:ext>
            </a:extLst>
          </p:cNvPr>
          <p:cNvSpPr>
            <a:spLocks noGrp="1"/>
          </p:cNvSpPr>
          <p:nvPr>
            <p:ph type="title"/>
          </p:nvPr>
        </p:nvSpPr>
        <p:spPr>
          <a:xfrm>
            <a:off x="838200" y="679758"/>
            <a:ext cx="10515600" cy="1325563"/>
          </a:xfrm>
        </p:spPr>
        <p:txBody>
          <a:bodyPr/>
          <a:lstStyle/>
          <a:p>
            <a:r>
              <a:rPr lang="nl-NL" dirty="0"/>
              <a:t>3 rentabiliteitskengetallen</a:t>
            </a:r>
          </a:p>
        </p:txBody>
      </p:sp>
    </p:spTree>
    <p:extLst>
      <p:ext uri="{BB962C8B-B14F-4D97-AF65-F5344CB8AC3E}">
        <p14:creationId xmlns:p14="http://schemas.microsoft.com/office/powerpoint/2010/main" val="9860200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allAtOnce"/>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CA839-5796-75B8-3FCC-D9879E9348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C28C16-FE83-BD6A-3AC1-F3BFD245CD89}"/>
              </a:ext>
            </a:extLst>
          </p:cNvPr>
          <p:cNvSpPr>
            <a:spLocks noGrp="1"/>
          </p:cNvSpPr>
          <p:nvPr>
            <p:ph type="title"/>
          </p:nvPr>
        </p:nvSpPr>
        <p:spPr>
          <a:xfrm>
            <a:off x="838200" y="640423"/>
            <a:ext cx="10515600" cy="1325563"/>
          </a:xfrm>
        </p:spPr>
        <p:txBody>
          <a:bodyPr/>
          <a:lstStyle/>
          <a:p>
            <a:r>
              <a:rPr lang="nl-NL" dirty="0"/>
              <a:t>Examenvoorbeeld (2025-I, opgave 3)</a:t>
            </a:r>
          </a:p>
        </p:txBody>
      </p:sp>
      <p:sp>
        <p:nvSpPr>
          <p:cNvPr id="4" name="Tijdelijke aanduiding voor inhoud 3">
            <a:extLst>
              <a:ext uri="{FF2B5EF4-FFF2-40B4-BE49-F238E27FC236}">
                <a16:creationId xmlns:a16="http://schemas.microsoft.com/office/drawing/2014/main" id="{AA39EAF3-8F35-1E01-CFF5-1A15301442D7}"/>
              </a:ext>
            </a:extLst>
          </p:cNvPr>
          <p:cNvSpPr>
            <a:spLocks noGrp="1"/>
          </p:cNvSpPr>
          <p:nvPr>
            <p:ph sz="half" idx="1"/>
          </p:nvPr>
        </p:nvSpPr>
        <p:spPr/>
        <p:txBody>
          <a:bodyPr>
            <a:noAutofit/>
          </a:bodyPr>
          <a:lstStyle/>
          <a:p>
            <a:pPr marL="0" indent="0">
              <a:buNone/>
            </a:pPr>
            <a:r>
              <a:rPr lang="nl-NL" sz="1800" dirty="0">
                <a:latin typeface="Effra" panose="02000506080000020004"/>
              </a:rPr>
              <a:t>Levi wil gaan beleggen in aandelen of obligaties van Aegon. Hij bestudeert het jaarverslag van Aegon. De verzekeraar geeft in het jaarverslag aan tevreden te zijn over het resultaat en de hoogte van de kengetallen liquiditeit en rentabiliteit van het eigen vermogen. De solvabiliteit daarentegen is wel verslechterd. </a:t>
            </a:r>
          </a:p>
        </p:txBody>
      </p:sp>
      <mc:AlternateContent xmlns:mc="http://schemas.openxmlformats.org/markup-compatibility/2006" xmlns:a14="http://schemas.microsoft.com/office/drawing/2010/main">
        <mc:Choice Requires="a14">
          <p:sp>
            <p:nvSpPr>
              <p:cNvPr id="9" name="Tijdelijke aanduiding voor inhoud 8">
                <a:extLst>
                  <a:ext uri="{FF2B5EF4-FFF2-40B4-BE49-F238E27FC236}">
                    <a16:creationId xmlns:a16="http://schemas.microsoft.com/office/drawing/2014/main" id="{38939723-1A4F-EA71-8C69-59B0E85F33A2}"/>
                  </a:ext>
                </a:extLst>
              </p:cNvPr>
              <p:cNvSpPr>
                <a:spLocks noGrp="1"/>
              </p:cNvSpPr>
              <p:nvPr>
                <p:ph sz="half" idx="2"/>
              </p:nvPr>
            </p:nvSpPr>
            <p:spPr/>
            <p:txBody>
              <a:bodyPr>
                <a:normAutofit/>
              </a:bodyPr>
              <a:lstStyle/>
              <a:p>
                <a:pPr marL="0" indent="0">
                  <a:buNone/>
                </a:pPr>
                <a:r>
                  <a:rPr lang="nl-NL" sz="1800" dirty="0"/>
                  <a:t>Het resultaat dat op 31 december 2022 op de balans staat is in de loop van 2022 gelijkmatig verkregen en wordt in januari van het daaropvolgende jaar verdeeld. </a:t>
                </a:r>
              </a:p>
              <a:p>
                <a:pPr marL="0" indent="0">
                  <a:buNone/>
                </a:pPr>
                <a:endParaRPr lang="nl-NL" sz="1800" dirty="0"/>
              </a:p>
              <a:p>
                <a:pPr marL="0" indent="0">
                  <a:buNone/>
                </a:pPr>
                <a:r>
                  <a:rPr lang="nl-NL" sz="1800" b="1" dirty="0"/>
                  <a:t>Vraag 12 (2p):</a:t>
                </a:r>
                <a:br>
                  <a:rPr lang="nl-NL" sz="1800" b="1" dirty="0"/>
                </a:br>
                <a:r>
                  <a:rPr lang="nl-NL" sz="1800" i="1" dirty="0"/>
                  <a:t>Bereken de rentabiliteit van het eigen vermogen over 2022.</a:t>
                </a:r>
                <a:endParaRPr lang="nl-NL" sz="1800" dirty="0"/>
              </a:p>
              <a:p>
                <a:pPr marL="0" indent="0">
                  <a:buNone/>
                </a:pPr>
                <a:r>
                  <a:rPr lang="nl-NL" sz="1800" b="1" dirty="0">
                    <a:solidFill>
                      <a:srgbClr val="945DE8"/>
                    </a:solidFill>
                    <a:latin typeface="Effra" panose="02000506080000020004"/>
                  </a:rPr>
                  <a:t>REV = </a:t>
                </a:r>
                <a14:m>
                  <m:oMath xmlns:m="http://schemas.openxmlformats.org/officeDocument/2006/math">
                    <m:f>
                      <m:fPr>
                        <m:ctrlPr>
                          <a:rPr lang="nl-NL" sz="1800" b="1" i="1">
                            <a:solidFill>
                              <a:srgbClr val="945DE8"/>
                            </a:solidFill>
                            <a:latin typeface="Cambria Math" panose="02040503050406030204" pitchFamily="18" charset="0"/>
                          </a:rPr>
                        </m:ctrlPr>
                      </m:fPr>
                      <m:num>
                        <m:r>
                          <a:rPr lang="nl-NL" sz="1800" b="1" i="1" smtClean="0">
                            <a:solidFill>
                              <a:srgbClr val="945DE8"/>
                            </a:solidFill>
                            <a:latin typeface="Cambria Math" panose="02040503050406030204" pitchFamily="18" charset="0"/>
                          </a:rPr>
                          <m:t>𝒓𝒆𝒔𝒖𝒍𝒕𝒂𝒂𝒕</m:t>
                        </m:r>
                      </m:num>
                      <m:den>
                        <m:r>
                          <a:rPr lang="nl-NL" sz="1800" b="1" i="1" smtClean="0">
                            <a:solidFill>
                              <a:srgbClr val="945DE8"/>
                            </a:solidFill>
                            <a:latin typeface="Cambria Math" panose="02040503050406030204" pitchFamily="18" charset="0"/>
                          </a:rPr>
                          <m:t>𝒈𝒆𝒎𝒊𝒅𝒅𝒆𝒍𝒅</m:t>
                        </m:r>
                        <m:r>
                          <a:rPr lang="nl-NL" sz="1800" b="1" i="1" smtClean="0">
                            <a:solidFill>
                              <a:srgbClr val="945DE8"/>
                            </a:solidFill>
                            <a:latin typeface="Cambria Math" panose="02040503050406030204" pitchFamily="18" charset="0"/>
                          </a:rPr>
                          <m:t> </m:t>
                        </m:r>
                        <m:r>
                          <a:rPr lang="nl-NL" sz="1800" b="1" i="1" smtClean="0">
                            <a:solidFill>
                              <a:srgbClr val="945DE8"/>
                            </a:solidFill>
                            <a:latin typeface="Cambria Math" panose="02040503050406030204" pitchFamily="18" charset="0"/>
                          </a:rPr>
                          <m:t>𝒆𝒊𝒈𝒆𝒏</m:t>
                        </m:r>
                        <m:r>
                          <a:rPr lang="nl-NL" sz="1800" b="1" i="1" smtClean="0">
                            <a:solidFill>
                              <a:srgbClr val="945DE8"/>
                            </a:solidFill>
                            <a:latin typeface="Cambria Math" panose="02040503050406030204" pitchFamily="18" charset="0"/>
                          </a:rPr>
                          <m:t> </m:t>
                        </m:r>
                        <m:r>
                          <a:rPr lang="nl-NL" sz="1800" b="1" i="1">
                            <a:solidFill>
                              <a:srgbClr val="945DE8"/>
                            </a:solidFill>
                            <a:latin typeface="Cambria Math" panose="02040503050406030204" pitchFamily="18" charset="0"/>
                          </a:rPr>
                          <m:t>𝒗𝒆𝒓𝒎𝒐𝒈𝒆𝒏</m:t>
                        </m:r>
                      </m:den>
                    </m:f>
                    <m:r>
                      <a:rPr lang="nl-NL" sz="1800" b="1" i="1" smtClean="0">
                        <a:solidFill>
                          <a:srgbClr val="945DE8"/>
                        </a:solidFill>
                        <a:latin typeface="Cambria Math" panose="02040503050406030204" pitchFamily="18" charset="0"/>
                      </a:rPr>
                      <m:t> ∗</m:t>
                    </m:r>
                    <m:r>
                      <a:rPr lang="nl-NL" sz="1800" b="1" i="1" smtClean="0">
                        <a:solidFill>
                          <a:srgbClr val="945DE8"/>
                        </a:solidFill>
                        <a:latin typeface="Cambria Math" panose="02040503050406030204" pitchFamily="18" charset="0"/>
                      </a:rPr>
                      <m:t>𝟏𝟎𝟎</m:t>
                    </m:r>
                    <m:r>
                      <a:rPr lang="nl-NL" sz="1800" b="1" i="1" smtClean="0">
                        <a:solidFill>
                          <a:srgbClr val="945DE8"/>
                        </a:solidFill>
                        <a:latin typeface="Cambria Math" panose="02040503050406030204" pitchFamily="18" charset="0"/>
                      </a:rPr>
                      <m:t>%</m:t>
                    </m:r>
                  </m:oMath>
                </a14:m>
                <a:endParaRPr lang="nl-NL" sz="1800" dirty="0">
                  <a:latin typeface="Effra" panose="02000506080000020004"/>
                </a:endParaRPr>
              </a:p>
              <a:p>
                <a:pPr marL="0" indent="0">
                  <a:buNone/>
                </a:pPr>
                <a:r>
                  <a:rPr lang="nl-NL" sz="1800" dirty="0">
                    <a:latin typeface="Effra" panose="02000506080000020004"/>
                  </a:rPr>
                  <a:t>Gemiddeld eigen vermogen = </a:t>
                </a:r>
                <a14:m>
                  <m:oMath xmlns:m="http://schemas.openxmlformats.org/officeDocument/2006/math">
                    <m:f>
                      <m:fPr>
                        <m:ctrlPr>
                          <a:rPr lang="nl-NL" sz="1800" i="1" smtClean="0">
                            <a:latin typeface="Cambria Math" panose="02040503050406030204" pitchFamily="18" charset="0"/>
                          </a:rPr>
                        </m:ctrlPr>
                      </m:fPr>
                      <m:num>
                        <m:d>
                          <m:dPr>
                            <m:ctrlPr>
                              <a:rPr lang="nl-NL" sz="1800" b="0" i="1" smtClean="0">
                                <a:latin typeface="Cambria Math" panose="02040503050406030204" pitchFamily="18" charset="0"/>
                              </a:rPr>
                            </m:ctrlPr>
                          </m:dPr>
                          <m:e>
                            <m:r>
                              <a:rPr lang="nl-NL" sz="1800" b="0" i="1" smtClean="0">
                                <a:latin typeface="Cambria Math" panose="02040503050406030204" pitchFamily="18" charset="0"/>
                              </a:rPr>
                              <m:t>172.666+174.577</m:t>
                            </m:r>
                          </m:e>
                        </m:d>
                        <m:r>
                          <a:rPr lang="nl-NL" sz="1800" b="0" i="1" smtClean="0">
                            <a:latin typeface="Cambria Math" panose="02040503050406030204" pitchFamily="18" charset="0"/>
                          </a:rPr>
                          <m:t>+(172.666+174.577+117.552)</m:t>
                        </m:r>
                      </m:num>
                      <m:den>
                        <m:r>
                          <a:rPr lang="nl-NL" sz="1800" b="0" i="1" smtClean="0">
                            <a:latin typeface="Cambria Math" panose="02040503050406030204" pitchFamily="18" charset="0"/>
                          </a:rPr>
                          <m:t>2</m:t>
                        </m:r>
                      </m:den>
                    </m:f>
                    <m:r>
                      <a:rPr lang="nl-NL" sz="1800" b="0" i="1" smtClean="0">
                        <a:latin typeface="Cambria Math" panose="02040503050406030204" pitchFamily="18" charset="0"/>
                      </a:rPr>
                      <m:t>=406.019</m:t>
                    </m:r>
                  </m:oMath>
                </a14:m>
                <a:endParaRPr lang="nl-NL" sz="1800" dirty="0">
                  <a:latin typeface="Effra" panose="02000506080000020004"/>
                </a:endParaRPr>
              </a:p>
              <a:p>
                <a:pPr marL="0" indent="0">
                  <a:buNone/>
                </a:pPr>
                <a:r>
                  <a:rPr lang="nl-NL" sz="1800" dirty="0">
                    <a:latin typeface="Effra" panose="02000506080000020004"/>
                  </a:rPr>
                  <a:t>REV = </a:t>
                </a:r>
                <a14:m>
                  <m:oMath xmlns:m="http://schemas.openxmlformats.org/officeDocument/2006/math">
                    <m:f>
                      <m:fPr>
                        <m:ctrlPr>
                          <a:rPr lang="nl-NL" sz="1800" i="1" smtClean="0">
                            <a:latin typeface="Cambria Math" panose="02040503050406030204" pitchFamily="18" charset="0"/>
                          </a:rPr>
                        </m:ctrlPr>
                      </m:fPr>
                      <m:num>
                        <m:r>
                          <a:rPr lang="nl-NL" sz="1800" b="0" i="1" smtClean="0">
                            <a:latin typeface="Cambria Math" panose="02040503050406030204" pitchFamily="18" charset="0"/>
                          </a:rPr>
                          <m:t>117.552</m:t>
                        </m:r>
                      </m:num>
                      <m:den>
                        <m:r>
                          <a:rPr lang="nl-NL" sz="1800" b="0" i="1" smtClean="0">
                            <a:latin typeface="Cambria Math" panose="02040503050406030204" pitchFamily="18" charset="0"/>
                          </a:rPr>
                          <m:t>406.019</m:t>
                        </m:r>
                      </m:den>
                    </m:f>
                    <m:r>
                      <a:rPr lang="nl-NL" sz="1800" b="0" i="1" smtClean="0">
                        <a:latin typeface="Cambria Math" panose="02040503050406030204" pitchFamily="18" charset="0"/>
                      </a:rPr>
                      <m:t>∗100%=29%</m:t>
                    </m:r>
                  </m:oMath>
                </a14:m>
                <a:endParaRPr lang="nl-NL" sz="1800" dirty="0">
                  <a:latin typeface="Effra" panose="02000506080000020004"/>
                </a:endParaRPr>
              </a:p>
              <a:p>
                <a:pPr marL="0" indent="0">
                  <a:buNone/>
                </a:pPr>
                <a:endParaRPr lang="nl-NL" sz="2000" dirty="0"/>
              </a:p>
            </p:txBody>
          </p:sp>
        </mc:Choice>
        <mc:Fallback xmlns="">
          <p:sp>
            <p:nvSpPr>
              <p:cNvPr id="9" name="Tijdelijke aanduiding voor inhoud 8">
                <a:extLst>
                  <a:ext uri="{FF2B5EF4-FFF2-40B4-BE49-F238E27FC236}">
                    <a16:creationId xmlns:a16="http://schemas.microsoft.com/office/drawing/2014/main" id="{38939723-1A4F-EA71-8C69-59B0E85F33A2}"/>
                  </a:ext>
                </a:extLst>
              </p:cNvPr>
              <p:cNvSpPr>
                <a:spLocks noGrp="1" noRot="1" noChangeAspect="1" noMove="1" noResize="1" noEditPoints="1" noAdjustHandles="1" noChangeArrowheads="1" noChangeShapeType="1" noTextEdit="1"/>
              </p:cNvSpPr>
              <p:nvPr>
                <p:ph sz="half" idx="2"/>
              </p:nvPr>
            </p:nvSpPr>
            <p:spPr>
              <a:blipFill>
                <a:blip r:embed="rId2"/>
                <a:stretch>
                  <a:fillRect l="-1059" t="-1261"/>
                </a:stretch>
              </a:blipFill>
            </p:spPr>
            <p:txBody>
              <a:bodyPr/>
              <a:lstStyle/>
              <a:p>
                <a:r>
                  <a:rPr lang="nl-NL">
                    <a:noFill/>
                  </a:rPr>
                  <a:t> </a:t>
                </a:r>
              </a:p>
            </p:txBody>
          </p:sp>
        </mc:Fallback>
      </mc:AlternateContent>
      <p:pic>
        <p:nvPicPr>
          <p:cNvPr id="19" name="Afbeelding 18">
            <a:extLst>
              <a:ext uri="{FF2B5EF4-FFF2-40B4-BE49-F238E27FC236}">
                <a16:creationId xmlns:a16="http://schemas.microsoft.com/office/drawing/2014/main" id="{4C0D6C9D-329E-6B7A-0FD2-63419D3A820E}"/>
              </a:ext>
            </a:extLst>
          </p:cNvPr>
          <p:cNvPicPr>
            <a:picLocks noChangeAspect="1"/>
          </p:cNvPicPr>
          <p:nvPr/>
        </p:nvPicPr>
        <p:blipFill>
          <a:blip r:embed="rId3"/>
          <a:stretch>
            <a:fillRect/>
          </a:stretch>
        </p:blipFill>
        <p:spPr>
          <a:xfrm>
            <a:off x="838200" y="3801990"/>
            <a:ext cx="5181600" cy="2692649"/>
          </a:xfrm>
          <a:prstGeom prst="rect">
            <a:avLst/>
          </a:prstGeom>
        </p:spPr>
      </p:pic>
      <p:sp>
        <p:nvSpPr>
          <p:cNvPr id="21" name="Rechthoek 20">
            <a:extLst>
              <a:ext uri="{FF2B5EF4-FFF2-40B4-BE49-F238E27FC236}">
                <a16:creationId xmlns:a16="http://schemas.microsoft.com/office/drawing/2014/main" id="{DCC2C377-B40A-5C09-FC65-B041D27A0435}"/>
              </a:ext>
            </a:extLst>
          </p:cNvPr>
          <p:cNvSpPr/>
          <p:nvPr/>
        </p:nvSpPr>
        <p:spPr>
          <a:xfrm>
            <a:off x="3256935" y="4286864"/>
            <a:ext cx="2762865" cy="953730"/>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1291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1217-EEC0-EA6E-A031-AECBF039F2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4E0170-2079-1DD6-75DB-15D61296BC1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264C512-1618-9D09-582C-6950560F45F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3857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C304C-103C-833D-D48D-766B94014A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6B8A51-552F-DABF-29C1-015442C88208}"/>
              </a:ext>
            </a:extLst>
          </p:cNvPr>
          <p:cNvSpPr>
            <a:spLocks noGrp="1"/>
          </p:cNvSpPr>
          <p:nvPr>
            <p:ph type="title"/>
          </p:nvPr>
        </p:nvSpPr>
        <p:spPr>
          <a:xfrm>
            <a:off x="838200" y="719083"/>
            <a:ext cx="10515600" cy="1325563"/>
          </a:xfrm>
        </p:spPr>
        <p:txBody>
          <a:bodyPr>
            <a:normAutofit/>
          </a:bodyPr>
          <a:lstStyle/>
          <a:p>
            <a:r>
              <a:rPr lang="nl-NL" sz="3800" dirty="0"/>
              <a:t>Het CE Bedrijfseconomie 2026-I</a:t>
            </a:r>
          </a:p>
        </p:txBody>
      </p:sp>
      <p:sp>
        <p:nvSpPr>
          <p:cNvPr id="3" name="Rechthoek 2">
            <a:extLst>
              <a:ext uri="{FF2B5EF4-FFF2-40B4-BE49-F238E27FC236}">
                <a16:creationId xmlns:a16="http://schemas.microsoft.com/office/drawing/2014/main" id="{451BD610-6053-E723-960C-F085651F8026}"/>
              </a:ext>
            </a:extLst>
          </p:cNvPr>
          <p:cNvSpPr/>
          <p:nvPr/>
        </p:nvSpPr>
        <p:spPr>
          <a:xfrm>
            <a:off x="1425677" y="1897626"/>
            <a:ext cx="3942736" cy="2005780"/>
          </a:xfrm>
          <a:prstGeom prst="rect">
            <a:avLst/>
          </a:prstGeom>
          <a:solidFill>
            <a:srgbClr val="945DE8"/>
          </a:solidFill>
          <a:ln>
            <a:solidFill>
              <a:srgbClr val="945DE8"/>
            </a:solid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dirty="0">
                <a:latin typeface="Effra" panose="02000506080000020004"/>
              </a:rPr>
              <a:t>30 vragen</a:t>
            </a:r>
          </a:p>
        </p:txBody>
      </p:sp>
      <p:sp>
        <p:nvSpPr>
          <p:cNvPr id="5" name="Rechthoek 4">
            <a:extLst>
              <a:ext uri="{FF2B5EF4-FFF2-40B4-BE49-F238E27FC236}">
                <a16:creationId xmlns:a16="http://schemas.microsoft.com/office/drawing/2014/main" id="{2C502D2B-CF2F-660D-FD3E-B099C36AF468}"/>
              </a:ext>
            </a:extLst>
          </p:cNvPr>
          <p:cNvSpPr/>
          <p:nvPr/>
        </p:nvSpPr>
        <p:spPr>
          <a:xfrm>
            <a:off x="6389738" y="1897626"/>
            <a:ext cx="3942736" cy="2005780"/>
          </a:xfrm>
          <a:prstGeom prst="rect">
            <a:avLst/>
          </a:prstGeom>
          <a:solidFill>
            <a:srgbClr val="945DE8"/>
          </a:solidFill>
          <a:ln>
            <a:solidFill>
              <a:srgbClr val="945DE8"/>
            </a:solid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dirty="0">
                <a:latin typeface="Effra" panose="02000506080000020004"/>
              </a:rPr>
              <a:t>1 meerkeuzevraag</a:t>
            </a:r>
          </a:p>
        </p:txBody>
      </p:sp>
      <p:sp>
        <p:nvSpPr>
          <p:cNvPr id="6" name="Rechthoek 5">
            <a:extLst>
              <a:ext uri="{FF2B5EF4-FFF2-40B4-BE49-F238E27FC236}">
                <a16:creationId xmlns:a16="http://schemas.microsoft.com/office/drawing/2014/main" id="{C033F7C5-1D23-E07C-16B5-04721564727B}"/>
              </a:ext>
            </a:extLst>
          </p:cNvPr>
          <p:cNvSpPr/>
          <p:nvPr/>
        </p:nvSpPr>
        <p:spPr>
          <a:xfrm>
            <a:off x="1425677" y="4222956"/>
            <a:ext cx="3942736" cy="2005780"/>
          </a:xfrm>
          <a:prstGeom prst="rect">
            <a:avLst/>
          </a:prstGeom>
          <a:solidFill>
            <a:srgbClr val="945DE8"/>
          </a:solidFill>
          <a:ln>
            <a:solidFill>
              <a:srgbClr val="945DE8"/>
            </a:solid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dirty="0">
                <a:latin typeface="Effra" panose="02000506080000020004"/>
              </a:rPr>
              <a:t>59 punten</a:t>
            </a:r>
          </a:p>
        </p:txBody>
      </p:sp>
      <p:sp>
        <p:nvSpPr>
          <p:cNvPr id="7" name="Rechthoek 6">
            <a:extLst>
              <a:ext uri="{FF2B5EF4-FFF2-40B4-BE49-F238E27FC236}">
                <a16:creationId xmlns:a16="http://schemas.microsoft.com/office/drawing/2014/main" id="{E4C4FB49-FA45-F5AA-43E1-AC15E7F1860A}"/>
              </a:ext>
            </a:extLst>
          </p:cNvPr>
          <p:cNvSpPr/>
          <p:nvPr/>
        </p:nvSpPr>
        <p:spPr>
          <a:xfrm>
            <a:off x="6389738" y="4222956"/>
            <a:ext cx="3942736" cy="2005780"/>
          </a:xfrm>
          <a:prstGeom prst="rect">
            <a:avLst/>
          </a:prstGeom>
          <a:solidFill>
            <a:srgbClr val="945DE8"/>
          </a:solidFill>
          <a:ln>
            <a:solidFill>
              <a:srgbClr val="945DE8"/>
            </a:solid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0" dirty="0">
                <a:latin typeface="Effra" panose="02000506080000020004"/>
              </a:rPr>
              <a:t>6 punten voor vraag 24</a:t>
            </a:r>
          </a:p>
        </p:txBody>
      </p:sp>
    </p:spTree>
    <p:extLst>
      <p:ext uri="{BB962C8B-B14F-4D97-AF65-F5344CB8AC3E}">
        <p14:creationId xmlns:p14="http://schemas.microsoft.com/office/powerpoint/2010/main" val="2922820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C45D-6274-3843-11FD-16044636D60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2A2EAB0-DC2F-A0DB-6D3B-2FAC2F12B8AC}"/>
              </a:ext>
            </a:extLst>
          </p:cNvPr>
          <p:cNvSpPr>
            <a:spLocks noGrp="1"/>
          </p:cNvSpPr>
          <p:nvPr>
            <p:ph type="title"/>
          </p:nvPr>
        </p:nvSpPr>
        <p:spPr/>
        <p:txBody>
          <a:bodyPr/>
          <a:lstStyle/>
          <a:p>
            <a:r>
              <a:rPr lang="nl-NL" dirty="0"/>
              <a:t>Faillissement en stakeholders</a:t>
            </a:r>
          </a:p>
        </p:txBody>
      </p:sp>
      <p:sp>
        <p:nvSpPr>
          <p:cNvPr id="5" name="Tijdelijke aanduiding voor tekst 4">
            <a:extLst>
              <a:ext uri="{FF2B5EF4-FFF2-40B4-BE49-F238E27FC236}">
                <a16:creationId xmlns:a16="http://schemas.microsoft.com/office/drawing/2014/main" id="{58A68F1B-CA5F-69CB-E518-7BF54599055E}"/>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4134506410"/>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8AFB7-DC20-A180-C530-43FC44AAE9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D2F82D-D6AC-B0B8-175A-ED6A4C3B5696}"/>
              </a:ext>
            </a:extLst>
          </p:cNvPr>
          <p:cNvSpPr>
            <a:spLocks noGrp="1"/>
          </p:cNvSpPr>
          <p:nvPr>
            <p:ph type="title"/>
          </p:nvPr>
        </p:nvSpPr>
        <p:spPr>
          <a:xfrm>
            <a:off x="838200" y="660091"/>
            <a:ext cx="10515600" cy="1325563"/>
          </a:xfrm>
        </p:spPr>
        <p:txBody>
          <a:bodyPr/>
          <a:lstStyle/>
          <a:p>
            <a:r>
              <a:rPr lang="nl-NL" dirty="0"/>
              <a:t>Bedrijfsbeëindiging</a:t>
            </a:r>
          </a:p>
        </p:txBody>
      </p:sp>
      <p:sp>
        <p:nvSpPr>
          <p:cNvPr id="3" name="Tijdelijke aanduiding voor inhoud 2">
            <a:extLst>
              <a:ext uri="{FF2B5EF4-FFF2-40B4-BE49-F238E27FC236}">
                <a16:creationId xmlns:a16="http://schemas.microsoft.com/office/drawing/2014/main" id="{70C20CF9-BC64-3F9E-F163-A11203E411A5}"/>
              </a:ext>
            </a:extLst>
          </p:cNvPr>
          <p:cNvSpPr>
            <a:spLocks noGrp="1"/>
          </p:cNvSpPr>
          <p:nvPr>
            <p:ph idx="1"/>
          </p:nvPr>
        </p:nvSpPr>
        <p:spPr/>
        <p:txBody>
          <a:bodyPr>
            <a:normAutofit/>
          </a:bodyPr>
          <a:lstStyle/>
          <a:p>
            <a:r>
              <a:rPr lang="nl-NL" dirty="0"/>
              <a:t>Persoonlijke omstandigheden (bijvoorbeeld ziekte);</a:t>
            </a:r>
          </a:p>
          <a:p>
            <a:r>
              <a:rPr lang="nl-NL" dirty="0"/>
              <a:t>Geen opvolging in de onderneming;</a:t>
            </a:r>
          </a:p>
          <a:p>
            <a:r>
              <a:rPr lang="nl-NL" dirty="0"/>
              <a:t>Pensionering;</a:t>
            </a:r>
          </a:p>
          <a:p>
            <a:r>
              <a:rPr lang="nl-NL" dirty="0"/>
              <a:t>Verkoop van de onderneming;</a:t>
            </a:r>
          </a:p>
          <a:p>
            <a:r>
              <a:rPr lang="nl-NL" dirty="0"/>
              <a:t>Schulden kunnen niet meer betaald worden </a:t>
            </a:r>
            <a:r>
              <a:rPr lang="nl-NL" dirty="0">
                <a:sym typeface="Wingdings" panose="05000000000000000000" pitchFamily="2" charset="2"/>
              </a:rPr>
              <a:t> </a:t>
            </a:r>
            <a:r>
              <a:rPr lang="nl-NL" b="1" dirty="0">
                <a:solidFill>
                  <a:srgbClr val="945DE8"/>
                </a:solidFill>
                <a:sym typeface="Wingdings" panose="05000000000000000000" pitchFamily="2" charset="2"/>
              </a:rPr>
              <a:t>faillissement</a:t>
            </a:r>
            <a:r>
              <a:rPr lang="nl-NL" dirty="0"/>
              <a:t>.</a:t>
            </a:r>
          </a:p>
          <a:p>
            <a:pPr marL="0" indent="0">
              <a:buNone/>
            </a:pPr>
            <a:endParaRPr lang="nl-NL" dirty="0"/>
          </a:p>
        </p:txBody>
      </p:sp>
    </p:spTree>
    <p:extLst>
      <p:ext uri="{BB962C8B-B14F-4D97-AF65-F5344CB8AC3E}">
        <p14:creationId xmlns:p14="http://schemas.microsoft.com/office/powerpoint/2010/main" val="957599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2BA44-E49B-E8DF-0027-0BB7F8D55B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AD75DA-E6C5-7E01-3B37-3FB2A9C7A2EA}"/>
              </a:ext>
            </a:extLst>
          </p:cNvPr>
          <p:cNvSpPr>
            <a:spLocks noGrp="1"/>
          </p:cNvSpPr>
          <p:nvPr>
            <p:ph type="title"/>
          </p:nvPr>
        </p:nvSpPr>
        <p:spPr>
          <a:xfrm>
            <a:off x="838200" y="660091"/>
            <a:ext cx="10515600" cy="1325563"/>
          </a:xfrm>
        </p:spPr>
        <p:txBody>
          <a:bodyPr/>
          <a:lstStyle/>
          <a:p>
            <a:r>
              <a:rPr lang="nl-NL" dirty="0"/>
              <a:t>Faillissement</a:t>
            </a:r>
          </a:p>
        </p:txBody>
      </p:sp>
      <p:sp>
        <p:nvSpPr>
          <p:cNvPr id="3" name="Tijdelijke aanduiding voor inhoud 2">
            <a:extLst>
              <a:ext uri="{FF2B5EF4-FFF2-40B4-BE49-F238E27FC236}">
                <a16:creationId xmlns:a16="http://schemas.microsoft.com/office/drawing/2014/main" id="{77812658-E609-4D0F-8C19-4449A7E97682}"/>
              </a:ext>
            </a:extLst>
          </p:cNvPr>
          <p:cNvSpPr>
            <a:spLocks noGrp="1"/>
          </p:cNvSpPr>
          <p:nvPr>
            <p:ph idx="1"/>
          </p:nvPr>
        </p:nvSpPr>
        <p:spPr/>
        <p:txBody>
          <a:bodyPr>
            <a:normAutofit/>
          </a:bodyPr>
          <a:lstStyle/>
          <a:p>
            <a:r>
              <a:rPr lang="nl-NL" dirty="0"/>
              <a:t>Aanvraag bij de rechtbank door schuldenaar zelf of door minimaal twee schuldeisers;</a:t>
            </a:r>
          </a:p>
          <a:p>
            <a:r>
              <a:rPr lang="nl-NL" dirty="0"/>
              <a:t>Rechter spreekt faillissement uit en benoemt curator;</a:t>
            </a:r>
          </a:p>
          <a:p>
            <a:r>
              <a:rPr lang="nl-NL" dirty="0"/>
              <a:t>Curator zorgt voor de afwikkeling van faillissement.</a:t>
            </a:r>
          </a:p>
          <a:p>
            <a:r>
              <a:rPr lang="nl-NL" dirty="0"/>
              <a:t>Bezittingen uit bedrijf (en bij een eenmanszaak of vof ook privébezittingen) worden verkocht om zo veel mogelijk schulden te betalen.</a:t>
            </a:r>
          </a:p>
          <a:p>
            <a:endParaRPr lang="nl-NL" dirty="0"/>
          </a:p>
          <a:p>
            <a:pPr marL="0" indent="0">
              <a:buNone/>
            </a:pPr>
            <a:endParaRPr lang="nl-NL" dirty="0"/>
          </a:p>
        </p:txBody>
      </p:sp>
    </p:spTree>
    <p:extLst>
      <p:ext uri="{BB962C8B-B14F-4D97-AF65-F5344CB8AC3E}">
        <p14:creationId xmlns:p14="http://schemas.microsoft.com/office/powerpoint/2010/main" val="37513896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B5232-E2DA-6E2B-22B4-99674BCA48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EFC5C1-34BD-2C8A-A436-C85B8F19D8AD}"/>
              </a:ext>
            </a:extLst>
          </p:cNvPr>
          <p:cNvSpPr>
            <a:spLocks noGrp="1"/>
          </p:cNvSpPr>
          <p:nvPr>
            <p:ph type="title"/>
          </p:nvPr>
        </p:nvSpPr>
        <p:spPr>
          <a:xfrm>
            <a:off x="838200" y="660091"/>
            <a:ext cx="10515600" cy="1325563"/>
          </a:xfrm>
        </p:spPr>
        <p:txBody>
          <a:bodyPr/>
          <a:lstStyle/>
          <a:p>
            <a:r>
              <a:rPr lang="nl-NL" dirty="0"/>
              <a:t>Examenvoorbeeld (2025-II, opgave 1)</a:t>
            </a:r>
          </a:p>
        </p:txBody>
      </p:sp>
      <p:sp>
        <p:nvSpPr>
          <p:cNvPr id="3" name="Tijdelijke aanduiding voor inhoud 2">
            <a:extLst>
              <a:ext uri="{FF2B5EF4-FFF2-40B4-BE49-F238E27FC236}">
                <a16:creationId xmlns:a16="http://schemas.microsoft.com/office/drawing/2014/main" id="{4A59ECCF-CD35-C46A-7806-CCD491188A7E}"/>
              </a:ext>
            </a:extLst>
          </p:cNvPr>
          <p:cNvSpPr>
            <a:spLocks noGrp="1"/>
          </p:cNvSpPr>
          <p:nvPr>
            <p:ph idx="1"/>
          </p:nvPr>
        </p:nvSpPr>
        <p:spPr/>
        <p:txBody>
          <a:bodyPr>
            <a:normAutofit/>
          </a:bodyPr>
          <a:lstStyle/>
          <a:p>
            <a:pPr marL="0" indent="0">
              <a:buNone/>
            </a:pPr>
            <a:r>
              <a:rPr lang="nl-NL" sz="2200" dirty="0">
                <a:latin typeface="Effra" panose="02000506080000020004"/>
              </a:rPr>
              <a:t>Big </a:t>
            </a:r>
            <a:r>
              <a:rPr lang="nl-NL" sz="2200" dirty="0" err="1">
                <a:latin typeface="Effra" panose="02000506080000020004"/>
              </a:rPr>
              <a:t>Bazar</a:t>
            </a:r>
            <a:r>
              <a:rPr lang="nl-NL" sz="2200" dirty="0">
                <a:latin typeface="Effra" panose="02000506080000020004"/>
              </a:rPr>
              <a:t> bv was een winkel in goedkope huishoudelijke artikelen, die in hevige concurrentiestrijd was gewikkeld met de koopjesketen Action. Bij Big </a:t>
            </a:r>
            <a:r>
              <a:rPr lang="nl-NL" sz="2200" dirty="0" err="1">
                <a:latin typeface="Effra" panose="02000506080000020004"/>
              </a:rPr>
              <a:t>Bazar</a:t>
            </a:r>
            <a:r>
              <a:rPr lang="nl-NL" sz="2200" dirty="0">
                <a:latin typeface="Effra" panose="02000506080000020004"/>
              </a:rPr>
              <a:t> liepen in 2021 en 2022 zowel de verliezen als de schulden op. Het bedrijf verloor marktaandeel en heeft de concurrentiestrijd met Action uiteindelijk verloren. </a:t>
            </a:r>
          </a:p>
          <a:p>
            <a:pPr marL="0" indent="0">
              <a:buNone/>
            </a:pPr>
            <a:r>
              <a:rPr lang="nl-NL" sz="2200" b="1" dirty="0">
                <a:latin typeface="Effra" panose="02000506080000020004"/>
              </a:rPr>
              <a:t>Vraag 2 (1p):</a:t>
            </a:r>
          </a:p>
          <a:p>
            <a:pPr marL="0" indent="0">
              <a:buNone/>
            </a:pPr>
            <a:r>
              <a:rPr lang="nl-NL" sz="2200" i="1" dirty="0">
                <a:latin typeface="Effra" panose="02000506080000020004"/>
              </a:rPr>
              <a:t>Leg uit dat oplopende schulden kunnen leiden tot oplopende verliezen. </a:t>
            </a:r>
          </a:p>
          <a:p>
            <a:r>
              <a:rPr lang="nl-NL" sz="2200" dirty="0">
                <a:latin typeface="Effra" panose="02000506080000020004"/>
              </a:rPr>
              <a:t>Door oplopende schuld nemen de interestkosten toe, wat leidt tot toename van verlies.</a:t>
            </a:r>
          </a:p>
          <a:p>
            <a:r>
              <a:rPr lang="nl-NL" sz="2200" dirty="0">
                <a:latin typeface="Effra" panose="02000506080000020004"/>
              </a:rPr>
              <a:t>Door oplopende schuld neemt het vertrouwen van investeerders af, waardoor Big </a:t>
            </a:r>
            <a:r>
              <a:rPr lang="nl-NL" sz="2200" dirty="0" err="1">
                <a:latin typeface="Effra" panose="02000506080000020004"/>
              </a:rPr>
              <a:t>Bazar</a:t>
            </a:r>
            <a:r>
              <a:rPr lang="nl-NL" sz="2200" dirty="0">
                <a:latin typeface="Effra" panose="02000506080000020004"/>
              </a:rPr>
              <a:t> niet meer aan nieuw vermogen kan komen om investeringen te doen waardoor de afzet en winst dalen.</a:t>
            </a:r>
          </a:p>
        </p:txBody>
      </p:sp>
    </p:spTree>
    <p:extLst>
      <p:ext uri="{BB962C8B-B14F-4D97-AF65-F5344CB8AC3E}">
        <p14:creationId xmlns:p14="http://schemas.microsoft.com/office/powerpoint/2010/main" val="1844563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91D2-88D6-604F-3930-BC8B9D89C7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4DA607-CB43-AB37-C71B-87ED0ABD913F}"/>
              </a:ext>
            </a:extLst>
          </p:cNvPr>
          <p:cNvSpPr>
            <a:spLocks noGrp="1"/>
          </p:cNvSpPr>
          <p:nvPr>
            <p:ph type="title"/>
          </p:nvPr>
        </p:nvSpPr>
        <p:spPr>
          <a:xfrm>
            <a:off x="838200" y="660091"/>
            <a:ext cx="10515600" cy="1325563"/>
          </a:xfrm>
        </p:spPr>
        <p:txBody>
          <a:bodyPr/>
          <a:lstStyle/>
          <a:p>
            <a:r>
              <a:rPr lang="nl-NL" dirty="0"/>
              <a:t>Examenvoorbeeld (2025-II, opgave 1)</a:t>
            </a:r>
          </a:p>
        </p:txBody>
      </p:sp>
      <p:sp>
        <p:nvSpPr>
          <p:cNvPr id="3" name="Tijdelijke aanduiding voor inhoud 2">
            <a:extLst>
              <a:ext uri="{FF2B5EF4-FFF2-40B4-BE49-F238E27FC236}">
                <a16:creationId xmlns:a16="http://schemas.microsoft.com/office/drawing/2014/main" id="{15BC1AE9-357F-FCF1-073B-811950940AB1}"/>
              </a:ext>
            </a:extLst>
          </p:cNvPr>
          <p:cNvSpPr>
            <a:spLocks noGrp="1"/>
          </p:cNvSpPr>
          <p:nvPr>
            <p:ph idx="1"/>
          </p:nvPr>
        </p:nvSpPr>
        <p:spPr/>
        <p:txBody>
          <a:bodyPr>
            <a:normAutofit/>
          </a:bodyPr>
          <a:lstStyle/>
          <a:p>
            <a:pPr marL="0" indent="0">
              <a:buNone/>
            </a:pPr>
            <a:r>
              <a:rPr lang="nl-NL" sz="2200" dirty="0">
                <a:latin typeface="Effra" panose="02000506080000020004"/>
              </a:rPr>
              <a:t>In de zomer van 2023 waren tientallen faillissementsaanvragen in behandeling van Big </a:t>
            </a:r>
            <a:r>
              <a:rPr lang="nl-NL" sz="2200" dirty="0" err="1">
                <a:latin typeface="Effra" panose="02000506080000020004"/>
              </a:rPr>
              <a:t>Bazar’s</a:t>
            </a:r>
            <a:r>
              <a:rPr lang="nl-NL" sz="2200" dirty="0">
                <a:latin typeface="Effra" panose="02000506080000020004"/>
              </a:rPr>
              <a:t> schuldeisers die hun geld opeisten. Niet alle schuldeisers van Big </a:t>
            </a:r>
            <a:r>
              <a:rPr lang="nl-NL" sz="2200" dirty="0" err="1">
                <a:latin typeface="Effra" panose="02000506080000020004"/>
              </a:rPr>
              <a:t>Bazar</a:t>
            </a:r>
            <a:r>
              <a:rPr lang="nl-NL" sz="2200" dirty="0">
                <a:latin typeface="Effra" panose="02000506080000020004"/>
              </a:rPr>
              <a:t> wilden dat Big </a:t>
            </a:r>
            <a:r>
              <a:rPr lang="nl-NL" sz="2200" dirty="0" err="1">
                <a:latin typeface="Effra" panose="02000506080000020004"/>
              </a:rPr>
              <a:t>Bazar</a:t>
            </a:r>
            <a:r>
              <a:rPr lang="nl-NL" sz="2200" dirty="0">
                <a:latin typeface="Effra" panose="02000506080000020004"/>
              </a:rPr>
              <a:t> failliet verklaard zou worden. Verhuurders van winkelpanden, waarbij Big </a:t>
            </a:r>
            <a:r>
              <a:rPr lang="nl-NL" sz="2200" dirty="0" err="1">
                <a:latin typeface="Effra" panose="02000506080000020004"/>
              </a:rPr>
              <a:t>Bazar</a:t>
            </a:r>
            <a:r>
              <a:rPr lang="nl-NL" sz="2200" dirty="0">
                <a:latin typeface="Effra" panose="02000506080000020004"/>
              </a:rPr>
              <a:t> enkele maanden huurachterstand had, waren voorstander van het faillissement. </a:t>
            </a:r>
          </a:p>
          <a:p>
            <a:pPr marL="0" indent="0">
              <a:buNone/>
            </a:pPr>
            <a:r>
              <a:rPr lang="nl-NL" sz="2200" b="1" dirty="0">
                <a:latin typeface="Effra" panose="02000506080000020004"/>
              </a:rPr>
              <a:t>Vraag 3 (2p):</a:t>
            </a:r>
          </a:p>
          <a:p>
            <a:pPr marL="0" indent="0">
              <a:buNone/>
            </a:pPr>
            <a:r>
              <a:rPr lang="nl-NL" sz="2200" i="1" dirty="0">
                <a:latin typeface="Effra" panose="02000506080000020004"/>
              </a:rPr>
              <a:t>Noem een voordeel en een nadeel van een faillissement van Big </a:t>
            </a:r>
            <a:r>
              <a:rPr lang="nl-NL" sz="2200" i="1" dirty="0" err="1">
                <a:latin typeface="Effra" panose="02000506080000020004"/>
              </a:rPr>
              <a:t>Bazar</a:t>
            </a:r>
            <a:r>
              <a:rPr lang="nl-NL" sz="2200" i="1" dirty="0">
                <a:latin typeface="Effra" panose="02000506080000020004"/>
              </a:rPr>
              <a:t> voor de verhuurders van de winkelpanden. </a:t>
            </a:r>
            <a:endParaRPr lang="nl-NL" sz="2200" dirty="0">
              <a:latin typeface="Effra" panose="02000506080000020004"/>
            </a:endParaRPr>
          </a:p>
          <a:p>
            <a:r>
              <a:rPr lang="nl-NL" sz="2200" dirty="0">
                <a:latin typeface="Effra" panose="02000506080000020004"/>
              </a:rPr>
              <a:t>Voordeel: wanneer Big </a:t>
            </a:r>
            <a:r>
              <a:rPr lang="nl-NL" sz="2200" dirty="0" err="1">
                <a:latin typeface="Effra" panose="02000506080000020004"/>
              </a:rPr>
              <a:t>Bazar</a:t>
            </a:r>
            <a:r>
              <a:rPr lang="nl-NL" sz="2200" dirty="0">
                <a:latin typeface="Effra" panose="02000506080000020004"/>
              </a:rPr>
              <a:t> failliet gaat, kunnen de verhuurders van winkelpanden op zoek naar nieuwe huurders (voor de winkelpanden).</a:t>
            </a:r>
          </a:p>
          <a:p>
            <a:r>
              <a:rPr lang="nl-NL" sz="2200" dirty="0">
                <a:latin typeface="Effra" panose="02000506080000020004"/>
              </a:rPr>
              <a:t>Nadeel: verhuurders krijgen mogelijk een gedeelte van de nog te ontvangen huur niet meer terug. </a:t>
            </a:r>
          </a:p>
          <a:p>
            <a:pPr marL="0" indent="0">
              <a:buNone/>
            </a:pPr>
            <a:endParaRPr lang="nl-NL" sz="2200" i="1" dirty="0">
              <a:latin typeface="Effra" panose="02000506080000020004"/>
            </a:endParaRPr>
          </a:p>
        </p:txBody>
      </p:sp>
    </p:spTree>
    <p:extLst>
      <p:ext uri="{BB962C8B-B14F-4D97-AF65-F5344CB8AC3E}">
        <p14:creationId xmlns:p14="http://schemas.microsoft.com/office/powerpoint/2010/main" val="666097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2539-EBEC-3FA2-2A11-CFA42FDA8A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4EF181-8533-71FA-4A17-4D51912350B5}"/>
              </a:ext>
            </a:extLst>
          </p:cNvPr>
          <p:cNvSpPr>
            <a:spLocks noGrp="1"/>
          </p:cNvSpPr>
          <p:nvPr>
            <p:ph type="title"/>
          </p:nvPr>
        </p:nvSpPr>
        <p:spPr>
          <a:xfrm>
            <a:off x="838200" y="660091"/>
            <a:ext cx="10515600" cy="1325563"/>
          </a:xfrm>
        </p:spPr>
        <p:txBody>
          <a:bodyPr/>
          <a:lstStyle/>
          <a:p>
            <a:r>
              <a:rPr lang="nl-NL" dirty="0"/>
              <a:t>Examenvoorbeeld (2025-II, opgave 1)</a:t>
            </a:r>
          </a:p>
        </p:txBody>
      </p:sp>
      <p:sp>
        <p:nvSpPr>
          <p:cNvPr id="3" name="Tijdelijke aanduiding voor inhoud 2">
            <a:extLst>
              <a:ext uri="{FF2B5EF4-FFF2-40B4-BE49-F238E27FC236}">
                <a16:creationId xmlns:a16="http://schemas.microsoft.com/office/drawing/2014/main" id="{7596DFD5-B539-0951-CCED-EF859E486D03}"/>
              </a:ext>
            </a:extLst>
          </p:cNvPr>
          <p:cNvSpPr>
            <a:spLocks noGrp="1"/>
          </p:cNvSpPr>
          <p:nvPr>
            <p:ph idx="1"/>
          </p:nvPr>
        </p:nvSpPr>
        <p:spPr/>
        <p:txBody>
          <a:bodyPr>
            <a:normAutofit/>
          </a:bodyPr>
          <a:lstStyle/>
          <a:p>
            <a:pPr marL="0" indent="0">
              <a:buNone/>
            </a:pPr>
            <a:r>
              <a:rPr lang="nl-NL" sz="2200" dirty="0"/>
              <a:t>In het najaar van 2023 werd Big </a:t>
            </a:r>
            <a:r>
              <a:rPr lang="nl-NL" sz="2200" dirty="0" err="1"/>
              <a:t>Bazar</a:t>
            </a:r>
            <a:r>
              <a:rPr lang="nl-NL" sz="2200" dirty="0"/>
              <a:t> door de rechtbank failliet verklaard. De schuldeisers van Big </a:t>
            </a:r>
            <a:r>
              <a:rPr lang="nl-NL" sz="2200" dirty="0" err="1"/>
              <a:t>Bazar</a:t>
            </a:r>
            <a:r>
              <a:rPr lang="nl-NL" sz="2200" dirty="0"/>
              <a:t> bestonden onder andere uit banken en de verhuurders van de winkelpanden. </a:t>
            </a:r>
          </a:p>
          <a:p>
            <a:pPr marL="0" indent="0">
              <a:buNone/>
            </a:pPr>
            <a:r>
              <a:rPr lang="nl-NL" sz="2200" b="1" dirty="0"/>
              <a:t>Vraag 4 (2p):</a:t>
            </a:r>
          </a:p>
          <a:p>
            <a:pPr marL="0" indent="0">
              <a:buNone/>
            </a:pPr>
            <a:r>
              <a:rPr lang="nl-NL" sz="2200" i="1" dirty="0"/>
              <a:t>Noem naast de bovengenoemde schuldeisers twee andere groepen stakeholders, waarvoor een faillissement van Big </a:t>
            </a:r>
            <a:r>
              <a:rPr lang="nl-NL" sz="2200" i="1" dirty="0" err="1"/>
              <a:t>Bazar</a:t>
            </a:r>
            <a:r>
              <a:rPr lang="nl-NL" sz="2200" i="1" dirty="0"/>
              <a:t> nadelige gevolgen kan hebben. Geef hierbij aan op welke wijze de genoemde stakeholder wordt benadeeld. </a:t>
            </a:r>
            <a:endParaRPr lang="nl-NL" sz="2200" dirty="0"/>
          </a:p>
        </p:txBody>
      </p:sp>
    </p:spTree>
    <p:extLst>
      <p:ext uri="{BB962C8B-B14F-4D97-AF65-F5344CB8AC3E}">
        <p14:creationId xmlns:p14="http://schemas.microsoft.com/office/powerpoint/2010/main" val="1516395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688A-8F73-D386-33B9-140632486C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44AD28-D78C-9B36-ECC0-0B06DED93938}"/>
              </a:ext>
            </a:extLst>
          </p:cNvPr>
          <p:cNvSpPr>
            <a:spLocks noGrp="1"/>
          </p:cNvSpPr>
          <p:nvPr>
            <p:ph type="title"/>
          </p:nvPr>
        </p:nvSpPr>
        <p:spPr>
          <a:xfrm>
            <a:off x="838200" y="660091"/>
            <a:ext cx="10515600" cy="1325563"/>
          </a:xfrm>
        </p:spPr>
        <p:txBody>
          <a:bodyPr/>
          <a:lstStyle/>
          <a:p>
            <a:r>
              <a:rPr lang="nl-NL" dirty="0"/>
              <a:t>Stakeholders</a:t>
            </a:r>
          </a:p>
        </p:txBody>
      </p:sp>
      <p:sp>
        <p:nvSpPr>
          <p:cNvPr id="3" name="Tijdelijke aanduiding voor inhoud 2">
            <a:extLst>
              <a:ext uri="{FF2B5EF4-FFF2-40B4-BE49-F238E27FC236}">
                <a16:creationId xmlns:a16="http://schemas.microsoft.com/office/drawing/2014/main" id="{3108D0FB-DC01-D2AC-8A59-F075420FFCAF}"/>
              </a:ext>
            </a:extLst>
          </p:cNvPr>
          <p:cNvSpPr>
            <a:spLocks noGrp="1"/>
          </p:cNvSpPr>
          <p:nvPr>
            <p:ph idx="1"/>
          </p:nvPr>
        </p:nvSpPr>
        <p:spPr/>
        <p:txBody>
          <a:bodyPr>
            <a:normAutofit fontScale="92500" lnSpcReduction="10000"/>
          </a:bodyPr>
          <a:lstStyle/>
          <a:p>
            <a:pPr marL="0" indent="0">
              <a:buNone/>
            </a:pPr>
            <a:r>
              <a:rPr lang="nl-NL" dirty="0"/>
              <a:t>Partijen die een bepaalde mate van </a:t>
            </a:r>
            <a:r>
              <a:rPr lang="nl-NL" b="1" dirty="0">
                <a:solidFill>
                  <a:srgbClr val="945DE8"/>
                </a:solidFill>
              </a:rPr>
              <a:t>belang</a:t>
            </a:r>
            <a:r>
              <a:rPr lang="nl-NL" dirty="0"/>
              <a:t> bij het bestaan van een </a:t>
            </a:r>
            <a:r>
              <a:rPr lang="nl-NL" b="1" dirty="0">
                <a:solidFill>
                  <a:srgbClr val="945DE8"/>
                </a:solidFill>
              </a:rPr>
              <a:t>organisatie</a:t>
            </a:r>
            <a:r>
              <a:rPr lang="nl-NL" dirty="0"/>
              <a:t> hebben, of op wie de organisatie </a:t>
            </a:r>
            <a:r>
              <a:rPr lang="nl-NL" b="1" dirty="0">
                <a:solidFill>
                  <a:srgbClr val="945DE8"/>
                </a:solidFill>
              </a:rPr>
              <a:t>invloed</a:t>
            </a:r>
            <a:r>
              <a:rPr lang="nl-NL" dirty="0"/>
              <a:t> heeft.</a:t>
            </a:r>
          </a:p>
          <a:p>
            <a:pPr marL="0" indent="0">
              <a:buNone/>
            </a:pPr>
            <a:endParaRPr lang="nl-NL" dirty="0"/>
          </a:p>
          <a:p>
            <a:pPr marL="0" indent="0">
              <a:buNone/>
            </a:pPr>
            <a:r>
              <a:rPr lang="nl-NL" dirty="0"/>
              <a:t>Bijvoorbeeld:</a:t>
            </a:r>
          </a:p>
          <a:p>
            <a:r>
              <a:rPr lang="nl-NL" dirty="0"/>
              <a:t>Klanten</a:t>
            </a:r>
          </a:p>
          <a:p>
            <a:r>
              <a:rPr lang="nl-NL" dirty="0"/>
              <a:t>Leveranciers</a:t>
            </a:r>
          </a:p>
          <a:p>
            <a:r>
              <a:rPr lang="nl-NL" dirty="0"/>
              <a:t>Werknemers</a:t>
            </a:r>
          </a:p>
          <a:p>
            <a:r>
              <a:rPr lang="nl-NL" dirty="0"/>
              <a:t>Financiers</a:t>
            </a:r>
          </a:p>
          <a:p>
            <a:r>
              <a:rPr lang="nl-NL" dirty="0"/>
              <a:t>Concurrenten</a:t>
            </a:r>
          </a:p>
          <a:p>
            <a:r>
              <a:rPr lang="nl-NL" dirty="0"/>
              <a:t>Overheid</a:t>
            </a:r>
          </a:p>
          <a:p>
            <a:endParaRPr lang="nl-NL" dirty="0"/>
          </a:p>
        </p:txBody>
      </p:sp>
    </p:spTree>
    <p:extLst>
      <p:ext uri="{BB962C8B-B14F-4D97-AF65-F5344CB8AC3E}">
        <p14:creationId xmlns:p14="http://schemas.microsoft.com/office/powerpoint/2010/main" val="4152413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EEC65-9868-29F5-B433-A9DC1FB996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9D02B2-4392-C7D1-8758-91BAC4F4C9E6}"/>
              </a:ext>
            </a:extLst>
          </p:cNvPr>
          <p:cNvSpPr>
            <a:spLocks noGrp="1"/>
          </p:cNvSpPr>
          <p:nvPr>
            <p:ph type="title"/>
          </p:nvPr>
        </p:nvSpPr>
        <p:spPr>
          <a:xfrm>
            <a:off x="838200" y="660091"/>
            <a:ext cx="10515600" cy="1325563"/>
          </a:xfrm>
        </p:spPr>
        <p:txBody>
          <a:bodyPr/>
          <a:lstStyle/>
          <a:p>
            <a:r>
              <a:rPr lang="nl-NL" dirty="0"/>
              <a:t>Examenvoorbeeld (2025-II, opgave 1)</a:t>
            </a:r>
          </a:p>
        </p:txBody>
      </p:sp>
      <p:sp>
        <p:nvSpPr>
          <p:cNvPr id="3" name="Tijdelijke aanduiding voor inhoud 2">
            <a:extLst>
              <a:ext uri="{FF2B5EF4-FFF2-40B4-BE49-F238E27FC236}">
                <a16:creationId xmlns:a16="http://schemas.microsoft.com/office/drawing/2014/main" id="{FF5496EE-303C-B067-6689-748A158E1338}"/>
              </a:ext>
            </a:extLst>
          </p:cNvPr>
          <p:cNvSpPr>
            <a:spLocks noGrp="1"/>
          </p:cNvSpPr>
          <p:nvPr>
            <p:ph idx="1"/>
          </p:nvPr>
        </p:nvSpPr>
        <p:spPr/>
        <p:txBody>
          <a:bodyPr>
            <a:normAutofit lnSpcReduction="10000"/>
          </a:bodyPr>
          <a:lstStyle/>
          <a:p>
            <a:pPr marL="0" indent="0">
              <a:buNone/>
            </a:pPr>
            <a:r>
              <a:rPr lang="nl-NL" sz="2200" dirty="0"/>
              <a:t>In het najaar van 2023 werd Big </a:t>
            </a:r>
            <a:r>
              <a:rPr lang="nl-NL" sz="2200" dirty="0" err="1"/>
              <a:t>Bazar</a:t>
            </a:r>
            <a:r>
              <a:rPr lang="nl-NL" sz="2200" dirty="0"/>
              <a:t> door de rechtbank failliet verklaard. De schuldeisers van Big </a:t>
            </a:r>
            <a:r>
              <a:rPr lang="nl-NL" sz="2200" dirty="0" err="1"/>
              <a:t>Bazar</a:t>
            </a:r>
            <a:r>
              <a:rPr lang="nl-NL" sz="2200" dirty="0"/>
              <a:t> bestonden onder andere uit banken en de verhuurders van de winkelpanden. </a:t>
            </a:r>
          </a:p>
          <a:p>
            <a:pPr marL="0" indent="0">
              <a:buNone/>
            </a:pPr>
            <a:r>
              <a:rPr lang="nl-NL" sz="2200" b="1" dirty="0"/>
              <a:t>Vraag 4 (2p):</a:t>
            </a:r>
          </a:p>
          <a:p>
            <a:pPr marL="0" indent="0">
              <a:buNone/>
            </a:pPr>
            <a:r>
              <a:rPr lang="nl-NL" sz="2200" i="1" dirty="0"/>
              <a:t>Noem naast de bovengenoemde schuldeisers twee andere groepen stakeholders, waarvoor een faillissement van Big </a:t>
            </a:r>
            <a:r>
              <a:rPr lang="nl-NL" sz="2200" i="1" dirty="0" err="1"/>
              <a:t>Bazar</a:t>
            </a:r>
            <a:r>
              <a:rPr lang="nl-NL" sz="2200" i="1" dirty="0"/>
              <a:t> nadelige gevolgen kan hebben. Geef hierbij aan op welke wijze de genoemde stakeholder wordt benadeeld. </a:t>
            </a:r>
          </a:p>
          <a:p>
            <a:r>
              <a:rPr lang="nl-NL" sz="2200" dirty="0"/>
              <a:t>Werknemers: zij verliezen hun baan en inkomen.</a:t>
            </a:r>
          </a:p>
          <a:p>
            <a:r>
              <a:rPr lang="nl-NL" sz="2200" dirty="0"/>
              <a:t>Klanten: zij moeten op zoek naar een andere winkel.</a:t>
            </a:r>
          </a:p>
          <a:p>
            <a:r>
              <a:rPr lang="nl-NL" sz="2200" dirty="0"/>
              <a:t>Leveranciers: zij verliezen een klant.</a:t>
            </a:r>
          </a:p>
          <a:p>
            <a:r>
              <a:rPr lang="nl-NL" sz="2200" dirty="0"/>
              <a:t>Aandeelhouders: zij raken hun inkomen en vermogen kwijt.</a:t>
            </a:r>
          </a:p>
          <a:p>
            <a:r>
              <a:rPr lang="nl-NL" sz="2200" dirty="0"/>
              <a:t>Belastingdienst: zij missen btw-ontvangsten / (</a:t>
            </a:r>
            <a:r>
              <a:rPr lang="nl-NL" sz="2200" dirty="0" err="1"/>
              <a:t>vennootschaps</a:t>
            </a:r>
            <a:r>
              <a:rPr lang="nl-NL" sz="2200" dirty="0"/>
              <a:t>)belasting.</a:t>
            </a:r>
          </a:p>
          <a:p>
            <a:pPr marL="0" indent="0">
              <a:buNone/>
            </a:pPr>
            <a:endParaRPr lang="nl-NL" sz="2200" dirty="0"/>
          </a:p>
        </p:txBody>
      </p:sp>
    </p:spTree>
    <p:extLst>
      <p:ext uri="{BB962C8B-B14F-4D97-AF65-F5344CB8AC3E}">
        <p14:creationId xmlns:p14="http://schemas.microsoft.com/office/powerpoint/2010/main" val="39464434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940AC-FFCA-89A7-AA11-D02FE9CFE12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15E3B20-1F20-130D-533E-AE9FD7C6CC6C}"/>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253789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6B82-5148-2E44-95CA-4E198F0CA95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7C3A3C7-C249-986B-B401-324F105DA089}"/>
              </a:ext>
            </a:extLst>
          </p:cNvPr>
          <p:cNvSpPr>
            <a:spLocks noGrp="1"/>
          </p:cNvSpPr>
          <p:nvPr>
            <p:ph type="title"/>
          </p:nvPr>
        </p:nvSpPr>
        <p:spPr/>
        <p:txBody>
          <a:bodyPr/>
          <a:lstStyle/>
          <a:p>
            <a:r>
              <a:rPr lang="nl-NL" dirty="0"/>
              <a:t>Personeelsbeleid</a:t>
            </a:r>
          </a:p>
        </p:txBody>
      </p:sp>
      <p:sp>
        <p:nvSpPr>
          <p:cNvPr id="5" name="Tijdelijke aanduiding voor tekst 4">
            <a:extLst>
              <a:ext uri="{FF2B5EF4-FFF2-40B4-BE49-F238E27FC236}">
                <a16:creationId xmlns:a16="http://schemas.microsoft.com/office/drawing/2014/main" id="{17F8E371-EB29-AED2-50B3-A9E26C21631D}"/>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215463255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687E-F3D7-DF32-11F0-AFF430CDB644}"/>
            </a:ext>
          </a:extLst>
        </p:cNvPr>
        <p:cNvGrpSpPr/>
        <p:nvPr/>
      </p:nvGrpSpPr>
      <p:grpSpPr>
        <a:xfrm>
          <a:off x="0" y="0"/>
          <a:ext cx="0" cy="0"/>
          <a:chOff x="0" y="0"/>
          <a:chExt cx="0" cy="0"/>
        </a:xfrm>
      </p:grpSpPr>
      <p:sp>
        <p:nvSpPr>
          <p:cNvPr id="13" name="Rechthoek 12">
            <a:extLst>
              <a:ext uri="{FF2B5EF4-FFF2-40B4-BE49-F238E27FC236}">
                <a16:creationId xmlns:a16="http://schemas.microsoft.com/office/drawing/2014/main" id="{B3C3251C-2848-9A5D-B047-6899D36240E9}"/>
              </a:ext>
            </a:extLst>
          </p:cNvPr>
          <p:cNvSpPr/>
          <p:nvPr/>
        </p:nvSpPr>
        <p:spPr>
          <a:xfrm>
            <a:off x="2850814" y="2319031"/>
            <a:ext cx="6490372" cy="341947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tx1"/>
              </a:solidFill>
            </a:endParaRPr>
          </a:p>
        </p:txBody>
      </p:sp>
      <p:sp>
        <p:nvSpPr>
          <p:cNvPr id="24" name="Tekstvak 23">
            <a:extLst>
              <a:ext uri="{FF2B5EF4-FFF2-40B4-BE49-F238E27FC236}">
                <a16:creationId xmlns:a16="http://schemas.microsoft.com/office/drawing/2014/main" id="{45932A82-75AC-6B46-0528-578B143B77BD}"/>
              </a:ext>
            </a:extLst>
          </p:cNvPr>
          <p:cNvSpPr txBox="1"/>
          <p:nvPr/>
        </p:nvSpPr>
        <p:spPr>
          <a:xfrm>
            <a:off x="2974667" y="2585153"/>
            <a:ext cx="3397254" cy="1862048"/>
          </a:xfrm>
          <a:prstGeom prst="rect">
            <a:avLst/>
          </a:prstGeom>
          <a:noFill/>
        </p:spPr>
        <p:txBody>
          <a:bodyPr wrap="square" rtlCol="0">
            <a:spAutoFit/>
          </a:bodyPr>
          <a:lstStyle/>
          <a:p>
            <a:pPr algn="ctr"/>
            <a:r>
              <a:rPr lang="nl-NL" sz="11500" b="1" dirty="0">
                <a:solidFill>
                  <a:srgbClr val="8A69F7"/>
                </a:solidFill>
                <a:latin typeface="Effra" panose="02000506080000020004" pitchFamily="2" charset="0"/>
              </a:rPr>
              <a:t>50%</a:t>
            </a:r>
          </a:p>
        </p:txBody>
      </p:sp>
      <p:sp>
        <p:nvSpPr>
          <p:cNvPr id="25" name="Tekstvak 24">
            <a:extLst>
              <a:ext uri="{FF2B5EF4-FFF2-40B4-BE49-F238E27FC236}">
                <a16:creationId xmlns:a16="http://schemas.microsoft.com/office/drawing/2014/main" id="{7AE06688-B95E-D1F9-ED01-5A72803211D6}"/>
              </a:ext>
            </a:extLst>
          </p:cNvPr>
          <p:cNvSpPr txBox="1"/>
          <p:nvPr/>
        </p:nvSpPr>
        <p:spPr>
          <a:xfrm>
            <a:off x="2877605" y="2153865"/>
            <a:ext cx="3494316"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Rekenen</a:t>
            </a:r>
          </a:p>
        </p:txBody>
      </p:sp>
      <p:sp>
        <p:nvSpPr>
          <p:cNvPr id="3" name="Tekstvak 2">
            <a:extLst>
              <a:ext uri="{FF2B5EF4-FFF2-40B4-BE49-F238E27FC236}">
                <a16:creationId xmlns:a16="http://schemas.microsoft.com/office/drawing/2014/main" id="{B4AA1187-B080-C3A8-9CDA-2C8A0FB1E4E2}"/>
              </a:ext>
            </a:extLst>
          </p:cNvPr>
          <p:cNvSpPr txBox="1"/>
          <p:nvPr/>
        </p:nvSpPr>
        <p:spPr>
          <a:xfrm>
            <a:off x="5981700" y="3422023"/>
            <a:ext cx="3397254" cy="1862048"/>
          </a:xfrm>
          <a:prstGeom prst="rect">
            <a:avLst/>
          </a:prstGeom>
          <a:noFill/>
        </p:spPr>
        <p:txBody>
          <a:bodyPr wrap="square" rtlCol="0">
            <a:spAutoFit/>
          </a:bodyPr>
          <a:lstStyle/>
          <a:p>
            <a:pPr algn="ctr"/>
            <a:r>
              <a:rPr lang="nl-NL" sz="11500" b="1" dirty="0">
                <a:solidFill>
                  <a:srgbClr val="8A69F7"/>
                </a:solidFill>
                <a:latin typeface="Effra" panose="02000506080000020004" pitchFamily="2" charset="0"/>
              </a:rPr>
              <a:t>50%</a:t>
            </a:r>
          </a:p>
        </p:txBody>
      </p:sp>
      <p:sp>
        <p:nvSpPr>
          <p:cNvPr id="4" name="Tekstvak 3">
            <a:extLst>
              <a:ext uri="{FF2B5EF4-FFF2-40B4-BE49-F238E27FC236}">
                <a16:creationId xmlns:a16="http://schemas.microsoft.com/office/drawing/2014/main" id="{224C547A-C50E-2BE6-AE82-969E5B40E197}"/>
              </a:ext>
            </a:extLst>
          </p:cNvPr>
          <p:cNvSpPr txBox="1"/>
          <p:nvPr/>
        </p:nvSpPr>
        <p:spPr>
          <a:xfrm>
            <a:off x="5933169" y="4707907"/>
            <a:ext cx="3494316" cy="1015663"/>
          </a:xfrm>
          <a:prstGeom prst="rect">
            <a:avLst/>
          </a:prstGeom>
          <a:noFill/>
        </p:spPr>
        <p:txBody>
          <a:bodyPr wrap="square" rtlCol="0">
            <a:spAutoFit/>
          </a:bodyPr>
          <a:lstStyle/>
          <a:p>
            <a:pPr algn="ctr"/>
            <a:r>
              <a:rPr lang="nl-NL" sz="6000" b="1" i="1" dirty="0">
                <a:solidFill>
                  <a:srgbClr val="652EA3"/>
                </a:solidFill>
                <a:latin typeface="Effra" panose="02000506080000020004" pitchFamily="2" charset="0"/>
              </a:rPr>
              <a:t>Theorie</a:t>
            </a:r>
          </a:p>
        </p:txBody>
      </p:sp>
      <p:cxnSp>
        <p:nvCxnSpPr>
          <p:cNvPr id="5" name="Rechte verbindingslijn 4">
            <a:extLst>
              <a:ext uri="{FF2B5EF4-FFF2-40B4-BE49-F238E27FC236}">
                <a16:creationId xmlns:a16="http://schemas.microsoft.com/office/drawing/2014/main" id="{25C950E1-EF45-F422-1C82-94CA270F3120}"/>
              </a:ext>
            </a:extLst>
          </p:cNvPr>
          <p:cNvCxnSpPr>
            <a:cxnSpLocks/>
          </p:cNvCxnSpPr>
          <p:nvPr/>
        </p:nvCxnSpPr>
        <p:spPr>
          <a:xfrm flipH="1">
            <a:off x="3733632" y="2371416"/>
            <a:ext cx="4724736" cy="3314700"/>
          </a:xfrm>
          <a:prstGeom prst="line">
            <a:avLst/>
          </a:prstGeom>
          <a:ln w="1111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kstballon: rechthoek met afgeronde hoeken 13">
            <a:extLst>
              <a:ext uri="{FF2B5EF4-FFF2-40B4-BE49-F238E27FC236}">
                <a16:creationId xmlns:a16="http://schemas.microsoft.com/office/drawing/2014/main" id="{8E8BEA9F-C347-96D1-0B43-48474A6DFE2D}"/>
              </a:ext>
            </a:extLst>
          </p:cNvPr>
          <p:cNvSpPr/>
          <p:nvPr/>
        </p:nvSpPr>
        <p:spPr>
          <a:xfrm>
            <a:off x="963006" y="4413571"/>
            <a:ext cx="3140504" cy="797722"/>
          </a:xfrm>
          <a:prstGeom prst="wedgeRoundRectCallout">
            <a:avLst>
              <a:gd name="adj1" fmla="val 39058"/>
              <a:gd name="adj2" fmla="val -82849"/>
              <a:gd name="adj3" fmla="val 16667"/>
            </a:avLst>
          </a:prstGeom>
          <a:solidFill>
            <a:srgbClr val="945EE8"/>
          </a:solidFill>
          <a:ln>
            <a:no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Doorwerkfouten</a:t>
            </a:r>
          </a:p>
        </p:txBody>
      </p:sp>
      <p:sp>
        <p:nvSpPr>
          <p:cNvPr id="15" name="Tekstballon: rechthoek met afgeronde hoeken 14">
            <a:extLst>
              <a:ext uri="{FF2B5EF4-FFF2-40B4-BE49-F238E27FC236}">
                <a16:creationId xmlns:a16="http://schemas.microsoft.com/office/drawing/2014/main" id="{2C090EBE-26CC-34D2-8F7C-72D8AFB3FAFC}"/>
              </a:ext>
            </a:extLst>
          </p:cNvPr>
          <p:cNvSpPr/>
          <p:nvPr/>
        </p:nvSpPr>
        <p:spPr>
          <a:xfrm>
            <a:off x="412634" y="1414441"/>
            <a:ext cx="3140504" cy="797722"/>
          </a:xfrm>
          <a:prstGeom prst="wedgeRoundRectCallout">
            <a:avLst>
              <a:gd name="adj1" fmla="val 42293"/>
              <a:gd name="adj2" fmla="val 83008"/>
              <a:gd name="adj3" fmla="val 16667"/>
            </a:avLst>
          </a:prstGeom>
          <a:solidFill>
            <a:srgbClr val="945EE8"/>
          </a:solidFill>
          <a:ln>
            <a:no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Formules</a:t>
            </a:r>
          </a:p>
        </p:txBody>
      </p:sp>
      <p:sp>
        <p:nvSpPr>
          <p:cNvPr id="16" name="Tekstballon: rechthoek met afgeronde hoeken 15">
            <a:extLst>
              <a:ext uri="{FF2B5EF4-FFF2-40B4-BE49-F238E27FC236}">
                <a16:creationId xmlns:a16="http://schemas.microsoft.com/office/drawing/2014/main" id="{F63060F3-DFE8-9E10-1C05-B180D10FA5BF}"/>
              </a:ext>
            </a:extLst>
          </p:cNvPr>
          <p:cNvSpPr/>
          <p:nvPr/>
        </p:nvSpPr>
        <p:spPr>
          <a:xfrm flipH="1">
            <a:off x="8522365" y="5798004"/>
            <a:ext cx="3140504" cy="797722"/>
          </a:xfrm>
          <a:prstGeom prst="wedgeRoundRectCallout">
            <a:avLst>
              <a:gd name="adj1" fmla="val 39058"/>
              <a:gd name="adj2" fmla="val -82849"/>
              <a:gd name="adj3" fmla="val 16667"/>
            </a:avLst>
          </a:prstGeom>
          <a:solidFill>
            <a:srgbClr val="945EE8"/>
          </a:solidFill>
          <a:ln>
            <a:no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Conclusies</a:t>
            </a:r>
          </a:p>
        </p:txBody>
      </p:sp>
      <p:sp>
        <p:nvSpPr>
          <p:cNvPr id="17" name="Tekstballon: rechthoek met afgeronde hoeken 16">
            <a:extLst>
              <a:ext uri="{FF2B5EF4-FFF2-40B4-BE49-F238E27FC236}">
                <a16:creationId xmlns:a16="http://schemas.microsoft.com/office/drawing/2014/main" id="{1DD63E20-0A37-486D-8339-532E83B62CE7}"/>
              </a:ext>
            </a:extLst>
          </p:cNvPr>
          <p:cNvSpPr/>
          <p:nvPr/>
        </p:nvSpPr>
        <p:spPr>
          <a:xfrm flipH="1">
            <a:off x="8078872" y="2815657"/>
            <a:ext cx="3140504" cy="797722"/>
          </a:xfrm>
          <a:prstGeom prst="wedgeRoundRectCallout">
            <a:avLst>
              <a:gd name="adj1" fmla="val 42293"/>
              <a:gd name="adj2" fmla="val 83008"/>
              <a:gd name="adj3" fmla="val 16667"/>
            </a:avLst>
          </a:prstGeom>
          <a:solidFill>
            <a:srgbClr val="945EE8"/>
          </a:solidFill>
          <a:ln>
            <a:no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Begrippen</a:t>
            </a:r>
          </a:p>
        </p:txBody>
      </p:sp>
      <p:sp>
        <p:nvSpPr>
          <p:cNvPr id="6" name="Tekstballon: rechthoek met afgeronde hoeken 5">
            <a:extLst>
              <a:ext uri="{FF2B5EF4-FFF2-40B4-BE49-F238E27FC236}">
                <a16:creationId xmlns:a16="http://schemas.microsoft.com/office/drawing/2014/main" id="{9C708EB6-542C-37CF-B809-379C20CFFA3F}"/>
              </a:ext>
            </a:extLst>
          </p:cNvPr>
          <p:cNvSpPr/>
          <p:nvPr/>
        </p:nvSpPr>
        <p:spPr>
          <a:xfrm>
            <a:off x="4938368" y="1438726"/>
            <a:ext cx="3140504" cy="797722"/>
          </a:xfrm>
          <a:prstGeom prst="wedgeRoundRectCallout">
            <a:avLst>
              <a:gd name="adj1" fmla="val 3158"/>
              <a:gd name="adj2" fmla="val 142170"/>
              <a:gd name="adj3" fmla="val 16667"/>
            </a:avLst>
          </a:prstGeom>
          <a:solidFill>
            <a:srgbClr val="945EE8"/>
          </a:solidFill>
          <a:ln>
            <a:noFill/>
          </a:ln>
          <a:scene3d>
            <a:camera prst="orthographicFront"/>
            <a:lightRig rig="threePt" dir="t"/>
          </a:scene3d>
          <a:sp3d contourW="12700">
            <a:contourClr>
              <a:srgbClr val="8A69F7"/>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1" u="none" strike="noStrike" kern="1200" cap="none" spc="0" normalizeH="0" baseline="0" noProof="0" dirty="0">
                <a:ln>
                  <a:noFill/>
                </a:ln>
                <a:solidFill>
                  <a:prstClr val="white"/>
                </a:solidFill>
                <a:effectLst/>
                <a:uLnTx/>
                <a:uFillTx/>
                <a:latin typeface="Effra" panose="02000506080000020004" pitchFamily="2" charset="0"/>
                <a:ea typeface="+mn-ea"/>
                <a:cs typeface="+mn-cs"/>
              </a:rPr>
              <a:t>Afronden</a:t>
            </a:r>
          </a:p>
        </p:txBody>
      </p:sp>
      <p:sp>
        <p:nvSpPr>
          <p:cNvPr id="7" name="Titel 1">
            <a:extLst>
              <a:ext uri="{FF2B5EF4-FFF2-40B4-BE49-F238E27FC236}">
                <a16:creationId xmlns:a16="http://schemas.microsoft.com/office/drawing/2014/main" id="{541A4FA0-5B9D-8608-46B3-DA7CD090077D}"/>
              </a:ext>
            </a:extLst>
          </p:cNvPr>
          <p:cNvSpPr txBox="1">
            <a:spLocks/>
          </p:cNvSpPr>
          <p:nvPr/>
        </p:nvSpPr>
        <p:spPr>
          <a:xfrm>
            <a:off x="838200" y="365125"/>
            <a:ext cx="10515600" cy="9898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Effra" panose="02000506080000020004" pitchFamily="2" charset="0"/>
                <a:ea typeface="+mj-ea"/>
                <a:cs typeface="+mj-cs"/>
              </a:defRPr>
            </a:lvl1pPr>
          </a:lstStyle>
          <a:p>
            <a:pPr algn="l"/>
            <a:r>
              <a:rPr lang="nl-NL" sz="4800" dirty="0"/>
              <a:t>Reken- vs. theorievragen</a:t>
            </a:r>
          </a:p>
        </p:txBody>
      </p:sp>
    </p:spTree>
    <p:extLst>
      <p:ext uri="{BB962C8B-B14F-4D97-AF65-F5344CB8AC3E}">
        <p14:creationId xmlns:p14="http://schemas.microsoft.com/office/powerpoint/2010/main" val="23118133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BBE6-CBAD-2C2C-CF70-DC780C431B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3434A8-E30F-D9FD-8FDB-E06A14C3198F}"/>
              </a:ext>
            </a:extLst>
          </p:cNvPr>
          <p:cNvSpPr>
            <a:spLocks noGrp="1"/>
          </p:cNvSpPr>
          <p:nvPr>
            <p:ph type="title"/>
          </p:nvPr>
        </p:nvSpPr>
        <p:spPr>
          <a:xfrm>
            <a:off x="838200" y="660091"/>
            <a:ext cx="10515600" cy="1325563"/>
          </a:xfrm>
        </p:spPr>
        <p:txBody>
          <a:bodyPr/>
          <a:lstStyle/>
          <a:p>
            <a:r>
              <a:rPr lang="nl-NL" dirty="0"/>
              <a:t>Personeelsbeleid</a:t>
            </a:r>
          </a:p>
        </p:txBody>
      </p:sp>
      <p:sp>
        <p:nvSpPr>
          <p:cNvPr id="3" name="Tijdelijke aanduiding voor inhoud 2">
            <a:extLst>
              <a:ext uri="{FF2B5EF4-FFF2-40B4-BE49-F238E27FC236}">
                <a16:creationId xmlns:a16="http://schemas.microsoft.com/office/drawing/2014/main" id="{54766E6C-4A95-7994-DC35-EBA8E4EF45FD}"/>
              </a:ext>
            </a:extLst>
          </p:cNvPr>
          <p:cNvSpPr>
            <a:spLocks noGrp="1"/>
          </p:cNvSpPr>
          <p:nvPr>
            <p:ph idx="1"/>
          </p:nvPr>
        </p:nvSpPr>
        <p:spPr/>
        <p:txBody>
          <a:bodyPr>
            <a:normAutofit/>
          </a:bodyPr>
          <a:lstStyle/>
          <a:p>
            <a:pPr marL="0" indent="0">
              <a:buNone/>
            </a:pPr>
            <a:r>
              <a:rPr lang="nl-NL" dirty="0">
                <a:latin typeface="Effra" panose="02000506080000020004"/>
              </a:rPr>
              <a:t>Ondernemingen gaan </a:t>
            </a:r>
            <a:r>
              <a:rPr lang="nl-NL" b="1" dirty="0">
                <a:solidFill>
                  <a:srgbClr val="945DE8"/>
                </a:solidFill>
                <a:latin typeface="Effra" panose="02000506080000020004"/>
              </a:rPr>
              <a:t>arbeidsrelaties</a:t>
            </a:r>
            <a:r>
              <a:rPr lang="nl-NL" dirty="0">
                <a:latin typeface="Effra" panose="02000506080000020004"/>
              </a:rPr>
              <a:t> aan met mensen die voor hen werken. Hierin wordt onderscheid gemaakt tussen </a:t>
            </a:r>
            <a:r>
              <a:rPr lang="nl-NL" b="1" dirty="0">
                <a:solidFill>
                  <a:srgbClr val="945DE8"/>
                </a:solidFill>
                <a:latin typeface="Effra" panose="02000506080000020004"/>
              </a:rPr>
              <a:t>arbeidsovereenkomsten</a:t>
            </a:r>
            <a:r>
              <a:rPr lang="nl-NL" dirty="0">
                <a:latin typeface="Effra" panose="02000506080000020004"/>
              </a:rPr>
              <a:t> en relaties met </a:t>
            </a:r>
            <a:r>
              <a:rPr lang="nl-NL" b="1" dirty="0">
                <a:solidFill>
                  <a:srgbClr val="945DE8"/>
                </a:solidFill>
                <a:latin typeface="Effra" panose="02000506080000020004"/>
              </a:rPr>
              <a:t>zelfstandigen</a:t>
            </a:r>
            <a:r>
              <a:rPr lang="nl-NL" dirty="0">
                <a:latin typeface="Effra" panose="02000506080000020004"/>
              </a:rPr>
              <a:t> (met of zonder personeel). </a:t>
            </a:r>
          </a:p>
          <a:p>
            <a:pPr marL="0" indent="0">
              <a:buNone/>
            </a:pPr>
            <a:endParaRPr lang="nl-NL" dirty="0">
              <a:latin typeface="Effra" panose="02000506080000020004"/>
            </a:endParaRPr>
          </a:p>
          <a:p>
            <a:pPr marL="0" indent="0">
              <a:buNone/>
            </a:pPr>
            <a:endParaRPr lang="nl-NL" dirty="0">
              <a:latin typeface="Effra" panose="02000506080000020004"/>
            </a:endParaRPr>
          </a:p>
          <a:p>
            <a:pPr marL="0" indent="0">
              <a:buNone/>
            </a:pPr>
            <a:endParaRPr lang="nl-NL" dirty="0"/>
          </a:p>
        </p:txBody>
      </p:sp>
    </p:spTree>
    <p:extLst>
      <p:ext uri="{BB962C8B-B14F-4D97-AF65-F5344CB8AC3E}">
        <p14:creationId xmlns:p14="http://schemas.microsoft.com/office/powerpoint/2010/main" val="3239758438"/>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07F20-3D14-6649-9442-001066000C56}"/>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7F524C5-2400-24DD-DCE7-C90FC885EE3C}"/>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latin typeface="Effra" panose="02000506080000020004"/>
              </a:rPr>
              <a:t>Een </a:t>
            </a:r>
            <a:r>
              <a:rPr lang="nl-NL" b="1" dirty="0">
                <a:solidFill>
                  <a:srgbClr val="945DE8"/>
                </a:solidFill>
                <a:latin typeface="Effra" panose="02000506080000020004"/>
              </a:rPr>
              <a:t>individuele arbeidsovereenkomst </a:t>
            </a:r>
            <a:r>
              <a:rPr lang="nl-NL" dirty="0">
                <a:latin typeface="Effra" panose="02000506080000020004"/>
              </a:rPr>
              <a:t>wordt gesloten tussen één werkgever en één werknemer. Hierin staat welke rechten en plichten zij ten opzichte van elkaar hebben. </a:t>
            </a:r>
          </a:p>
          <a:p>
            <a:pPr marL="0" indent="0">
              <a:buNone/>
            </a:pPr>
            <a:endParaRPr lang="nl-NL" dirty="0">
              <a:latin typeface="Effra" panose="02000506080000020004"/>
            </a:endParaRPr>
          </a:p>
        </p:txBody>
      </p:sp>
      <p:graphicFrame>
        <p:nvGraphicFramePr>
          <p:cNvPr id="6" name="Tijdelijke aanduiding voor inhoud 3">
            <a:extLst>
              <a:ext uri="{FF2B5EF4-FFF2-40B4-BE49-F238E27FC236}">
                <a16:creationId xmlns:a16="http://schemas.microsoft.com/office/drawing/2014/main" id="{C2703457-FE31-0039-6621-418271D73B82}"/>
              </a:ext>
            </a:extLst>
          </p:cNvPr>
          <p:cNvGraphicFramePr>
            <a:graphicFrameLocks/>
          </p:cNvGraphicFramePr>
          <p:nvPr/>
        </p:nvGraphicFramePr>
        <p:xfrm>
          <a:off x="-1383719" y="3185651"/>
          <a:ext cx="7764855" cy="329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ekromde PIJL-LINKS 5">
            <a:extLst>
              <a:ext uri="{FF2B5EF4-FFF2-40B4-BE49-F238E27FC236}">
                <a16:creationId xmlns:a16="http://schemas.microsoft.com/office/drawing/2014/main" id="{BB0B4167-8ACC-04C8-FC63-BB6E9D3583A9}"/>
              </a:ext>
            </a:extLst>
          </p:cNvPr>
          <p:cNvSpPr/>
          <p:nvPr/>
        </p:nvSpPr>
        <p:spPr>
          <a:xfrm>
            <a:off x="4339871" y="4269759"/>
            <a:ext cx="1021492" cy="1276865"/>
          </a:xfrm>
          <a:prstGeom prst="curvedLeftArrow">
            <a:avLst/>
          </a:prstGeom>
          <a:solidFill>
            <a:srgbClr val="945D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7030A0"/>
              </a:solidFill>
              <a:effectLst/>
              <a:uLnTx/>
              <a:uFillTx/>
              <a:latin typeface="Franklin Gothic Book" panose="020B0503020102020204"/>
              <a:ea typeface="+mn-ea"/>
              <a:cs typeface="+mn-cs"/>
            </a:endParaRPr>
          </a:p>
        </p:txBody>
      </p:sp>
      <p:sp>
        <p:nvSpPr>
          <p:cNvPr id="8" name="Tekstvak 7">
            <a:extLst>
              <a:ext uri="{FF2B5EF4-FFF2-40B4-BE49-F238E27FC236}">
                <a16:creationId xmlns:a16="http://schemas.microsoft.com/office/drawing/2014/main" id="{67BC8E18-3DDE-87F8-1961-1DE612429242}"/>
              </a:ext>
            </a:extLst>
          </p:cNvPr>
          <p:cNvSpPr txBox="1"/>
          <p:nvPr/>
        </p:nvSpPr>
        <p:spPr>
          <a:xfrm>
            <a:off x="5496233" y="4169528"/>
            <a:ext cx="259147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Soms gaat een arbeidsovereenkomst voor bepaalde tijd vanzelf over in een vast contract</a:t>
            </a:r>
          </a:p>
        </p:txBody>
      </p:sp>
      <p:sp>
        <p:nvSpPr>
          <p:cNvPr id="3" name="Titel 1">
            <a:extLst>
              <a:ext uri="{FF2B5EF4-FFF2-40B4-BE49-F238E27FC236}">
                <a16:creationId xmlns:a16="http://schemas.microsoft.com/office/drawing/2014/main" id="{34E8FA03-48F0-B9AB-FF31-0E60412A654B}"/>
              </a:ext>
            </a:extLst>
          </p:cNvPr>
          <p:cNvSpPr txBox="1">
            <a:spLocks/>
          </p:cNvSpPr>
          <p:nvPr/>
        </p:nvSpPr>
        <p:spPr>
          <a:xfrm>
            <a:off x="838200" y="101405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latin typeface="Effra" panose="02000506080000020004"/>
              </a:rPr>
              <a:t>Arbeidsovereenkomsten</a:t>
            </a:r>
          </a:p>
        </p:txBody>
      </p:sp>
    </p:spTree>
    <p:extLst>
      <p:ext uri="{BB962C8B-B14F-4D97-AF65-F5344CB8AC3E}">
        <p14:creationId xmlns:p14="http://schemas.microsoft.com/office/powerpoint/2010/main" val="3490919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2)">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F3E2-E5F4-96F0-52BC-63D2D955C2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CB65C8-7DDD-BE90-34AA-8D1A6CE33E66}"/>
              </a:ext>
            </a:extLst>
          </p:cNvPr>
          <p:cNvSpPr>
            <a:spLocks noGrp="1"/>
          </p:cNvSpPr>
          <p:nvPr>
            <p:ph type="title"/>
          </p:nvPr>
        </p:nvSpPr>
        <p:spPr>
          <a:xfrm>
            <a:off x="838200" y="660091"/>
            <a:ext cx="10515600" cy="1325563"/>
          </a:xfrm>
        </p:spPr>
        <p:txBody>
          <a:bodyPr/>
          <a:lstStyle/>
          <a:p>
            <a:r>
              <a:rPr lang="nl-NL" dirty="0"/>
              <a:t>Examenvoorbeeld (2025-I, opgave 1)</a:t>
            </a:r>
          </a:p>
        </p:txBody>
      </p:sp>
      <p:sp>
        <p:nvSpPr>
          <p:cNvPr id="3" name="Tijdelijke aanduiding voor inhoud 2">
            <a:extLst>
              <a:ext uri="{FF2B5EF4-FFF2-40B4-BE49-F238E27FC236}">
                <a16:creationId xmlns:a16="http://schemas.microsoft.com/office/drawing/2014/main" id="{80F4C173-215B-834A-7DDB-09E0A0928A8E}"/>
              </a:ext>
            </a:extLst>
          </p:cNvPr>
          <p:cNvSpPr>
            <a:spLocks noGrp="1"/>
          </p:cNvSpPr>
          <p:nvPr>
            <p:ph idx="1"/>
          </p:nvPr>
        </p:nvSpPr>
        <p:spPr/>
        <p:txBody>
          <a:bodyPr>
            <a:normAutofit lnSpcReduction="10000"/>
          </a:bodyPr>
          <a:lstStyle/>
          <a:p>
            <a:pPr marL="0" indent="0">
              <a:buNone/>
            </a:pPr>
            <a:r>
              <a:rPr lang="nl-NL" sz="2200" dirty="0"/>
              <a:t>Jordan is sinds 1 januari 2000 als teamleider werkzaam bij </a:t>
            </a:r>
            <a:r>
              <a:rPr lang="nl-NL" sz="2200" dirty="0" err="1"/>
              <a:t>Roads</a:t>
            </a:r>
            <a:r>
              <a:rPr lang="nl-NL" sz="2200" dirty="0"/>
              <a:t>, een bedrijf dat helpt bij autopech. Op 1 januari 2002 werd zijn arbeidsovereenkomst voor bepaalde tijd wegens goed functioneren omgezet naar een arbeidsovereenkomst voor onbepaalde tijd.</a:t>
            </a:r>
          </a:p>
          <a:p>
            <a:pPr marL="0" indent="0">
              <a:buNone/>
            </a:pPr>
            <a:endParaRPr lang="nl-NL" sz="2200" dirty="0"/>
          </a:p>
          <a:p>
            <a:pPr marL="0" indent="0">
              <a:buNone/>
            </a:pPr>
            <a:r>
              <a:rPr lang="nl-NL" sz="2200" b="1" dirty="0"/>
              <a:t>Vraag 1 (1p):</a:t>
            </a:r>
          </a:p>
          <a:p>
            <a:pPr marL="0" indent="0">
              <a:buNone/>
            </a:pPr>
            <a:r>
              <a:rPr lang="nl-NL" sz="2200" i="1" dirty="0"/>
              <a:t>Noem een voordeel voor </a:t>
            </a:r>
            <a:r>
              <a:rPr lang="nl-NL" sz="2200" i="1" dirty="0" err="1"/>
              <a:t>Roads</a:t>
            </a:r>
            <a:r>
              <a:rPr lang="nl-NL" sz="2200" i="1" dirty="0"/>
              <a:t> van medewerkers met een arbeidsovereenkomst voor onbepaalde tijd ten opzichte van een arbeidsovereenkomst voor bepaalde tijd. </a:t>
            </a:r>
          </a:p>
          <a:p>
            <a:pPr marL="0" indent="0">
              <a:buNone/>
            </a:pPr>
            <a:endParaRPr lang="nl-NL" sz="2200" i="1" dirty="0"/>
          </a:p>
          <a:p>
            <a:r>
              <a:rPr lang="nl-NL" sz="2200" dirty="0" err="1"/>
              <a:t>Roads</a:t>
            </a:r>
            <a:r>
              <a:rPr lang="nl-NL" sz="2200" dirty="0"/>
              <a:t> kan een werknemer met een arbeidsovereenkomst voor onbepaalde tijd langer aan het bedrijf binden.</a:t>
            </a:r>
          </a:p>
          <a:p>
            <a:r>
              <a:rPr lang="nl-NL" sz="2200" dirty="0" err="1"/>
              <a:t>Roads</a:t>
            </a:r>
            <a:r>
              <a:rPr lang="nl-NL" sz="2200" dirty="0"/>
              <a:t> hoeft niet steeds opnieuw op zoek naar een nieuwe medewerker (voor de functie). </a:t>
            </a:r>
          </a:p>
        </p:txBody>
      </p:sp>
      <p:cxnSp>
        <p:nvCxnSpPr>
          <p:cNvPr id="5" name="Rechte verbindingslijn 4">
            <a:extLst>
              <a:ext uri="{FF2B5EF4-FFF2-40B4-BE49-F238E27FC236}">
                <a16:creationId xmlns:a16="http://schemas.microsoft.com/office/drawing/2014/main" id="{D23EE86D-CB00-2F4E-BCB9-05F0B5617F3A}"/>
              </a:ext>
            </a:extLst>
          </p:cNvPr>
          <p:cNvCxnSpPr>
            <a:cxnSpLocks/>
          </p:cNvCxnSpPr>
          <p:nvPr/>
        </p:nvCxnSpPr>
        <p:spPr>
          <a:xfrm>
            <a:off x="2133252" y="3832122"/>
            <a:ext cx="2409251"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9755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79EE3-8E98-0C6A-F673-CCCB0DB408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3CC128-2E81-1A64-5B36-8CF4897B0EA5}"/>
              </a:ext>
            </a:extLst>
          </p:cNvPr>
          <p:cNvSpPr>
            <a:spLocks noGrp="1"/>
          </p:cNvSpPr>
          <p:nvPr>
            <p:ph type="title"/>
          </p:nvPr>
        </p:nvSpPr>
        <p:spPr>
          <a:xfrm>
            <a:off x="838200" y="660091"/>
            <a:ext cx="10515600" cy="1325563"/>
          </a:xfrm>
        </p:spPr>
        <p:txBody>
          <a:bodyPr/>
          <a:lstStyle/>
          <a:p>
            <a:r>
              <a:rPr lang="nl-NL" dirty="0"/>
              <a:t>Examenvoorbeeld (2025-I, opgave 1)</a:t>
            </a:r>
          </a:p>
        </p:txBody>
      </p:sp>
      <p:sp>
        <p:nvSpPr>
          <p:cNvPr id="3" name="Tijdelijke aanduiding voor inhoud 2">
            <a:extLst>
              <a:ext uri="{FF2B5EF4-FFF2-40B4-BE49-F238E27FC236}">
                <a16:creationId xmlns:a16="http://schemas.microsoft.com/office/drawing/2014/main" id="{AF94EF54-66A5-C2DD-021E-F3077A801FA9}"/>
              </a:ext>
            </a:extLst>
          </p:cNvPr>
          <p:cNvSpPr>
            <a:spLocks noGrp="1"/>
          </p:cNvSpPr>
          <p:nvPr>
            <p:ph idx="1"/>
          </p:nvPr>
        </p:nvSpPr>
        <p:spPr/>
        <p:txBody>
          <a:bodyPr>
            <a:normAutofit/>
          </a:bodyPr>
          <a:lstStyle/>
          <a:p>
            <a:pPr marL="0" indent="0">
              <a:buNone/>
            </a:pPr>
            <a:r>
              <a:rPr lang="nl-NL" sz="2200" dirty="0" err="1"/>
              <a:t>Roads</a:t>
            </a:r>
            <a:r>
              <a:rPr lang="nl-NL" sz="2200" dirty="0"/>
              <a:t> maakt in 2023 verlies en gaat reorganiseren. De functie van Jordan komt daardoor te vervallen. </a:t>
            </a:r>
          </a:p>
          <a:p>
            <a:pPr marL="0" indent="0">
              <a:buNone/>
            </a:pPr>
            <a:endParaRPr lang="nl-NL" sz="2200" dirty="0"/>
          </a:p>
          <a:p>
            <a:pPr marL="0" indent="0">
              <a:buNone/>
            </a:pPr>
            <a:r>
              <a:rPr lang="nl-NL" sz="2200" b="1" dirty="0"/>
              <a:t>Vraag 2 (1p):</a:t>
            </a:r>
          </a:p>
          <a:p>
            <a:pPr marL="0" indent="0">
              <a:buNone/>
            </a:pPr>
            <a:r>
              <a:rPr lang="nl-NL" sz="2200" i="1" dirty="0"/>
              <a:t>Noem de ontslaggrond waarop Jordan nu ontslagen kan worden.  </a:t>
            </a:r>
          </a:p>
        </p:txBody>
      </p:sp>
    </p:spTree>
    <p:extLst>
      <p:ext uri="{BB962C8B-B14F-4D97-AF65-F5344CB8AC3E}">
        <p14:creationId xmlns:p14="http://schemas.microsoft.com/office/powerpoint/2010/main" val="8988062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819F2-3236-065B-9547-DAD066F2D74B}"/>
            </a:ext>
          </a:extLst>
        </p:cNvPr>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B5451A8-40F2-19DC-BFC8-51AA5A1E1A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1DF11-B7BD-D24F-A20C-A80F95D654A4}"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BE272640-2EFB-04EE-0A81-02DE02B1F659}"/>
              </a:ext>
            </a:extLst>
          </p:cNvPr>
          <p:cNvSpPr>
            <a:spLocks noGrp="1"/>
          </p:cNvSpPr>
          <p:nvPr>
            <p:ph type="title"/>
          </p:nvPr>
        </p:nvSpPr>
        <p:spPr/>
        <p:txBody>
          <a:bodyPr/>
          <a:lstStyle/>
          <a:p>
            <a:r>
              <a:rPr lang="nl-NL" dirty="0">
                <a:latin typeface="Effra" panose="02000506080000020004"/>
              </a:rPr>
              <a:t>Ontslagroutes</a:t>
            </a:r>
            <a:endParaRPr lang="nl-NL" sz="2100" dirty="0">
              <a:latin typeface="Effra" panose="02000506080000020004"/>
            </a:endParaRPr>
          </a:p>
        </p:txBody>
      </p:sp>
      <p:sp>
        <p:nvSpPr>
          <p:cNvPr id="16" name="Tijdelijke aanduiding voor inhoud 1">
            <a:extLst>
              <a:ext uri="{FF2B5EF4-FFF2-40B4-BE49-F238E27FC236}">
                <a16:creationId xmlns:a16="http://schemas.microsoft.com/office/drawing/2014/main" id="{4B7BC86E-6627-6D32-733C-64182074D02C}"/>
              </a:ext>
            </a:extLst>
          </p:cNvPr>
          <p:cNvSpPr txBox="1">
            <a:spLocks/>
          </p:cNvSpPr>
          <p:nvPr/>
        </p:nvSpPr>
        <p:spPr>
          <a:xfrm>
            <a:off x="4189412" y="1577571"/>
            <a:ext cx="4725987" cy="973329"/>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000000"/>
                </a:solidFill>
                <a:effectLst/>
                <a:uLnTx/>
                <a:uFillTx/>
                <a:latin typeface="Effra" panose="02000506080000020004"/>
              </a:rPr>
              <a:t>De arbeidsovereenkomst wordt in overleg tussen de werknemer en werkgever beëindigd</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000000"/>
                </a:solidFill>
                <a:effectLst/>
                <a:uLnTx/>
                <a:uFillTx/>
                <a:latin typeface="Effra" panose="02000506080000020004"/>
              </a:rPr>
              <a:t>Afspraken (over een vergoeding) worden schriftelijk vastgelegd</a:t>
            </a:r>
          </a:p>
        </p:txBody>
      </p:sp>
      <p:sp>
        <p:nvSpPr>
          <p:cNvPr id="17" name="Rectangle 16">
            <a:extLst>
              <a:ext uri="{FF2B5EF4-FFF2-40B4-BE49-F238E27FC236}">
                <a16:creationId xmlns:a16="http://schemas.microsoft.com/office/drawing/2014/main" id="{AFD9C641-40F5-D5D7-1984-349A983B5D4D}"/>
              </a:ext>
            </a:extLst>
          </p:cNvPr>
          <p:cNvSpPr>
            <a:spLocks noChangeArrowheads="1"/>
          </p:cNvSpPr>
          <p:nvPr/>
        </p:nvSpPr>
        <p:spPr bwMode="auto">
          <a:xfrm>
            <a:off x="956679" y="1636733"/>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Effra" panose="02000506080000020004"/>
              </a:rPr>
              <a:t>  1. Met wederzijds goedvinden</a:t>
            </a:r>
          </a:p>
        </p:txBody>
      </p:sp>
      <p:sp>
        <p:nvSpPr>
          <p:cNvPr id="18" name="Rectangle 16">
            <a:extLst>
              <a:ext uri="{FF2B5EF4-FFF2-40B4-BE49-F238E27FC236}">
                <a16:creationId xmlns:a16="http://schemas.microsoft.com/office/drawing/2014/main" id="{E4275319-A6D0-3D30-B759-A4537FD692EC}"/>
              </a:ext>
            </a:extLst>
          </p:cNvPr>
          <p:cNvSpPr>
            <a:spLocks noChangeArrowheads="1"/>
          </p:cNvSpPr>
          <p:nvPr/>
        </p:nvSpPr>
        <p:spPr bwMode="auto">
          <a:xfrm>
            <a:off x="956679" y="2826820"/>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Effra" panose="02000506080000020004"/>
              </a:rPr>
              <a:t>  2. Op staande voet</a:t>
            </a:r>
          </a:p>
        </p:txBody>
      </p:sp>
      <p:sp>
        <p:nvSpPr>
          <p:cNvPr id="19" name="Rectangle 16">
            <a:extLst>
              <a:ext uri="{FF2B5EF4-FFF2-40B4-BE49-F238E27FC236}">
                <a16:creationId xmlns:a16="http://schemas.microsoft.com/office/drawing/2014/main" id="{EAA60613-4AAA-1F77-48A8-88E966F03652}"/>
              </a:ext>
            </a:extLst>
          </p:cNvPr>
          <p:cNvSpPr>
            <a:spLocks noChangeArrowheads="1"/>
          </p:cNvSpPr>
          <p:nvPr/>
        </p:nvSpPr>
        <p:spPr bwMode="auto">
          <a:xfrm>
            <a:off x="956679" y="4287490"/>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Effra" panose="02000506080000020004"/>
              </a:rPr>
              <a:t>  3. Via het UWV</a:t>
            </a:r>
          </a:p>
        </p:txBody>
      </p:sp>
      <p:sp>
        <p:nvSpPr>
          <p:cNvPr id="20" name="Tijdelijke aanduiding voor inhoud 1">
            <a:extLst>
              <a:ext uri="{FF2B5EF4-FFF2-40B4-BE49-F238E27FC236}">
                <a16:creationId xmlns:a16="http://schemas.microsoft.com/office/drawing/2014/main" id="{C09A1B61-7A16-0CE5-5B20-C44B022540BA}"/>
              </a:ext>
            </a:extLst>
          </p:cNvPr>
          <p:cNvSpPr txBox="1">
            <a:spLocks/>
          </p:cNvSpPr>
          <p:nvPr/>
        </p:nvSpPr>
        <p:spPr>
          <a:xfrm>
            <a:off x="4189412" y="2762759"/>
            <a:ext cx="4889274" cy="1492863"/>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De arbeidsovereenkomst wordt direct opgezegd</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Er moet een </a:t>
            </a:r>
            <a:r>
              <a:rPr kumimoji="0" lang="nl-NL" sz="1600" b="1" i="0" u="none" strike="noStrike" kern="1200" cap="none" spc="0" normalizeH="0" baseline="0" noProof="0" dirty="0">
                <a:ln>
                  <a:noFill/>
                </a:ln>
                <a:solidFill>
                  <a:srgbClr val="242F27"/>
                </a:solidFill>
                <a:effectLst/>
                <a:uLnTx/>
                <a:uFillTx/>
                <a:latin typeface="Effra" panose="02000506080000020004"/>
              </a:rPr>
              <a:t>dringende reden voor ontslag </a:t>
            </a:r>
            <a:r>
              <a:rPr kumimoji="0" lang="nl-NL" sz="1600" b="0" i="0" u="none" strike="noStrike" kern="1200" cap="none" spc="0" normalizeH="0" baseline="0" noProof="0" dirty="0">
                <a:ln>
                  <a:noFill/>
                </a:ln>
                <a:solidFill>
                  <a:srgbClr val="242F27"/>
                </a:solidFill>
                <a:effectLst/>
                <a:uLnTx/>
                <a:uFillTx/>
                <a:latin typeface="Effra" panose="02000506080000020004"/>
              </a:rPr>
              <a:t>zijn (bijvoorbeeld bij diefstal of fraude)</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De kantonrechter doet uitspraak indien de werknemer het oneens is met het ontslag</a:t>
            </a:r>
          </a:p>
        </p:txBody>
      </p:sp>
      <p:sp>
        <p:nvSpPr>
          <p:cNvPr id="21" name="Tijdelijke aanduiding voor inhoud 1">
            <a:extLst>
              <a:ext uri="{FF2B5EF4-FFF2-40B4-BE49-F238E27FC236}">
                <a16:creationId xmlns:a16="http://schemas.microsoft.com/office/drawing/2014/main" id="{D17FC8CE-9E37-5BBF-4BD0-B644BCC411FA}"/>
              </a:ext>
            </a:extLst>
          </p:cNvPr>
          <p:cNvSpPr txBox="1">
            <a:spLocks/>
          </p:cNvSpPr>
          <p:nvPr/>
        </p:nvSpPr>
        <p:spPr>
          <a:xfrm>
            <a:off x="4189412" y="4255622"/>
            <a:ext cx="4725987" cy="114327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Ontslag vanwege een </a:t>
            </a:r>
            <a:r>
              <a:rPr kumimoji="0" lang="nl-NL" sz="1600" b="1" i="0" u="none" strike="noStrike" kern="1200" cap="none" spc="0" normalizeH="0" baseline="0" noProof="0" dirty="0">
                <a:ln>
                  <a:noFill/>
                </a:ln>
                <a:solidFill>
                  <a:srgbClr val="242F27"/>
                </a:solidFill>
                <a:effectLst/>
                <a:uLnTx/>
                <a:uFillTx/>
                <a:latin typeface="Effra" panose="02000506080000020004"/>
              </a:rPr>
              <a:t>bedrijfseconomische reden </a:t>
            </a:r>
            <a:r>
              <a:rPr kumimoji="0" lang="nl-NL" sz="1600" b="0" i="0" u="none" strike="noStrike" kern="1200" cap="none" spc="0" normalizeH="0" baseline="0" noProof="0" dirty="0">
                <a:ln>
                  <a:noFill/>
                </a:ln>
                <a:solidFill>
                  <a:srgbClr val="242F27"/>
                </a:solidFill>
                <a:effectLst/>
                <a:uLnTx/>
                <a:uFillTx/>
                <a:latin typeface="Effra" panose="02000506080000020004"/>
              </a:rPr>
              <a:t>(de onderneming maakt bijvoorbeeld verlies) </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Als de werknemer </a:t>
            </a:r>
            <a:r>
              <a:rPr kumimoji="0" lang="nl-NL" sz="1600" b="1" i="0" u="none" strike="noStrike" kern="1200" cap="none" spc="0" normalizeH="0" baseline="0" noProof="0" dirty="0">
                <a:ln>
                  <a:noFill/>
                </a:ln>
                <a:solidFill>
                  <a:srgbClr val="242F27"/>
                </a:solidFill>
                <a:effectLst/>
                <a:uLnTx/>
                <a:uFillTx/>
                <a:latin typeface="Effra" panose="02000506080000020004"/>
              </a:rPr>
              <a:t>twee jaar of langer arbeidsongeschikt</a:t>
            </a:r>
            <a:r>
              <a:rPr kumimoji="0" lang="nl-NL" sz="1600" b="0" i="0" u="none" strike="noStrike" kern="1200" cap="none" spc="0" normalizeH="0" baseline="0" noProof="0" dirty="0">
                <a:ln>
                  <a:noFill/>
                </a:ln>
                <a:solidFill>
                  <a:srgbClr val="242F27"/>
                </a:solidFill>
                <a:effectLst/>
                <a:uLnTx/>
                <a:uFillTx/>
                <a:latin typeface="Effra" panose="02000506080000020004"/>
              </a:rPr>
              <a:t> is</a:t>
            </a:r>
            <a:endParaRPr kumimoji="0" lang="en-NL" sz="1600" b="0" i="0" u="none" strike="noStrike" kern="1200" cap="none" spc="0" normalizeH="0" baseline="0" noProof="0" dirty="0">
              <a:ln>
                <a:noFill/>
              </a:ln>
              <a:solidFill>
                <a:srgbClr val="242F27"/>
              </a:solidFill>
              <a:effectLst/>
              <a:uLnTx/>
              <a:uFillTx/>
              <a:latin typeface="Effra" panose="02000506080000020004"/>
            </a:endParaRPr>
          </a:p>
        </p:txBody>
      </p:sp>
      <p:sp>
        <p:nvSpPr>
          <p:cNvPr id="22" name="Rectangle 16">
            <a:extLst>
              <a:ext uri="{FF2B5EF4-FFF2-40B4-BE49-F238E27FC236}">
                <a16:creationId xmlns:a16="http://schemas.microsoft.com/office/drawing/2014/main" id="{889F196C-384C-C0E3-B305-ACD934D00C7C}"/>
              </a:ext>
            </a:extLst>
          </p:cNvPr>
          <p:cNvSpPr>
            <a:spLocks noChangeArrowheads="1"/>
          </p:cNvSpPr>
          <p:nvPr/>
        </p:nvSpPr>
        <p:spPr bwMode="auto">
          <a:xfrm>
            <a:off x="956679" y="5764029"/>
            <a:ext cx="3059999" cy="509916"/>
          </a:xfrm>
          <a:prstGeom prst="rect">
            <a:avLst/>
          </a:prstGeom>
          <a:solidFill>
            <a:srgbClr val="945EE8"/>
          </a:solidFill>
          <a:ln w="9525">
            <a:solidFill>
              <a:schemeClr val="tx1"/>
            </a:solidFill>
            <a:miter lim="800000"/>
            <a:headEnd/>
            <a:tailEnd/>
          </a:ln>
        </p:spPr>
        <p:txBody>
          <a:bodyPr wrap="none" lIns="90000" tIns="46800" rIns="90000" bIns="46800" anchor="ct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Effra" panose="02000506080000020004"/>
              </a:rPr>
              <a:t>  4. Via de kantonrechter</a:t>
            </a:r>
          </a:p>
        </p:txBody>
      </p:sp>
      <p:sp>
        <p:nvSpPr>
          <p:cNvPr id="23" name="Tijdelijke aanduiding voor inhoud 1">
            <a:extLst>
              <a:ext uri="{FF2B5EF4-FFF2-40B4-BE49-F238E27FC236}">
                <a16:creationId xmlns:a16="http://schemas.microsoft.com/office/drawing/2014/main" id="{B032FDA9-6BE0-39DC-C560-E6FDBFE6C736}"/>
              </a:ext>
            </a:extLst>
          </p:cNvPr>
          <p:cNvSpPr txBox="1">
            <a:spLocks/>
          </p:cNvSpPr>
          <p:nvPr/>
        </p:nvSpPr>
        <p:spPr>
          <a:xfrm>
            <a:off x="4189411" y="5739972"/>
            <a:ext cx="4725987" cy="72949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Ontslag bij een </a:t>
            </a:r>
            <a:r>
              <a:rPr kumimoji="0" lang="nl-NL" sz="1600" b="1" i="0" u="none" strike="noStrike" kern="1200" cap="none" spc="0" normalizeH="0" baseline="0" noProof="0" dirty="0">
                <a:ln>
                  <a:noFill/>
                </a:ln>
                <a:solidFill>
                  <a:srgbClr val="242F27"/>
                </a:solidFill>
                <a:effectLst/>
                <a:uLnTx/>
                <a:uFillTx/>
                <a:latin typeface="Effra" panose="02000506080000020004"/>
              </a:rPr>
              <a:t>arbeidsconflict</a:t>
            </a:r>
            <a:r>
              <a:rPr kumimoji="0" lang="nl-NL" sz="1600" b="0" i="0" u="none" strike="noStrike" kern="1200" cap="none" spc="0" normalizeH="0" baseline="0" noProof="0" dirty="0">
                <a:ln>
                  <a:noFill/>
                </a:ln>
                <a:solidFill>
                  <a:srgbClr val="242F27"/>
                </a:solidFill>
                <a:effectLst/>
                <a:uLnTx/>
                <a:uFillTx/>
                <a:latin typeface="Effra" panose="02000506080000020004"/>
              </a:rPr>
              <a:t> </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rPr>
              <a:t>Of vanwege </a:t>
            </a:r>
            <a:r>
              <a:rPr kumimoji="0" lang="nl-NL" sz="1600" b="1" i="0" u="none" strike="noStrike" kern="1200" cap="none" spc="0" normalizeH="0" baseline="0" noProof="0" dirty="0">
                <a:ln>
                  <a:noFill/>
                </a:ln>
                <a:solidFill>
                  <a:srgbClr val="242F27"/>
                </a:solidFill>
                <a:effectLst/>
                <a:uLnTx/>
                <a:uFillTx/>
                <a:latin typeface="Effra" panose="02000506080000020004"/>
              </a:rPr>
              <a:t>onvoldoende functioneren</a:t>
            </a:r>
            <a:endParaRPr kumimoji="0" lang="en-NL" sz="1600" b="0" i="0" u="none" strike="noStrike" kern="1200" cap="none" spc="0" normalizeH="0" baseline="0" noProof="0" dirty="0">
              <a:ln>
                <a:noFill/>
              </a:ln>
              <a:solidFill>
                <a:srgbClr val="242F27"/>
              </a:solidFill>
              <a:effectLst/>
              <a:uLnTx/>
              <a:uFillTx/>
              <a:latin typeface="Effra" panose="02000506080000020004"/>
            </a:endParaRPr>
          </a:p>
        </p:txBody>
      </p:sp>
      <p:sp>
        <p:nvSpPr>
          <p:cNvPr id="24" name="Pijl: rechts 23">
            <a:extLst>
              <a:ext uri="{FF2B5EF4-FFF2-40B4-BE49-F238E27FC236}">
                <a16:creationId xmlns:a16="http://schemas.microsoft.com/office/drawing/2014/main" id="{787604A9-D381-6A45-38D2-64C5B724CCA0}"/>
              </a:ext>
            </a:extLst>
          </p:cNvPr>
          <p:cNvSpPr/>
          <p:nvPr/>
        </p:nvSpPr>
        <p:spPr>
          <a:xfrm>
            <a:off x="9307197" y="3166559"/>
            <a:ext cx="489227" cy="685262"/>
          </a:xfrm>
          <a:prstGeom prst="rightArrow">
            <a:avLst/>
          </a:prstGeom>
          <a:solidFill>
            <a:srgbClr val="945EE8"/>
          </a:solidFill>
          <a:ln>
            <a:solidFill>
              <a:srgbClr val="945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ijdelijke aanduiding voor inhoud 1">
            <a:extLst>
              <a:ext uri="{FF2B5EF4-FFF2-40B4-BE49-F238E27FC236}">
                <a16:creationId xmlns:a16="http://schemas.microsoft.com/office/drawing/2014/main" id="{96AA9AD1-4055-CCAC-B4CB-0A2F6043D307}"/>
              </a:ext>
            </a:extLst>
          </p:cNvPr>
          <p:cNvSpPr txBox="1">
            <a:spLocks/>
          </p:cNvSpPr>
          <p:nvPr/>
        </p:nvSpPr>
        <p:spPr>
          <a:xfrm>
            <a:off x="9872624" y="3240694"/>
            <a:ext cx="2243176" cy="973329"/>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l-NL" sz="1600" b="0" i="0" u="none" strike="noStrike" kern="1200" cap="none" spc="0" normalizeH="0" baseline="0" noProof="0" dirty="0">
                <a:ln>
                  <a:noFill/>
                </a:ln>
                <a:solidFill>
                  <a:srgbClr val="000000"/>
                </a:solidFill>
                <a:effectLst/>
                <a:uLnTx/>
                <a:uFillTx/>
                <a:latin typeface="Effra" panose="02000506080000020004"/>
              </a:rPr>
              <a:t>Let op: geen </a:t>
            </a:r>
            <a:r>
              <a:rPr kumimoji="0" lang="nl-NL" sz="1600" b="1" i="0" u="none" strike="noStrike" kern="1200" cap="none" spc="0" normalizeH="0" baseline="0" noProof="0" dirty="0">
                <a:ln>
                  <a:noFill/>
                </a:ln>
                <a:solidFill>
                  <a:srgbClr val="000000"/>
                </a:solidFill>
                <a:effectLst/>
                <a:uLnTx/>
                <a:uFillTx/>
                <a:latin typeface="Effra" panose="02000506080000020004"/>
              </a:rPr>
              <a:t>transitievergoeding</a:t>
            </a:r>
            <a:r>
              <a:rPr kumimoji="0" lang="nl-NL" sz="1600" b="0" i="0" u="none" strike="noStrike" kern="1200" cap="none" spc="0" normalizeH="0" baseline="0" noProof="0" dirty="0">
                <a:ln>
                  <a:noFill/>
                </a:ln>
                <a:solidFill>
                  <a:srgbClr val="000000"/>
                </a:solidFill>
                <a:effectLst/>
                <a:uLnTx/>
                <a:uFillTx/>
                <a:latin typeface="Effra" panose="02000506080000020004"/>
              </a:rPr>
              <a:t>!</a:t>
            </a:r>
          </a:p>
        </p:txBody>
      </p:sp>
    </p:spTree>
    <p:extLst>
      <p:ext uri="{BB962C8B-B14F-4D97-AF65-F5344CB8AC3E}">
        <p14:creationId xmlns:p14="http://schemas.microsoft.com/office/powerpoint/2010/main" val="36455347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p:bldP spid="21" grpId="0"/>
      <p:bldP spid="22" grpId="0" animBg="1"/>
      <p:bldP spid="23" grpId="0"/>
      <p:bldP spid="24" grpId="0" animBg="1"/>
      <p:bldP spid="2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2871-561B-9702-0F45-656B07672B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A0DAA0-EB66-2D7C-866D-0CCB4D765D0A}"/>
              </a:ext>
            </a:extLst>
          </p:cNvPr>
          <p:cNvSpPr>
            <a:spLocks noGrp="1"/>
          </p:cNvSpPr>
          <p:nvPr>
            <p:ph type="title"/>
          </p:nvPr>
        </p:nvSpPr>
        <p:spPr>
          <a:xfrm>
            <a:off x="838200" y="660091"/>
            <a:ext cx="10515600" cy="1325563"/>
          </a:xfrm>
        </p:spPr>
        <p:txBody>
          <a:bodyPr/>
          <a:lstStyle/>
          <a:p>
            <a:r>
              <a:rPr lang="nl-NL" dirty="0"/>
              <a:t>Examenvoorbeeld (2025-I, opgave 1)</a:t>
            </a:r>
          </a:p>
        </p:txBody>
      </p:sp>
      <p:sp>
        <p:nvSpPr>
          <p:cNvPr id="3" name="Tijdelijke aanduiding voor inhoud 2">
            <a:extLst>
              <a:ext uri="{FF2B5EF4-FFF2-40B4-BE49-F238E27FC236}">
                <a16:creationId xmlns:a16="http://schemas.microsoft.com/office/drawing/2014/main" id="{8106C08C-6F2C-3EEF-17A4-01A25B485E57}"/>
              </a:ext>
            </a:extLst>
          </p:cNvPr>
          <p:cNvSpPr>
            <a:spLocks noGrp="1"/>
          </p:cNvSpPr>
          <p:nvPr>
            <p:ph idx="1"/>
          </p:nvPr>
        </p:nvSpPr>
        <p:spPr/>
        <p:txBody>
          <a:bodyPr>
            <a:normAutofit/>
          </a:bodyPr>
          <a:lstStyle/>
          <a:p>
            <a:pPr marL="0" indent="0">
              <a:buNone/>
            </a:pPr>
            <a:r>
              <a:rPr lang="nl-NL" sz="2200" dirty="0" err="1"/>
              <a:t>Roads</a:t>
            </a:r>
            <a:r>
              <a:rPr lang="nl-NL" sz="2200" dirty="0"/>
              <a:t> maakt in 2023 verlies en gaat reorganiseren. De functie van Jordan komt daardoor te vervallen. </a:t>
            </a:r>
          </a:p>
          <a:p>
            <a:pPr marL="0" indent="0">
              <a:buNone/>
            </a:pPr>
            <a:endParaRPr lang="nl-NL" sz="2200" dirty="0"/>
          </a:p>
          <a:p>
            <a:pPr marL="0" indent="0">
              <a:buNone/>
            </a:pPr>
            <a:r>
              <a:rPr lang="nl-NL" sz="2200" b="1" dirty="0"/>
              <a:t>Vraag 2 (1p):</a:t>
            </a:r>
          </a:p>
          <a:p>
            <a:pPr marL="0" indent="0">
              <a:buNone/>
            </a:pPr>
            <a:r>
              <a:rPr lang="nl-NL" sz="2200" i="1" dirty="0"/>
              <a:t>Noem de ontslaggrond waarop Jordan nu ontslagen kan worden.  </a:t>
            </a:r>
          </a:p>
          <a:p>
            <a:pPr marL="0" indent="0">
              <a:buNone/>
            </a:pPr>
            <a:endParaRPr lang="nl-NL" sz="2200" i="1" dirty="0"/>
          </a:p>
          <a:p>
            <a:pPr marL="0" indent="0">
              <a:buNone/>
            </a:pPr>
            <a:r>
              <a:rPr lang="nl-NL" sz="2200" dirty="0"/>
              <a:t>Bedrijfseconomische redenen / omstandigheden.</a:t>
            </a:r>
          </a:p>
        </p:txBody>
      </p:sp>
    </p:spTree>
    <p:extLst>
      <p:ext uri="{BB962C8B-B14F-4D97-AF65-F5344CB8AC3E}">
        <p14:creationId xmlns:p14="http://schemas.microsoft.com/office/powerpoint/2010/main" val="9344133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3C2A0-EA3E-3E00-5A10-DDE1570DD1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A4DD40-D577-0742-4C59-22AEC08B8B4B}"/>
              </a:ext>
            </a:extLst>
          </p:cNvPr>
          <p:cNvSpPr>
            <a:spLocks noGrp="1"/>
          </p:cNvSpPr>
          <p:nvPr>
            <p:ph type="title"/>
          </p:nvPr>
        </p:nvSpPr>
        <p:spPr>
          <a:xfrm>
            <a:off x="838200" y="660091"/>
            <a:ext cx="10515600" cy="1325563"/>
          </a:xfrm>
        </p:spPr>
        <p:txBody>
          <a:bodyPr/>
          <a:lstStyle/>
          <a:p>
            <a:r>
              <a:rPr lang="nl-NL" dirty="0"/>
              <a:t>Examenvoorbeeld (2025-I, opgave 1)</a:t>
            </a:r>
          </a:p>
        </p:txBody>
      </p:sp>
      <p:sp>
        <p:nvSpPr>
          <p:cNvPr id="3" name="Tijdelijke aanduiding voor inhoud 2">
            <a:extLst>
              <a:ext uri="{FF2B5EF4-FFF2-40B4-BE49-F238E27FC236}">
                <a16:creationId xmlns:a16="http://schemas.microsoft.com/office/drawing/2014/main" id="{03604B67-3719-A8C8-B02E-41BB445B63B7}"/>
              </a:ext>
            </a:extLst>
          </p:cNvPr>
          <p:cNvSpPr>
            <a:spLocks noGrp="1"/>
          </p:cNvSpPr>
          <p:nvPr>
            <p:ph idx="1"/>
          </p:nvPr>
        </p:nvSpPr>
        <p:spPr/>
        <p:txBody>
          <a:bodyPr>
            <a:normAutofit/>
          </a:bodyPr>
          <a:lstStyle/>
          <a:p>
            <a:pPr marL="0" indent="0">
              <a:buNone/>
            </a:pPr>
            <a:r>
              <a:rPr lang="nl-NL" sz="2200" dirty="0"/>
              <a:t>Per 1 januari 2024 wordt de arbeidsovereenkomst van Jordan ontbonden. Door het ontslag krijgt Jordan een transitievergoeding.  </a:t>
            </a:r>
          </a:p>
          <a:p>
            <a:pPr marL="0" indent="0">
              <a:buNone/>
            </a:pPr>
            <a:endParaRPr lang="nl-NL" sz="2200" dirty="0"/>
          </a:p>
          <a:p>
            <a:pPr marL="0" indent="0">
              <a:buNone/>
            </a:pPr>
            <a:r>
              <a:rPr lang="nl-NL" sz="2200" b="1" dirty="0"/>
              <a:t>Vraag 3 (1p):</a:t>
            </a:r>
          </a:p>
          <a:p>
            <a:pPr marL="0" indent="0">
              <a:buNone/>
            </a:pPr>
            <a:r>
              <a:rPr lang="nl-NL" sz="2200" i="1" dirty="0"/>
              <a:t>Leg uit waarvoor de transitievergoeding bedoeld is.  </a:t>
            </a:r>
          </a:p>
          <a:p>
            <a:pPr marL="0" indent="0">
              <a:buNone/>
            </a:pPr>
            <a:endParaRPr lang="nl-NL" sz="2200" i="1" dirty="0"/>
          </a:p>
          <a:p>
            <a:pPr marL="0" indent="0">
              <a:buNone/>
            </a:pPr>
            <a:r>
              <a:rPr lang="nl-NL" sz="2200" dirty="0"/>
              <a:t>De transitievergoeding is bedoeld voor scholing / begeleiding naar ander werk / inkomensderving. </a:t>
            </a:r>
          </a:p>
        </p:txBody>
      </p:sp>
    </p:spTree>
    <p:extLst>
      <p:ext uri="{BB962C8B-B14F-4D97-AF65-F5344CB8AC3E}">
        <p14:creationId xmlns:p14="http://schemas.microsoft.com/office/powerpoint/2010/main" val="891153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809F4-1E19-31E4-7FB8-6CDE2AD763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224BA1-D63B-BA73-0165-516E19A39E73}"/>
              </a:ext>
            </a:extLst>
          </p:cNvPr>
          <p:cNvSpPr>
            <a:spLocks noGrp="1"/>
          </p:cNvSpPr>
          <p:nvPr>
            <p:ph type="title"/>
          </p:nvPr>
        </p:nvSpPr>
        <p:spPr>
          <a:xfrm>
            <a:off x="838200" y="660091"/>
            <a:ext cx="10515600" cy="1325563"/>
          </a:xfrm>
        </p:spPr>
        <p:txBody>
          <a:bodyPr/>
          <a:lstStyle/>
          <a:p>
            <a:r>
              <a:rPr lang="nl-NL" dirty="0"/>
              <a:t>Examenvoorbeeld (2025-I, opgave 1)</a:t>
            </a:r>
          </a:p>
        </p:txBody>
      </p:sp>
      <p:sp>
        <p:nvSpPr>
          <p:cNvPr id="3" name="Tijdelijke aanduiding voor inhoud 2">
            <a:extLst>
              <a:ext uri="{FF2B5EF4-FFF2-40B4-BE49-F238E27FC236}">
                <a16:creationId xmlns:a16="http://schemas.microsoft.com/office/drawing/2014/main" id="{5B69E02C-298D-36DC-3D0A-F22D1D8C2E4A}"/>
              </a:ext>
            </a:extLst>
          </p:cNvPr>
          <p:cNvSpPr>
            <a:spLocks noGrp="1"/>
          </p:cNvSpPr>
          <p:nvPr>
            <p:ph idx="1"/>
          </p:nvPr>
        </p:nvSpPr>
        <p:spPr/>
        <p:txBody>
          <a:bodyPr>
            <a:normAutofit lnSpcReduction="10000"/>
          </a:bodyPr>
          <a:lstStyle/>
          <a:p>
            <a:pPr marL="0" indent="0">
              <a:buNone/>
            </a:pPr>
            <a:r>
              <a:rPr lang="nl-NL" sz="2200" dirty="0"/>
              <a:t>Jordan werkte fulltime (40 uur per week) en ontving een </a:t>
            </a:r>
            <a:r>
              <a:rPr lang="nl-NL" sz="2200" dirty="0" err="1"/>
              <a:t>brutojaarloon</a:t>
            </a:r>
            <a:r>
              <a:rPr lang="nl-NL" sz="2200" dirty="0"/>
              <a:t> dat bestond uit 3 onderdelen:</a:t>
            </a:r>
          </a:p>
          <a:p>
            <a:r>
              <a:rPr lang="nl-NL" sz="2200" dirty="0" err="1"/>
              <a:t>basisbrutojaarloon</a:t>
            </a:r>
            <a:r>
              <a:rPr lang="nl-NL" sz="2200" dirty="0"/>
              <a:t>: op basis van 40 uur per week, 52 weken en € 27,30 per uur</a:t>
            </a:r>
          </a:p>
          <a:p>
            <a:r>
              <a:rPr lang="nl-NL" sz="2200" dirty="0"/>
              <a:t>8% vakantietoeslag over het </a:t>
            </a:r>
            <a:r>
              <a:rPr lang="nl-NL" sz="2200" dirty="0" err="1"/>
              <a:t>basisbrutojaarloon</a:t>
            </a:r>
            <a:endParaRPr lang="nl-NL" sz="2200" dirty="0"/>
          </a:p>
          <a:p>
            <a:r>
              <a:rPr lang="nl-NL" sz="2200" dirty="0"/>
              <a:t>de eindejaarsuitkering van € 2.839,20 per jaar</a:t>
            </a:r>
          </a:p>
          <a:p>
            <a:pPr marL="0" indent="0">
              <a:buNone/>
            </a:pPr>
            <a:r>
              <a:rPr lang="nl-NL" sz="2200" dirty="0"/>
              <a:t>De sociale lasten voor de werkgever bedragen 30% van het </a:t>
            </a:r>
            <a:r>
              <a:rPr lang="nl-NL" sz="2200" dirty="0" err="1"/>
              <a:t>brutojaarloon</a:t>
            </a:r>
            <a:r>
              <a:rPr lang="nl-NL" sz="2200" dirty="0"/>
              <a:t>. </a:t>
            </a:r>
          </a:p>
          <a:p>
            <a:pPr marL="0" indent="0">
              <a:buNone/>
            </a:pPr>
            <a:endParaRPr lang="nl-NL" sz="2200" dirty="0"/>
          </a:p>
          <a:p>
            <a:pPr marL="0" indent="0">
              <a:buNone/>
            </a:pPr>
            <a:r>
              <a:rPr lang="nl-NL" sz="2200" b="1" dirty="0"/>
              <a:t>Vraag 4 (2p):</a:t>
            </a:r>
          </a:p>
          <a:p>
            <a:pPr marL="0" indent="0">
              <a:buNone/>
            </a:pPr>
            <a:r>
              <a:rPr lang="nl-NL" sz="2200" i="1" dirty="0"/>
              <a:t>Bereken de totale besparing op de loonkosten voor </a:t>
            </a:r>
            <a:r>
              <a:rPr lang="nl-NL" sz="2200" i="1" dirty="0" err="1"/>
              <a:t>Roads</a:t>
            </a:r>
            <a:r>
              <a:rPr lang="nl-NL" sz="2200" i="1" dirty="0"/>
              <a:t> in 2024 na het ontslag van Jordan. </a:t>
            </a:r>
          </a:p>
          <a:p>
            <a:pPr marL="0" indent="0">
              <a:buNone/>
            </a:pPr>
            <a:r>
              <a:rPr lang="nl-NL" sz="2200" dirty="0"/>
              <a:t>(40 x 27,30 x 52 x 1,08 + 2.839,20) x 1,30 = € 83.415,70</a:t>
            </a:r>
          </a:p>
        </p:txBody>
      </p:sp>
      <p:cxnSp>
        <p:nvCxnSpPr>
          <p:cNvPr id="4" name="Rechte verbindingslijn 3">
            <a:extLst>
              <a:ext uri="{FF2B5EF4-FFF2-40B4-BE49-F238E27FC236}">
                <a16:creationId xmlns:a16="http://schemas.microsoft.com/office/drawing/2014/main" id="{E66C2729-D476-EBB7-57E9-ED29B650CAB2}"/>
              </a:ext>
            </a:extLst>
          </p:cNvPr>
          <p:cNvCxnSpPr>
            <a:cxnSpLocks/>
          </p:cNvCxnSpPr>
          <p:nvPr/>
        </p:nvCxnSpPr>
        <p:spPr>
          <a:xfrm>
            <a:off x="4847304" y="2795340"/>
            <a:ext cx="4493342"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56FBFD44-C94F-4C3B-3777-406D69DFE78B}"/>
              </a:ext>
            </a:extLst>
          </p:cNvPr>
          <p:cNvCxnSpPr>
            <a:cxnSpLocks/>
          </p:cNvCxnSpPr>
          <p:nvPr/>
        </p:nvCxnSpPr>
        <p:spPr>
          <a:xfrm>
            <a:off x="1047136" y="3193546"/>
            <a:ext cx="2256503"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a:extLst>
              <a:ext uri="{FF2B5EF4-FFF2-40B4-BE49-F238E27FC236}">
                <a16:creationId xmlns:a16="http://schemas.microsoft.com/office/drawing/2014/main" id="{11EE74E7-0AA3-FE29-C69F-740B5A7D57EA}"/>
              </a:ext>
            </a:extLst>
          </p:cNvPr>
          <p:cNvCxnSpPr>
            <a:cxnSpLocks/>
          </p:cNvCxnSpPr>
          <p:nvPr/>
        </p:nvCxnSpPr>
        <p:spPr>
          <a:xfrm>
            <a:off x="4252452" y="3596669"/>
            <a:ext cx="2109019"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8842D658-CDA9-9BF7-DF43-0B8351F2F91F}"/>
              </a:ext>
            </a:extLst>
          </p:cNvPr>
          <p:cNvCxnSpPr>
            <a:cxnSpLocks/>
          </p:cNvCxnSpPr>
          <p:nvPr/>
        </p:nvCxnSpPr>
        <p:spPr>
          <a:xfrm>
            <a:off x="6096000" y="4001294"/>
            <a:ext cx="609600" cy="0"/>
          </a:xfrm>
          <a:prstGeom prst="line">
            <a:avLst/>
          </a:prstGeom>
          <a:ln w="28575">
            <a:solidFill>
              <a:srgbClr val="945DE8"/>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85662375-D2BE-50B2-6298-AF4677C46B5E}"/>
              </a:ext>
            </a:extLst>
          </p:cNvPr>
          <p:cNvSpPr/>
          <p:nvPr/>
        </p:nvSpPr>
        <p:spPr>
          <a:xfrm>
            <a:off x="7344697" y="1825626"/>
            <a:ext cx="1632155" cy="264384"/>
          </a:xfrm>
          <a:prstGeom prst="rect">
            <a:avLst/>
          </a:prstGeom>
          <a:solidFill>
            <a:srgbClr val="945DE8">
              <a:alpha val="27000"/>
            </a:srgbClr>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84C210A-6D98-CCF4-3911-95D53999F59C}"/>
              </a:ext>
            </a:extLst>
          </p:cNvPr>
          <p:cNvSpPr/>
          <p:nvPr/>
        </p:nvSpPr>
        <p:spPr>
          <a:xfrm>
            <a:off x="1047136" y="2478586"/>
            <a:ext cx="2256503" cy="311817"/>
          </a:xfrm>
          <a:prstGeom prst="rect">
            <a:avLst/>
          </a:prstGeom>
          <a:solidFill>
            <a:srgbClr val="945DE8">
              <a:alpha val="27000"/>
            </a:srgbClr>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FA521453-2FC4-7B69-6921-BCFE7260B910}"/>
              </a:ext>
            </a:extLst>
          </p:cNvPr>
          <p:cNvSpPr/>
          <p:nvPr/>
        </p:nvSpPr>
        <p:spPr>
          <a:xfrm>
            <a:off x="4404853" y="2886804"/>
            <a:ext cx="2153265" cy="264377"/>
          </a:xfrm>
          <a:prstGeom prst="rect">
            <a:avLst/>
          </a:prstGeom>
          <a:solidFill>
            <a:srgbClr val="945DE8">
              <a:alpha val="27000"/>
            </a:srgbClr>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DCBF1452-91DF-E3EA-FD1B-4C58A4B2315D}"/>
              </a:ext>
            </a:extLst>
          </p:cNvPr>
          <p:cNvSpPr/>
          <p:nvPr/>
        </p:nvSpPr>
        <p:spPr>
          <a:xfrm>
            <a:off x="7624917" y="3696491"/>
            <a:ext cx="1632155" cy="264384"/>
          </a:xfrm>
          <a:prstGeom prst="rect">
            <a:avLst/>
          </a:prstGeom>
          <a:solidFill>
            <a:srgbClr val="945DE8">
              <a:alpha val="27000"/>
            </a:srgbClr>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52753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2B521-1041-DFBD-451F-323E3A3221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787EEFF-D031-AAAD-47CC-F769501F43A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AE5564F-3C99-CF20-C667-E6DA3F2A0AF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24463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C144B-D894-ECB0-CDDB-22D906ED0C8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45F13D9-CBF0-18B4-2B60-9633D2705F26}"/>
              </a:ext>
            </a:extLst>
          </p:cNvPr>
          <p:cNvSpPr>
            <a:spLocks noGrp="1"/>
          </p:cNvSpPr>
          <p:nvPr>
            <p:ph type="title"/>
          </p:nvPr>
        </p:nvSpPr>
        <p:spPr/>
        <p:txBody>
          <a:bodyPr/>
          <a:lstStyle/>
          <a:p>
            <a:r>
              <a:rPr lang="nl-NL" dirty="0"/>
              <a:t>Break-evenanalyse en dekkingsbijdrage</a:t>
            </a:r>
          </a:p>
        </p:txBody>
      </p:sp>
      <p:sp>
        <p:nvSpPr>
          <p:cNvPr id="5" name="Tijdelijke aanduiding voor tekst 4">
            <a:extLst>
              <a:ext uri="{FF2B5EF4-FFF2-40B4-BE49-F238E27FC236}">
                <a16:creationId xmlns:a16="http://schemas.microsoft.com/office/drawing/2014/main" id="{BAC5961D-4A03-B55F-7FB6-D69C5858995F}"/>
              </a:ext>
            </a:extLst>
          </p:cNvPr>
          <p:cNvSpPr>
            <a:spLocks noGrp="1"/>
          </p:cNvSpPr>
          <p:nvPr>
            <p:ph type="body" idx="1"/>
          </p:nvPr>
        </p:nvSpPr>
        <p:spPr/>
        <p:txBody>
          <a:bodyPr/>
          <a:lstStyle/>
          <a:p>
            <a:r>
              <a:rPr lang="nl-NL" dirty="0"/>
              <a:t>Quirine</a:t>
            </a:r>
          </a:p>
        </p:txBody>
      </p:sp>
    </p:spTree>
    <p:extLst>
      <p:ext uri="{BB962C8B-B14F-4D97-AF65-F5344CB8AC3E}">
        <p14:creationId xmlns:p14="http://schemas.microsoft.com/office/powerpoint/2010/main" val="405722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8E360-C7EA-93FF-758D-8260CE38E98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072DC9A-F830-2860-FC84-1A767FB14D6C}"/>
              </a:ext>
            </a:extLst>
          </p:cNvPr>
          <p:cNvSpPr>
            <a:spLocks noGrp="1"/>
          </p:cNvSpPr>
          <p:nvPr>
            <p:ph type="title"/>
          </p:nvPr>
        </p:nvSpPr>
        <p:spPr>
          <a:xfrm>
            <a:off x="839788" y="1666566"/>
            <a:ext cx="3932237" cy="1600200"/>
          </a:xfrm>
        </p:spPr>
        <p:txBody>
          <a:bodyPr>
            <a:noAutofit/>
          </a:bodyPr>
          <a:lstStyle/>
          <a:p>
            <a:r>
              <a:rPr lang="nl-NL" sz="4400" dirty="0">
                <a:latin typeface="Effra" panose="02000506080000020004"/>
              </a:rPr>
              <a:t>Wat moet je nou eigenlijk leren?</a:t>
            </a:r>
          </a:p>
        </p:txBody>
      </p:sp>
      <p:sp>
        <p:nvSpPr>
          <p:cNvPr id="5" name="Tijdelijke aanduiding voor inhoud 4">
            <a:extLst>
              <a:ext uri="{FF2B5EF4-FFF2-40B4-BE49-F238E27FC236}">
                <a16:creationId xmlns:a16="http://schemas.microsoft.com/office/drawing/2014/main" id="{00FB1EC7-9D74-DBAB-A85F-915BFE6BF5B5}"/>
              </a:ext>
            </a:extLst>
          </p:cNvPr>
          <p:cNvSpPr>
            <a:spLocks noGrp="1"/>
          </p:cNvSpPr>
          <p:nvPr>
            <p:ph type="body" sz="half" idx="2"/>
          </p:nvPr>
        </p:nvSpPr>
        <p:spPr>
          <a:xfrm>
            <a:off x="839788" y="3303638"/>
            <a:ext cx="4105838" cy="2565349"/>
          </a:xfrm>
        </p:spPr>
        <p:txBody>
          <a:bodyPr>
            <a:normAutofit fontScale="92500"/>
          </a:bodyPr>
          <a:lstStyle/>
          <a:p>
            <a:pPr marL="457200" indent="-457200">
              <a:buFont typeface="Arial" panose="020B0604020202020204" pitchFamily="34" charset="0"/>
              <a:buChar char="•"/>
            </a:pPr>
            <a:r>
              <a:rPr lang="nl-NL" sz="2800" dirty="0">
                <a:latin typeface="Effra" panose="02000506080000020004"/>
              </a:rPr>
              <a:t>Kijk in de syllabus op examenblad.nl;</a:t>
            </a:r>
          </a:p>
          <a:p>
            <a:pPr marL="457200" indent="-457200">
              <a:buFont typeface="Arial" panose="020B0604020202020204" pitchFamily="34" charset="0"/>
              <a:buChar char="•"/>
            </a:pPr>
            <a:r>
              <a:rPr lang="nl-NL" sz="2800" dirty="0">
                <a:latin typeface="Effra" panose="02000506080000020004"/>
              </a:rPr>
              <a:t>Raadpleeg het onderwerpenoverzicht;</a:t>
            </a:r>
          </a:p>
          <a:p>
            <a:pPr marL="457200" indent="-457200">
              <a:buFont typeface="Arial" panose="020B0604020202020204" pitchFamily="34" charset="0"/>
              <a:buChar char="•"/>
            </a:pPr>
            <a:r>
              <a:rPr lang="nl-NL" sz="2800" dirty="0">
                <a:latin typeface="Effra" panose="02000506080000020004"/>
              </a:rPr>
              <a:t>Download dit overzicht na de uitzending.</a:t>
            </a:r>
          </a:p>
        </p:txBody>
      </p:sp>
      <p:pic>
        <p:nvPicPr>
          <p:cNvPr id="3" name="Afbeelding 2">
            <a:extLst>
              <a:ext uri="{FF2B5EF4-FFF2-40B4-BE49-F238E27FC236}">
                <a16:creationId xmlns:a16="http://schemas.microsoft.com/office/drawing/2014/main" id="{A550B829-2495-FBE8-F2D6-C13B477996EC}"/>
              </a:ext>
            </a:extLst>
          </p:cNvPr>
          <p:cNvPicPr>
            <a:picLocks noChangeAspect="1"/>
          </p:cNvPicPr>
          <p:nvPr/>
        </p:nvPicPr>
        <p:blipFill>
          <a:blip r:embed="rId2"/>
          <a:stretch>
            <a:fillRect/>
          </a:stretch>
        </p:blipFill>
        <p:spPr>
          <a:xfrm>
            <a:off x="5351620" y="219795"/>
            <a:ext cx="4402100" cy="6418410"/>
          </a:xfrm>
          <a:prstGeom prst="rect">
            <a:avLst/>
          </a:prstGeom>
        </p:spPr>
      </p:pic>
    </p:spTree>
    <p:extLst>
      <p:ext uri="{BB962C8B-B14F-4D97-AF65-F5344CB8AC3E}">
        <p14:creationId xmlns:p14="http://schemas.microsoft.com/office/powerpoint/2010/main" val="2256416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DA0F4-6A43-B8CC-6116-42F6AD28E4EC}"/>
              </a:ext>
            </a:extLst>
          </p:cNvPr>
          <p:cNvSpPr>
            <a:spLocks noGrp="1"/>
          </p:cNvSpPr>
          <p:nvPr>
            <p:ph type="title"/>
          </p:nvPr>
        </p:nvSpPr>
        <p:spPr/>
        <p:txBody>
          <a:bodyPr/>
          <a:lstStyle/>
          <a:p>
            <a:r>
              <a:rPr lang="nl-NL" dirty="0"/>
              <a:t>Break-even</a:t>
            </a:r>
          </a:p>
        </p:txBody>
      </p:sp>
      <p:sp>
        <p:nvSpPr>
          <p:cNvPr id="3" name="Tijdelijke aanduiding voor inhoud 2">
            <a:extLst>
              <a:ext uri="{FF2B5EF4-FFF2-40B4-BE49-F238E27FC236}">
                <a16:creationId xmlns:a16="http://schemas.microsoft.com/office/drawing/2014/main" id="{433E1E8C-C9F2-FDC9-397C-C34B3FA62835}"/>
              </a:ext>
            </a:extLst>
          </p:cNvPr>
          <p:cNvSpPr>
            <a:spLocks noGrp="1"/>
          </p:cNvSpPr>
          <p:nvPr>
            <p:ph idx="1"/>
          </p:nvPr>
        </p:nvSpPr>
        <p:spPr/>
        <p:txBody>
          <a:bodyPr/>
          <a:lstStyle/>
          <a:p>
            <a:pPr marL="0" indent="0">
              <a:buNone/>
            </a:pPr>
            <a:r>
              <a:rPr lang="nl-NL" sz="2800" dirty="0"/>
              <a:t>Het is voor een onderneming belangrijk te wete</a:t>
            </a:r>
            <a:r>
              <a:rPr lang="nl-NL" sz="2800" baseline="0" dirty="0"/>
              <a:t>n bij welke afzet de onderneming winst noch verlies maakt. Dit noem je het </a:t>
            </a:r>
            <a:r>
              <a:rPr lang="nl-NL" sz="2800" b="1" baseline="0" dirty="0"/>
              <a:t>break-evenpunt</a:t>
            </a:r>
            <a:r>
              <a:rPr lang="nl-NL" sz="2800" baseline="0" dirty="0"/>
              <a:t>.</a:t>
            </a:r>
          </a:p>
          <a:p>
            <a:pPr marL="0" indent="0">
              <a:buNone/>
            </a:pPr>
            <a:endParaRPr lang="nl-NL" sz="2800" baseline="0" dirty="0"/>
          </a:p>
          <a:p>
            <a:pPr marL="0" indent="0">
              <a:buNone/>
            </a:pPr>
            <a:r>
              <a:rPr lang="nl-NL" sz="2800" baseline="0" dirty="0"/>
              <a:t>TO = TK. </a:t>
            </a:r>
          </a:p>
          <a:p>
            <a:pPr marL="0" indent="0">
              <a:buNone/>
            </a:pPr>
            <a:endParaRPr lang="nl-NL" sz="2800" baseline="0" dirty="0"/>
          </a:p>
          <a:p>
            <a:pPr marL="0" indent="0">
              <a:buNone/>
            </a:pPr>
            <a:r>
              <a:rPr lang="nl-NL" sz="2800" baseline="0" dirty="0"/>
              <a:t>Elk product dat de onderneming meer verkoopt dan de break-evenafzet levert extra winst op.</a:t>
            </a:r>
          </a:p>
          <a:p>
            <a:endParaRPr lang="nl-NL" dirty="0"/>
          </a:p>
        </p:txBody>
      </p:sp>
    </p:spTree>
    <p:extLst>
      <p:ext uri="{BB962C8B-B14F-4D97-AF65-F5344CB8AC3E}">
        <p14:creationId xmlns:p14="http://schemas.microsoft.com/office/powerpoint/2010/main" val="17649957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D3387-1D4A-1C3E-BADF-443D3789E584}"/>
              </a:ext>
            </a:extLst>
          </p:cNvPr>
          <p:cNvSpPr>
            <a:spLocks noGrp="1"/>
          </p:cNvSpPr>
          <p:nvPr>
            <p:ph type="title"/>
          </p:nvPr>
        </p:nvSpPr>
        <p:spPr/>
        <p:txBody>
          <a:bodyPr/>
          <a:lstStyle/>
          <a:p>
            <a:r>
              <a:rPr lang="nl-NL" dirty="0"/>
              <a:t>Berekenen van de break-evenafzet</a:t>
            </a:r>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8D1AAC39-17FE-B7A9-7DEC-73F53AE23D89}"/>
                  </a:ext>
                </a:extLst>
              </p:cNvPr>
              <p:cNvSpPr>
                <a:spLocks noGrp="1"/>
              </p:cNvSpPr>
              <p:nvPr>
                <p:ph idx="1"/>
              </p:nvPr>
            </p:nvSpPr>
            <p:spPr/>
            <p:txBody>
              <a:bodyPr/>
              <a:lstStyle/>
              <a:p>
                <a:pPr marL="0" indent="0">
                  <a:buNone/>
                </a:pPr>
                <a:endParaRPr lang="nl-NL" sz="1800" b="1" dirty="0">
                  <a:latin typeface="Effra" panose="02000506080000020004"/>
                </a:endParaRPr>
              </a:p>
              <a:p>
                <a:pPr marL="0" indent="0">
                  <a:buNone/>
                </a:pPr>
                <a:r>
                  <a:rPr lang="nl-NL" sz="3200" b="1" dirty="0">
                    <a:latin typeface="Effra" panose="02000506080000020004"/>
                  </a:rPr>
                  <a:t>Break-evenafzet = </a:t>
                </a:r>
                <a14:m>
                  <m:oMath xmlns:m="http://schemas.openxmlformats.org/officeDocument/2006/math">
                    <m:f>
                      <m:fPr>
                        <m:ctrlPr>
                          <a:rPr lang="nl-NL" sz="3200" b="1" i="1">
                            <a:latin typeface="Cambria Math" panose="02040503050406030204" pitchFamily="18" charset="0"/>
                          </a:rPr>
                        </m:ctrlPr>
                      </m:fPr>
                      <m:num>
                        <m:r>
                          <a:rPr lang="nl-NL" sz="3200" b="1" i="1">
                            <a:latin typeface="Cambria Math" panose="02040503050406030204" pitchFamily="18" charset="0"/>
                          </a:rPr>
                          <m:t>𝑻𝒐𝒕𝒂𝒍𝒆</m:t>
                        </m:r>
                        <m:r>
                          <a:rPr lang="nl-NL" sz="3200" b="1" i="1">
                            <a:latin typeface="Cambria Math" panose="02040503050406030204" pitchFamily="18" charset="0"/>
                          </a:rPr>
                          <m:t> </m:t>
                        </m:r>
                        <m:r>
                          <a:rPr lang="nl-NL" sz="3200" b="1" i="1">
                            <a:latin typeface="Cambria Math" panose="02040503050406030204" pitchFamily="18" charset="0"/>
                          </a:rPr>
                          <m:t>𝒄𝒐𝒏𝒔𝒕𝒂𝒏𝒕𝒆</m:t>
                        </m:r>
                        <m:r>
                          <a:rPr lang="nl-NL" sz="3200" b="1" i="1">
                            <a:latin typeface="Cambria Math" panose="02040503050406030204" pitchFamily="18" charset="0"/>
                          </a:rPr>
                          <m:t> </m:t>
                        </m:r>
                        <m:r>
                          <a:rPr lang="nl-NL" sz="3200" b="1" i="1">
                            <a:latin typeface="Cambria Math" panose="02040503050406030204" pitchFamily="18" charset="0"/>
                          </a:rPr>
                          <m:t>𝒌𝒐𝒔𝒕𝒆𝒏</m:t>
                        </m:r>
                      </m:num>
                      <m:den>
                        <m:r>
                          <a:rPr lang="nl-NL" sz="3200" b="1" i="1">
                            <a:latin typeface="Cambria Math" panose="02040503050406030204" pitchFamily="18" charset="0"/>
                          </a:rPr>
                          <m:t>𝒑𝒓𝒊𝒋𝒔</m:t>
                        </m:r>
                        <m:r>
                          <a:rPr lang="nl-NL" sz="3200" b="1" i="1">
                            <a:latin typeface="Cambria Math" panose="02040503050406030204" pitchFamily="18" charset="0"/>
                          </a:rPr>
                          <m:t> −</m:t>
                        </m:r>
                        <m:r>
                          <a:rPr lang="nl-NL" sz="3200" b="1" i="1">
                            <a:latin typeface="Cambria Math" panose="02040503050406030204" pitchFamily="18" charset="0"/>
                          </a:rPr>
                          <m:t>𝒗𝒂𝒓𝒊𝒂𝒃𝒆𝒍𝒆</m:t>
                        </m:r>
                        <m:r>
                          <a:rPr lang="nl-NL" sz="3200" b="1" i="1">
                            <a:latin typeface="Cambria Math" panose="02040503050406030204" pitchFamily="18" charset="0"/>
                          </a:rPr>
                          <m:t> </m:t>
                        </m:r>
                        <m:r>
                          <a:rPr lang="nl-NL" sz="3200" b="1" i="1">
                            <a:latin typeface="Cambria Math" panose="02040503050406030204" pitchFamily="18" charset="0"/>
                          </a:rPr>
                          <m:t>𝒌𝒐𝒔𝒕𝒆𝒏</m:t>
                        </m:r>
                      </m:den>
                    </m:f>
                  </m:oMath>
                </a14:m>
                <a:endParaRPr lang="nl-NL" sz="3200" b="1" dirty="0">
                  <a:latin typeface="Effra" panose="02000506080000020004"/>
                </a:endParaRPr>
              </a:p>
              <a:p>
                <a:pPr marL="0" indent="0">
                  <a:buNone/>
                </a:pPr>
                <a:endParaRPr lang="nl-NL" dirty="0">
                  <a:latin typeface="Effra" panose="02000506080000020004"/>
                </a:endParaRPr>
              </a:p>
              <a:p>
                <a:pPr marL="0" indent="0">
                  <a:buNone/>
                </a:pPr>
                <a:r>
                  <a:rPr lang="nl-NL" dirty="0">
                    <a:latin typeface="Effra" panose="02000506080000020004"/>
                  </a:rPr>
                  <a:t>Het stukje ‘prijs – variabele kosten’ noem je de </a:t>
                </a:r>
                <a:r>
                  <a:rPr lang="nl-NL" b="1" dirty="0">
                    <a:latin typeface="Effra" panose="02000506080000020004"/>
                  </a:rPr>
                  <a:t>dekkingsbijdrage</a:t>
                </a:r>
                <a:r>
                  <a:rPr lang="nl-NL" dirty="0">
                    <a:latin typeface="Effra" panose="02000506080000020004"/>
                  </a:rPr>
                  <a:t>. </a:t>
                </a:r>
              </a:p>
              <a:p>
                <a:pPr marL="0" indent="0">
                  <a:buNone/>
                </a:pPr>
                <a:r>
                  <a:rPr lang="nl-NL" dirty="0">
                    <a:latin typeface="Effra" panose="02000506080000020004"/>
                  </a:rPr>
                  <a:t>Dit is het bedrag dat je overhoudt van de verkoopprijs om de constante kosten mee te dekken. </a:t>
                </a:r>
              </a:p>
              <a:p>
                <a:pPr marL="0" indent="0">
                  <a:buNone/>
                </a:pPr>
                <a:r>
                  <a:rPr lang="nl-NL" dirty="0">
                    <a:latin typeface="Effra" panose="02000506080000020004"/>
                  </a:rPr>
                  <a:t>Houd je nog meer over? </a:t>
                </a:r>
              </a:p>
              <a:p>
                <a:pPr marL="0" indent="0">
                  <a:buNone/>
                </a:pPr>
                <a:r>
                  <a:rPr lang="nl-NL" dirty="0">
                    <a:latin typeface="Effra" panose="02000506080000020004"/>
                  </a:rPr>
                  <a:t>Dan maak je winst!</a:t>
                </a:r>
              </a:p>
            </p:txBody>
          </p:sp>
        </mc:Choice>
        <mc:Fallback xmlns="">
          <p:sp>
            <p:nvSpPr>
              <p:cNvPr id="3" name="Tijdelijke aanduiding voor inhoud 2">
                <a:extLst>
                  <a:ext uri="{FF2B5EF4-FFF2-40B4-BE49-F238E27FC236}">
                    <a16:creationId xmlns:a16="http://schemas.microsoft.com/office/drawing/2014/main" id="{8D1AAC39-17FE-B7A9-7DEC-73F53AE23D89}"/>
                  </a:ext>
                </a:extLst>
              </p:cNvPr>
              <p:cNvSpPr>
                <a:spLocks noGrp="1" noRot="1" noChangeAspect="1" noMove="1" noResize="1" noEditPoints="1" noAdjustHandles="1" noChangeArrowheads="1" noChangeShapeType="1" noTextEdit="1"/>
              </p:cNvSpPr>
              <p:nvPr>
                <p:ph idx="1"/>
              </p:nvPr>
            </p:nvSpPr>
            <p:spPr>
              <a:blipFill>
                <a:blip r:embed="rId3"/>
                <a:stretch>
                  <a:fillRect l="-1507" r="-1217"/>
                </a:stretch>
              </a:blipFill>
            </p:spPr>
            <p:txBody>
              <a:bodyPr/>
              <a:lstStyle/>
              <a:p>
                <a:r>
                  <a:rPr lang="nl-NL">
                    <a:noFill/>
                  </a:rPr>
                  <a:t> </a:t>
                </a:r>
              </a:p>
            </p:txBody>
          </p:sp>
        </mc:Fallback>
      </mc:AlternateContent>
    </p:spTree>
    <p:extLst>
      <p:ext uri="{BB962C8B-B14F-4D97-AF65-F5344CB8AC3E}">
        <p14:creationId xmlns:p14="http://schemas.microsoft.com/office/powerpoint/2010/main" val="38440717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56646-7BB8-4283-BC44-099AC3AC25B5}"/>
              </a:ext>
            </a:extLst>
          </p:cNvPr>
          <p:cNvSpPr>
            <a:spLocks noGrp="1"/>
          </p:cNvSpPr>
          <p:nvPr>
            <p:ph type="title"/>
          </p:nvPr>
        </p:nvSpPr>
        <p:spPr/>
        <p:txBody>
          <a:bodyPr/>
          <a:lstStyle/>
          <a:p>
            <a:r>
              <a:rPr lang="nl-NL" dirty="0"/>
              <a:t>Constante en variabele kosten</a:t>
            </a:r>
          </a:p>
        </p:txBody>
      </p:sp>
      <p:graphicFrame>
        <p:nvGraphicFramePr>
          <p:cNvPr id="4" name="Tijdelijke aanduiding voor inhoud 3">
            <a:extLst>
              <a:ext uri="{FF2B5EF4-FFF2-40B4-BE49-F238E27FC236}">
                <a16:creationId xmlns:a16="http://schemas.microsoft.com/office/drawing/2014/main" id="{86347676-0033-4303-BF97-3519B7A00676}"/>
              </a:ext>
            </a:extLst>
          </p:cNvPr>
          <p:cNvGraphicFramePr>
            <a:graphicFrameLocks/>
          </p:cNvGraphicFramePr>
          <p:nvPr/>
        </p:nvGraphicFramePr>
        <p:xfrm>
          <a:off x="1114647" y="708558"/>
          <a:ext cx="10058400" cy="4470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hoek 2">
            <a:extLst>
              <a:ext uri="{FF2B5EF4-FFF2-40B4-BE49-F238E27FC236}">
                <a16:creationId xmlns:a16="http://schemas.microsoft.com/office/drawing/2014/main" id="{6E0B8294-EB40-4ECB-A5F9-8076C6F3F357}"/>
              </a:ext>
            </a:extLst>
          </p:cNvPr>
          <p:cNvSpPr/>
          <p:nvPr/>
        </p:nvSpPr>
        <p:spPr>
          <a:xfrm>
            <a:off x="1571848" y="4040372"/>
            <a:ext cx="9601199" cy="184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Rechthoek 5">
            <a:extLst>
              <a:ext uri="{FF2B5EF4-FFF2-40B4-BE49-F238E27FC236}">
                <a16:creationId xmlns:a16="http://schemas.microsoft.com/office/drawing/2014/main" id="{F4232E6B-E638-AF00-81FF-9996BB66379B}"/>
              </a:ext>
            </a:extLst>
          </p:cNvPr>
          <p:cNvSpPr/>
          <p:nvPr/>
        </p:nvSpPr>
        <p:spPr>
          <a:xfrm>
            <a:off x="2268071" y="5526271"/>
            <a:ext cx="2671482" cy="96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99230315"/>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56646-7BB8-4283-BC44-099AC3AC25B5}"/>
              </a:ext>
            </a:extLst>
          </p:cNvPr>
          <p:cNvSpPr>
            <a:spLocks noGrp="1"/>
          </p:cNvSpPr>
          <p:nvPr>
            <p:ph type="title"/>
          </p:nvPr>
        </p:nvSpPr>
        <p:spPr/>
        <p:txBody>
          <a:bodyPr/>
          <a:lstStyle/>
          <a:p>
            <a:r>
              <a:rPr lang="nl-NL" dirty="0"/>
              <a:t>Constante en variabele kosten</a:t>
            </a:r>
            <a:endParaRPr lang="nl-NL" b="1" dirty="0"/>
          </a:p>
        </p:txBody>
      </p:sp>
      <p:graphicFrame>
        <p:nvGraphicFramePr>
          <p:cNvPr id="4" name="Tijdelijke aanduiding voor inhoud 3">
            <a:extLst>
              <a:ext uri="{FF2B5EF4-FFF2-40B4-BE49-F238E27FC236}">
                <a16:creationId xmlns:a16="http://schemas.microsoft.com/office/drawing/2014/main" id="{86347676-0033-4303-BF97-3519B7A00676}"/>
              </a:ext>
            </a:extLst>
          </p:cNvPr>
          <p:cNvGraphicFramePr>
            <a:graphicFrameLocks/>
          </p:cNvGraphicFramePr>
          <p:nvPr/>
        </p:nvGraphicFramePr>
        <p:xfrm>
          <a:off x="1114647" y="708558"/>
          <a:ext cx="10058400" cy="447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hoek 2">
            <a:extLst>
              <a:ext uri="{FF2B5EF4-FFF2-40B4-BE49-F238E27FC236}">
                <a16:creationId xmlns:a16="http://schemas.microsoft.com/office/drawing/2014/main" id="{6E0B8294-EB40-4ECB-A5F9-8076C6F3F357}"/>
              </a:ext>
            </a:extLst>
          </p:cNvPr>
          <p:cNvSpPr/>
          <p:nvPr/>
        </p:nvSpPr>
        <p:spPr>
          <a:xfrm>
            <a:off x="6485860" y="4040372"/>
            <a:ext cx="4687187" cy="163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91470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56646-7BB8-4283-BC44-099AC3AC25B5}"/>
              </a:ext>
            </a:extLst>
          </p:cNvPr>
          <p:cNvSpPr>
            <a:spLocks noGrp="1"/>
          </p:cNvSpPr>
          <p:nvPr>
            <p:ph type="title"/>
          </p:nvPr>
        </p:nvSpPr>
        <p:spPr/>
        <p:txBody>
          <a:bodyPr/>
          <a:lstStyle/>
          <a:p>
            <a:r>
              <a:rPr lang="nl-NL" dirty="0"/>
              <a:t>Constante en variabele kosten</a:t>
            </a:r>
          </a:p>
        </p:txBody>
      </p:sp>
      <p:graphicFrame>
        <p:nvGraphicFramePr>
          <p:cNvPr id="4" name="Tijdelijke aanduiding voor inhoud 3">
            <a:extLst>
              <a:ext uri="{FF2B5EF4-FFF2-40B4-BE49-F238E27FC236}">
                <a16:creationId xmlns:a16="http://schemas.microsoft.com/office/drawing/2014/main" id="{86347676-0033-4303-BF97-3519B7A00676}"/>
              </a:ext>
            </a:extLst>
          </p:cNvPr>
          <p:cNvGraphicFramePr>
            <a:graphicFrameLocks/>
          </p:cNvGraphicFramePr>
          <p:nvPr/>
        </p:nvGraphicFramePr>
        <p:xfrm>
          <a:off x="1114647" y="708558"/>
          <a:ext cx="10058400" cy="4470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352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E121C-EAF0-6605-B455-D8BDCD82B63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C19195-6F61-05ED-1CA2-AAFEE23CE664}"/>
              </a:ext>
            </a:extLst>
          </p:cNvPr>
          <p:cNvSpPr>
            <a:spLocks noGrp="1"/>
          </p:cNvSpPr>
          <p:nvPr>
            <p:ph type="title"/>
          </p:nvPr>
        </p:nvSpPr>
        <p:spPr>
          <a:xfrm>
            <a:off x="838200" y="640423"/>
            <a:ext cx="10515600" cy="1325563"/>
          </a:xfrm>
        </p:spPr>
        <p:txBody>
          <a:bodyPr/>
          <a:lstStyle/>
          <a:p>
            <a:r>
              <a:rPr lang="nl-NL" dirty="0"/>
              <a:t>Examenvoorbeeld (2025-I, opgave 6)</a:t>
            </a:r>
          </a:p>
        </p:txBody>
      </p:sp>
      <p:sp>
        <p:nvSpPr>
          <p:cNvPr id="4" name="Tijdelijke aanduiding voor inhoud 3">
            <a:extLst>
              <a:ext uri="{FF2B5EF4-FFF2-40B4-BE49-F238E27FC236}">
                <a16:creationId xmlns:a16="http://schemas.microsoft.com/office/drawing/2014/main" id="{BFDA5FA1-E9B6-7FD9-7645-6F43B096A62F}"/>
              </a:ext>
            </a:extLst>
          </p:cNvPr>
          <p:cNvSpPr>
            <a:spLocks noGrp="1"/>
          </p:cNvSpPr>
          <p:nvPr>
            <p:ph sz="half" idx="1"/>
          </p:nvPr>
        </p:nvSpPr>
        <p:spPr/>
        <p:txBody>
          <a:bodyPr>
            <a:noAutofit/>
          </a:bodyPr>
          <a:lstStyle/>
          <a:p>
            <a:pPr marL="0" indent="0">
              <a:buNone/>
            </a:pPr>
            <a:r>
              <a:rPr lang="nl-NL" sz="1800" i="1" dirty="0">
                <a:latin typeface="Effra" panose="02000506080000020004"/>
              </a:rPr>
              <a:t>In deze opgave blijft de btw buiten beschouwing.</a:t>
            </a:r>
          </a:p>
          <a:p>
            <a:pPr marL="0" indent="0">
              <a:buNone/>
            </a:pPr>
            <a:r>
              <a:rPr lang="nl-NL" sz="1800" dirty="0" err="1">
                <a:latin typeface="Effra" panose="02000506080000020004"/>
              </a:rPr>
              <a:t>June</a:t>
            </a:r>
            <a:r>
              <a:rPr lang="nl-NL" sz="1800" dirty="0">
                <a:latin typeface="Effra" panose="02000506080000020004"/>
              </a:rPr>
              <a:t> en Anna zijn eigenaren van De Pluktuin. Bij deze duurzame </a:t>
            </a:r>
            <a:r>
              <a:rPr lang="nl-NL" sz="1800" dirty="0" err="1">
                <a:latin typeface="Effra" panose="02000506080000020004"/>
              </a:rPr>
              <a:t>zelfoogsttuin</a:t>
            </a:r>
            <a:r>
              <a:rPr lang="nl-NL" sz="1800" dirty="0">
                <a:latin typeface="Effra" panose="02000506080000020004"/>
              </a:rPr>
              <a:t> zorgen </a:t>
            </a:r>
            <a:r>
              <a:rPr lang="nl-NL" sz="1800" dirty="0" err="1">
                <a:latin typeface="Effra" panose="02000506080000020004"/>
              </a:rPr>
              <a:t>June</a:t>
            </a:r>
            <a:r>
              <a:rPr lang="nl-NL" sz="1800" dirty="0">
                <a:latin typeface="Effra" panose="02000506080000020004"/>
              </a:rPr>
              <a:t> en Anna voor het zaaien, planten en onderhoud van de tuin. De klanten oogsten zelf groente en fruit voor € 15 per pakket. De volgende gegevens zijn bekend over het tweede kwartaal van 2024. </a:t>
            </a:r>
          </a:p>
        </p:txBody>
      </p:sp>
      <p:sp>
        <p:nvSpPr>
          <p:cNvPr id="9" name="Tijdelijke aanduiding voor inhoud 8">
            <a:extLst>
              <a:ext uri="{FF2B5EF4-FFF2-40B4-BE49-F238E27FC236}">
                <a16:creationId xmlns:a16="http://schemas.microsoft.com/office/drawing/2014/main" id="{3650247F-2C12-0901-26AE-5C156A6C6AEF}"/>
              </a:ext>
            </a:extLst>
          </p:cNvPr>
          <p:cNvSpPr>
            <a:spLocks noGrp="1"/>
          </p:cNvSpPr>
          <p:nvPr>
            <p:ph sz="half" idx="2"/>
          </p:nvPr>
        </p:nvSpPr>
        <p:spPr/>
        <p:txBody>
          <a:bodyPr>
            <a:normAutofit/>
          </a:bodyPr>
          <a:lstStyle/>
          <a:p>
            <a:pPr marL="0" indent="0">
              <a:buNone/>
            </a:pPr>
            <a:r>
              <a:rPr lang="nl-NL" sz="1800" dirty="0"/>
              <a:t>De loonkosten van De Pluktuin behoren voor een deel tot de variabele kosten en voor een deel tot de overige constante kosten.</a:t>
            </a:r>
          </a:p>
          <a:p>
            <a:pPr marL="0" indent="0">
              <a:buNone/>
            </a:pPr>
            <a:endParaRPr lang="nl-NL" sz="1800" dirty="0"/>
          </a:p>
          <a:p>
            <a:pPr marL="0" indent="0">
              <a:buNone/>
            </a:pPr>
            <a:r>
              <a:rPr lang="nl-NL" sz="1800" b="1" dirty="0"/>
              <a:t>Vraag 28 (1p):</a:t>
            </a:r>
            <a:br>
              <a:rPr lang="nl-NL" sz="1800" b="1" dirty="0"/>
            </a:br>
            <a:r>
              <a:rPr lang="nl-NL" sz="1800" i="1" dirty="0"/>
              <a:t>Leg uit dat de loonkosten zowel tot de constante als de variabele kosten kunnen behoren. </a:t>
            </a:r>
          </a:p>
          <a:p>
            <a:pPr marL="0" indent="0">
              <a:buNone/>
            </a:pPr>
            <a:r>
              <a:rPr lang="nl-NL" sz="2000" dirty="0"/>
              <a:t>De </a:t>
            </a:r>
            <a:r>
              <a:rPr lang="nl-NL" sz="2000" b="1" dirty="0">
                <a:solidFill>
                  <a:srgbClr val="945DE8"/>
                </a:solidFill>
              </a:rPr>
              <a:t>constante (loon)kosten </a:t>
            </a:r>
            <a:r>
              <a:rPr lang="nl-NL" sz="2000" dirty="0"/>
              <a:t>zijn onafhankelijk van de afzet / productie en </a:t>
            </a:r>
          </a:p>
          <a:p>
            <a:pPr marL="0" indent="0">
              <a:buNone/>
            </a:pPr>
            <a:r>
              <a:rPr lang="nl-NL" sz="2000" dirty="0"/>
              <a:t>de </a:t>
            </a:r>
            <a:r>
              <a:rPr lang="nl-NL" sz="2000" b="1" dirty="0">
                <a:solidFill>
                  <a:srgbClr val="945DE8"/>
                </a:solidFill>
              </a:rPr>
              <a:t>variabele (loon)kosten </a:t>
            </a:r>
            <a:r>
              <a:rPr lang="nl-NL" sz="2000" dirty="0"/>
              <a:t>zijn afhankelijk van de afzet / productie. </a:t>
            </a:r>
          </a:p>
          <a:p>
            <a:pPr marL="0" indent="0">
              <a:buNone/>
            </a:pPr>
            <a:endParaRPr lang="nl-NL" sz="2000" dirty="0"/>
          </a:p>
        </p:txBody>
      </p:sp>
      <p:pic>
        <p:nvPicPr>
          <p:cNvPr id="5" name="Afbeelding 4">
            <a:extLst>
              <a:ext uri="{FF2B5EF4-FFF2-40B4-BE49-F238E27FC236}">
                <a16:creationId xmlns:a16="http://schemas.microsoft.com/office/drawing/2014/main" id="{3B81FB48-76A7-EA1D-0231-F86B966FCC40}"/>
              </a:ext>
            </a:extLst>
          </p:cNvPr>
          <p:cNvPicPr>
            <a:picLocks noChangeAspect="1"/>
          </p:cNvPicPr>
          <p:nvPr/>
        </p:nvPicPr>
        <p:blipFill>
          <a:blip r:embed="rId2"/>
          <a:stretch>
            <a:fillRect/>
          </a:stretch>
        </p:blipFill>
        <p:spPr>
          <a:xfrm>
            <a:off x="838200" y="3745754"/>
            <a:ext cx="5110316" cy="2858972"/>
          </a:xfrm>
          <a:prstGeom prst="rect">
            <a:avLst/>
          </a:prstGeom>
        </p:spPr>
      </p:pic>
    </p:spTree>
    <p:extLst>
      <p:ext uri="{BB962C8B-B14F-4D97-AF65-F5344CB8AC3E}">
        <p14:creationId xmlns:p14="http://schemas.microsoft.com/office/powerpoint/2010/main" val="13059576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C128-A757-485E-8E83-D0459EBD4C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6B9695-0A4F-17B1-2F51-99E520908F55}"/>
              </a:ext>
            </a:extLst>
          </p:cNvPr>
          <p:cNvSpPr>
            <a:spLocks noGrp="1"/>
          </p:cNvSpPr>
          <p:nvPr>
            <p:ph type="title"/>
          </p:nvPr>
        </p:nvSpPr>
        <p:spPr>
          <a:xfrm>
            <a:off x="838200" y="640423"/>
            <a:ext cx="10515600" cy="1325563"/>
          </a:xfrm>
        </p:spPr>
        <p:txBody>
          <a:bodyPr/>
          <a:lstStyle/>
          <a:p>
            <a:r>
              <a:rPr lang="nl-NL" dirty="0"/>
              <a:t>Examenvoorbeeld (2025-I, opgave 6)</a:t>
            </a:r>
          </a:p>
        </p:txBody>
      </p:sp>
      <p:sp>
        <p:nvSpPr>
          <p:cNvPr id="4" name="Tijdelijke aanduiding voor inhoud 3">
            <a:extLst>
              <a:ext uri="{FF2B5EF4-FFF2-40B4-BE49-F238E27FC236}">
                <a16:creationId xmlns:a16="http://schemas.microsoft.com/office/drawing/2014/main" id="{71EDED00-97B7-77B0-3609-C70AE2339917}"/>
              </a:ext>
            </a:extLst>
          </p:cNvPr>
          <p:cNvSpPr>
            <a:spLocks noGrp="1"/>
          </p:cNvSpPr>
          <p:nvPr>
            <p:ph sz="half" idx="1"/>
          </p:nvPr>
        </p:nvSpPr>
        <p:spPr/>
        <p:txBody>
          <a:bodyPr>
            <a:noAutofit/>
          </a:bodyPr>
          <a:lstStyle/>
          <a:p>
            <a:pPr marL="0" indent="0">
              <a:buNone/>
            </a:pPr>
            <a:r>
              <a:rPr lang="nl-NL" sz="1800" i="1" dirty="0">
                <a:latin typeface="Effra" panose="02000506080000020004"/>
              </a:rPr>
              <a:t>In deze opgave blijft de btw buiten beschouwing.</a:t>
            </a:r>
          </a:p>
          <a:p>
            <a:pPr marL="0" indent="0">
              <a:buNone/>
            </a:pPr>
            <a:r>
              <a:rPr lang="nl-NL" sz="1800" dirty="0" err="1">
                <a:latin typeface="Effra" panose="02000506080000020004"/>
              </a:rPr>
              <a:t>June</a:t>
            </a:r>
            <a:r>
              <a:rPr lang="nl-NL" sz="1800" dirty="0">
                <a:latin typeface="Effra" panose="02000506080000020004"/>
              </a:rPr>
              <a:t> en Anna zijn eigenaren van De Pluktuin. Bij deze duurzame </a:t>
            </a:r>
            <a:r>
              <a:rPr lang="nl-NL" sz="1800" dirty="0" err="1">
                <a:latin typeface="Effra" panose="02000506080000020004"/>
              </a:rPr>
              <a:t>zelfoogsttuin</a:t>
            </a:r>
            <a:r>
              <a:rPr lang="nl-NL" sz="1800" dirty="0">
                <a:latin typeface="Effra" panose="02000506080000020004"/>
              </a:rPr>
              <a:t> zorgen </a:t>
            </a:r>
            <a:r>
              <a:rPr lang="nl-NL" sz="1800" dirty="0" err="1">
                <a:latin typeface="Effra" panose="02000506080000020004"/>
              </a:rPr>
              <a:t>June</a:t>
            </a:r>
            <a:r>
              <a:rPr lang="nl-NL" sz="1800" dirty="0">
                <a:latin typeface="Effra" panose="02000506080000020004"/>
              </a:rPr>
              <a:t> en Anna voor het zaaien, planten en onderhoud van de tuin. De klanten oogsten zelf groente en fruit voor € 15 per pakket. De volgende gegevens zijn bekend over het tweede kwartaal van 2024. </a:t>
            </a:r>
          </a:p>
        </p:txBody>
      </p:sp>
      <mc:AlternateContent xmlns:mc="http://schemas.openxmlformats.org/markup-compatibility/2006" xmlns:a14="http://schemas.microsoft.com/office/drawing/2010/main">
        <mc:Choice Requires="a14">
          <p:sp>
            <p:nvSpPr>
              <p:cNvPr id="9" name="Tijdelijke aanduiding voor inhoud 8">
                <a:extLst>
                  <a:ext uri="{FF2B5EF4-FFF2-40B4-BE49-F238E27FC236}">
                    <a16:creationId xmlns:a16="http://schemas.microsoft.com/office/drawing/2014/main" id="{AAA3A34B-1A30-7C87-E2F1-BF5F34CC0323}"/>
                  </a:ext>
                </a:extLst>
              </p:cNvPr>
              <p:cNvSpPr>
                <a:spLocks noGrp="1"/>
              </p:cNvSpPr>
              <p:nvPr>
                <p:ph sz="half" idx="2"/>
              </p:nvPr>
            </p:nvSpPr>
            <p:spPr/>
            <p:txBody>
              <a:bodyPr>
                <a:noAutofit/>
              </a:bodyPr>
              <a:lstStyle/>
              <a:p>
                <a:pPr marL="0" indent="0">
                  <a:buNone/>
                </a:pPr>
                <a:r>
                  <a:rPr lang="nl-NL" sz="1800" dirty="0">
                    <a:latin typeface="Effra" panose="02000506080000020004"/>
                  </a:rPr>
                  <a:t>June en Anne hadden meer pakketten moeten verkopen om in het tweede kwartaal de break-evenafzet te behalen. </a:t>
                </a:r>
              </a:p>
              <a:p>
                <a:pPr marL="0" indent="0">
                  <a:buNone/>
                </a:pPr>
                <a:r>
                  <a:rPr lang="nl-NL" sz="1800" b="1" dirty="0">
                    <a:latin typeface="Effra" panose="02000506080000020004"/>
                  </a:rPr>
                  <a:t>Vraag 29 (3p):</a:t>
                </a:r>
                <a:br>
                  <a:rPr lang="nl-NL" sz="1800" b="1" dirty="0">
                    <a:latin typeface="Effra" panose="02000506080000020004"/>
                  </a:rPr>
                </a:br>
                <a:r>
                  <a:rPr lang="nl-NL" sz="1800" i="1" dirty="0">
                    <a:latin typeface="Effra" panose="02000506080000020004"/>
                  </a:rPr>
                  <a:t>Bereken met behulp van de dekkingsbijdrage per pakket hoeveel pakketten De Pluktuin meer had moeten verkopen om in het tweede kwartaal van 2024 de break-evenafzet te behalen. </a:t>
                </a:r>
              </a:p>
              <a:p>
                <a:pPr marL="0" indent="0">
                  <a:buNone/>
                </a:pPr>
                <a:endParaRPr lang="nl-NL" sz="1800" i="1" dirty="0">
                  <a:latin typeface="Effra" panose="02000506080000020004"/>
                </a:endParaRPr>
              </a:p>
              <a:p>
                <a:pPr marL="0" indent="0">
                  <a:buNone/>
                </a:pPr>
                <a:r>
                  <a:rPr lang="nl-NL" sz="1800" dirty="0">
                    <a:latin typeface="Effra" panose="02000506080000020004"/>
                  </a:rPr>
                  <a:t>Afzet = </a:t>
                </a:r>
                <a14:m>
                  <m:oMath xmlns:m="http://schemas.openxmlformats.org/officeDocument/2006/math">
                    <m:f>
                      <m:fPr>
                        <m:ctrlPr>
                          <a:rPr lang="nl-NL" sz="1800" i="1">
                            <a:latin typeface="Cambria Math" panose="02040503050406030204" pitchFamily="18" charset="0"/>
                          </a:rPr>
                        </m:ctrlPr>
                      </m:fPr>
                      <m:num>
                        <m:r>
                          <a:rPr lang="nl-NL" sz="1800" b="0" i="1" smtClean="0">
                            <a:latin typeface="Cambria Math" panose="02040503050406030204" pitchFamily="18" charset="0"/>
                          </a:rPr>
                          <m:t>21.600</m:t>
                        </m:r>
                      </m:num>
                      <m:den>
                        <m:r>
                          <a:rPr lang="nl-NL" sz="1800" i="1" smtClean="0">
                            <a:latin typeface="Cambria Math" panose="02040503050406030204" pitchFamily="18" charset="0"/>
                            <a:ea typeface="Cambria Math" panose="02040503050406030204" pitchFamily="18" charset="0"/>
                          </a:rPr>
                          <m:t>€</m:t>
                        </m:r>
                        <m:r>
                          <a:rPr lang="nl-NL" sz="1800" b="0" i="1" smtClean="0">
                            <a:latin typeface="Cambria Math" panose="02040503050406030204" pitchFamily="18" charset="0"/>
                            <a:ea typeface="Cambria Math" panose="02040503050406030204" pitchFamily="18" charset="0"/>
                          </a:rPr>
                          <m:t>15</m:t>
                        </m:r>
                      </m:den>
                    </m:f>
                  </m:oMath>
                </a14:m>
                <a:r>
                  <a:rPr lang="nl-NL" sz="1800" dirty="0">
                    <a:latin typeface="Effra" panose="02000506080000020004"/>
                  </a:rPr>
                  <a:t>= </a:t>
                </a:r>
                <a:r>
                  <a:rPr lang="nl-NL" sz="1800" dirty="0">
                    <a:latin typeface="Effra" panose="02000506080000020004"/>
                    <a:ea typeface="Cambria Math" panose="02040503050406030204" pitchFamily="18" charset="0"/>
                  </a:rPr>
                  <a:t>1.440 stuks</a:t>
                </a:r>
                <a:endParaRPr lang="nl-NL" sz="1800" dirty="0">
                  <a:latin typeface="Effra" panose="02000506080000020004"/>
                </a:endParaRPr>
              </a:p>
              <a:p>
                <a:pPr marL="0" indent="0">
                  <a:buNone/>
                </a:pPr>
                <a:r>
                  <a:rPr lang="nl-NL" sz="1800" dirty="0">
                    <a:latin typeface="Effra" panose="02000506080000020004"/>
                  </a:rPr>
                  <a:t>Variabele kosten per pakket = </a:t>
                </a:r>
                <a14:m>
                  <m:oMath xmlns:m="http://schemas.openxmlformats.org/officeDocument/2006/math">
                    <m:f>
                      <m:fPr>
                        <m:ctrlPr>
                          <a:rPr lang="nl-NL" sz="1800" i="1" smtClean="0">
                            <a:latin typeface="Cambria Math" panose="02040503050406030204" pitchFamily="18" charset="0"/>
                          </a:rPr>
                        </m:ctrlPr>
                      </m:fPr>
                      <m:num>
                        <m:r>
                          <a:rPr lang="nl-NL" sz="1800" b="0" i="1" smtClean="0">
                            <a:latin typeface="Cambria Math" panose="02040503050406030204" pitchFamily="18" charset="0"/>
                          </a:rPr>
                          <m:t>3.000+8.520</m:t>
                        </m:r>
                      </m:num>
                      <m:den>
                        <m:r>
                          <a:rPr lang="nl-NL" sz="1800" b="0" i="1" smtClean="0">
                            <a:latin typeface="Cambria Math" panose="02040503050406030204" pitchFamily="18" charset="0"/>
                          </a:rPr>
                          <m:t>1.440</m:t>
                        </m:r>
                      </m:den>
                    </m:f>
                  </m:oMath>
                </a14:m>
                <a:r>
                  <a:rPr lang="nl-NL" sz="1800" dirty="0">
                    <a:latin typeface="Effra" panose="02000506080000020004"/>
                  </a:rPr>
                  <a:t>= </a:t>
                </a:r>
                <a:r>
                  <a:rPr lang="nl-NL" sz="1800" dirty="0">
                    <a:latin typeface="Effra" panose="02000506080000020004"/>
                    <a:ea typeface="Cambria Math" panose="02040503050406030204" pitchFamily="18" charset="0"/>
                  </a:rPr>
                  <a:t>€8</a:t>
                </a:r>
              </a:p>
              <a:p>
                <a:pPr marL="0" indent="0">
                  <a:buNone/>
                </a:pPr>
                <a:r>
                  <a:rPr lang="nl-NL" sz="1800" dirty="0">
                    <a:latin typeface="Effra" panose="02000506080000020004"/>
                    <a:ea typeface="Cambria Math" panose="02040503050406030204" pitchFamily="18" charset="0"/>
                  </a:rPr>
                  <a:t>BEA = </a:t>
                </a:r>
                <a14:m>
                  <m:oMath xmlns:m="http://schemas.openxmlformats.org/officeDocument/2006/math">
                    <m:f>
                      <m:fPr>
                        <m:ctrlPr>
                          <a:rPr lang="nl-NL" sz="1800" i="1">
                            <a:latin typeface="Cambria Math" panose="02040503050406030204" pitchFamily="18" charset="0"/>
                          </a:rPr>
                        </m:ctrlPr>
                      </m:fPr>
                      <m:num>
                        <m:r>
                          <a:rPr lang="nl-NL" sz="1800" b="0" i="1" smtClean="0">
                            <a:latin typeface="Cambria Math" panose="02040503050406030204" pitchFamily="18" charset="0"/>
                          </a:rPr>
                          <m:t>750+2.000+800+2.130+6.500</m:t>
                        </m:r>
                      </m:num>
                      <m:den>
                        <m:r>
                          <m:rPr>
                            <m:nor/>
                          </m:rPr>
                          <a:rPr lang="nl-NL" sz="1800" dirty="0">
                            <a:latin typeface="Effra" panose="02000506080000020004"/>
                            <a:ea typeface="Cambria Math" panose="02040503050406030204" pitchFamily="18" charset="0"/>
                          </a:rPr>
                          <m:t>€15 − €8</m:t>
                        </m:r>
                      </m:den>
                    </m:f>
                  </m:oMath>
                </a14:m>
                <a:r>
                  <a:rPr lang="nl-NL" sz="1800" dirty="0">
                    <a:latin typeface="Effra" panose="02000506080000020004"/>
                  </a:rPr>
                  <a:t>= </a:t>
                </a:r>
                <a:r>
                  <a:rPr lang="nl-NL" sz="1800" dirty="0">
                    <a:latin typeface="Effra" panose="02000506080000020004"/>
                    <a:ea typeface="Cambria Math" panose="02040503050406030204" pitchFamily="18" charset="0"/>
                  </a:rPr>
                  <a:t>1.740 stuks</a:t>
                </a:r>
              </a:p>
              <a:p>
                <a:pPr marL="0" indent="0">
                  <a:buNone/>
                </a:pPr>
                <a:r>
                  <a:rPr lang="nl-NL" sz="1800" dirty="0">
                    <a:latin typeface="Effra" panose="02000506080000020004"/>
                    <a:ea typeface="Cambria Math" panose="02040503050406030204" pitchFamily="18" charset="0"/>
                  </a:rPr>
                  <a:t>Extra afzet: 1.740 – 1.440 = 300 stuks</a:t>
                </a:r>
              </a:p>
              <a:p>
                <a:pPr marL="0" indent="0">
                  <a:buNone/>
                </a:pPr>
                <a:endParaRPr lang="nl-NL" sz="1800" dirty="0">
                  <a:latin typeface="Effra" panose="02000506080000020004"/>
                </a:endParaRPr>
              </a:p>
            </p:txBody>
          </p:sp>
        </mc:Choice>
        <mc:Fallback xmlns="">
          <p:sp>
            <p:nvSpPr>
              <p:cNvPr id="9" name="Tijdelijke aanduiding voor inhoud 8">
                <a:extLst>
                  <a:ext uri="{FF2B5EF4-FFF2-40B4-BE49-F238E27FC236}">
                    <a16:creationId xmlns:a16="http://schemas.microsoft.com/office/drawing/2014/main" id="{AAA3A34B-1A30-7C87-E2F1-BF5F34CC0323}"/>
                  </a:ext>
                </a:extLst>
              </p:cNvPr>
              <p:cNvSpPr>
                <a:spLocks noGrp="1" noRot="1" noChangeAspect="1" noMove="1" noResize="1" noEditPoints="1" noAdjustHandles="1" noChangeArrowheads="1" noChangeShapeType="1" noTextEdit="1"/>
              </p:cNvSpPr>
              <p:nvPr>
                <p:ph sz="half" idx="2"/>
              </p:nvPr>
            </p:nvSpPr>
            <p:spPr>
              <a:blipFill>
                <a:blip r:embed="rId2"/>
                <a:stretch>
                  <a:fillRect l="-1059" t="-1261" b="-2941"/>
                </a:stretch>
              </a:blipFill>
            </p:spPr>
            <p:txBody>
              <a:bodyPr/>
              <a:lstStyle/>
              <a:p>
                <a:r>
                  <a:rPr lang="nl-NL">
                    <a:noFill/>
                  </a:rPr>
                  <a:t> </a:t>
                </a:r>
              </a:p>
            </p:txBody>
          </p:sp>
        </mc:Fallback>
      </mc:AlternateContent>
      <p:pic>
        <p:nvPicPr>
          <p:cNvPr id="5" name="Afbeelding 4">
            <a:extLst>
              <a:ext uri="{FF2B5EF4-FFF2-40B4-BE49-F238E27FC236}">
                <a16:creationId xmlns:a16="http://schemas.microsoft.com/office/drawing/2014/main" id="{A27355CC-771C-DB8B-99C4-58EBF61B2901}"/>
              </a:ext>
            </a:extLst>
          </p:cNvPr>
          <p:cNvPicPr>
            <a:picLocks noChangeAspect="1"/>
          </p:cNvPicPr>
          <p:nvPr/>
        </p:nvPicPr>
        <p:blipFill>
          <a:blip r:embed="rId3"/>
          <a:stretch>
            <a:fillRect/>
          </a:stretch>
        </p:blipFill>
        <p:spPr>
          <a:xfrm>
            <a:off x="838200" y="3745754"/>
            <a:ext cx="5110316" cy="2858972"/>
          </a:xfrm>
          <a:prstGeom prst="rect">
            <a:avLst/>
          </a:prstGeom>
        </p:spPr>
      </p:pic>
      <p:cxnSp>
        <p:nvCxnSpPr>
          <p:cNvPr id="3" name="Rechte verbindingslijn 2">
            <a:extLst>
              <a:ext uri="{FF2B5EF4-FFF2-40B4-BE49-F238E27FC236}">
                <a16:creationId xmlns:a16="http://schemas.microsoft.com/office/drawing/2014/main" id="{311169C4-0EBB-04B6-02D3-A9205498CC91}"/>
              </a:ext>
            </a:extLst>
          </p:cNvPr>
          <p:cNvCxnSpPr>
            <a:cxnSpLocks/>
          </p:cNvCxnSpPr>
          <p:nvPr/>
        </p:nvCxnSpPr>
        <p:spPr>
          <a:xfrm>
            <a:off x="7069046" y="3212690"/>
            <a:ext cx="326465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21933252-F5FF-E323-DC15-9E1A0AC80303}"/>
              </a:ext>
            </a:extLst>
          </p:cNvPr>
          <p:cNvSpPr/>
          <p:nvPr/>
        </p:nvSpPr>
        <p:spPr>
          <a:xfrm>
            <a:off x="838200" y="4414683"/>
            <a:ext cx="3979606" cy="619433"/>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50ADADD-1524-4FDC-60DD-5FD952EBE526}"/>
              </a:ext>
            </a:extLst>
          </p:cNvPr>
          <p:cNvSpPr/>
          <p:nvPr/>
        </p:nvSpPr>
        <p:spPr>
          <a:xfrm>
            <a:off x="838200" y="4193458"/>
            <a:ext cx="5110316" cy="221225"/>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9">
            <a:extLst>
              <a:ext uri="{FF2B5EF4-FFF2-40B4-BE49-F238E27FC236}">
                <a16:creationId xmlns:a16="http://schemas.microsoft.com/office/drawing/2014/main" id="{62A03F4A-059A-A356-620B-C42182421F88}"/>
              </a:ext>
            </a:extLst>
          </p:cNvPr>
          <p:cNvCxnSpPr>
            <a:cxnSpLocks/>
          </p:cNvCxnSpPr>
          <p:nvPr/>
        </p:nvCxnSpPr>
        <p:spPr>
          <a:xfrm>
            <a:off x="4817806" y="3212690"/>
            <a:ext cx="791497" cy="0"/>
          </a:xfrm>
          <a:prstGeom prst="line">
            <a:avLst/>
          </a:prstGeom>
          <a:ln w="38100">
            <a:solidFill>
              <a:srgbClr val="945DE8"/>
            </a:solidFill>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37077214-4F7F-69C4-AA3F-BEE29CE59562}"/>
              </a:ext>
            </a:extLst>
          </p:cNvPr>
          <p:cNvSpPr/>
          <p:nvPr/>
        </p:nvSpPr>
        <p:spPr>
          <a:xfrm>
            <a:off x="838200" y="5034116"/>
            <a:ext cx="3979606" cy="1142847"/>
          </a:xfrm>
          <a:prstGeom prst="rect">
            <a:avLst/>
          </a:prstGeom>
          <a:noFill/>
          <a:ln w="38100">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13" name="Tekstballon: ovaal 12">
                <a:extLst>
                  <a:ext uri="{FF2B5EF4-FFF2-40B4-BE49-F238E27FC236}">
                    <a16:creationId xmlns:a16="http://schemas.microsoft.com/office/drawing/2014/main" id="{F949E407-AFD6-6FE7-09F7-56234C8D54C3}"/>
                  </a:ext>
                </a:extLst>
              </p:cNvPr>
              <p:cNvSpPr/>
              <p:nvPr/>
            </p:nvSpPr>
            <p:spPr>
              <a:xfrm>
                <a:off x="390833" y="230277"/>
                <a:ext cx="3038167" cy="1410929"/>
              </a:xfrm>
              <a:prstGeom prst="wedgeEllipseCallout">
                <a:avLst>
                  <a:gd name="adj1" fmla="val 136549"/>
                  <a:gd name="adj2" fmla="val 150401"/>
                </a:avLst>
              </a:prstGeom>
              <a:solidFill>
                <a:srgbClr val="945DE8"/>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latin typeface="Effra" panose="02000506080000020004"/>
                  </a:rPr>
                  <a:t>Break-evenafzet = </a:t>
                </a:r>
                <a14:m>
                  <m:oMath xmlns:m="http://schemas.openxmlformats.org/officeDocument/2006/math">
                    <m:f>
                      <m:fPr>
                        <m:ctrlPr>
                          <a:rPr lang="nl-NL" sz="2000" b="1" i="1">
                            <a:latin typeface="Cambria Math" panose="02040503050406030204" pitchFamily="18" charset="0"/>
                          </a:rPr>
                        </m:ctrlPr>
                      </m:fPr>
                      <m:num>
                        <m:r>
                          <a:rPr lang="nl-NL" sz="2000" b="1" i="1">
                            <a:latin typeface="Cambria Math" panose="02040503050406030204" pitchFamily="18" charset="0"/>
                          </a:rPr>
                          <m:t>𝑻𝒐𝒕𝒂𝒍𝒆</m:t>
                        </m:r>
                        <m:r>
                          <a:rPr lang="nl-NL" sz="2000" b="1" i="1">
                            <a:latin typeface="Cambria Math" panose="02040503050406030204" pitchFamily="18" charset="0"/>
                          </a:rPr>
                          <m:t> </m:t>
                        </m:r>
                        <m:r>
                          <a:rPr lang="nl-NL" sz="2000" b="1" i="1">
                            <a:latin typeface="Cambria Math" panose="02040503050406030204" pitchFamily="18" charset="0"/>
                          </a:rPr>
                          <m:t>𝒄𝒐𝒏𝒔𝒕𝒂𝒏𝒕𝒆</m:t>
                        </m:r>
                        <m:r>
                          <a:rPr lang="nl-NL" sz="2000" b="1" i="1">
                            <a:latin typeface="Cambria Math" panose="02040503050406030204" pitchFamily="18" charset="0"/>
                          </a:rPr>
                          <m:t> </m:t>
                        </m:r>
                        <m:r>
                          <a:rPr lang="nl-NL" sz="2000" b="1" i="1">
                            <a:latin typeface="Cambria Math" panose="02040503050406030204" pitchFamily="18" charset="0"/>
                          </a:rPr>
                          <m:t>𝒌𝒐𝒔𝒕𝒆𝒏</m:t>
                        </m:r>
                      </m:num>
                      <m:den>
                        <m:r>
                          <a:rPr lang="nl-NL" sz="2000" b="1" i="1">
                            <a:latin typeface="Cambria Math" panose="02040503050406030204" pitchFamily="18" charset="0"/>
                          </a:rPr>
                          <m:t>𝒑𝒓𝒊𝒋𝒔</m:t>
                        </m:r>
                        <m:r>
                          <a:rPr lang="nl-NL" sz="2000" b="1" i="1">
                            <a:latin typeface="Cambria Math" panose="02040503050406030204" pitchFamily="18" charset="0"/>
                          </a:rPr>
                          <m:t> −</m:t>
                        </m:r>
                        <m:r>
                          <a:rPr lang="nl-NL" sz="2000" b="1" i="1">
                            <a:latin typeface="Cambria Math" panose="02040503050406030204" pitchFamily="18" charset="0"/>
                          </a:rPr>
                          <m:t>𝒗𝒂𝒓𝒊𝒂𝒃𝒆𝒍𝒆</m:t>
                        </m:r>
                        <m:r>
                          <a:rPr lang="nl-NL" sz="2000" b="1" i="1">
                            <a:latin typeface="Cambria Math" panose="02040503050406030204" pitchFamily="18" charset="0"/>
                          </a:rPr>
                          <m:t> </m:t>
                        </m:r>
                        <m:r>
                          <a:rPr lang="nl-NL" sz="2000" b="1" i="1">
                            <a:latin typeface="Cambria Math" panose="02040503050406030204" pitchFamily="18" charset="0"/>
                          </a:rPr>
                          <m:t>𝒌𝒐𝒔𝒕𝒆𝒏</m:t>
                        </m:r>
                      </m:den>
                    </m:f>
                  </m:oMath>
                </a14:m>
                <a:endParaRPr lang="nl-NL" sz="2000" dirty="0">
                  <a:latin typeface="Effra" panose="02000506080000020004"/>
                </a:endParaRPr>
              </a:p>
            </p:txBody>
          </p:sp>
        </mc:Choice>
        <mc:Fallback xmlns="">
          <p:sp>
            <p:nvSpPr>
              <p:cNvPr id="13" name="Tekstballon: ovaal 12">
                <a:extLst>
                  <a:ext uri="{FF2B5EF4-FFF2-40B4-BE49-F238E27FC236}">
                    <a16:creationId xmlns:a16="http://schemas.microsoft.com/office/drawing/2014/main" id="{F949E407-AFD6-6FE7-09F7-56234C8D54C3}"/>
                  </a:ext>
                </a:extLst>
              </p:cNvPr>
              <p:cNvSpPr>
                <a:spLocks noRot="1" noChangeAspect="1" noMove="1" noResize="1" noEditPoints="1" noAdjustHandles="1" noChangeArrowheads="1" noChangeShapeType="1" noTextEdit="1"/>
              </p:cNvSpPr>
              <p:nvPr/>
            </p:nvSpPr>
            <p:spPr>
              <a:xfrm>
                <a:off x="390833" y="230277"/>
                <a:ext cx="3038167" cy="1410929"/>
              </a:xfrm>
              <a:prstGeom prst="wedgeEllipseCallout">
                <a:avLst>
                  <a:gd name="adj1" fmla="val 136549"/>
                  <a:gd name="adj2" fmla="val 150401"/>
                </a:avLst>
              </a:prstGeom>
              <a:blipFill>
                <a:blip r:embed="rId4"/>
                <a:stretch>
                  <a:fillRect/>
                </a:stretch>
              </a:blipFill>
              <a:ln>
                <a:solidFill>
                  <a:srgbClr val="945DE8"/>
                </a:solidFill>
              </a:ln>
            </p:spPr>
            <p:txBody>
              <a:bodyPr/>
              <a:lstStyle/>
              <a:p>
                <a:r>
                  <a:rPr lang="nl-NL">
                    <a:noFill/>
                  </a:rPr>
                  <a:t> </a:t>
                </a:r>
              </a:p>
            </p:txBody>
          </p:sp>
        </mc:Fallback>
      </mc:AlternateContent>
    </p:spTree>
    <p:extLst>
      <p:ext uri="{BB962C8B-B14F-4D97-AF65-F5344CB8AC3E}">
        <p14:creationId xmlns:p14="http://schemas.microsoft.com/office/powerpoint/2010/main" val="39151050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A9BC1-F0AE-613A-1C94-2755220CEA0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5F5414E-5E70-21DF-FFBC-EDC82FBC7244}"/>
              </a:ext>
            </a:extLst>
          </p:cNvPr>
          <p:cNvSpPr>
            <a:spLocks noGrp="1"/>
          </p:cNvSpPr>
          <p:nvPr>
            <p:ph sz="half" idx="1"/>
          </p:nvPr>
        </p:nvSpPr>
        <p:spPr/>
        <p:txBody>
          <a:bodyPr/>
          <a:lstStyle/>
          <a:p>
            <a:endParaRPr lang="nl-NL"/>
          </a:p>
        </p:txBody>
      </p:sp>
      <p:sp>
        <p:nvSpPr>
          <p:cNvPr id="4" name="Tijdelijke aanduiding voor inhoud 3">
            <a:extLst>
              <a:ext uri="{FF2B5EF4-FFF2-40B4-BE49-F238E27FC236}">
                <a16:creationId xmlns:a16="http://schemas.microsoft.com/office/drawing/2014/main" id="{01CECAEB-3A61-4CC4-0798-C55CE159D845}"/>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752688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9AC469-4244-ACD7-D194-BE7AA68052ED}"/>
              </a:ext>
            </a:extLst>
          </p:cNvPr>
          <p:cNvSpPr>
            <a:spLocks noGrp="1"/>
          </p:cNvSpPr>
          <p:nvPr>
            <p:ph type="title"/>
          </p:nvPr>
        </p:nvSpPr>
        <p:spPr/>
        <p:txBody>
          <a:bodyPr/>
          <a:lstStyle/>
          <a:p>
            <a:r>
              <a:rPr lang="nl-NL" dirty="0"/>
              <a:t>Afschrijven</a:t>
            </a:r>
          </a:p>
        </p:txBody>
      </p:sp>
      <p:sp>
        <p:nvSpPr>
          <p:cNvPr id="5" name="Tijdelijke aanduiding voor tekst 4">
            <a:extLst>
              <a:ext uri="{FF2B5EF4-FFF2-40B4-BE49-F238E27FC236}">
                <a16:creationId xmlns:a16="http://schemas.microsoft.com/office/drawing/2014/main" id="{FEBEEA49-FE8A-221D-66F4-460AC3C58D38}"/>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3723581100"/>
      </p:ext>
    </p:extLst>
  </p:cSld>
  <p:clrMapOvr>
    <a:masterClrMapping/>
  </p:clrMapOvr>
  <p:transition spd="med">
    <p:pull/>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B91B282-B0A4-7657-2FBC-56707DD2029C}"/>
              </a:ext>
            </a:extLst>
          </p:cNvPr>
          <p:cNvSpPr>
            <a:spLocks noGrp="1"/>
          </p:cNvSpPr>
          <p:nvPr>
            <p:ph idx="1"/>
          </p:nvPr>
        </p:nvSpPr>
        <p:spPr/>
        <p:txBody>
          <a:bodyPr/>
          <a:lstStyle/>
          <a:p>
            <a:pPr marL="0" indent="0">
              <a:buNone/>
            </a:pPr>
            <a:r>
              <a:rPr lang="nl-NL" dirty="0"/>
              <a:t>= waardevermindering van productiemiddelen.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 K</a:t>
            </a:r>
            <a:r>
              <a:rPr lang="nl-NL" dirty="0"/>
              <a:t>ostenpost!</a:t>
            </a:r>
          </a:p>
          <a:p>
            <a:pPr marL="0" indent="0">
              <a:buNone/>
            </a:pPr>
            <a:endParaRPr lang="nl-NL" dirty="0"/>
          </a:p>
          <a:p>
            <a:pPr marL="0" indent="0">
              <a:buNone/>
            </a:pPr>
            <a:r>
              <a:rPr lang="nl-NL" dirty="0"/>
              <a:t>De hoogte van de afschrijvingskosten heeft invloed op het bedrijfsresultaat.</a:t>
            </a:r>
          </a:p>
          <a:p>
            <a:pPr marL="0" indent="0">
              <a:buNone/>
            </a:pPr>
            <a:endParaRPr lang="nl-NL" dirty="0"/>
          </a:p>
        </p:txBody>
      </p:sp>
      <p:sp>
        <p:nvSpPr>
          <p:cNvPr id="2" name="Titel 1">
            <a:extLst>
              <a:ext uri="{FF2B5EF4-FFF2-40B4-BE49-F238E27FC236}">
                <a16:creationId xmlns:a16="http://schemas.microsoft.com/office/drawing/2014/main" id="{C6DAC7D5-0A0A-5FAC-A4B7-56547E0DA1D1}"/>
              </a:ext>
            </a:extLst>
          </p:cNvPr>
          <p:cNvSpPr>
            <a:spLocks noGrp="1"/>
          </p:cNvSpPr>
          <p:nvPr>
            <p:ph type="title"/>
          </p:nvPr>
        </p:nvSpPr>
        <p:spPr>
          <a:xfrm>
            <a:off x="838200" y="640423"/>
            <a:ext cx="10515600" cy="1325563"/>
          </a:xfrm>
        </p:spPr>
        <p:txBody>
          <a:bodyPr/>
          <a:lstStyle/>
          <a:p>
            <a:r>
              <a:rPr lang="nl-NL" dirty="0"/>
              <a:t>Afschrijven</a:t>
            </a:r>
          </a:p>
        </p:txBody>
      </p:sp>
    </p:spTree>
    <p:extLst>
      <p:ext uri="{BB962C8B-B14F-4D97-AF65-F5344CB8AC3E}">
        <p14:creationId xmlns:p14="http://schemas.microsoft.com/office/powerpoint/2010/main" val="6940257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5CD5-4129-4818-CE5A-3245B5F3A4A4}"/>
            </a:ext>
          </a:extLst>
        </p:cNvPr>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83AE455B-3D86-246E-EB54-FB79562FEDF3}"/>
              </a:ext>
            </a:extLst>
          </p:cNvPr>
          <p:cNvSpPr/>
          <p:nvPr/>
        </p:nvSpPr>
        <p:spPr>
          <a:xfrm>
            <a:off x="482270" y="1045029"/>
            <a:ext cx="5412008" cy="5400450"/>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4" name="Rechthoek: afgeronde hoeken 3">
            <a:extLst>
              <a:ext uri="{FF2B5EF4-FFF2-40B4-BE49-F238E27FC236}">
                <a16:creationId xmlns:a16="http://schemas.microsoft.com/office/drawing/2014/main" id="{123F617E-90EA-8C8C-21D2-043CDF3B63B4}"/>
              </a:ext>
            </a:extLst>
          </p:cNvPr>
          <p:cNvSpPr/>
          <p:nvPr/>
        </p:nvSpPr>
        <p:spPr>
          <a:xfrm>
            <a:off x="6297723" y="1045029"/>
            <a:ext cx="5412008" cy="5400450"/>
          </a:xfrm>
          <a:prstGeom prst="roundRect">
            <a:avLst/>
          </a:prstGeom>
          <a:solidFill>
            <a:schemeClr val="accent3">
              <a:alpha val="35000"/>
            </a:schemeClr>
          </a:solidFill>
          <a:ln w="13921"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9600" b="0" i="0" u="none" strike="noStrike" kern="1200" cap="none" spc="0" normalizeH="0" baseline="0" noProof="0" dirty="0">
              <a:ln>
                <a:noFill/>
              </a:ln>
              <a:solidFill>
                <a:prstClr val="white"/>
              </a:solidFill>
              <a:effectLst/>
              <a:uLnTx/>
              <a:uFillTx/>
              <a:latin typeface="Effra" panose="02000506080000020004" pitchFamily="2" charset="0"/>
              <a:ea typeface="+mn-ea"/>
              <a:cs typeface="+mn-cs"/>
            </a:endParaRPr>
          </a:p>
        </p:txBody>
      </p:sp>
      <p:sp>
        <p:nvSpPr>
          <p:cNvPr id="16" name="Tekstvak 15">
            <a:extLst>
              <a:ext uri="{FF2B5EF4-FFF2-40B4-BE49-F238E27FC236}">
                <a16:creationId xmlns:a16="http://schemas.microsoft.com/office/drawing/2014/main" id="{3DFED668-DECB-8217-AAEC-0BACD326304B}"/>
              </a:ext>
            </a:extLst>
          </p:cNvPr>
          <p:cNvSpPr txBox="1"/>
          <p:nvPr/>
        </p:nvSpPr>
        <p:spPr>
          <a:xfrm>
            <a:off x="572369" y="1463355"/>
            <a:ext cx="5231808" cy="4508927"/>
          </a:xfrm>
          <a:prstGeom prst="rect">
            <a:avLst/>
          </a:prstGeom>
          <a:noFill/>
        </p:spPr>
        <p:txBody>
          <a:bodyPr wrap="square" rtlCol="0">
            <a:spAutoFit/>
          </a:bodyPr>
          <a:lstStyle/>
          <a:p>
            <a:pPr algn="ctr"/>
            <a:r>
              <a:rPr lang="nl-NL" sz="28700" b="1" dirty="0">
                <a:solidFill>
                  <a:schemeClr val="bg1">
                    <a:alpha val="25000"/>
                  </a:schemeClr>
                </a:solidFill>
                <a:latin typeface="Effra" panose="02000506080000020004" pitchFamily="2" charset="0"/>
              </a:rPr>
              <a:t>26</a:t>
            </a:r>
          </a:p>
        </p:txBody>
      </p:sp>
      <p:sp>
        <p:nvSpPr>
          <p:cNvPr id="19" name="Tekstvak 18">
            <a:extLst>
              <a:ext uri="{FF2B5EF4-FFF2-40B4-BE49-F238E27FC236}">
                <a16:creationId xmlns:a16="http://schemas.microsoft.com/office/drawing/2014/main" id="{DD9017F5-268D-A86E-BCC0-1613BEAFFC0D}"/>
              </a:ext>
            </a:extLst>
          </p:cNvPr>
          <p:cNvSpPr txBox="1"/>
          <p:nvPr/>
        </p:nvSpPr>
        <p:spPr>
          <a:xfrm>
            <a:off x="6387821" y="1463355"/>
            <a:ext cx="5231808" cy="4508927"/>
          </a:xfrm>
          <a:prstGeom prst="rect">
            <a:avLst/>
          </a:prstGeom>
          <a:noFill/>
        </p:spPr>
        <p:txBody>
          <a:bodyPr wrap="square" rtlCol="0">
            <a:spAutoFit/>
          </a:bodyPr>
          <a:lstStyle/>
          <a:p>
            <a:pPr algn="ctr"/>
            <a:r>
              <a:rPr lang="nl-NL" sz="28700" b="1" dirty="0">
                <a:solidFill>
                  <a:schemeClr val="bg1">
                    <a:alpha val="25000"/>
                  </a:schemeClr>
                </a:solidFill>
                <a:latin typeface="Effra" panose="02000506080000020004" pitchFamily="2" charset="0"/>
              </a:rPr>
              <a:t>25</a:t>
            </a:r>
          </a:p>
        </p:txBody>
      </p:sp>
      <p:sp>
        <p:nvSpPr>
          <p:cNvPr id="29" name="Tekstvak 28">
            <a:extLst>
              <a:ext uri="{FF2B5EF4-FFF2-40B4-BE49-F238E27FC236}">
                <a16:creationId xmlns:a16="http://schemas.microsoft.com/office/drawing/2014/main" id="{E87F4F63-E586-FEDD-5720-7EB58B78179C}"/>
              </a:ext>
            </a:extLst>
          </p:cNvPr>
          <p:cNvSpPr txBox="1"/>
          <p:nvPr/>
        </p:nvSpPr>
        <p:spPr>
          <a:xfrm>
            <a:off x="975813" y="1045029"/>
            <a:ext cx="4424920" cy="646331"/>
          </a:xfrm>
          <a:prstGeom prst="rect">
            <a:avLst/>
          </a:prstGeom>
          <a:noFill/>
        </p:spPr>
        <p:txBody>
          <a:bodyPr wrap="square" rtlCol="0">
            <a:spAutoFit/>
          </a:bodyPr>
          <a:lstStyle/>
          <a:p>
            <a:pPr algn="ctr"/>
            <a:r>
              <a:rPr lang="nl-NL" sz="3600" b="1" dirty="0">
                <a:solidFill>
                  <a:srgbClr val="652EA3"/>
                </a:solidFill>
                <a:latin typeface="Effra" panose="02000506080000020004" pitchFamily="2" charset="0"/>
              </a:rPr>
              <a:t>Vanavond te zien:</a:t>
            </a:r>
          </a:p>
        </p:txBody>
      </p:sp>
      <p:sp>
        <p:nvSpPr>
          <p:cNvPr id="5" name="Tekstvak 4">
            <a:extLst>
              <a:ext uri="{FF2B5EF4-FFF2-40B4-BE49-F238E27FC236}">
                <a16:creationId xmlns:a16="http://schemas.microsoft.com/office/drawing/2014/main" id="{52DE0DE2-AD46-F39E-ADC5-9BED8970DD10}"/>
              </a:ext>
            </a:extLst>
          </p:cNvPr>
          <p:cNvSpPr txBox="1"/>
          <p:nvPr/>
        </p:nvSpPr>
        <p:spPr>
          <a:xfrm>
            <a:off x="6791266" y="1045029"/>
            <a:ext cx="4424920" cy="646331"/>
          </a:xfrm>
          <a:prstGeom prst="rect">
            <a:avLst/>
          </a:prstGeom>
          <a:noFill/>
        </p:spPr>
        <p:txBody>
          <a:bodyPr wrap="square" rtlCol="0">
            <a:spAutoFit/>
          </a:bodyPr>
          <a:lstStyle/>
          <a:p>
            <a:pPr algn="ctr"/>
            <a:r>
              <a:rPr lang="nl-NL" sz="3600" b="1" dirty="0">
                <a:solidFill>
                  <a:srgbClr val="652EA3"/>
                </a:solidFill>
                <a:latin typeface="Effra" panose="02000506080000020004" pitchFamily="2" charset="0"/>
              </a:rPr>
              <a:t>Om terug te kijken:</a:t>
            </a:r>
          </a:p>
        </p:txBody>
      </p:sp>
      <p:sp>
        <p:nvSpPr>
          <p:cNvPr id="6" name="Tekstvak 5">
            <a:extLst>
              <a:ext uri="{FF2B5EF4-FFF2-40B4-BE49-F238E27FC236}">
                <a16:creationId xmlns:a16="http://schemas.microsoft.com/office/drawing/2014/main" id="{43BEE173-DBBF-E867-D35D-3AA024680235}"/>
              </a:ext>
            </a:extLst>
          </p:cNvPr>
          <p:cNvSpPr txBox="1"/>
          <p:nvPr/>
        </p:nvSpPr>
        <p:spPr>
          <a:xfrm>
            <a:off x="975813" y="186826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Balans</a:t>
            </a:r>
          </a:p>
        </p:txBody>
      </p:sp>
      <p:sp>
        <p:nvSpPr>
          <p:cNvPr id="7" name="Tekstvak 6">
            <a:extLst>
              <a:ext uri="{FF2B5EF4-FFF2-40B4-BE49-F238E27FC236}">
                <a16:creationId xmlns:a16="http://schemas.microsoft.com/office/drawing/2014/main" id="{F798AD05-A76B-A149-4DE4-051E9E155B70}"/>
              </a:ext>
            </a:extLst>
          </p:cNvPr>
          <p:cNvSpPr txBox="1"/>
          <p:nvPr/>
        </p:nvSpPr>
        <p:spPr>
          <a:xfrm>
            <a:off x="6791266" y="186826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Lineaire hypotheek</a:t>
            </a:r>
          </a:p>
        </p:txBody>
      </p:sp>
      <p:sp>
        <p:nvSpPr>
          <p:cNvPr id="8" name="Tekstvak 7">
            <a:extLst>
              <a:ext uri="{FF2B5EF4-FFF2-40B4-BE49-F238E27FC236}">
                <a16:creationId xmlns:a16="http://schemas.microsoft.com/office/drawing/2014/main" id="{F81B80AE-972A-95C8-2763-8909CBDD0C16}"/>
              </a:ext>
            </a:extLst>
          </p:cNvPr>
          <p:cNvSpPr txBox="1"/>
          <p:nvPr/>
        </p:nvSpPr>
        <p:spPr>
          <a:xfrm>
            <a:off x="6791266" y="2781102"/>
            <a:ext cx="4623986"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Aandelen en obligaties</a:t>
            </a:r>
          </a:p>
        </p:txBody>
      </p:sp>
      <p:sp>
        <p:nvSpPr>
          <p:cNvPr id="9" name="Tekstvak 8">
            <a:extLst>
              <a:ext uri="{FF2B5EF4-FFF2-40B4-BE49-F238E27FC236}">
                <a16:creationId xmlns:a16="http://schemas.microsoft.com/office/drawing/2014/main" id="{332CB8BB-E33D-F866-4739-90D993E0903F}"/>
              </a:ext>
            </a:extLst>
          </p:cNvPr>
          <p:cNvSpPr txBox="1"/>
          <p:nvPr/>
        </p:nvSpPr>
        <p:spPr>
          <a:xfrm>
            <a:off x="6297722" y="3693936"/>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Trouwen en scheiden</a:t>
            </a:r>
          </a:p>
        </p:txBody>
      </p:sp>
      <p:sp>
        <p:nvSpPr>
          <p:cNvPr id="10" name="Tekstvak 9">
            <a:extLst>
              <a:ext uri="{FF2B5EF4-FFF2-40B4-BE49-F238E27FC236}">
                <a16:creationId xmlns:a16="http://schemas.microsoft.com/office/drawing/2014/main" id="{AA8F7EAC-3DE2-E554-F9C8-61201992D9BD}"/>
              </a:ext>
            </a:extLst>
          </p:cNvPr>
          <p:cNvSpPr txBox="1"/>
          <p:nvPr/>
        </p:nvSpPr>
        <p:spPr>
          <a:xfrm>
            <a:off x="6297722" y="4606770"/>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Voorraad en crediteuren</a:t>
            </a:r>
          </a:p>
        </p:txBody>
      </p:sp>
      <p:sp>
        <p:nvSpPr>
          <p:cNvPr id="11" name="Tekstvak 10">
            <a:extLst>
              <a:ext uri="{FF2B5EF4-FFF2-40B4-BE49-F238E27FC236}">
                <a16:creationId xmlns:a16="http://schemas.microsoft.com/office/drawing/2014/main" id="{2D6DD9F3-5DCA-9B89-FF71-23159E6D1452}"/>
              </a:ext>
            </a:extLst>
          </p:cNvPr>
          <p:cNvSpPr txBox="1"/>
          <p:nvPr/>
        </p:nvSpPr>
        <p:spPr>
          <a:xfrm>
            <a:off x="6297722" y="5519605"/>
            <a:ext cx="5412008"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Rechtsvormen</a:t>
            </a:r>
          </a:p>
        </p:txBody>
      </p:sp>
      <p:sp>
        <p:nvSpPr>
          <p:cNvPr id="12" name="Tekstvak 11">
            <a:extLst>
              <a:ext uri="{FF2B5EF4-FFF2-40B4-BE49-F238E27FC236}">
                <a16:creationId xmlns:a16="http://schemas.microsoft.com/office/drawing/2014/main" id="{A345094D-086D-B057-BD43-F25170628D6F}"/>
              </a:ext>
            </a:extLst>
          </p:cNvPr>
          <p:cNvSpPr txBox="1"/>
          <p:nvPr/>
        </p:nvSpPr>
        <p:spPr>
          <a:xfrm>
            <a:off x="975813" y="278110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Annuïteitenhypotheek</a:t>
            </a:r>
          </a:p>
        </p:txBody>
      </p:sp>
      <p:sp>
        <p:nvSpPr>
          <p:cNvPr id="13" name="Tekstvak 12">
            <a:extLst>
              <a:ext uri="{FF2B5EF4-FFF2-40B4-BE49-F238E27FC236}">
                <a16:creationId xmlns:a16="http://schemas.microsoft.com/office/drawing/2014/main" id="{7826F492-E5CF-6A07-38BF-7AA01A224988}"/>
              </a:ext>
            </a:extLst>
          </p:cNvPr>
          <p:cNvSpPr txBox="1"/>
          <p:nvPr/>
        </p:nvSpPr>
        <p:spPr>
          <a:xfrm>
            <a:off x="975813" y="3693937"/>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Personeelsbeleid</a:t>
            </a:r>
          </a:p>
        </p:txBody>
      </p:sp>
      <p:sp>
        <p:nvSpPr>
          <p:cNvPr id="14" name="Tekstvak 13">
            <a:extLst>
              <a:ext uri="{FF2B5EF4-FFF2-40B4-BE49-F238E27FC236}">
                <a16:creationId xmlns:a16="http://schemas.microsoft.com/office/drawing/2014/main" id="{A5F9A22A-4009-2E62-5F2F-72FF897BD761}"/>
              </a:ext>
            </a:extLst>
          </p:cNvPr>
          <p:cNvSpPr txBox="1"/>
          <p:nvPr/>
        </p:nvSpPr>
        <p:spPr>
          <a:xfrm>
            <a:off x="975813" y="4606772"/>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Kengetallen</a:t>
            </a:r>
          </a:p>
        </p:txBody>
      </p:sp>
      <p:sp>
        <p:nvSpPr>
          <p:cNvPr id="15" name="Tekstvak 14">
            <a:extLst>
              <a:ext uri="{FF2B5EF4-FFF2-40B4-BE49-F238E27FC236}">
                <a16:creationId xmlns:a16="http://schemas.microsoft.com/office/drawing/2014/main" id="{F53AF1E5-9A0D-217B-C6F8-A080CE51851C}"/>
              </a:ext>
            </a:extLst>
          </p:cNvPr>
          <p:cNvSpPr txBox="1"/>
          <p:nvPr/>
        </p:nvSpPr>
        <p:spPr>
          <a:xfrm>
            <a:off x="975813" y="5519605"/>
            <a:ext cx="4424920" cy="646331"/>
          </a:xfrm>
          <a:prstGeom prst="rect">
            <a:avLst/>
          </a:prstGeom>
          <a:noFill/>
        </p:spPr>
        <p:txBody>
          <a:bodyPr wrap="square" rtlCol="0">
            <a:spAutoFit/>
          </a:bodyPr>
          <a:lstStyle/>
          <a:p>
            <a:pPr algn="ctr"/>
            <a:r>
              <a:rPr lang="nl-NL" sz="3600" b="1" i="1" dirty="0">
                <a:solidFill>
                  <a:srgbClr val="945DE8"/>
                </a:solidFill>
                <a:latin typeface="Effra" panose="02000506080000020004" pitchFamily="2" charset="0"/>
              </a:rPr>
              <a:t>En meer!</a:t>
            </a:r>
          </a:p>
        </p:txBody>
      </p:sp>
      <p:cxnSp>
        <p:nvCxnSpPr>
          <p:cNvPr id="20" name="Rechte verbindingslijn 19">
            <a:extLst>
              <a:ext uri="{FF2B5EF4-FFF2-40B4-BE49-F238E27FC236}">
                <a16:creationId xmlns:a16="http://schemas.microsoft.com/office/drawing/2014/main" id="{62CCAB44-0856-F6BD-6E7E-4D56B43CA693}"/>
              </a:ext>
            </a:extLst>
          </p:cNvPr>
          <p:cNvCxnSpPr>
            <a:cxnSpLocks/>
          </p:cNvCxnSpPr>
          <p:nvPr/>
        </p:nvCxnSpPr>
        <p:spPr>
          <a:xfrm>
            <a:off x="1418036" y="1583961"/>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01ECC2D-0998-14CB-65AB-456E4CAF49A9}"/>
              </a:ext>
            </a:extLst>
          </p:cNvPr>
          <p:cNvCxnSpPr>
            <a:cxnSpLocks/>
          </p:cNvCxnSpPr>
          <p:nvPr/>
        </p:nvCxnSpPr>
        <p:spPr>
          <a:xfrm>
            <a:off x="7238265" y="1583961"/>
            <a:ext cx="3545678" cy="0"/>
          </a:xfrm>
          <a:prstGeom prst="line">
            <a:avLst/>
          </a:prstGeom>
          <a:ln w="38100">
            <a:solidFill>
              <a:schemeClr val="bg1">
                <a:lumMod val="6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8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6" presetClass="entr" presetSubtype="37"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outVertical)">
                                      <p:cBhvr>
                                        <p:cTn id="11" dur="150"/>
                                        <p:tgtEl>
                                          <p:spTgt spid="20"/>
                                        </p:tgtEl>
                                      </p:cBhvr>
                                    </p:animEffect>
                                  </p:childTnLst>
                                </p:cTn>
                              </p:par>
                            </p:childTnLst>
                          </p:cTn>
                        </p:par>
                        <p:par>
                          <p:cTn id="12" fill="hold">
                            <p:stCondLst>
                              <p:cond delay="150"/>
                            </p:stCondLst>
                            <p:childTnLst>
                              <p:par>
                                <p:cTn id="13" presetID="1" presetClass="entr" presetSubtype="0" fill="hold" grpId="0" nodeType="afterEffect">
                                  <p:stCondLst>
                                    <p:cond delay="10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250"/>
                            </p:stCondLst>
                            <p:childTnLst>
                              <p:par>
                                <p:cTn id="16" presetID="1" presetClass="entr" presetSubtype="0" fill="hold" grpId="0" nodeType="afterEffect">
                                  <p:stCondLst>
                                    <p:cond delay="10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350"/>
                            </p:stCondLst>
                            <p:childTnLst>
                              <p:par>
                                <p:cTn id="19" presetID="1" presetClass="entr" presetSubtype="0" fill="hold" grpId="0" nodeType="afterEffect">
                                  <p:stCondLst>
                                    <p:cond delay="10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450"/>
                            </p:stCondLst>
                            <p:childTnLst>
                              <p:par>
                                <p:cTn id="22" presetID="1" presetClass="entr" presetSubtype="0" fill="hold" grpId="0" nodeType="afterEffect">
                                  <p:stCondLst>
                                    <p:cond delay="1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550"/>
                            </p:stCondLst>
                            <p:childTnLst>
                              <p:par>
                                <p:cTn id="25" presetID="1" presetClass="entr" presetSubtype="0" fill="hold" grpId="0" nodeType="afterEffect">
                                  <p:stCondLst>
                                    <p:cond delay="1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6" presetClass="entr" presetSubtype="37"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outVertical)">
                                      <p:cBhvr>
                                        <p:cTn id="35" dur="150"/>
                                        <p:tgtEl>
                                          <p:spTgt spid="21"/>
                                        </p:tgtEl>
                                      </p:cBhvr>
                                    </p:animEffect>
                                  </p:childTnLst>
                                </p:cTn>
                              </p:par>
                            </p:childTnLst>
                          </p:cTn>
                        </p:par>
                        <p:par>
                          <p:cTn id="36" fill="hold">
                            <p:stCondLst>
                              <p:cond delay="150"/>
                            </p:stCondLst>
                            <p:childTnLst>
                              <p:par>
                                <p:cTn id="37" presetID="1" presetClass="entr" presetSubtype="0" fill="hold" grpId="0" nodeType="afterEffect">
                                  <p:stCondLst>
                                    <p:cond delay="100"/>
                                  </p:stCondLst>
                                  <p:childTnLst>
                                    <p:set>
                                      <p:cBhvr>
                                        <p:cTn id="38" dur="1" fill="hold">
                                          <p:stCondLst>
                                            <p:cond delay="0"/>
                                          </p:stCondLst>
                                        </p:cTn>
                                        <p:tgtEl>
                                          <p:spTgt spid="7"/>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grpId="0" nodeType="afterEffect">
                                  <p:stCondLst>
                                    <p:cond delay="10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350"/>
                            </p:stCondLst>
                            <p:childTnLst>
                              <p:par>
                                <p:cTn id="43" presetID="1" presetClass="entr" presetSubtype="0" fill="hold" grpId="0" nodeType="afterEffect">
                                  <p:stCondLst>
                                    <p:cond delay="10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450"/>
                            </p:stCondLst>
                            <p:childTnLst>
                              <p:par>
                                <p:cTn id="46" presetID="1" presetClass="entr" presetSubtype="0" fill="hold" grpId="0" nodeType="afterEffect">
                                  <p:stCondLst>
                                    <p:cond delay="1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550"/>
                            </p:stCondLst>
                            <p:childTnLst>
                              <p:par>
                                <p:cTn id="49" presetID="1" presetClass="entr" presetSubtype="0" fill="hold" grpId="0" nodeType="afterEffect">
                                  <p:stCondLst>
                                    <p:cond delay="10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9" grpId="0"/>
      <p:bldP spid="5" grpId="0"/>
      <p:bldP spid="6" grpId="0"/>
      <p:bldP spid="7" grpId="0"/>
      <p:bldP spid="8" grpId="0"/>
      <p:bldP spid="9" grpId="0"/>
      <p:bldP spid="10" grpId="0"/>
      <p:bldP spid="11" grpId="0"/>
      <p:bldP spid="12" grpId="0"/>
      <p:bldP spid="13" grpId="0"/>
      <p:bldP spid="14"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A0DA51F5-5F7A-AA02-68DA-0124AC9DCC29}"/>
                  </a:ext>
                </a:extLst>
              </p:cNvPr>
              <p:cNvSpPr>
                <a:spLocks noGrp="1"/>
              </p:cNvSpPr>
              <p:nvPr>
                <p:ph idx="1"/>
              </p:nvPr>
            </p:nvSpPr>
            <p:spPr>
              <a:xfrm>
                <a:off x="609599" y="1825624"/>
                <a:ext cx="10884311" cy="4791075"/>
              </a:xfrm>
            </p:spPr>
            <p:txBody>
              <a:bodyPr>
                <a:normAutofit/>
              </a:bodyPr>
              <a:lstStyle/>
              <a:p>
                <a:pPr marL="0" indent="0">
                  <a:buNone/>
                </a:pPr>
                <a:r>
                  <a:rPr lang="nl-NL" sz="2800" dirty="0"/>
                  <a:t>Afschrijvingskosten per periode =</a:t>
                </a:r>
              </a:p>
              <a:p>
                <a:pPr marL="0" indent="0">
                  <a:buNone/>
                </a:pPr>
                <a:endParaRPr lang="nl-NL" sz="2800" dirty="0"/>
              </a:p>
              <a:p>
                <a:pPr marL="0" indent="0" algn="ctr">
                  <a:buNone/>
                </a:pPr>
                <a:r>
                  <a:rPr lang="nl-NL" sz="2800" dirty="0"/>
                  <a:t> </a:t>
                </a:r>
                <a14:m>
                  <m:oMath xmlns:m="http://schemas.openxmlformats.org/officeDocument/2006/math">
                    <m:f>
                      <m:fPr>
                        <m:ctrlPr>
                          <a:rPr lang="nl-NL" sz="2800" i="1" smtClean="0">
                            <a:latin typeface="Cambria Math" panose="02040503050406030204" pitchFamily="18" charset="0"/>
                          </a:rPr>
                        </m:ctrlPr>
                      </m:fPr>
                      <m:num>
                        <m:r>
                          <a:rPr lang="nl-NL" sz="2800" b="0" i="1" smtClean="0">
                            <a:latin typeface="Cambria Math" panose="02040503050406030204" pitchFamily="18" charset="0"/>
                          </a:rPr>
                          <m:t>(</m:t>
                        </m:r>
                        <m:r>
                          <a:rPr lang="nl-NL" sz="2800" b="0" i="1" smtClean="0">
                            <a:latin typeface="Cambria Math" panose="02040503050406030204" pitchFamily="18" charset="0"/>
                          </a:rPr>
                          <m:t>𝑎𝑎𝑛𝑠𝑐h𝑎𝑓𝑝𝑟𝑖𝑗𝑠</m:t>
                        </m:r>
                        <m:r>
                          <a:rPr lang="nl-NL" sz="2800" b="0" i="1" smtClean="0">
                            <a:latin typeface="Cambria Math" panose="02040503050406030204" pitchFamily="18" charset="0"/>
                          </a:rPr>
                          <m:t> + </m:t>
                        </m:r>
                        <m:r>
                          <a:rPr lang="nl-NL" sz="2800" b="0" i="1" smtClean="0">
                            <a:latin typeface="Cambria Math" panose="02040503050406030204" pitchFamily="18" charset="0"/>
                          </a:rPr>
                          <m:t>𝑖𝑛𝑠𝑡𝑎𝑙𝑙𝑎𝑡𝑖𝑒𝑘𝑜𝑠𝑡𝑒𝑛</m:t>
                        </m:r>
                        <m:r>
                          <a:rPr lang="nl-NL" sz="2800" b="0" i="1" smtClean="0">
                            <a:latin typeface="Cambria Math" panose="02040503050406030204" pitchFamily="18" charset="0"/>
                          </a:rPr>
                          <m:t>) −(</m:t>
                        </m:r>
                        <m:r>
                          <a:rPr lang="nl-NL" sz="2800" b="0" i="1" smtClean="0">
                            <a:latin typeface="Cambria Math" panose="02040503050406030204" pitchFamily="18" charset="0"/>
                          </a:rPr>
                          <m:t>𝑟𝑒𝑠𝑡𝑤𝑎𝑎𝑟𝑑𝑒</m:t>
                        </m:r>
                        <m:r>
                          <a:rPr lang="nl-NL" sz="2800" b="0" i="1" smtClean="0">
                            <a:latin typeface="Cambria Math" panose="02040503050406030204" pitchFamily="18" charset="0"/>
                          </a:rPr>
                          <m:t> − </m:t>
                        </m:r>
                        <m:r>
                          <a:rPr lang="nl-NL" sz="2800" b="0" i="1" smtClean="0">
                            <a:latin typeface="Cambria Math" panose="02040503050406030204" pitchFamily="18" charset="0"/>
                          </a:rPr>
                          <m:t>𝑠𝑙𝑜𝑜𝑝𝑘𝑜𝑠𝑡𝑒𝑛</m:t>
                        </m:r>
                        <m:r>
                          <a:rPr lang="nl-NL" sz="2800" b="0" i="1" smtClean="0">
                            <a:latin typeface="Cambria Math" panose="02040503050406030204" pitchFamily="18" charset="0"/>
                          </a:rPr>
                          <m:t>)</m:t>
                        </m:r>
                      </m:num>
                      <m:den>
                        <m:r>
                          <a:rPr lang="nl-NL" sz="2800" b="0" i="1" smtClean="0">
                            <a:latin typeface="Cambria Math" panose="02040503050406030204" pitchFamily="18" charset="0"/>
                          </a:rPr>
                          <m:t>𝑒𝑐𝑜𝑛𝑜𝑚𝑖𝑠𝑐h𝑒</m:t>
                        </m:r>
                        <m:r>
                          <a:rPr lang="nl-NL" sz="2800" b="0" i="1" smtClean="0">
                            <a:latin typeface="Cambria Math" panose="02040503050406030204" pitchFamily="18" charset="0"/>
                          </a:rPr>
                          <m:t> </m:t>
                        </m:r>
                        <m:r>
                          <a:rPr lang="nl-NL" sz="2800" b="0" i="1" smtClean="0">
                            <a:latin typeface="Cambria Math" panose="02040503050406030204" pitchFamily="18" charset="0"/>
                          </a:rPr>
                          <m:t>𝑙𝑒𝑣𝑒𝑛𝑠𝑑𝑢𝑢𝑟</m:t>
                        </m:r>
                      </m:den>
                    </m:f>
                  </m:oMath>
                </a14:m>
                <a:endParaRPr lang="nl-NL" dirty="0"/>
              </a:p>
              <a:p>
                <a:pPr marL="0" indent="0" algn="ctr">
                  <a:buNone/>
                </a:pPr>
                <a:endParaRPr lang="nl-NL" dirty="0"/>
              </a:p>
              <a:p>
                <a:pPr>
                  <a:buFont typeface="Wingdings" pitchFamily="2" charset="2"/>
                  <a:buNone/>
                </a:pPr>
                <a:r>
                  <a:rPr lang="nl-NL" sz="2800" b="1" dirty="0"/>
                  <a:t>Boekwaarde</a:t>
                </a:r>
                <a:r>
                  <a:rPr lang="nl-NL" sz="2800" dirty="0"/>
                  <a:t> </a:t>
                </a:r>
              </a:p>
              <a:p>
                <a:pPr>
                  <a:buFont typeface="Wingdings" pitchFamily="2" charset="2"/>
                  <a:buNone/>
                </a:pPr>
                <a:r>
                  <a:rPr lang="nl-NL" sz="2800" dirty="0"/>
                  <a:t>= waarde waarvoor een productiemiddel op de balans staat.</a:t>
                </a:r>
              </a:p>
              <a:p>
                <a:pPr>
                  <a:buFont typeface="Wingdings" pitchFamily="2" charset="2"/>
                  <a:buNone/>
                </a:pPr>
                <a:r>
                  <a:rPr lang="nl-NL" dirty="0"/>
                  <a:t>= aanschafprijs (incl. installatiekosten) – afschrijvingen die al geweest zijn. </a:t>
                </a:r>
              </a:p>
            </p:txBody>
          </p:sp>
        </mc:Choice>
        <mc:Fallback xmlns="">
          <p:sp>
            <p:nvSpPr>
              <p:cNvPr id="3" name="Tijdelijke aanduiding voor inhoud 2">
                <a:extLst>
                  <a:ext uri="{FF2B5EF4-FFF2-40B4-BE49-F238E27FC236}">
                    <a16:creationId xmlns:a16="http://schemas.microsoft.com/office/drawing/2014/main" id="{A0DA51F5-5F7A-AA02-68DA-0124AC9DCC29}"/>
                  </a:ext>
                </a:extLst>
              </p:cNvPr>
              <p:cNvSpPr>
                <a:spLocks noGrp="1" noRot="1" noChangeAspect="1" noMove="1" noResize="1" noEditPoints="1" noAdjustHandles="1" noChangeArrowheads="1" noChangeShapeType="1" noTextEdit="1"/>
              </p:cNvSpPr>
              <p:nvPr>
                <p:ph idx="1"/>
              </p:nvPr>
            </p:nvSpPr>
            <p:spPr>
              <a:xfrm>
                <a:off x="609599" y="1825624"/>
                <a:ext cx="10884311" cy="4791075"/>
              </a:xfrm>
              <a:blipFill>
                <a:blip r:embed="rId2"/>
                <a:stretch>
                  <a:fillRect l="-1120" t="-2036" r="-1008"/>
                </a:stretch>
              </a:blipFill>
            </p:spPr>
            <p:txBody>
              <a:bodyPr/>
              <a:lstStyle/>
              <a:p>
                <a:r>
                  <a:rPr lang="nl-NL">
                    <a:noFill/>
                  </a:rPr>
                  <a:t> </a:t>
                </a:r>
              </a:p>
            </p:txBody>
          </p:sp>
        </mc:Fallback>
      </mc:AlternateContent>
      <p:sp>
        <p:nvSpPr>
          <p:cNvPr id="4" name="Tekstballon: ovaal 3">
            <a:extLst>
              <a:ext uri="{FF2B5EF4-FFF2-40B4-BE49-F238E27FC236}">
                <a16:creationId xmlns:a16="http://schemas.microsoft.com/office/drawing/2014/main" id="{5A7AAF17-4043-A47C-7097-4B5990672B11}"/>
              </a:ext>
            </a:extLst>
          </p:cNvPr>
          <p:cNvSpPr/>
          <p:nvPr/>
        </p:nvSpPr>
        <p:spPr>
          <a:xfrm>
            <a:off x="8493162" y="1075749"/>
            <a:ext cx="3524026" cy="1499752"/>
          </a:xfrm>
          <a:prstGeom prst="wedgeEllipseCallout">
            <a:avLst>
              <a:gd name="adj1" fmla="val -50130"/>
              <a:gd name="adj2" fmla="val 39311"/>
            </a:avLst>
          </a:prstGeom>
          <a:solidFill>
            <a:srgbClr val="945DE8"/>
          </a:solidFill>
          <a:ln>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Let 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Al deze bedragen zijn </a:t>
            </a:r>
            <a:r>
              <a:rPr kumimoji="0" lang="nl-NL" sz="1800" b="0" i="0" u="sng" strike="noStrike" kern="1200" cap="none" spc="0" normalizeH="0" baseline="0" noProof="0" dirty="0">
                <a:ln>
                  <a:noFill/>
                </a:ln>
                <a:solidFill>
                  <a:prstClr val="white"/>
                </a:solidFill>
                <a:effectLst/>
                <a:uLnTx/>
                <a:uFillTx/>
                <a:latin typeface="Effra" panose="02000506080000020004"/>
                <a:ea typeface="+mn-ea"/>
                <a:cs typeface="+mn-cs"/>
              </a:rPr>
              <a:t>exclusief</a:t>
            </a:r>
            <a:r>
              <a:rPr kumimoji="0" lang="nl-NL" sz="1800" b="0" i="0" u="none" strike="noStrike" kern="1200" cap="none" spc="0" normalizeH="0" baseline="0" noProof="0" dirty="0">
                <a:ln>
                  <a:noFill/>
                </a:ln>
                <a:solidFill>
                  <a:prstClr val="white"/>
                </a:solidFill>
                <a:effectLst/>
                <a:uLnTx/>
                <a:uFillTx/>
                <a:latin typeface="Effra" panose="02000506080000020004"/>
                <a:ea typeface="+mn-ea"/>
                <a:cs typeface="+mn-cs"/>
              </a:rPr>
              <a:t> btw. Het gaat immers om kosten.</a:t>
            </a:r>
          </a:p>
        </p:txBody>
      </p:sp>
      <p:sp>
        <p:nvSpPr>
          <p:cNvPr id="2" name="Titel 1">
            <a:extLst>
              <a:ext uri="{FF2B5EF4-FFF2-40B4-BE49-F238E27FC236}">
                <a16:creationId xmlns:a16="http://schemas.microsoft.com/office/drawing/2014/main" id="{B88A9B83-5C88-6878-91E3-5A15F7CD6C10}"/>
              </a:ext>
            </a:extLst>
          </p:cNvPr>
          <p:cNvSpPr>
            <a:spLocks noGrp="1"/>
          </p:cNvSpPr>
          <p:nvPr>
            <p:ph type="title"/>
          </p:nvPr>
        </p:nvSpPr>
        <p:spPr>
          <a:xfrm>
            <a:off x="838200" y="640423"/>
            <a:ext cx="10515600" cy="1325563"/>
          </a:xfrm>
        </p:spPr>
        <p:txBody>
          <a:bodyPr/>
          <a:lstStyle/>
          <a:p>
            <a:r>
              <a:rPr lang="nl-NL" dirty="0"/>
              <a:t>Afschrijving en boekwaarde</a:t>
            </a:r>
          </a:p>
        </p:txBody>
      </p:sp>
    </p:spTree>
    <p:extLst>
      <p:ext uri="{BB962C8B-B14F-4D97-AF65-F5344CB8AC3E}">
        <p14:creationId xmlns:p14="http://schemas.microsoft.com/office/powerpoint/2010/main" val="1394067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8103-514F-2E16-CBCC-FA14F85B466B}"/>
            </a:ext>
          </a:extLst>
        </p:cNvPr>
        <p:cNvGrpSpPr/>
        <p:nvPr/>
      </p:nvGrpSpPr>
      <p:grpSpPr>
        <a:xfrm>
          <a:off x="0" y="0"/>
          <a:ext cx="0" cy="0"/>
          <a:chOff x="0" y="0"/>
          <a:chExt cx="0" cy="0"/>
        </a:xfrm>
      </p:grpSpPr>
      <p:graphicFrame>
        <p:nvGraphicFramePr>
          <p:cNvPr id="11" name="Tijdelijke aanduiding voor inhoud 10">
            <a:extLst>
              <a:ext uri="{FF2B5EF4-FFF2-40B4-BE49-F238E27FC236}">
                <a16:creationId xmlns:a16="http://schemas.microsoft.com/office/drawing/2014/main" id="{C66F3C1B-EFE0-7E67-9B47-F639580C2667}"/>
              </a:ext>
            </a:extLst>
          </p:cNvPr>
          <p:cNvGraphicFramePr>
            <a:graphicFrameLocks noGrp="1"/>
          </p:cNvGraphicFramePr>
          <p:nvPr>
            <p:ph idx="1"/>
          </p:nvPr>
        </p:nvGraphicFramePr>
        <p:xfrm>
          <a:off x="838200" y="1825625"/>
          <a:ext cx="10515600" cy="2321560"/>
        </p:xfrm>
        <a:graphic>
          <a:graphicData uri="http://schemas.openxmlformats.org/drawingml/2006/table">
            <a:tbl>
              <a:tblPr firstRow="1" bandRow="1">
                <a:tableStyleId>{5C22544A-7EE6-4342-B048-85BDC9FD1C3A}</a:tableStyleId>
              </a:tblPr>
              <a:tblGrid>
                <a:gridCol w="3399503">
                  <a:extLst>
                    <a:ext uri="{9D8B030D-6E8A-4147-A177-3AD203B41FA5}">
                      <a16:colId xmlns:a16="http://schemas.microsoft.com/office/drawing/2014/main" val="1340096803"/>
                    </a:ext>
                  </a:extLst>
                </a:gridCol>
                <a:gridCol w="7116097">
                  <a:extLst>
                    <a:ext uri="{9D8B030D-6E8A-4147-A177-3AD203B41FA5}">
                      <a16:colId xmlns:a16="http://schemas.microsoft.com/office/drawing/2014/main" val="1009856266"/>
                    </a:ext>
                  </a:extLst>
                </a:gridCol>
              </a:tblGrid>
              <a:tr h="370840">
                <a:tc>
                  <a:txBody>
                    <a:bodyPr/>
                    <a:lstStyle/>
                    <a:p>
                      <a:endParaRPr lang="nl-NL" dirty="0">
                        <a:latin typeface="Effra" panose="02000506080000020004" pitchFamily="2" charset="0"/>
                      </a:endParaRPr>
                    </a:p>
                  </a:txBody>
                  <a:tcPr>
                    <a:solidFill>
                      <a:srgbClr val="7030A0"/>
                    </a:solidFill>
                  </a:tcPr>
                </a:tc>
                <a:tc>
                  <a:txBody>
                    <a:bodyPr/>
                    <a:lstStyle/>
                    <a:p>
                      <a:endParaRPr lang="nl-NL" dirty="0">
                        <a:latin typeface="Effra" panose="02000506080000020004" pitchFamily="2" charset="0"/>
                      </a:endParaRPr>
                    </a:p>
                  </a:txBody>
                  <a:tcPr>
                    <a:solidFill>
                      <a:srgbClr val="7030A0"/>
                    </a:solidFill>
                  </a:tcPr>
                </a:tc>
                <a:extLst>
                  <a:ext uri="{0D108BD9-81ED-4DB2-BD59-A6C34878D82A}">
                    <a16:rowId xmlns:a16="http://schemas.microsoft.com/office/drawing/2014/main" val="1104598081"/>
                  </a:ext>
                </a:extLst>
              </a:tr>
              <a:tr h="370840">
                <a:tc>
                  <a:txBody>
                    <a:bodyPr/>
                    <a:lstStyle/>
                    <a:p>
                      <a:r>
                        <a:rPr lang="nl-NL" sz="2200" b="1" dirty="0">
                          <a:latin typeface="Effra" panose="02000506080000020004" pitchFamily="2" charset="0"/>
                        </a:rPr>
                        <a:t>Balans</a:t>
                      </a:r>
                    </a:p>
                  </a:txBody>
                  <a:tcPr>
                    <a:solidFill>
                      <a:srgbClr val="D3B5E9"/>
                    </a:solidFill>
                  </a:tcPr>
                </a:tc>
                <a:tc>
                  <a:txBody>
                    <a:bodyPr/>
                    <a:lstStyle/>
                    <a:p>
                      <a:r>
                        <a:rPr lang="nl-NL" sz="2200" dirty="0">
                          <a:latin typeface="Effra" panose="02000506080000020004" pitchFamily="2" charset="0"/>
                        </a:rPr>
                        <a:t>Vaste activa worden gewaardeerd tegen boekwaarde</a:t>
                      </a:r>
                    </a:p>
                  </a:txBody>
                  <a:tcPr>
                    <a:solidFill>
                      <a:srgbClr val="D3B5E9"/>
                    </a:solidFill>
                  </a:tcPr>
                </a:tc>
                <a:extLst>
                  <a:ext uri="{0D108BD9-81ED-4DB2-BD59-A6C34878D82A}">
                    <a16:rowId xmlns:a16="http://schemas.microsoft.com/office/drawing/2014/main" val="2435465669"/>
                  </a:ext>
                </a:extLst>
              </a:tr>
              <a:tr h="370840">
                <a:tc>
                  <a:txBody>
                    <a:bodyPr/>
                    <a:lstStyle/>
                    <a:p>
                      <a:endParaRPr lang="nl-NL" sz="2200" b="1" dirty="0">
                        <a:latin typeface="Effra" panose="02000506080000020004" pitchFamily="2" charset="0"/>
                      </a:endParaRPr>
                    </a:p>
                    <a:p>
                      <a:endParaRPr lang="nl-NL" sz="2200" b="1" dirty="0">
                        <a:latin typeface="Effra" panose="02000506080000020004" pitchFamily="2" charset="0"/>
                      </a:endParaRPr>
                    </a:p>
                  </a:txBody>
                  <a:tcPr>
                    <a:solidFill>
                      <a:srgbClr val="E6D5F3"/>
                    </a:solidFill>
                  </a:tcPr>
                </a:tc>
                <a:tc>
                  <a:txBody>
                    <a:bodyPr/>
                    <a:lstStyle/>
                    <a:p>
                      <a:endParaRPr lang="nl-NL" sz="2200" dirty="0">
                        <a:latin typeface="Effra" panose="02000506080000020004" pitchFamily="2" charset="0"/>
                      </a:endParaRPr>
                    </a:p>
                  </a:txBody>
                  <a:tcPr>
                    <a:solidFill>
                      <a:srgbClr val="E6D5F3"/>
                    </a:solidFill>
                  </a:tcPr>
                </a:tc>
                <a:extLst>
                  <a:ext uri="{0D108BD9-81ED-4DB2-BD59-A6C34878D82A}">
                    <a16:rowId xmlns:a16="http://schemas.microsoft.com/office/drawing/2014/main" val="1252939015"/>
                  </a:ext>
                </a:extLst>
              </a:tr>
              <a:tr h="370840">
                <a:tc>
                  <a:txBody>
                    <a:bodyPr/>
                    <a:lstStyle/>
                    <a:p>
                      <a:endParaRPr lang="nl-NL" sz="2200" b="1" dirty="0">
                        <a:latin typeface="Effra" panose="02000506080000020004" pitchFamily="2" charset="0"/>
                      </a:endParaRPr>
                    </a:p>
                  </a:txBody>
                  <a:tcPr>
                    <a:solidFill>
                      <a:srgbClr val="D3B5E9"/>
                    </a:solidFill>
                  </a:tcPr>
                </a:tc>
                <a:tc>
                  <a:txBody>
                    <a:bodyPr/>
                    <a:lstStyle/>
                    <a:p>
                      <a:endParaRPr lang="nl-NL" sz="2200" dirty="0">
                        <a:latin typeface="Effra" panose="02000506080000020004" pitchFamily="2" charset="0"/>
                      </a:endParaRPr>
                    </a:p>
                    <a:p>
                      <a:endParaRPr lang="nl-NL" sz="2200" dirty="0">
                        <a:latin typeface="Effra" panose="02000506080000020004" pitchFamily="2" charset="0"/>
                      </a:endParaRPr>
                    </a:p>
                  </a:txBody>
                  <a:tcPr>
                    <a:solidFill>
                      <a:srgbClr val="D3B5E9"/>
                    </a:solidFill>
                  </a:tcPr>
                </a:tc>
                <a:extLst>
                  <a:ext uri="{0D108BD9-81ED-4DB2-BD59-A6C34878D82A}">
                    <a16:rowId xmlns:a16="http://schemas.microsoft.com/office/drawing/2014/main" val="676070303"/>
                  </a:ext>
                </a:extLst>
              </a:tr>
            </a:tbl>
          </a:graphicData>
        </a:graphic>
      </p:graphicFrame>
      <p:graphicFrame>
        <p:nvGraphicFramePr>
          <p:cNvPr id="6" name="Tijdelijke aanduiding voor inhoud 10">
            <a:extLst>
              <a:ext uri="{FF2B5EF4-FFF2-40B4-BE49-F238E27FC236}">
                <a16:creationId xmlns:a16="http://schemas.microsoft.com/office/drawing/2014/main" id="{F7EFE7A4-2BD5-EC29-5765-DAC3CA12F5BE}"/>
              </a:ext>
            </a:extLst>
          </p:cNvPr>
          <p:cNvGraphicFramePr>
            <a:graphicFrameLocks/>
          </p:cNvGraphicFramePr>
          <p:nvPr/>
        </p:nvGraphicFramePr>
        <p:xfrm>
          <a:off x="838200" y="1825625"/>
          <a:ext cx="10515600" cy="2321560"/>
        </p:xfrm>
        <a:graphic>
          <a:graphicData uri="http://schemas.openxmlformats.org/drawingml/2006/table">
            <a:tbl>
              <a:tblPr firstRow="1" bandRow="1">
                <a:tableStyleId>{5C22544A-7EE6-4342-B048-85BDC9FD1C3A}</a:tableStyleId>
              </a:tblPr>
              <a:tblGrid>
                <a:gridCol w="3399503">
                  <a:extLst>
                    <a:ext uri="{9D8B030D-6E8A-4147-A177-3AD203B41FA5}">
                      <a16:colId xmlns:a16="http://schemas.microsoft.com/office/drawing/2014/main" val="1340096803"/>
                    </a:ext>
                  </a:extLst>
                </a:gridCol>
                <a:gridCol w="7116097">
                  <a:extLst>
                    <a:ext uri="{9D8B030D-6E8A-4147-A177-3AD203B41FA5}">
                      <a16:colId xmlns:a16="http://schemas.microsoft.com/office/drawing/2014/main" val="1009856266"/>
                    </a:ext>
                  </a:extLst>
                </a:gridCol>
              </a:tblGrid>
              <a:tr h="370840">
                <a:tc>
                  <a:txBody>
                    <a:bodyPr/>
                    <a:lstStyle/>
                    <a:p>
                      <a:endParaRPr lang="nl-NL" dirty="0">
                        <a:latin typeface="Effra" panose="02000506080000020004" pitchFamily="2" charset="0"/>
                      </a:endParaRPr>
                    </a:p>
                  </a:txBody>
                  <a:tcPr>
                    <a:solidFill>
                      <a:srgbClr val="7030A0"/>
                    </a:solidFill>
                  </a:tcPr>
                </a:tc>
                <a:tc>
                  <a:txBody>
                    <a:bodyPr/>
                    <a:lstStyle/>
                    <a:p>
                      <a:endParaRPr lang="nl-NL" dirty="0">
                        <a:latin typeface="Effra" panose="02000506080000020004" pitchFamily="2" charset="0"/>
                      </a:endParaRPr>
                    </a:p>
                  </a:txBody>
                  <a:tcPr>
                    <a:solidFill>
                      <a:srgbClr val="7030A0"/>
                    </a:solidFill>
                  </a:tcPr>
                </a:tc>
                <a:extLst>
                  <a:ext uri="{0D108BD9-81ED-4DB2-BD59-A6C34878D82A}">
                    <a16:rowId xmlns:a16="http://schemas.microsoft.com/office/drawing/2014/main" val="1104598081"/>
                  </a:ext>
                </a:extLst>
              </a:tr>
              <a:tr h="370840">
                <a:tc>
                  <a:txBody>
                    <a:bodyPr/>
                    <a:lstStyle/>
                    <a:p>
                      <a:r>
                        <a:rPr lang="nl-NL" sz="2200" b="1" dirty="0">
                          <a:latin typeface="Effra" panose="02000506080000020004" pitchFamily="2" charset="0"/>
                        </a:rPr>
                        <a:t>Balans</a:t>
                      </a:r>
                    </a:p>
                  </a:txBody>
                  <a:tcPr>
                    <a:solidFill>
                      <a:srgbClr val="D3B5E9"/>
                    </a:solidFill>
                  </a:tcPr>
                </a:tc>
                <a:tc>
                  <a:txBody>
                    <a:bodyPr/>
                    <a:lstStyle/>
                    <a:p>
                      <a:r>
                        <a:rPr lang="nl-NL" sz="2200" dirty="0">
                          <a:latin typeface="Effra" panose="02000506080000020004" pitchFamily="2" charset="0"/>
                        </a:rPr>
                        <a:t>Vaste activa worden gewaardeerd tegen boekwaarde</a:t>
                      </a:r>
                    </a:p>
                  </a:txBody>
                  <a:tcPr>
                    <a:solidFill>
                      <a:srgbClr val="D3B5E9"/>
                    </a:solidFill>
                  </a:tcPr>
                </a:tc>
                <a:extLst>
                  <a:ext uri="{0D108BD9-81ED-4DB2-BD59-A6C34878D82A}">
                    <a16:rowId xmlns:a16="http://schemas.microsoft.com/office/drawing/2014/main" val="2435465669"/>
                  </a:ext>
                </a:extLst>
              </a:tr>
              <a:tr h="370840">
                <a:tc>
                  <a:txBody>
                    <a:bodyPr/>
                    <a:lstStyle/>
                    <a:p>
                      <a:r>
                        <a:rPr lang="nl-NL" sz="2200" b="1" dirty="0">
                          <a:latin typeface="Effra" panose="02000506080000020004" pitchFamily="2" charset="0"/>
                        </a:rPr>
                        <a:t>Winst- en verliesrekening</a:t>
                      </a:r>
                    </a:p>
                  </a:txBody>
                  <a:tcPr>
                    <a:solidFill>
                      <a:srgbClr val="E6D5F3"/>
                    </a:solidFill>
                  </a:tcPr>
                </a:tc>
                <a:tc>
                  <a:txBody>
                    <a:bodyPr/>
                    <a:lstStyle/>
                    <a:p>
                      <a:r>
                        <a:rPr lang="nl-NL" sz="2200" dirty="0">
                          <a:latin typeface="Effra" panose="02000506080000020004" pitchFamily="2" charset="0"/>
                        </a:rPr>
                        <a:t>De afschrijvingskosten zorgen ervoor dat de winst lager wordt</a:t>
                      </a:r>
                    </a:p>
                  </a:txBody>
                  <a:tcPr>
                    <a:solidFill>
                      <a:srgbClr val="E6D5F3"/>
                    </a:solidFill>
                  </a:tcPr>
                </a:tc>
                <a:extLst>
                  <a:ext uri="{0D108BD9-81ED-4DB2-BD59-A6C34878D82A}">
                    <a16:rowId xmlns:a16="http://schemas.microsoft.com/office/drawing/2014/main" val="1252939015"/>
                  </a:ext>
                </a:extLst>
              </a:tr>
              <a:tr h="370840">
                <a:tc>
                  <a:txBody>
                    <a:bodyPr/>
                    <a:lstStyle/>
                    <a:p>
                      <a:endParaRPr lang="nl-NL" sz="2200" b="1" dirty="0">
                        <a:latin typeface="Effra" panose="02000506080000020004" pitchFamily="2" charset="0"/>
                      </a:endParaRPr>
                    </a:p>
                    <a:p>
                      <a:endParaRPr lang="nl-NL" sz="2200" b="1" dirty="0">
                        <a:latin typeface="Effra" panose="02000506080000020004" pitchFamily="2" charset="0"/>
                      </a:endParaRPr>
                    </a:p>
                  </a:txBody>
                  <a:tcPr>
                    <a:solidFill>
                      <a:srgbClr val="D3B5E9"/>
                    </a:solidFill>
                  </a:tcPr>
                </a:tc>
                <a:tc>
                  <a:txBody>
                    <a:bodyPr/>
                    <a:lstStyle/>
                    <a:p>
                      <a:endParaRPr lang="nl-NL" sz="2200" dirty="0">
                        <a:latin typeface="Effra" panose="02000506080000020004" pitchFamily="2" charset="0"/>
                      </a:endParaRPr>
                    </a:p>
                  </a:txBody>
                  <a:tcPr>
                    <a:solidFill>
                      <a:srgbClr val="D3B5E9"/>
                    </a:solidFill>
                  </a:tcPr>
                </a:tc>
                <a:extLst>
                  <a:ext uri="{0D108BD9-81ED-4DB2-BD59-A6C34878D82A}">
                    <a16:rowId xmlns:a16="http://schemas.microsoft.com/office/drawing/2014/main" val="676070303"/>
                  </a:ext>
                </a:extLst>
              </a:tr>
            </a:tbl>
          </a:graphicData>
        </a:graphic>
      </p:graphicFrame>
      <p:graphicFrame>
        <p:nvGraphicFramePr>
          <p:cNvPr id="7" name="Tijdelijke aanduiding voor inhoud 10">
            <a:extLst>
              <a:ext uri="{FF2B5EF4-FFF2-40B4-BE49-F238E27FC236}">
                <a16:creationId xmlns:a16="http://schemas.microsoft.com/office/drawing/2014/main" id="{E173429B-7438-A0F8-A319-CA47A7CC51C8}"/>
              </a:ext>
            </a:extLst>
          </p:cNvPr>
          <p:cNvGraphicFramePr>
            <a:graphicFrameLocks/>
          </p:cNvGraphicFramePr>
          <p:nvPr/>
        </p:nvGraphicFramePr>
        <p:xfrm>
          <a:off x="838200" y="1825625"/>
          <a:ext cx="10515600" cy="2321560"/>
        </p:xfrm>
        <a:graphic>
          <a:graphicData uri="http://schemas.openxmlformats.org/drawingml/2006/table">
            <a:tbl>
              <a:tblPr firstRow="1" bandRow="1">
                <a:tableStyleId>{5C22544A-7EE6-4342-B048-85BDC9FD1C3A}</a:tableStyleId>
              </a:tblPr>
              <a:tblGrid>
                <a:gridCol w="3399503">
                  <a:extLst>
                    <a:ext uri="{9D8B030D-6E8A-4147-A177-3AD203B41FA5}">
                      <a16:colId xmlns:a16="http://schemas.microsoft.com/office/drawing/2014/main" val="1340096803"/>
                    </a:ext>
                  </a:extLst>
                </a:gridCol>
                <a:gridCol w="7116097">
                  <a:extLst>
                    <a:ext uri="{9D8B030D-6E8A-4147-A177-3AD203B41FA5}">
                      <a16:colId xmlns:a16="http://schemas.microsoft.com/office/drawing/2014/main" val="1009856266"/>
                    </a:ext>
                  </a:extLst>
                </a:gridCol>
              </a:tblGrid>
              <a:tr h="370840">
                <a:tc>
                  <a:txBody>
                    <a:bodyPr/>
                    <a:lstStyle/>
                    <a:p>
                      <a:endParaRPr lang="nl-NL" dirty="0">
                        <a:latin typeface="Effra" panose="02000506080000020004" pitchFamily="2" charset="0"/>
                      </a:endParaRPr>
                    </a:p>
                  </a:txBody>
                  <a:tcPr>
                    <a:solidFill>
                      <a:srgbClr val="7030A0"/>
                    </a:solidFill>
                  </a:tcPr>
                </a:tc>
                <a:tc>
                  <a:txBody>
                    <a:bodyPr/>
                    <a:lstStyle/>
                    <a:p>
                      <a:endParaRPr lang="nl-NL" dirty="0">
                        <a:latin typeface="Effra" panose="02000506080000020004" pitchFamily="2" charset="0"/>
                      </a:endParaRPr>
                    </a:p>
                  </a:txBody>
                  <a:tcPr>
                    <a:solidFill>
                      <a:srgbClr val="7030A0"/>
                    </a:solidFill>
                  </a:tcPr>
                </a:tc>
                <a:extLst>
                  <a:ext uri="{0D108BD9-81ED-4DB2-BD59-A6C34878D82A}">
                    <a16:rowId xmlns:a16="http://schemas.microsoft.com/office/drawing/2014/main" val="1104598081"/>
                  </a:ext>
                </a:extLst>
              </a:tr>
              <a:tr h="370840">
                <a:tc>
                  <a:txBody>
                    <a:bodyPr/>
                    <a:lstStyle/>
                    <a:p>
                      <a:r>
                        <a:rPr lang="nl-NL" sz="2200" b="1" dirty="0">
                          <a:latin typeface="Effra" panose="02000506080000020004" pitchFamily="2" charset="0"/>
                        </a:rPr>
                        <a:t>Balans</a:t>
                      </a:r>
                    </a:p>
                  </a:txBody>
                  <a:tcPr>
                    <a:solidFill>
                      <a:srgbClr val="D3B5E9"/>
                    </a:solidFill>
                  </a:tcPr>
                </a:tc>
                <a:tc>
                  <a:txBody>
                    <a:bodyPr/>
                    <a:lstStyle/>
                    <a:p>
                      <a:r>
                        <a:rPr lang="nl-NL" sz="2200" dirty="0">
                          <a:latin typeface="Effra" panose="02000506080000020004" pitchFamily="2" charset="0"/>
                        </a:rPr>
                        <a:t>Vaste activa worden gewaardeerd tegen boekwaarde</a:t>
                      </a:r>
                    </a:p>
                  </a:txBody>
                  <a:tcPr>
                    <a:solidFill>
                      <a:srgbClr val="D3B5E9"/>
                    </a:solidFill>
                  </a:tcPr>
                </a:tc>
                <a:extLst>
                  <a:ext uri="{0D108BD9-81ED-4DB2-BD59-A6C34878D82A}">
                    <a16:rowId xmlns:a16="http://schemas.microsoft.com/office/drawing/2014/main" val="2435465669"/>
                  </a:ext>
                </a:extLst>
              </a:tr>
              <a:tr h="370840">
                <a:tc>
                  <a:txBody>
                    <a:bodyPr/>
                    <a:lstStyle/>
                    <a:p>
                      <a:r>
                        <a:rPr lang="nl-NL" sz="2200" b="1" dirty="0">
                          <a:latin typeface="Effra" panose="02000506080000020004" pitchFamily="2" charset="0"/>
                        </a:rPr>
                        <a:t>Winst- en verliesrekening</a:t>
                      </a:r>
                    </a:p>
                  </a:txBody>
                  <a:tcPr>
                    <a:solidFill>
                      <a:srgbClr val="E6D5F3"/>
                    </a:solidFill>
                  </a:tcPr>
                </a:tc>
                <a:tc>
                  <a:txBody>
                    <a:bodyPr/>
                    <a:lstStyle/>
                    <a:p>
                      <a:r>
                        <a:rPr lang="nl-NL" sz="2200" dirty="0">
                          <a:latin typeface="Effra" panose="02000506080000020004" pitchFamily="2" charset="0"/>
                        </a:rPr>
                        <a:t>De afschrijvingskosten zorgen ervoor dat de winst lager wordt</a:t>
                      </a:r>
                    </a:p>
                  </a:txBody>
                  <a:tcPr>
                    <a:solidFill>
                      <a:srgbClr val="E6D5F3"/>
                    </a:solidFill>
                  </a:tcPr>
                </a:tc>
                <a:extLst>
                  <a:ext uri="{0D108BD9-81ED-4DB2-BD59-A6C34878D82A}">
                    <a16:rowId xmlns:a16="http://schemas.microsoft.com/office/drawing/2014/main" val="1252939015"/>
                  </a:ext>
                </a:extLst>
              </a:tr>
              <a:tr h="370840">
                <a:tc>
                  <a:txBody>
                    <a:bodyPr/>
                    <a:lstStyle/>
                    <a:p>
                      <a:r>
                        <a:rPr lang="nl-NL" sz="2200" b="1" dirty="0">
                          <a:latin typeface="Effra" panose="02000506080000020004" pitchFamily="2" charset="0"/>
                        </a:rPr>
                        <a:t>Liquiditeitsoverzicht</a:t>
                      </a:r>
                    </a:p>
                  </a:txBody>
                  <a:tcPr>
                    <a:solidFill>
                      <a:srgbClr val="D3B5E9"/>
                    </a:solidFill>
                  </a:tcPr>
                </a:tc>
                <a:tc>
                  <a:txBody>
                    <a:bodyPr/>
                    <a:lstStyle/>
                    <a:p>
                      <a:r>
                        <a:rPr lang="nl-NL" sz="2200" dirty="0">
                          <a:latin typeface="Effra" panose="02000506080000020004" pitchFamily="2" charset="0"/>
                        </a:rPr>
                        <a:t>Afschrijven brengt geen uitgaven met zich mee, dus we zien het NIET terug op het liquiditeitsoverzicht.</a:t>
                      </a:r>
                    </a:p>
                  </a:txBody>
                  <a:tcPr>
                    <a:solidFill>
                      <a:srgbClr val="D3B5E9"/>
                    </a:solidFill>
                  </a:tcPr>
                </a:tc>
                <a:extLst>
                  <a:ext uri="{0D108BD9-81ED-4DB2-BD59-A6C34878D82A}">
                    <a16:rowId xmlns:a16="http://schemas.microsoft.com/office/drawing/2014/main" val="676070303"/>
                  </a:ext>
                </a:extLst>
              </a:tr>
            </a:tbl>
          </a:graphicData>
        </a:graphic>
      </p:graphicFrame>
      <p:sp>
        <p:nvSpPr>
          <p:cNvPr id="2" name="Titel 1">
            <a:extLst>
              <a:ext uri="{FF2B5EF4-FFF2-40B4-BE49-F238E27FC236}">
                <a16:creationId xmlns:a16="http://schemas.microsoft.com/office/drawing/2014/main" id="{2648E6B4-620D-24AF-9FD7-397056CB9DA7}"/>
              </a:ext>
            </a:extLst>
          </p:cNvPr>
          <p:cNvSpPr>
            <a:spLocks noGrp="1"/>
          </p:cNvSpPr>
          <p:nvPr>
            <p:ph type="title"/>
          </p:nvPr>
        </p:nvSpPr>
        <p:spPr>
          <a:xfrm>
            <a:off x="838200" y="640423"/>
            <a:ext cx="10515600" cy="1325563"/>
          </a:xfrm>
        </p:spPr>
        <p:txBody>
          <a:bodyPr/>
          <a:lstStyle/>
          <a:p>
            <a:r>
              <a:rPr lang="nl-NL" dirty="0"/>
              <a:t>Afschrijven in de boekhouding</a:t>
            </a:r>
          </a:p>
        </p:txBody>
      </p:sp>
    </p:spTree>
    <p:extLst>
      <p:ext uri="{BB962C8B-B14F-4D97-AF65-F5344CB8AC3E}">
        <p14:creationId xmlns:p14="http://schemas.microsoft.com/office/powerpoint/2010/main" val="37574536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2F343-A7C5-8F4F-F722-2499AA498F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AB6552-2A99-A1D6-1F77-AC4FBB11C5B8}"/>
              </a:ext>
            </a:extLst>
          </p:cNvPr>
          <p:cNvSpPr>
            <a:spLocks noGrp="1"/>
          </p:cNvSpPr>
          <p:nvPr>
            <p:ph type="title"/>
          </p:nvPr>
        </p:nvSpPr>
        <p:spPr>
          <a:xfrm>
            <a:off x="838200" y="640423"/>
            <a:ext cx="10515600" cy="1325563"/>
          </a:xfrm>
        </p:spPr>
        <p:txBody>
          <a:bodyPr/>
          <a:lstStyle/>
          <a:p>
            <a:r>
              <a:rPr lang="nl-NL" dirty="0"/>
              <a:t>Examenvoorbeeld (2025-II, opgave 2)</a:t>
            </a:r>
          </a:p>
        </p:txBody>
      </p:sp>
      <p:sp>
        <p:nvSpPr>
          <p:cNvPr id="4" name="Tijdelijke aanduiding voor inhoud 3">
            <a:extLst>
              <a:ext uri="{FF2B5EF4-FFF2-40B4-BE49-F238E27FC236}">
                <a16:creationId xmlns:a16="http://schemas.microsoft.com/office/drawing/2014/main" id="{7030B043-A18C-E514-FEBA-164C913AE8DF}"/>
              </a:ext>
            </a:extLst>
          </p:cNvPr>
          <p:cNvSpPr>
            <a:spLocks noGrp="1"/>
          </p:cNvSpPr>
          <p:nvPr>
            <p:ph sz="half" idx="1"/>
          </p:nvPr>
        </p:nvSpPr>
        <p:spPr/>
        <p:txBody>
          <a:bodyPr>
            <a:noAutofit/>
          </a:bodyPr>
          <a:lstStyle/>
          <a:p>
            <a:pPr marL="0" indent="0">
              <a:buNone/>
            </a:pPr>
            <a:r>
              <a:rPr lang="nl-NL" sz="1800" dirty="0" err="1">
                <a:latin typeface="Effra" panose="02000506080000020004"/>
              </a:rPr>
              <a:t>Rianah</a:t>
            </a:r>
            <a:r>
              <a:rPr lang="nl-NL" sz="1800" dirty="0">
                <a:latin typeface="Effra" panose="02000506080000020004"/>
              </a:rPr>
              <a:t> is verantwoordelijk voor de boekhouding van Stichting de Voedselbank. Het bestuur vraagt </a:t>
            </a:r>
            <a:r>
              <a:rPr lang="nl-NL" sz="1800" dirty="0" err="1">
                <a:latin typeface="Effra" panose="02000506080000020004"/>
              </a:rPr>
              <a:t>Rianah</a:t>
            </a:r>
            <a:r>
              <a:rPr lang="nl-NL" sz="1800" dirty="0">
                <a:latin typeface="Effra" panose="02000506080000020004"/>
              </a:rPr>
              <a:t> de reeds opgestelde exploitatiebegroting voor 2024 aan te passen waarbij ze o.a. rekening moet houden met een stijging van de afschrijvingskosten als gevolg van de aanschaf van een nieuwe transportauto.</a:t>
            </a:r>
          </a:p>
          <a:p>
            <a:pPr marL="0" indent="0">
              <a:buNone/>
            </a:pPr>
            <a:endParaRPr lang="nl-NL" sz="200" dirty="0">
              <a:latin typeface="Effra" panose="02000506080000020004"/>
            </a:endParaRPr>
          </a:p>
          <a:p>
            <a:pPr marL="0" indent="0">
              <a:buNone/>
            </a:pPr>
            <a:r>
              <a:rPr lang="nl-NL" sz="1800" dirty="0" err="1">
                <a:latin typeface="Effra" panose="02000506080000020004"/>
              </a:rPr>
              <a:t>Rianah</a:t>
            </a:r>
            <a:r>
              <a:rPr lang="nl-NL" sz="1800" dirty="0">
                <a:latin typeface="Effra" panose="02000506080000020004"/>
              </a:rPr>
              <a:t> neemt in haar berekeningen mee dat op 1 april 2024 de nieuwe transportauto in gebruik wordt genomen en de huidige transportauto op dezelfde datum tegen de balanswaarde wordt verkocht (zie informatiebron 3).</a:t>
            </a:r>
          </a:p>
          <a:p>
            <a:pPr marL="0" indent="0">
              <a:buNone/>
            </a:pPr>
            <a:endParaRPr lang="nl-NL" sz="200" dirty="0">
              <a:latin typeface="Effra" panose="02000506080000020004"/>
            </a:endParaRPr>
          </a:p>
          <a:p>
            <a:pPr marL="0" indent="0">
              <a:buNone/>
            </a:pPr>
            <a:r>
              <a:rPr lang="nl-NL" sz="1800" b="1" dirty="0"/>
              <a:t>Vraag 11 (3p):</a:t>
            </a:r>
            <a:br>
              <a:rPr lang="nl-NL" sz="1800" b="1" dirty="0">
                <a:latin typeface="Effra" panose="02000506080000020004"/>
              </a:rPr>
            </a:br>
            <a:r>
              <a:rPr lang="nl-NL" sz="1800" i="1" dirty="0">
                <a:latin typeface="Effra" panose="02000506080000020004"/>
              </a:rPr>
              <a:t>Bereken met welk bedrag de post ‘afschrijvingskosten transportauto’ op de aangepaste exploitatiebegroting van 2024 moet worden opgenomen (zie informatiebron 3). </a:t>
            </a:r>
          </a:p>
        </p:txBody>
      </p:sp>
      <mc:AlternateContent xmlns:mc="http://schemas.openxmlformats.org/markup-compatibility/2006">
        <mc:Choice xmlns:a14="http://schemas.microsoft.com/office/drawing/2010/main" Requires="a14">
          <p:sp>
            <p:nvSpPr>
              <p:cNvPr id="9" name="Tijdelijke aanduiding voor inhoud 8">
                <a:extLst>
                  <a:ext uri="{FF2B5EF4-FFF2-40B4-BE49-F238E27FC236}">
                    <a16:creationId xmlns:a16="http://schemas.microsoft.com/office/drawing/2014/main" id="{3FE6A643-24BD-A598-6DE3-2F587066FE47}"/>
                  </a:ext>
                </a:extLst>
              </p:cNvPr>
              <p:cNvSpPr>
                <a:spLocks noGrp="1"/>
              </p:cNvSpPr>
              <p:nvPr>
                <p:ph sz="half" idx="2"/>
              </p:nvPr>
            </p:nvSpPr>
            <p:spPr>
              <a:xfrm>
                <a:off x="6172202" y="4267199"/>
                <a:ext cx="5882146" cy="2264928"/>
              </a:xfrm>
            </p:spPr>
            <p:txBody>
              <a:bodyPr>
                <a:normAutofit lnSpcReduction="10000"/>
              </a:bodyPr>
              <a:lstStyle/>
              <a:p>
                <a:pPr marL="0" indent="0">
                  <a:buNone/>
                </a:pPr>
                <a:r>
                  <a:rPr lang="nl-NL" sz="1800" dirty="0">
                    <a:latin typeface="Effra" panose="02000506080000020004"/>
                  </a:rPr>
                  <a:t>Afschrijving huidige transportauto = </a:t>
                </a:r>
              </a:p>
              <a:p>
                <a:pPr marL="0" indent="0">
                  <a:buNone/>
                </a:pPr>
                <a14:m>
                  <m:oMath xmlns:m="http://schemas.openxmlformats.org/officeDocument/2006/math">
                    <m:f>
                      <m:fPr>
                        <m:ctrlPr>
                          <a:rPr lang="nl-NL" sz="1800" i="1">
                            <a:latin typeface="Cambria Math" panose="02040503050406030204" pitchFamily="18" charset="0"/>
                          </a:rPr>
                        </m:ctrlPr>
                      </m:fPr>
                      <m:num>
                        <m:r>
                          <a:rPr lang="nl-NL" sz="1800" b="0" i="1" smtClean="0">
                            <a:latin typeface="Cambria Math" panose="02040503050406030204" pitchFamily="18" charset="0"/>
                          </a:rPr>
                          <m:t>51</m:t>
                        </m:r>
                        <m:r>
                          <a:rPr lang="nl-NL" sz="1800" i="1">
                            <a:latin typeface="Cambria Math" panose="02040503050406030204" pitchFamily="18" charset="0"/>
                          </a:rPr>
                          <m:t>.</m:t>
                        </m:r>
                        <m:r>
                          <a:rPr lang="nl-NL" sz="1800" b="0" i="1" smtClean="0">
                            <a:latin typeface="Cambria Math" panose="02040503050406030204" pitchFamily="18" charset="0"/>
                          </a:rPr>
                          <m:t>45</m:t>
                        </m:r>
                        <m:r>
                          <a:rPr lang="nl-NL" sz="1800" i="1">
                            <a:latin typeface="Cambria Math" panose="02040503050406030204" pitchFamily="18" charset="0"/>
                          </a:rPr>
                          <m:t>0 −</m:t>
                        </m:r>
                        <m:r>
                          <a:rPr lang="nl-NL" sz="1800" b="0" i="1" smtClean="0">
                            <a:latin typeface="Cambria Math" panose="02040503050406030204" pitchFamily="18" charset="0"/>
                          </a:rPr>
                          <m:t>3.</m:t>
                        </m:r>
                        <m:r>
                          <a:rPr lang="nl-NL" sz="1800" i="1">
                            <a:latin typeface="Cambria Math" panose="02040503050406030204" pitchFamily="18" charset="0"/>
                          </a:rPr>
                          <m:t>4</m:t>
                        </m:r>
                        <m:r>
                          <a:rPr lang="nl-NL" sz="1800" b="0" i="1" smtClean="0">
                            <a:latin typeface="Cambria Math" panose="02040503050406030204" pitchFamily="18" charset="0"/>
                          </a:rPr>
                          <m:t>5</m:t>
                        </m:r>
                        <m:r>
                          <a:rPr lang="nl-NL" sz="1800" i="1">
                            <a:latin typeface="Cambria Math" panose="02040503050406030204" pitchFamily="18" charset="0"/>
                          </a:rPr>
                          <m:t>0</m:t>
                        </m:r>
                      </m:num>
                      <m:den>
                        <m:r>
                          <a:rPr lang="nl-NL" sz="1800" i="1">
                            <a:latin typeface="Cambria Math" panose="02040503050406030204" pitchFamily="18" charset="0"/>
                          </a:rPr>
                          <m:t>10</m:t>
                        </m:r>
                      </m:den>
                    </m:f>
                  </m:oMath>
                </a14:m>
                <a:r>
                  <a:rPr lang="nl-NL" sz="1800" dirty="0">
                    <a:latin typeface="Effra" panose="02000506080000020004"/>
                  </a:rPr>
                  <a:t> * </a:t>
                </a:r>
                <a14:m>
                  <m:oMath xmlns:m="http://schemas.openxmlformats.org/officeDocument/2006/math">
                    <m:f>
                      <m:fPr>
                        <m:ctrlPr>
                          <a:rPr lang="nl-NL" sz="1800" i="1">
                            <a:latin typeface="Cambria Math" panose="02040503050406030204" pitchFamily="18" charset="0"/>
                          </a:rPr>
                        </m:ctrlPr>
                      </m:fPr>
                      <m:num>
                        <m:r>
                          <a:rPr lang="nl-NL" sz="1800" b="0" i="1" smtClean="0">
                            <a:latin typeface="Cambria Math" panose="02040503050406030204" pitchFamily="18" charset="0"/>
                          </a:rPr>
                          <m:t>3</m:t>
                        </m:r>
                      </m:num>
                      <m:den>
                        <m:r>
                          <a:rPr lang="nl-NL" sz="1800" i="1">
                            <a:latin typeface="Cambria Math" panose="02040503050406030204" pitchFamily="18" charset="0"/>
                          </a:rPr>
                          <m:t>12</m:t>
                        </m:r>
                      </m:den>
                    </m:f>
                  </m:oMath>
                </a14:m>
                <a:r>
                  <a:rPr lang="nl-NL" sz="1800" dirty="0">
                    <a:latin typeface="Effra" panose="02000506080000020004"/>
                  </a:rPr>
                  <a:t> = €1.200</a:t>
                </a:r>
              </a:p>
              <a:p>
                <a:pPr marL="0" indent="0">
                  <a:buNone/>
                </a:pPr>
                <a:r>
                  <a:rPr lang="nl-NL" sz="1800" dirty="0">
                    <a:latin typeface="Effra" panose="02000506080000020004"/>
                  </a:rPr>
                  <a:t>Afschrijving nieuwe transportauto = </a:t>
                </a:r>
              </a:p>
              <a:p>
                <a:pPr marL="0" indent="0">
                  <a:buNone/>
                </a:pPr>
                <a14:m>
                  <m:oMath xmlns:m="http://schemas.openxmlformats.org/officeDocument/2006/math">
                    <m:f>
                      <m:fPr>
                        <m:ctrlPr>
                          <a:rPr lang="nl-NL" sz="1800" i="1">
                            <a:latin typeface="Cambria Math" panose="02040503050406030204" pitchFamily="18" charset="0"/>
                          </a:rPr>
                        </m:ctrlPr>
                      </m:fPr>
                      <m:num>
                        <m:r>
                          <a:rPr lang="nl-NL" sz="1800" b="0" i="1" smtClean="0">
                            <a:latin typeface="Cambria Math" panose="02040503050406030204" pitchFamily="18" charset="0"/>
                          </a:rPr>
                          <m:t>75.00</m:t>
                        </m:r>
                        <m:r>
                          <a:rPr lang="nl-NL" sz="1800" i="1">
                            <a:latin typeface="Cambria Math" panose="02040503050406030204" pitchFamily="18" charset="0"/>
                          </a:rPr>
                          <m:t>0 −</m:t>
                        </m:r>
                        <m:r>
                          <a:rPr lang="nl-NL" sz="1800" b="0" i="1" smtClean="0">
                            <a:latin typeface="Cambria Math" panose="02040503050406030204" pitchFamily="18" charset="0"/>
                          </a:rPr>
                          <m:t>11.40</m:t>
                        </m:r>
                        <m:r>
                          <a:rPr lang="nl-NL" sz="1800" i="1">
                            <a:latin typeface="Cambria Math" panose="02040503050406030204" pitchFamily="18" charset="0"/>
                          </a:rPr>
                          <m:t>0</m:t>
                        </m:r>
                      </m:num>
                      <m:den>
                        <m:r>
                          <a:rPr lang="nl-NL" sz="1800" i="1">
                            <a:latin typeface="Cambria Math" panose="02040503050406030204" pitchFamily="18" charset="0"/>
                          </a:rPr>
                          <m:t>10</m:t>
                        </m:r>
                      </m:den>
                    </m:f>
                  </m:oMath>
                </a14:m>
                <a:r>
                  <a:rPr lang="nl-NL" sz="1800" dirty="0">
                    <a:latin typeface="Effra" panose="02000506080000020004"/>
                  </a:rPr>
                  <a:t> * </a:t>
                </a:r>
                <a14:m>
                  <m:oMath xmlns:m="http://schemas.openxmlformats.org/officeDocument/2006/math">
                    <m:f>
                      <m:fPr>
                        <m:ctrlPr>
                          <a:rPr lang="nl-NL" sz="1800" i="1" smtClean="0">
                            <a:latin typeface="Cambria Math" panose="02040503050406030204" pitchFamily="18" charset="0"/>
                          </a:rPr>
                        </m:ctrlPr>
                      </m:fPr>
                      <m:num>
                        <m:r>
                          <a:rPr lang="nl-NL" sz="1800" b="0" i="1" smtClean="0">
                            <a:latin typeface="Cambria Math" panose="02040503050406030204" pitchFamily="18" charset="0"/>
                          </a:rPr>
                          <m:t>9</m:t>
                        </m:r>
                      </m:num>
                      <m:den>
                        <m:r>
                          <a:rPr lang="nl-NL" sz="1800" b="0" i="1" smtClean="0">
                            <a:latin typeface="Cambria Math" panose="02040503050406030204" pitchFamily="18" charset="0"/>
                          </a:rPr>
                          <m:t>12</m:t>
                        </m:r>
                      </m:den>
                    </m:f>
                  </m:oMath>
                </a14:m>
                <a:r>
                  <a:rPr lang="nl-NL" sz="1800" dirty="0">
                    <a:latin typeface="Effra" panose="02000506080000020004"/>
                  </a:rPr>
                  <a:t> = €4.770</a:t>
                </a:r>
              </a:p>
              <a:p>
                <a:pPr marL="0" indent="0">
                  <a:buNone/>
                </a:pPr>
                <a:r>
                  <a:rPr lang="nl-NL" sz="1800" dirty="0">
                    <a:latin typeface="Effra" panose="02000506080000020004"/>
                  </a:rPr>
                  <a:t>Totaal afschrijving transportauto: €1.200 + €4.770 = €5.970</a:t>
                </a:r>
              </a:p>
            </p:txBody>
          </p:sp>
        </mc:Choice>
        <mc:Fallback>
          <p:sp>
            <p:nvSpPr>
              <p:cNvPr id="9" name="Tijdelijke aanduiding voor inhoud 8">
                <a:extLst>
                  <a:ext uri="{FF2B5EF4-FFF2-40B4-BE49-F238E27FC236}">
                    <a16:creationId xmlns:a16="http://schemas.microsoft.com/office/drawing/2014/main" id="{3FE6A643-24BD-A598-6DE3-2F587066FE47}"/>
                  </a:ext>
                </a:extLst>
              </p:cNvPr>
              <p:cNvSpPr>
                <a:spLocks noGrp="1" noRot="1" noChangeAspect="1" noMove="1" noResize="1" noEditPoints="1" noAdjustHandles="1" noChangeArrowheads="1" noChangeShapeType="1" noTextEdit="1"/>
              </p:cNvSpPr>
              <p:nvPr>
                <p:ph sz="half" idx="2"/>
              </p:nvPr>
            </p:nvSpPr>
            <p:spPr>
              <a:xfrm>
                <a:off x="6172202" y="4267199"/>
                <a:ext cx="5882146" cy="2264928"/>
              </a:xfrm>
              <a:blipFill>
                <a:blip r:embed="rId2"/>
                <a:stretch>
                  <a:fillRect l="-1080" t="-3911"/>
                </a:stretch>
              </a:blipFill>
            </p:spPr>
            <p:txBody>
              <a:bodyPr/>
              <a:lstStyle/>
              <a:p>
                <a:r>
                  <a:rPr lang="nl-NL">
                    <a:noFill/>
                  </a:rPr>
                  <a:t> </a:t>
                </a:r>
              </a:p>
            </p:txBody>
          </p:sp>
        </mc:Fallback>
      </mc:AlternateContent>
      <p:pic>
        <p:nvPicPr>
          <p:cNvPr id="6" name="Afbeelding 5">
            <a:extLst>
              <a:ext uri="{FF2B5EF4-FFF2-40B4-BE49-F238E27FC236}">
                <a16:creationId xmlns:a16="http://schemas.microsoft.com/office/drawing/2014/main" id="{1FB10815-E0CC-0DF1-1B2D-D34490136382}"/>
              </a:ext>
            </a:extLst>
          </p:cNvPr>
          <p:cNvPicPr>
            <a:picLocks noChangeAspect="1"/>
          </p:cNvPicPr>
          <p:nvPr/>
        </p:nvPicPr>
        <p:blipFill>
          <a:blip r:embed="rId3"/>
          <a:stretch>
            <a:fillRect/>
          </a:stretch>
        </p:blipFill>
        <p:spPr>
          <a:xfrm>
            <a:off x="6019801" y="1775377"/>
            <a:ext cx="5493774" cy="2380882"/>
          </a:xfrm>
          <a:prstGeom prst="rect">
            <a:avLst/>
          </a:prstGeom>
        </p:spPr>
      </p:pic>
      <mc:AlternateContent xmlns:mc="http://schemas.openxmlformats.org/markup-compatibility/2006" xmlns:a14="http://schemas.microsoft.com/office/drawing/2010/main">
        <mc:Choice Requires="a14">
          <p:sp>
            <p:nvSpPr>
              <p:cNvPr id="10" name="Tekstballon: ovaal 9">
                <a:extLst>
                  <a:ext uri="{FF2B5EF4-FFF2-40B4-BE49-F238E27FC236}">
                    <a16:creationId xmlns:a16="http://schemas.microsoft.com/office/drawing/2014/main" id="{E33100F5-04F9-C84B-AD74-6C68F70D3854}"/>
                  </a:ext>
                </a:extLst>
              </p:cNvPr>
              <p:cNvSpPr/>
              <p:nvPr/>
            </p:nvSpPr>
            <p:spPr>
              <a:xfrm>
                <a:off x="155407" y="325873"/>
                <a:ext cx="7385934" cy="1499752"/>
              </a:xfrm>
              <a:prstGeom prst="wedgeEllipseCallout">
                <a:avLst>
                  <a:gd name="adj1" fmla="val -14956"/>
                  <a:gd name="adj2" fmla="val 275325"/>
                </a:avLst>
              </a:prstGeom>
              <a:solidFill>
                <a:srgbClr val="945DE8"/>
              </a:solidFill>
              <a:ln>
                <a:solidFill>
                  <a:srgbClr val="945D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500" dirty="0"/>
                  <a:t>Afschrijvingskosten per periode =</a:t>
                </a:r>
              </a:p>
              <a:p>
                <a:pPr algn="ctr"/>
                <a14:m>
                  <m:oMathPara xmlns:m="http://schemas.openxmlformats.org/officeDocument/2006/math">
                    <m:oMathParaPr>
                      <m:jc m:val="centerGroup"/>
                    </m:oMathParaPr>
                    <m:oMath xmlns:m="http://schemas.openxmlformats.org/officeDocument/2006/math">
                      <m:f>
                        <m:fPr>
                          <m:ctrlPr>
                            <a:rPr lang="nl-NL" sz="1500" i="1">
                              <a:latin typeface="Cambria Math" panose="02040503050406030204" pitchFamily="18" charset="0"/>
                            </a:rPr>
                          </m:ctrlPr>
                        </m:fPr>
                        <m:num>
                          <m:r>
                            <a:rPr lang="nl-NL" sz="1500" i="1">
                              <a:latin typeface="Cambria Math" panose="02040503050406030204" pitchFamily="18" charset="0"/>
                            </a:rPr>
                            <m:t>(</m:t>
                          </m:r>
                          <m:r>
                            <a:rPr lang="nl-NL" sz="1500" i="1">
                              <a:latin typeface="Cambria Math" panose="02040503050406030204" pitchFamily="18" charset="0"/>
                            </a:rPr>
                            <m:t>𝑎𝑎𝑛𝑠𝑐h𝑎𝑓𝑝𝑟𝑖𝑗𝑠</m:t>
                          </m:r>
                          <m:r>
                            <a:rPr lang="nl-NL" sz="1500" i="1">
                              <a:latin typeface="Cambria Math" panose="02040503050406030204" pitchFamily="18" charset="0"/>
                            </a:rPr>
                            <m:t> + </m:t>
                          </m:r>
                          <m:r>
                            <a:rPr lang="nl-NL" sz="1500" i="1">
                              <a:latin typeface="Cambria Math" panose="02040503050406030204" pitchFamily="18" charset="0"/>
                            </a:rPr>
                            <m:t>𝑖𝑛𝑠𝑡𝑎𝑙𝑙𝑎𝑡𝑖𝑒𝑘𝑜𝑠𝑡𝑒𝑛</m:t>
                          </m:r>
                          <m:r>
                            <a:rPr lang="nl-NL" sz="1500" i="1">
                              <a:latin typeface="Cambria Math" panose="02040503050406030204" pitchFamily="18" charset="0"/>
                            </a:rPr>
                            <m:t>) −(</m:t>
                          </m:r>
                          <m:r>
                            <a:rPr lang="nl-NL" sz="1500" i="1">
                              <a:latin typeface="Cambria Math" panose="02040503050406030204" pitchFamily="18" charset="0"/>
                            </a:rPr>
                            <m:t>𝑟𝑒𝑠𝑡𝑤𝑎𝑎𝑟𝑑𝑒</m:t>
                          </m:r>
                          <m:r>
                            <a:rPr lang="nl-NL" sz="1500" i="1">
                              <a:latin typeface="Cambria Math" panose="02040503050406030204" pitchFamily="18" charset="0"/>
                            </a:rPr>
                            <m:t> − </m:t>
                          </m:r>
                          <m:r>
                            <a:rPr lang="nl-NL" sz="1500" i="1">
                              <a:latin typeface="Cambria Math" panose="02040503050406030204" pitchFamily="18" charset="0"/>
                            </a:rPr>
                            <m:t>𝑠𝑙𝑜𝑜𝑝𝑘𝑜𝑠𝑡𝑒𝑛</m:t>
                          </m:r>
                          <m:r>
                            <a:rPr lang="nl-NL" sz="1500" i="1">
                              <a:latin typeface="Cambria Math" panose="02040503050406030204" pitchFamily="18" charset="0"/>
                            </a:rPr>
                            <m:t>)</m:t>
                          </m:r>
                        </m:num>
                        <m:den>
                          <m:r>
                            <a:rPr lang="nl-NL" sz="1500" i="1">
                              <a:latin typeface="Cambria Math" panose="02040503050406030204" pitchFamily="18" charset="0"/>
                            </a:rPr>
                            <m:t>𝑒𝑐𝑜𝑛𝑜𝑚𝑖𝑠𝑐h𝑒</m:t>
                          </m:r>
                          <m:r>
                            <a:rPr lang="nl-NL" sz="1500" i="1">
                              <a:latin typeface="Cambria Math" panose="02040503050406030204" pitchFamily="18" charset="0"/>
                            </a:rPr>
                            <m:t> </m:t>
                          </m:r>
                          <m:r>
                            <a:rPr lang="nl-NL" sz="1500" i="1">
                              <a:latin typeface="Cambria Math" panose="02040503050406030204" pitchFamily="18" charset="0"/>
                            </a:rPr>
                            <m:t>𝑙𝑒𝑣𝑒𝑛𝑠𝑑𝑢𝑢𝑟</m:t>
                          </m:r>
                        </m:den>
                      </m:f>
                    </m:oMath>
                  </m:oMathPara>
                </a14:m>
                <a:endParaRPr kumimoji="0" lang="nl-NL" sz="1500" b="0" i="0" u="none" strike="noStrike" kern="1200" cap="none" spc="0" normalizeH="0" baseline="0" noProof="0" dirty="0">
                  <a:ln>
                    <a:noFill/>
                  </a:ln>
                  <a:solidFill>
                    <a:prstClr val="white"/>
                  </a:solidFill>
                  <a:effectLst/>
                  <a:uLnTx/>
                  <a:uFillTx/>
                  <a:latin typeface="Effra" panose="02000506080000020004"/>
                </a:endParaRPr>
              </a:p>
            </p:txBody>
          </p:sp>
        </mc:Choice>
        <mc:Fallback xmlns="">
          <p:sp>
            <p:nvSpPr>
              <p:cNvPr id="10" name="Tekstballon: ovaal 9">
                <a:extLst>
                  <a:ext uri="{FF2B5EF4-FFF2-40B4-BE49-F238E27FC236}">
                    <a16:creationId xmlns:a16="http://schemas.microsoft.com/office/drawing/2014/main" id="{E33100F5-04F9-C84B-AD74-6C68F70D3854}"/>
                  </a:ext>
                </a:extLst>
              </p:cNvPr>
              <p:cNvSpPr>
                <a:spLocks noRot="1" noChangeAspect="1" noMove="1" noResize="1" noEditPoints="1" noAdjustHandles="1" noChangeArrowheads="1" noChangeShapeType="1" noTextEdit="1"/>
              </p:cNvSpPr>
              <p:nvPr/>
            </p:nvSpPr>
            <p:spPr>
              <a:xfrm>
                <a:off x="155407" y="325873"/>
                <a:ext cx="7385934" cy="1499752"/>
              </a:xfrm>
              <a:prstGeom prst="wedgeEllipseCallout">
                <a:avLst>
                  <a:gd name="adj1" fmla="val -14956"/>
                  <a:gd name="adj2" fmla="val 275325"/>
                </a:avLst>
              </a:prstGeom>
              <a:blipFill>
                <a:blip r:embed="rId4"/>
                <a:stretch>
                  <a:fillRect/>
                </a:stretch>
              </a:blipFill>
              <a:ln>
                <a:solidFill>
                  <a:srgbClr val="945DE8"/>
                </a:solidFill>
              </a:ln>
            </p:spPr>
            <p:txBody>
              <a:bodyPr/>
              <a:lstStyle/>
              <a:p>
                <a:r>
                  <a:rPr lang="nl-NL">
                    <a:noFill/>
                  </a:rPr>
                  <a:t> </a:t>
                </a:r>
              </a:p>
            </p:txBody>
          </p:sp>
        </mc:Fallback>
      </mc:AlternateContent>
      <p:sp>
        <p:nvSpPr>
          <p:cNvPr id="11" name="Ovaal 10">
            <a:extLst>
              <a:ext uri="{FF2B5EF4-FFF2-40B4-BE49-F238E27FC236}">
                <a16:creationId xmlns:a16="http://schemas.microsoft.com/office/drawing/2014/main" id="{E6798FC9-AFCA-5775-11E7-F5AE26B24372}"/>
              </a:ext>
            </a:extLst>
          </p:cNvPr>
          <p:cNvSpPr/>
          <p:nvPr/>
        </p:nvSpPr>
        <p:spPr>
          <a:xfrm>
            <a:off x="5830530" y="2617615"/>
            <a:ext cx="5309420" cy="811385"/>
          </a:xfrm>
          <a:prstGeom prst="ellipse">
            <a:avLst/>
          </a:prstGeom>
          <a:noFill/>
          <a:ln w="28575">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664BD78-D0FA-82A4-0384-647DB792BBBB}"/>
              </a:ext>
            </a:extLst>
          </p:cNvPr>
          <p:cNvSpPr/>
          <p:nvPr/>
        </p:nvSpPr>
        <p:spPr>
          <a:xfrm>
            <a:off x="7885471" y="2408903"/>
            <a:ext cx="1120877" cy="208712"/>
          </a:xfrm>
          <a:prstGeom prst="rect">
            <a:avLst/>
          </a:prstGeom>
          <a:solidFill>
            <a:srgbClr val="945DE8">
              <a:alpha val="27000"/>
            </a:srgbClr>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9DED64C-235B-664B-D96A-94CA7C7ECBDA}"/>
              </a:ext>
            </a:extLst>
          </p:cNvPr>
          <p:cNvSpPr/>
          <p:nvPr/>
        </p:nvSpPr>
        <p:spPr>
          <a:xfrm>
            <a:off x="9645447" y="2418512"/>
            <a:ext cx="1120877" cy="208712"/>
          </a:xfrm>
          <a:prstGeom prst="rect">
            <a:avLst/>
          </a:prstGeom>
          <a:solidFill>
            <a:srgbClr val="945DE8">
              <a:alpha val="27000"/>
            </a:srgbClr>
          </a:solidFill>
          <a:ln>
            <a:solidFill>
              <a:srgbClr val="945D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226893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8F31-CF17-F416-E248-1A399E544D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B17D8-9BE2-832F-6F8B-E39247588B0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F3F6B6F-062C-01DF-9134-BC8C4A5AD5E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920184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A881-D851-D661-1EAC-D50EC83F048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318191C-5671-FEA9-287B-51E447DBB906}"/>
              </a:ext>
            </a:extLst>
          </p:cNvPr>
          <p:cNvSpPr>
            <a:spLocks noGrp="1"/>
          </p:cNvSpPr>
          <p:nvPr>
            <p:ph type="title"/>
          </p:nvPr>
        </p:nvSpPr>
        <p:spPr/>
        <p:txBody>
          <a:bodyPr/>
          <a:lstStyle/>
          <a:p>
            <a:r>
              <a:rPr lang="nl-NL" dirty="0"/>
              <a:t>Hypotheken</a:t>
            </a:r>
          </a:p>
        </p:txBody>
      </p:sp>
      <p:sp>
        <p:nvSpPr>
          <p:cNvPr id="5" name="Tijdelijke aanduiding voor tekst 4">
            <a:extLst>
              <a:ext uri="{FF2B5EF4-FFF2-40B4-BE49-F238E27FC236}">
                <a16:creationId xmlns:a16="http://schemas.microsoft.com/office/drawing/2014/main" id="{C0D1AF49-0373-7768-99A3-3B779F8CDCFA}"/>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603130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DE878-BF4B-7F00-0831-6067B4E86931}"/>
              </a:ext>
            </a:extLst>
          </p:cNvPr>
          <p:cNvSpPr>
            <a:spLocks noGrp="1"/>
          </p:cNvSpPr>
          <p:nvPr>
            <p:ph type="title"/>
          </p:nvPr>
        </p:nvSpPr>
        <p:spPr>
          <a:xfrm>
            <a:off x="838200" y="551938"/>
            <a:ext cx="10515600" cy="1325563"/>
          </a:xfrm>
        </p:spPr>
        <p:txBody>
          <a:bodyPr/>
          <a:lstStyle/>
          <a:p>
            <a:r>
              <a:rPr lang="nl-NL" dirty="0"/>
              <a:t>Vergeet de begrippen niet bij dit onderdeel!</a:t>
            </a:r>
          </a:p>
        </p:txBody>
      </p:sp>
      <p:sp>
        <p:nvSpPr>
          <p:cNvPr id="3" name="Tijdelijke aanduiding voor inhoud 2">
            <a:extLst>
              <a:ext uri="{FF2B5EF4-FFF2-40B4-BE49-F238E27FC236}">
                <a16:creationId xmlns:a16="http://schemas.microsoft.com/office/drawing/2014/main" id="{6D45DEA8-4760-07C3-6C80-CE2C913EF7BC}"/>
              </a:ext>
            </a:extLst>
          </p:cNvPr>
          <p:cNvSpPr>
            <a:spLocks noGrp="1"/>
          </p:cNvSpPr>
          <p:nvPr>
            <p:ph idx="1"/>
          </p:nvPr>
        </p:nvSpPr>
        <p:spPr>
          <a:xfrm>
            <a:off x="275303" y="1779639"/>
            <a:ext cx="11641393" cy="4959043"/>
          </a:xfrm>
        </p:spPr>
        <p:txBody>
          <a:bodyPr>
            <a:normAutofit fontScale="77500" lnSpcReduction="20000"/>
          </a:bodyPr>
          <a:lstStyle/>
          <a:p>
            <a:pPr marL="0" indent="0" algn="ctr">
              <a:buNone/>
            </a:pPr>
            <a:r>
              <a:rPr lang="nl-NL" sz="3600" dirty="0"/>
              <a:t>De nieuwe huiseigenaar is </a:t>
            </a:r>
            <a:r>
              <a:rPr lang="nl-NL" sz="3600" b="1" dirty="0"/>
              <a:t>geldnemer</a:t>
            </a:r>
            <a:r>
              <a:rPr lang="nl-NL" sz="3600" dirty="0"/>
              <a:t> en </a:t>
            </a:r>
            <a:r>
              <a:rPr lang="nl-NL" sz="3600" i="1" dirty="0"/>
              <a:t>hypotheekgever</a:t>
            </a:r>
          </a:p>
          <a:p>
            <a:pPr marL="0" indent="0" algn="ctr">
              <a:buNone/>
            </a:pPr>
            <a:r>
              <a:rPr lang="nl-NL" sz="3600" dirty="0"/>
              <a:t>De bank is de </a:t>
            </a:r>
            <a:r>
              <a:rPr lang="nl-NL" sz="3600" b="1" dirty="0"/>
              <a:t>geldgever</a:t>
            </a:r>
            <a:r>
              <a:rPr lang="nl-NL" sz="3600" dirty="0"/>
              <a:t> en de </a:t>
            </a:r>
            <a:r>
              <a:rPr lang="nl-NL" sz="3600" i="1" dirty="0"/>
              <a:t>hypotheeknemer</a:t>
            </a:r>
          </a:p>
          <a:p>
            <a:pPr marL="0" indent="0">
              <a:buNone/>
            </a:pPr>
            <a:endParaRPr lang="nl-NL" i="1" dirty="0"/>
          </a:p>
          <a:p>
            <a:pPr marL="0" indent="0" algn="ctr">
              <a:buNone/>
            </a:pPr>
            <a:r>
              <a:rPr lang="nl-NL" dirty="0"/>
              <a:t>Vergeet de betrokkenen bij een woningverkoop niet!</a:t>
            </a:r>
          </a:p>
          <a:p>
            <a:pPr marL="0" indent="0" algn="ctr">
              <a:buNone/>
            </a:pPr>
            <a:r>
              <a:rPr lang="nl-NL" i="1" dirty="0"/>
              <a:t>Nieuwe en oude eigenaar, bank, makelaar, taxateur, hypotheekadviseur, notaris</a:t>
            </a:r>
          </a:p>
          <a:p>
            <a:pPr marL="0" indent="0">
              <a:buNone/>
            </a:pPr>
            <a:endParaRPr lang="nl-NL" i="1" dirty="0"/>
          </a:p>
          <a:p>
            <a:pPr marL="0" indent="0" algn="ctr">
              <a:lnSpc>
                <a:spcPct val="120000"/>
              </a:lnSpc>
              <a:buNone/>
            </a:pPr>
            <a:r>
              <a:rPr lang="nl-NL" dirty="0"/>
              <a:t>De </a:t>
            </a:r>
            <a:r>
              <a:rPr lang="nl-NL" b="1" dirty="0"/>
              <a:t>netto</a:t>
            </a:r>
            <a:r>
              <a:rPr lang="nl-NL" dirty="0"/>
              <a:t> maanduitgaven van een hypotheeklening zijn de maandelijkse hypotheekuitgaven die bestaan uit </a:t>
            </a:r>
            <a:r>
              <a:rPr lang="nl-NL" b="1" dirty="0"/>
              <a:t>interest</a:t>
            </a:r>
            <a:r>
              <a:rPr lang="nl-NL" dirty="0"/>
              <a:t> plus </a:t>
            </a:r>
            <a:r>
              <a:rPr lang="nl-NL" b="1" dirty="0"/>
              <a:t>aflossing</a:t>
            </a:r>
            <a:r>
              <a:rPr lang="nl-NL" dirty="0"/>
              <a:t> minus het belastingvoordeel als gevolg van de </a:t>
            </a:r>
            <a:r>
              <a:rPr lang="nl-NL" b="1" dirty="0"/>
              <a:t>hypotheekrenteaftrek</a:t>
            </a:r>
            <a:r>
              <a:rPr lang="nl-NL" dirty="0"/>
              <a:t>.</a:t>
            </a:r>
            <a:endParaRPr lang="nl-NL" sz="3100" dirty="0">
              <a:latin typeface="Effra Medium" panose="02000606080000020004" pitchFamily="2" charset="0"/>
            </a:endParaRPr>
          </a:p>
          <a:p>
            <a:pPr marL="0" indent="0">
              <a:buNone/>
            </a:pPr>
            <a:endParaRPr lang="nl-NL" dirty="0">
              <a:latin typeface="Effra Medium" panose="02000606080000020004" pitchFamily="2" charset="0"/>
            </a:endParaRPr>
          </a:p>
          <a:p>
            <a:pPr marL="0" indent="0">
              <a:buNone/>
            </a:pPr>
            <a:r>
              <a:rPr lang="nl-NL" u="sng" dirty="0">
                <a:latin typeface="Effra Medium" panose="02000606080000020004" pitchFamily="2" charset="0"/>
              </a:rPr>
              <a:t>Twee hypotheekvormen:</a:t>
            </a:r>
          </a:p>
          <a:p>
            <a:pPr marL="514350" indent="-514350">
              <a:buFont typeface="+mj-lt"/>
              <a:buAutoNum type="arabicPeriod"/>
            </a:pPr>
            <a:r>
              <a:rPr lang="nl-NL" dirty="0">
                <a:latin typeface="Effra Medium" panose="02000606080000020004" pitchFamily="2" charset="0"/>
              </a:rPr>
              <a:t>Lineaire hypotheek</a:t>
            </a:r>
          </a:p>
          <a:p>
            <a:pPr marL="514350" indent="-514350">
              <a:buFont typeface="+mj-lt"/>
              <a:buAutoNum type="arabicPeriod"/>
            </a:pPr>
            <a:r>
              <a:rPr lang="nl-NL" dirty="0">
                <a:latin typeface="Effra Medium" panose="02000606080000020004" pitchFamily="2" charset="0"/>
              </a:rPr>
              <a:t>Annuïteitenhypotheek </a:t>
            </a:r>
          </a:p>
          <a:p>
            <a:pPr marL="0" indent="0">
              <a:buNone/>
            </a:pPr>
            <a:endParaRPr lang="nl-NL" i="1" dirty="0"/>
          </a:p>
        </p:txBody>
      </p:sp>
    </p:spTree>
    <p:extLst>
      <p:ext uri="{BB962C8B-B14F-4D97-AF65-F5344CB8AC3E}">
        <p14:creationId xmlns:p14="http://schemas.microsoft.com/office/powerpoint/2010/main" val="38738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calcmode="lin" valueType="num">
                                      <p:cBhvr additive="base">
                                        <p:cTn id="3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BAE8F-D89C-0C35-D3A1-4742DB581A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AC09B1-7A94-5CC9-C47C-59088B82A00F}"/>
              </a:ext>
            </a:extLst>
          </p:cNvPr>
          <p:cNvSpPr>
            <a:spLocks noGrp="1"/>
          </p:cNvSpPr>
          <p:nvPr>
            <p:ph type="title"/>
          </p:nvPr>
        </p:nvSpPr>
        <p:spPr>
          <a:xfrm>
            <a:off x="1310148" y="217639"/>
            <a:ext cx="10515600" cy="1325563"/>
          </a:xfrm>
        </p:spPr>
        <p:txBody>
          <a:bodyPr/>
          <a:lstStyle/>
          <a:p>
            <a:r>
              <a:rPr lang="nl-NL" dirty="0"/>
              <a:t>Examenvoorbeeld (2025-I, opgave 5)</a:t>
            </a:r>
          </a:p>
        </p:txBody>
      </p:sp>
      <p:sp>
        <p:nvSpPr>
          <p:cNvPr id="3" name="Tijdelijke aanduiding voor inhoud 2">
            <a:extLst>
              <a:ext uri="{FF2B5EF4-FFF2-40B4-BE49-F238E27FC236}">
                <a16:creationId xmlns:a16="http://schemas.microsoft.com/office/drawing/2014/main" id="{9CA6CFF5-9577-FDA5-9ACA-1C3E16B10F2D}"/>
              </a:ext>
            </a:extLst>
          </p:cNvPr>
          <p:cNvSpPr>
            <a:spLocks noGrp="1"/>
          </p:cNvSpPr>
          <p:nvPr>
            <p:ph idx="1"/>
          </p:nvPr>
        </p:nvSpPr>
        <p:spPr>
          <a:xfrm>
            <a:off x="366252" y="1435510"/>
            <a:ext cx="11049000" cy="5204851"/>
          </a:xfrm>
        </p:spPr>
        <p:txBody>
          <a:bodyPr>
            <a:normAutofit/>
          </a:bodyPr>
          <a:lstStyle/>
          <a:p>
            <a:pPr marL="0" indent="0">
              <a:buNone/>
            </a:pPr>
            <a:r>
              <a:rPr lang="nl-NL" sz="2400" dirty="0"/>
              <a:t>Naast een hypotheekadviseur zijn er nog andere beroepen betrokken bij de aankoop van een appartement.</a:t>
            </a:r>
          </a:p>
          <a:p>
            <a:pPr marL="0" indent="0">
              <a:buNone/>
            </a:pPr>
            <a:r>
              <a:rPr lang="nl-NL" sz="2200" b="1" dirty="0"/>
              <a:t>Vraag 25 (2p)</a:t>
            </a:r>
          </a:p>
          <a:p>
            <a:pPr marL="0" indent="0">
              <a:buNone/>
            </a:pPr>
            <a:r>
              <a:rPr lang="nl-NL" sz="2200" b="1" dirty="0"/>
              <a:t>Noem twee andere beroepen die betrokken zijn bij de aankoop van een appartement</a:t>
            </a:r>
          </a:p>
        </p:txBody>
      </p:sp>
      <p:sp>
        <p:nvSpPr>
          <p:cNvPr id="4" name="Tekstvak 3">
            <a:extLst>
              <a:ext uri="{FF2B5EF4-FFF2-40B4-BE49-F238E27FC236}">
                <a16:creationId xmlns:a16="http://schemas.microsoft.com/office/drawing/2014/main" id="{292DD43A-44EC-1A70-47D1-4774971EDD85}"/>
              </a:ext>
            </a:extLst>
          </p:cNvPr>
          <p:cNvSpPr txBox="1"/>
          <p:nvPr/>
        </p:nvSpPr>
        <p:spPr>
          <a:xfrm>
            <a:off x="511277" y="3204854"/>
            <a:ext cx="34904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Notaris, makelaar, taxateur</a:t>
            </a:r>
            <a:endParaRPr kumimoji="0" lang="nl-NL"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A7D8E342-6768-0A31-0E3D-903190A42A88}"/>
              </a:ext>
            </a:extLst>
          </p:cNvPr>
          <p:cNvSpPr txBox="1"/>
          <p:nvPr/>
        </p:nvSpPr>
        <p:spPr>
          <a:xfrm>
            <a:off x="644012" y="5847565"/>
            <a:ext cx="10903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Calibri" panose="020F0502020204030204"/>
                <a:ea typeface="+mn-ea"/>
                <a:cs typeface="+mn-cs"/>
              </a:rPr>
              <a:t>En hoe zit het dan met het rekenwerk?</a:t>
            </a:r>
          </a:p>
        </p:txBody>
      </p:sp>
    </p:spTree>
    <p:extLst>
      <p:ext uri="{BB962C8B-B14F-4D97-AF65-F5344CB8AC3E}">
        <p14:creationId xmlns:p14="http://schemas.microsoft.com/office/powerpoint/2010/main" val="13815009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Lineaire hypotheek</a:t>
            </a:r>
          </a:p>
        </p:txBody>
      </p:sp>
      <p:pic>
        <p:nvPicPr>
          <p:cNvPr id="4" name="Tijdelijke aanduiding voor inhoud 3">
            <a:extLst>
              <a:ext uri="{FF2B5EF4-FFF2-40B4-BE49-F238E27FC236}">
                <a16:creationId xmlns:a16="http://schemas.microsoft.com/office/drawing/2014/main" id="{C3CC12D2-6CD2-4CCD-950D-C3B69EF3589F}"/>
              </a:ext>
            </a:extLst>
          </p:cNvPr>
          <p:cNvPicPr>
            <a:picLocks noGrp="1" noChangeAspect="1"/>
          </p:cNvPicPr>
          <p:nvPr>
            <p:ph idx="1"/>
          </p:nvPr>
        </p:nvPicPr>
        <p:blipFill>
          <a:blip r:embed="rId2" cstate="print">
            <a:grayscl/>
            <a:extLst>
              <a:ext uri="{28A0092B-C50C-407E-A947-70E740481C1C}">
                <a14:useLocalDpi xmlns:a14="http://schemas.microsoft.com/office/drawing/2010/main" val="0"/>
              </a:ext>
            </a:extLst>
          </a:blip>
          <a:stretch>
            <a:fillRect/>
          </a:stretch>
        </p:blipFill>
        <p:spPr>
          <a:xfrm>
            <a:off x="1632065" y="1277975"/>
            <a:ext cx="8927869" cy="4600431"/>
          </a:xfrm>
          <a:prstGeom prst="rect">
            <a:avLst/>
          </a:prstGeom>
        </p:spPr>
      </p:pic>
      <p:sp>
        <p:nvSpPr>
          <p:cNvPr id="3" name="Tekstvak 2">
            <a:extLst>
              <a:ext uri="{FF2B5EF4-FFF2-40B4-BE49-F238E27FC236}">
                <a16:creationId xmlns:a16="http://schemas.microsoft.com/office/drawing/2014/main" id="{92A4FB0A-9848-10CE-D622-C8CB4EC0A916}"/>
              </a:ext>
            </a:extLst>
          </p:cNvPr>
          <p:cNvSpPr txBox="1"/>
          <p:nvPr/>
        </p:nvSpPr>
        <p:spPr>
          <a:xfrm>
            <a:off x="838200" y="6004078"/>
            <a:ext cx="10515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Aflossing berekenen? Gebruik: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Beginschuld / Looptijd</a:t>
            </a:r>
          </a:p>
        </p:txBody>
      </p:sp>
    </p:spTree>
    <p:extLst>
      <p:ext uri="{BB962C8B-B14F-4D97-AF65-F5344CB8AC3E}">
        <p14:creationId xmlns:p14="http://schemas.microsoft.com/office/powerpoint/2010/main" val="3546344563"/>
      </p:ext>
    </p:extLst>
  </p:cSld>
  <p:clrMapOvr>
    <a:masterClrMapping/>
  </p:clrMapOvr>
  <p:transition spd="med">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F4D0B-D8EE-44F1-9EE7-272D108325AD}"/>
              </a:ext>
            </a:extLst>
          </p:cNvPr>
          <p:cNvSpPr>
            <a:spLocks noGrp="1"/>
          </p:cNvSpPr>
          <p:nvPr>
            <p:ph type="title"/>
          </p:nvPr>
        </p:nvSpPr>
        <p:spPr/>
        <p:txBody>
          <a:bodyPr/>
          <a:lstStyle/>
          <a:p>
            <a:r>
              <a:rPr lang="nl-NL" dirty="0">
                <a:latin typeface="Effra Medium" panose="02000606080000020004" pitchFamily="2" charset="0"/>
              </a:rPr>
              <a:t>Annuïteitenhypotheek </a:t>
            </a:r>
          </a:p>
        </p:txBody>
      </p:sp>
      <p:pic>
        <p:nvPicPr>
          <p:cNvPr id="4" name="Tijdelijke aanduiding voor inhoud 3">
            <a:extLst>
              <a:ext uri="{FF2B5EF4-FFF2-40B4-BE49-F238E27FC236}">
                <a16:creationId xmlns:a16="http://schemas.microsoft.com/office/drawing/2014/main" id="{52D423CF-8B38-4CDE-8586-BB33BD794897}"/>
              </a:ext>
            </a:extLst>
          </p:cNvPr>
          <p:cNvPicPr>
            <a:picLocks noGrp="1" noChangeAspect="1"/>
          </p:cNvPicPr>
          <p:nvPr>
            <p:ph idx="1"/>
          </p:nvPr>
        </p:nvPicPr>
        <p:blipFill>
          <a:blip r:embed="rId2" cstate="print">
            <a:grayscl/>
            <a:extLst>
              <a:ext uri="{28A0092B-C50C-407E-A947-70E740481C1C}">
                <a14:useLocalDpi xmlns:a14="http://schemas.microsoft.com/office/drawing/2010/main" val="0"/>
              </a:ext>
            </a:extLst>
          </a:blip>
          <a:stretch>
            <a:fillRect/>
          </a:stretch>
        </p:blipFill>
        <p:spPr>
          <a:xfrm>
            <a:off x="1246216" y="1321582"/>
            <a:ext cx="9303542" cy="4740003"/>
          </a:xfrm>
          <a:prstGeom prst="rect">
            <a:avLst/>
          </a:prstGeom>
        </p:spPr>
      </p:pic>
      <p:sp>
        <p:nvSpPr>
          <p:cNvPr id="3" name="Tekstvak 2">
            <a:extLst>
              <a:ext uri="{FF2B5EF4-FFF2-40B4-BE49-F238E27FC236}">
                <a16:creationId xmlns:a16="http://schemas.microsoft.com/office/drawing/2014/main" id="{6E9D7072-64FD-0EF3-32C1-708873440063}"/>
              </a:ext>
            </a:extLst>
          </p:cNvPr>
          <p:cNvSpPr txBox="1"/>
          <p:nvPr/>
        </p:nvSpPr>
        <p:spPr>
          <a:xfrm>
            <a:off x="640187" y="6123543"/>
            <a:ext cx="10515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Aflossing berekenen? Gebruik: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Annuïteit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Interest</a:t>
            </a:r>
          </a:p>
        </p:txBody>
      </p:sp>
    </p:spTree>
    <p:extLst>
      <p:ext uri="{BB962C8B-B14F-4D97-AF65-F5344CB8AC3E}">
        <p14:creationId xmlns:p14="http://schemas.microsoft.com/office/powerpoint/2010/main" val="1875706173"/>
      </p:ext>
    </p:extLst>
  </p:cSld>
  <p:clrMapOvr>
    <a:masterClrMapping/>
  </p:clrMapOvr>
  <p:transition spd="med">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3429-0565-A636-CA47-4DB8A91262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2C7D29-44A2-1F68-4B62-8937B09D745A}"/>
              </a:ext>
            </a:extLst>
          </p:cNvPr>
          <p:cNvSpPr>
            <a:spLocks noGrp="1"/>
          </p:cNvSpPr>
          <p:nvPr>
            <p:ph type="title"/>
          </p:nvPr>
        </p:nvSpPr>
        <p:spPr>
          <a:xfrm>
            <a:off x="1310148" y="217639"/>
            <a:ext cx="10515600" cy="1325563"/>
          </a:xfrm>
        </p:spPr>
        <p:txBody>
          <a:bodyPr/>
          <a:lstStyle/>
          <a:p>
            <a:r>
              <a:rPr lang="nl-NL" dirty="0"/>
              <a:t>Examenvoorbeeld (2025-II, opgave 4)</a:t>
            </a:r>
          </a:p>
        </p:txBody>
      </p:sp>
      <p:sp>
        <p:nvSpPr>
          <p:cNvPr id="3" name="Tijdelijke aanduiding voor inhoud 2">
            <a:extLst>
              <a:ext uri="{FF2B5EF4-FFF2-40B4-BE49-F238E27FC236}">
                <a16:creationId xmlns:a16="http://schemas.microsoft.com/office/drawing/2014/main" id="{83FBB3C5-5C28-D156-2C10-911E4547AC09}"/>
              </a:ext>
            </a:extLst>
          </p:cNvPr>
          <p:cNvSpPr>
            <a:spLocks noGrp="1"/>
          </p:cNvSpPr>
          <p:nvPr>
            <p:ph idx="1"/>
          </p:nvPr>
        </p:nvSpPr>
        <p:spPr>
          <a:xfrm>
            <a:off x="366252" y="1435510"/>
            <a:ext cx="7765025" cy="5204851"/>
          </a:xfrm>
        </p:spPr>
        <p:txBody>
          <a:bodyPr>
            <a:normAutofit/>
          </a:bodyPr>
          <a:lstStyle/>
          <a:p>
            <a:pPr marL="0" indent="0">
              <a:buNone/>
            </a:pPr>
            <a:r>
              <a:rPr lang="nl-NL" sz="2200" dirty="0" err="1"/>
              <a:t>Nettie</a:t>
            </a:r>
            <a:r>
              <a:rPr lang="nl-NL" sz="2200" dirty="0"/>
              <a:t> wil met </a:t>
            </a:r>
            <a:r>
              <a:rPr lang="nl-NL" sz="2200" dirty="0" err="1"/>
              <a:t>SuperWebsite</a:t>
            </a:r>
            <a:r>
              <a:rPr lang="nl-NL" sz="2200" dirty="0"/>
              <a:t> meer klanten trekken en investeert daarom per 1 januari 2025 in een nieuwe server met meer opslagcapaciteit.  </a:t>
            </a:r>
          </a:p>
          <a:p>
            <a:pPr marL="0" indent="0">
              <a:buNone/>
            </a:pPr>
            <a:r>
              <a:rPr lang="nl-NL" sz="2200" dirty="0"/>
              <a:t>Om de server te financieren, heeft </a:t>
            </a:r>
            <a:r>
              <a:rPr lang="nl-NL" sz="2200" dirty="0" err="1"/>
              <a:t>Nettie</a:t>
            </a:r>
            <a:r>
              <a:rPr lang="nl-NL" sz="2200" dirty="0"/>
              <a:t> op 1 januari 2025 een lening van € 20.000 op basis van annuïtaire aflossing afgesloten bij de bank:  </a:t>
            </a:r>
          </a:p>
          <a:p>
            <a:r>
              <a:rPr lang="nl-NL" sz="2200" dirty="0"/>
              <a:t>looptijd: 4 jaar </a:t>
            </a:r>
          </a:p>
          <a:p>
            <a:r>
              <a:rPr lang="nl-NL" sz="2200" dirty="0"/>
              <a:t>interestpercentage: 3% per half jaar </a:t>
            </a:r>
          </a:p>
          <a:p>
            <a:r>
              <a:rPr lang="nl-NL" sz="2200" dirty="0"/>
              <a:t>annuïteit € 2.849,13 per half jaar </a:t>
            </a:r>
          </a:p>
          <a:p>
            <a:pPr marL="0" indent="0">
              <a:buNone/>
            </a:pPr>
            <a:r>
              <a:rPr lang="nl-NL" sz="2200" dirty="0"/>
              <a:t>De annuïteit wordt </a:t>
            </a:r>
            <a:r>
              <a:rPr lang="nl-NL" sz="2200" b="1" dirty="0"/>
              <a:t>achteraf</a:t>
            </a:r>
            <a:r>
              <a:rPr lang="nl-NL" sz="2200" dirty="0"/>
              <a:t> betaald, voor het eerst op 30 juni 2025 en vervolgens op 31 december 2025. </a:t>
            </a:r>
          </a:p>
          <a:p>
            <a:pPr marL="0" indent="0">
              <a:buNone/>
            </a:pPr>
            <a:r>
              <a:rPr lang="nl-NL" sz="2200" b="1" dirty="0"/>
              <a:t>Vraag 19 (2p)</a:t>
            </a:r>
          </a:p>
          <a:p>
            <a:pPr marL="0" indent="0">
              <a:buNone/>
            </a:pPr>
            <a:r>
              <a:rPr lang="nl-NL" sz="2200" b="1" dirty="0"/>
              <a:t>Bereken de totale interestkosten over 2025. </a:t>
            </a:r>
          </a:p>
        </p:txBody>
      </p:sp>
      <p:sp>
        <p:nvSpPr>
          <p:cNvPr id="4" name="Tekstvak 3">
            <a:extLst>
              <a:ext uri="{FF2B5EF4-FFF2-40B4-BE49-F238E27FC236}">
                <a16:creationId xmlns:a16="http://schemas.microsoft.com/office/drawing/2014/main" id="{B42D1D39-8AE1-FD7A-9812-808AB907BCD0}"/>
              </a:ext>
            </a:extLst>
          </p:cNvPr>
          <p:cNvSpPr txBox="1"/>
          <p:nvPr/>
        </p:nvSpPr>
        <p:spPr>
          <a:xfrm>
            <a:off x="8593393" y="1543202"/>
            <a:ext cx="349045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Twee momenten waarop interest wordt betaald: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1) Op 30 juni 2025 betaal je over de periode van januari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tm</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juni: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Hier is nog niks afgelost, dus: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20.000 x 0,03 =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600 euro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 Op 31 december 2025 betaal je over de periode van juli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tm</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dec: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Hier is wel 1x afgelost, dus begin dan met de restschuld berekenen via de aflossing: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Aflossing = Annuïteit - Interest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(2.849,13 – 600) = 2.249,13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20.000 – 2.249,13 x 0,03 =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532,53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600 + 532,53 =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€ 1.132,53</a:t>
            </a:r>
          </a:p>
        </p:txBody>
      </p:sp>
    </p:spTree>
    <p:extLst>
      <p:ext uri="{BB962C8B-B14F-4D97-AF65-F5344CB8AC3E}">
        <p14:creationId xmlns:p14="http://schemas.microsoft.com/office/powerpoint/2010/main" val="35457994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1000"/>
                                        <p:tgtEl>
                                          <p:spTgt spid="4">
                                            <p:txEl>
                                              <p:pRg st="8" end="8"/>
                                            </p:txEl>
                                          </p:spTgt>
                                        </p:tgtEl>
                                      </p:cBhvr>
                                    </p:animEffect>
                                    <p:anim calcmode="lin" valueType="num">
                                      <p:cBhvr>
                                        <p:cTn id="4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1000"/>
                                        <p:tgtEl>
                                          <p:spTgt spid="4">
                                            <p:txEl>
                                              <p:pRg st="11" end="11"/>
                                            </p:txEl>
                                          </p:spTgt>
                                        </p:tgtEl>
                                      </p:cBhvr>
                                    </p:animEffect>
                                    <p:anim calcmode="lin" valueType="num">
                                      <p:cBhvr>
                                        <p:cTn id="5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07BF1C-83D7-99AB-F823-C01ADD28062D}"/>
              </a:ext>
            </a:extLst>
          </p:cNvPr>
          <p:cNvSpPr>
            <a:spLocks noGrp="1"/>
          </p:cNvSpPr>
          <p:nvPr>
            <p:ph type="title"/>
          </p:nvPr>
        </p:nvSpPr>
        <p:spPr/>
        <p:txBody>
          <a:bodyPr/>
          <a:lstStyle/>
          <a:p>
            <a:endParaRPr lang="nl-NL"/>
          </a:p>
        </p:txBody>
      </p:sp>
      <p:sp>
        <p:nvSpPr>
          <p:cNvPr id="5" name="Tijdelijke aanduiding voor inhoud 4">
            <a:extLst>
              <a:ext uri="{FF2B5EF4-FFF2-40B4-BE49-F238E27FC236}">
                <a16:creationId xmlns:a16="http://schemas.microsoft.com/office/drawing/2014/main" id="{6BB8A710-1A0E-FD57-939E-FDF95925C59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49127921"/>
      </p:ext>
    </p:extLst>
  </p:cSld>
  <p:clrMapOvr>
    <a:masterClrMapping/>
  </p:clrMapOvr>
  <p:transition spd="med">
    <p:pull/>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8F31-CF17-F416-E248-1A399E544D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4AB17D8-9BE2-832F-6F8B-E39247588B0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F3F6B6F-062C-01DF-9134-BC8C4A5AD5E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769742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80FCB-3DAE-AEAB-DB4A-108A107722F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7A112E9-3E07-882F-7BE8-3EC443AC9509}"/>
              </a:ext>
            </a:extLst>
          </p:cNvPr>
          <p:cNvSpPr>
            <a:spLocks noGrp="1"/>
          </p:cNvSpPr>
          <p:nvPr>
            <p:ph type="title"/>
          </p:nvPr>
        </p:nvSpPr>
        <p:spPr/>
        <p:txBody>
          <a:bodyPr/>
          <a:lstStyle/>
          <a:p>
            <a:r>
              <a:rPr lang="nl-NL" dirty="0"/>
              <a:t>Sparen / rekenen met interest</a:t>
            </a:r>
          </a:p>
        </p:txBody>
      </p:sp>
      <p:sp>
        <p:nvSpPr>
          <p:cNvPr id="5" name="Tijdelijke aanduiding voor tekst 4">
            <a:extLst>
              <a:ext uri="{FF2B5EF4-FFF2-40B4-BE49-F238E27FC236}">
                <a16:creationId xmlns:a16="http://schemas.microsoft.com/office/drawing/2014/main" id="{9F7416BD-546A-2AB4-759C-6E2FB3E1BE87}"/>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046644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4341-75EA-9991-3DB9-79AABD25DA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7475F6-561C-81E5-5360-1AE2D5E0A343}"/>
              </a:ext>
            </a:extLst>
          </p:cNvPr>
          <p:cNvSpPr>
            <a:spLocks noGrp="1"/>
          </p:cNvSpPr>
          <p:nvPr>
            <p:ph type="title"/>
          </p:nvPr>
        </p:nvSpPr>
        <p:spPr/>
        <p:txBody>
          <a:bodyPr/>
          <a:lstStyle/>
          <a:p>
            <a:r>
              <a:rPr lang="nl-NL" dirty="0"/>
              <a:t>Sparen en interest</a:t>
            </a:r>
          </a:p>
        </p:txBody>
      </p:sp>
      <p:graphicFrame>
        <p:nvGraphicFramePr>
          <p:cNvPr id="4" name="Tijdelijke aanduiding voor inhoud 3">
            <a:extLst>
              <a:ext uri="{FF2B5EF4-FFF2-40B4-BE49-F238E27FC236}">
                <a16:creationId xmlns:a16="http://schemas.microsoft.com/office/drawing/2014/main" id="{D85D9392-B8D4-662F-4E92-27F83868E53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a:extLst>
              <a:ext uri="{FF2B5EF4-FFF2-40B4-BE49-F238E27FC236}">
                <a16:creationId xmlns:a16="http://schemas.microsoft.com/office/drawing/2014/main" id="{0259D408-3B8D-3386-AD39-A20E45C4D8FA}"/>
              </a:ext>
            </a:extLst>
          </p:cNvPr>
          <p:cNvSpPr txBox="1"/>
          <p:nvPr/>
        </p:nvSpPr>
        <p:spPr>
          <a:xfrm>
            <a:off x="838200" y="1494503"/>
            <a:ext cx="105156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prstClr val="black"/>
                </a:solidFill>
                <a:effectLst/>
                <a:uLnTx/>
                <a:uFillTx/>
                <a:latin typeface="Calibri" panose="020F0502020204030204"/>
                <a:ea typeface="+mn-ea"/>
                <a:cs typeface="+mn-cs"/>
              </a:rPr>
              <a:t>Interest</a:t>
            </a:r>
            <a:r>
              <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rPr>
              <a:t> = rente, een vergoeding over het gespaarde vermogen.</a:t>
            </a:r>
          </a:p>
        </p:txBody>
      </p:sp>
    </p:spTree>
    <p:extLst>
      <p:ext uri="{BB962C8B-B14F-4D97-AF65-F5344CB8AC3E}">
        <p14:creationId xmlns:p14="http://schemas.microsoft.com/office/powerpoint/2010/main" val="1619278903"/>
      </p:ext>
    </p:extLst>
  </p:cSld>
  <p:clrMapOvr>
    <a:masterClrMapping/>
  </p:clrMapOvr>
  <p:transition spd="med">
    <p:pull/>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FC61A-513C-3199-397E-CCFF6BA4BBE9}"/>
              </a:ext>
            </a:extLst>
          </p:cNvPr>
          <p:cNvSpPr>
            <a:spLocks noGrp="1"/>
          </p:cNvSpPr>
          <p:nvPr>
            <p:ph type="title"/>
          </p:nvPr>
        </p:nvSpPr>
        <p:spPr>
          <a:xfrm>
            <a:off x="838200" y="365126"/>
            <a:ext cx="10515600" cy="897466"/>
          </a:xfrm>
        </p:spPr>
        <p:txBody>
          <a:bodyPr/>
          <a:lstStyle/>
          <a:p>
            <a:pPr algn="ctr"/>
            <a:r>
              <a:rPr lang="nl-NL" dirty="0"/>
              <a:t>Eindwaarde en contante waarde</a:t>
            </a:r>
          </a:p>
        </p:txBody>
      </p:sp>
      <p:sp>
        <p:nvSpPr>
          <p:cNvPr id="70" name="Tijdelijke aanduiding voor inhoud 1">
            <a:extLst>
              <a:ext uri="{FF2B5EF4-FFF2-40B4-BE49-F238E27FC236}">
                <a16:creationId xmlns:a16="http://schemas.microsoft.com/office/drawing/2014/main" id="{C125A9B9-14D0-C547-CA28-DFA7DFF14796}"/>
              </a:ext>
            </a:extLst>
          </p:cNvPr>
          <p:cNvSpPr txBox="1">
            <a:spLocks/>
          </p:cNvSpPr>
          <p:nvPr/>
        </p:nvSpPr>
        <p:spPr>
          <a:xfrm>
            <a:off x="2353299" y="4202643"/>
            <a:ext cx="3443654" cy="1526900"/>
          </a:xfrm>
          <a:prstGeom prst="rect">
            <a:avLst/>
          </a:prstGeom>
        </p:spPr>
        <p:txBody>
          <a:bodyPr vert="horz" lIns="91440" tIns="45720" rIns="91440" bIns="45720" rtlCol="0">
            <a:noAutofit/>
          </a:bodyPr>
          <a:lstStyle>
            <a:defPPr>
              <a:defRPr lang="nl-NL"/>
            </a:defPPr>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ea typeface="+mn-ea"/>
                <a:cs typeface="Arial"/>
              </a:rPr>
              <a:t>Ik heb een spaarrekening met een interestpercentage van 2% (samengestelde interest)</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ea typeface="+mn-ea"/>
                <a:cs typeface="Arial"/>
              </a:rPr>
              <a:t>Ik heb nu € 1.000</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1" i="0" u="none" strike="noStrike" kern="1200" cap="none" spc="0" normalizeH="0" baseline="0" noProof="0" dirty="0">
                <a:ln>
                  <a:noFill/>
                </a:ln>
                <a:solidFill>
                  <a:srgbClr val="242F27"/>
                </a:solidFill>
                <a:effectLst/>
                <a:uLnTx/>
                <a:uFillTx/>
                <a:latin typeface="Effra" panose="02000506080000020004"/>
                <a:ea typeface="+mn-ea"/>
                <a:cs typeface="Arial"/>
              </a:rPr>
              <a:t>Hoeveel heb ik over drie jaar?</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endParaRPr kumimoji="0" lang="nl-NL" sz="1600" b="0" i="0" u="none" strike="noStrike" kern="1200" cap="none" spc="0" normalizeH="0" baseline="0" noProof="0" dirty="0">
              <a:ln>
                <a:noFill/>
              </a:ln>
              <a:solidFill>
                <a:srgbClr val="242F27"/>
              </a:solidFill>
              <a:effectLst/>
              <a:uLnTx/>
              <a:uFillTx/>
              <a:latin typeface="Effra" panose="02000506080000020004"/>
              <a:ea typeface="+mn-ea"/>
              <a:cs typeface="Arial"/>
            </a:endParaRPr>
          </a:p>
        </p:txBody>
      </p:sp>
      <p:sp>
        <p:nvSpPr>
          <p:cNvPr id="71" name="Tijdelijke aanduiding voor inhoud 1">
            <a:extLst>
              <a:ext uri="{FF2B5EF4-FFF2-40B4-BE49-F238E27FC236}">
                <a16:creationId xmlns:a16="http://schemas.microsoft.com/office/drawing/2014/main" id="{F5E43A18-A02C-459C-D2D8-C10D1DE6F855}"/>
              </a:ext>
            </a:extLst>
          </p:cNvPr>
          <p:cNvSpPr txBox="1">
            <a:spLocks/>
          </p:cNvSpPr>
          <p:nvPr/>
        </p:nvSpPr>
        <p:spPr>
          <a:xfrm>
            <a:off x="6396295" y="4202643"/>
            <a:ext cx="3443654" cy="1526900"/>
          </a:xfrm>
          <a:prstGeom prst="rect">
            <a:avLst/>
          </a:prstGeom>
        </p:spPr>
        <p:txBody>
          <a:bodyPr vert="horz" lIns="91440" tIns="45720" rIns="91440" bIns="45720" rtlCol="0">
            <a:noAutofit/>
          </a:bodyPr>
          <a:lstStyle>
            <a:defPPr>
              <a:defRPr lang="nl-NL"/>
            </a:defPPr>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ea typeface="+mn-ea"/>
                <a:cs typeface="Arial"/>
              </a:rPr>
              <a:t>Ik heb een spaarrekening met een interestpercentage van 2% (samengestelde interest)</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0" i="0" u="none" strike="noStrike" kern="1200" cap="none" spc="0" normalizeH="0" baseline="0" noProof="0" dirty="0">
                <a:ln>
                  <a:noFill/>
                </a:ln>
                <a:solidFill>
                  <a:srgbClr val="242F27"/>
                </a:solidFill>
                <a:effectLst/>
                <a:uLnTx/>
                <a:uFillTx/>
                <a:latin typeface="Effra" panose="02000506080000020004"/>
                <a:ea typeface="+mn-ea"/>
                <a:cs typeface="Arial"/>
              </a:rPr>
              <a:t>Ik wil over drie jaar € 1.000 hebben</a:t>
            </a:r>
          </a:p>
          <a:p>
            <a:pPr marL="263525" marR="0" lvl="0" indent="-263525" algn="l" defTabSz="457200" rtl="0" eaLnBrk="1" fontAlgn="auto" latinLnBrk="0" hangingPunct="1">
              <a:lnSpc>
                <a:spcPct val="100000"/>
              </a:lnSpc>
              <a:spcBef>
                <a:spcPct val="20000"/>
              </a:spcBef>
              <a:spcAft>
                <a:spcPts val="0"/>
              </a:spcAft>
              <a:buClrTx/>
              <a:buSzTx/>
              <a:buFont typeface="Arial"/>
              <a:buChar char="•"/>
              <a:tabLst/>
              <a:defRPr/>
            </a:pPr>
            <a:r>
              <a:rPr kumimoji="0" lang="nl-NL" sz="1600" b="1" i="0" u="none" strike="noStrike" kern="1200" cap="none" spc="0" normalizeH="0" baseline="0" noProof="0" dirty="0">
                <a:ln>
                  <a:noFill/>
                </a:ln>
                <a:solidFill>
                  <a:srgbClr val="242F27"/>
                </a:solidFill>
                <a:effectLst/>
                <a:uLnTx/>
                <a:uFillTx/>
                <a:latin typeface="Effra" panose="02000506080000020004"/>
                <a:ea typeface="+mn-ea"/>
                <a:cs typeface="Arial"/>
              </a:rPr>
              <a:t>Hoeveel moet ik nu op de bank zetten?</a:t>
            </a:r>
          </a:p>
        </p:txBody>
      </p:sp>
      <p:sp>
        <p:nvSpPr>
          <p:cNvPr id="72" name="Rectangle 16">
            <a:extLst>
              <a:ext uri="{FF2B5EF4-FFF2-40B4-BE49-F238E27FC236}">
                <a16:creationId xmlns:a16="http://schemas.microsoft.com/office/drawing/2014/main" id="{F19BEB69-2216-9E1E-D5CD-423047257579}"/>
              </a:ext>
            </a:extLst>
          </p:cNvPr>
          <p:cNvSpPr>
            <a:spLocks noChangeArrowheads="1"/>
          </p:cNvSpPr>
          <p:nvPr/>
        </p:nvSpPr>
        <p:spPr bwMode="auto">
          <a:xfrm>
            <a:off x="2353299" y="1782494"/>
            <a:ext cx="3443654" cy="2184924"/>
          </a:xfrm>
          <a:prstGeom prst="rect">
            <a:avLst/>
          </a:prstGeom>
          <a:noFill/>
          <a:ln w="12700" cmpd="sng">
            <a:solidFill>
              <a:srgbClr val="FFFFFF">
                <a:lumMod val="50000"/>
              </a:srgbClr>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Effra" panose="02000506080000020004"/>
              <a:ea typeface="+mn-ea"/>
              <a:cs typeface="+mn-cs"/>
            </a:endParaRPr>
          </a:p>
        </p:txBody>
      </p:sp>
      <p:sp>
        <p:nvSpPr>
          <p:cNvPr id="73" name="Rectangle 16">
            <a:extLst>
              <a:ext uri="{FF2B5EF4-FFF2-40B4-BE49-F238E27FC236}">
                <a16:creationId xmlns:a16="http://schemas.microsoft.com/office/drawing/2014/main" id="{5FB29830-585A-50BB-3CDD-894BBCAD9BB6}"/>
              </a:ext>
            </a:extLst>
          </p:cNvPr>
          <p:cNvSpPr>
            <a:spLocks noChangeArrowheads="1"/>
          </p:cNvSpPr>
          <p:nvPr/>
        </p:nvSpPr>
        <p:spPr bwMode="auto">
          <a:xfrm>
            <a:off x="6369919" y="1782494"/>
            <a:ext cx="3443654" cy="2184924"/>
          </a:xfrm>
          <a:prstGeom prst="rect">
            <a:avLst/>
          </a:prstGeom>
          <a:noFill/>
          <a:ln w="12700" cmpd="sng">
            <a:solidFill>
              <a:srgbClr val="FFFFFF">
                <a:lumMod val="50000"/>
              </a:srgbClr>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Effra" panose="02000506080000020004"/>
              <a:ea typeface="+mn-ea"/>
              <a:cs typeface="+mn-cs"/>
            </a:endParaRPr>
          </a:p>
        </p:txBody>
      </p:sp>
      <p:sp>
        <p:nvSpPr>
          <p:cNvPr id="74" name="Rectangle 16">
            <a:extLst>
              <a:ext uri="{FF2B5EF4-FFF2-40B4-BE49-F238E27FC236}">
                <a16:creationId xmlns:a16="http://schemas.microsoft.com/office/drawing/2014/main" id="{98C0FB3F-DD11-A39A-30E0-7BA65B16D352}"/>
              </a:ext>
            </a:extLst>
          </p:cNvPr>
          <p:cNvSpPr>
            <a:spLocks noChangeArrowheads="1"/>
          </p:cNvSpPr>
          <p:nvPr/>
        </p:nvSpPr>
        <p:spPr bwMode="auto">
          <a:xfrm>
            <a:off x="2353299" y="1359686"/>
            <a:ext cx="3443654" cy="424395"/>
          </a:xfrm>
          <a:prstGeom prst="rect">
            <a:avLst/>
          </a:prstGeom>
          <a:solidFill>
            <a:srgbClr val="945DE8"/>
          </a:solidFill>
          <a:ln w="12700">
            <a:solidFill>
              <a:srgbClr val="1B223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Effra" panose="02000506080000020004"/>
                <a:ea typeface="+mn-ea"/>
                <a:cs typeface="+mn-cs"/>
              </a:rPr>
              <a:t>Eindwaarde van één bedrag</a:t>
            </a:r>
          </a:p>
        </p:txBody>
      </p:sp>
      <p:sp>
        <p:nvSpPr>
          <p:cNvPr id="75" name="Rectangle 16">
            <a:extLst>
              <a:ext uri="{FF2B5EF4-FFF2-40B4-BE49-F238E27FC236}">
                <a16:creationId xmlns:a16="http://schemas.microsoft.com/office/drawing/2014/main" id="{6539F724-8AB5-DC1F-F3CB-B32BC37BCA08}"/>
              </a:ext>
            </a:extLst>
          </p:cNvPr>
          <p:cNvSpPr>
            <a:spLocks noChangeArrowheads="1"/>
          </p:cNvSpPr>
          <p:nvPr/>
        </p:nvSpPr>
        <p:spPr bwMode="auto">
          <a:xfrm>
            <a:off x="6369919" y="1359686"/>
            <a:ext cx="3443654" cy="424395"/>
          </a:xfrm>
          <a:prstGeom prst="rect">
            <a:avLst/>
          </a:prstGeom>
          <a:solidFill>
            <a:srgbClr val="945DE8"/>
          </a:solidFill>
          <a:ln w="12700">
            <a:solidFill>
              <a:srgbClr val="1B223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Effra" panose="02000506080000020004"/>
                <a:ea typeface="+mn-ea"/>
                <a:cs typeface="+mn-cs"/>
              </a:rPr>
              <a:t>Contante waarde van één bedrag</a:t>
            </a:r>
          </a:p>
        </p:txBody>
      </p:sp>
      <p:grpSp>
        <p:nvGrpSpPr>
          <p:cNvPr id="76" name="Groeperen 20">
            <a:extLst>
              <a:ext uri="{FF2B5EF4-FFF2-40B4-BE49-F238E27FC236}">
                <a16:creationId xmlns:a16="http://schemas.microsoft.com/office/drawing/2014/main" id="{6E2DFA17-DF68-49FB-F5C0-57FBB6EE52B0}"/>
              </a:ext>
            </a:extLst>
          </p:cNvPr>
          <p:cNvGrpSpPr/>
          <p:nvPr/>
        </p:nvGrpSpPr>
        <p:grpSpPr>
          <a:xfrm>
            <a:off x="2711071" y="1966363"/>
            <a:ext cx="2799218" cy="338137"/>
            <a:chOff x="1134426" y="2428070"/>
            <a:chExt cx="2917581" cy="338137"/>
          </a:xfrm>
          <a:solidFill>
            <a:srgbClr val="945DE8"/>
          </a:solidFill>
        </p:grpSpPr>
        <p:sp>
          <p:nvSpPr>
            <p:cNvPr id="89" name="Rectangle 16">
              <a:extLst>
                <a:ext uri="{FF2B5EF4-FFF2-40B4-BE49-F238E27FC236}">
                  <a16:creationId xmlns:a16="http://schemas.microsoft.com/office/drawing/2014/main" id="{13700A9B-ECDD-9D53-9D68-88820A9CE1B6}"/>
                </a:ext>
              </a:extLst>
            </p:cNvPr>
            <p:cNvSpPr>
              <a:spLocks noChangeArrowheads="1"/>
            </p:cNvSpPr>
            <p:nvPr/>
          </p:nvSpPr>
          <p:spPr bwMode="auto">
            <a:xfrm>
              <a:off x="2107442" y="2428070"/>
              <a:ext cx="959827" cy="338137"/>
            </a:xfrm>
            <a:prstGeom prst="rect">
              <a:avLst/>
            </a:prstGeom>
            <a:grpFill/>
            <a:ln w="9525">
              <a:solidFill>
                <a:srgbClr val="FFFFF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Effra" panose="02000506080000020004"/>
                  <a:ea typeface="+mn-ea"/>
                  <a:cs typeface="+mn-cs"/>
                </a:rPr>
                <a:t>  jaar 2</a:t>
              </a:r>
            </a:p>
          </p:txBody>
        </p:sp>
        <p:sp>
          <p:nvSpPr>
            <p:cNvPr id="90" name="Rectangle 16">
              <a:extLst>
                <a:ext uri="{FF2B5EF4-FFF2-40B4-BE49-F238E27FC236}">
                  <a16:creationId xmlns:a16="http://schemas.microsoft.com/office/drawing/2014/main" id="{BCD6A23F-843A-C6A6-30C3-E8D9E1ED0F0B}"/>
                </a:ext>
              </a:extLst>
            </p:cNvPr>
            <p:cNvSpPr>
              <a:spLocks noChangeArrowheads="1"/>
            </p:cNvSpPr>
            <p:nvPr/>
          </p:nvSpPr>
          <p:spPr bwMode="auto">
            <a:xfrm>
              <a:off x="3092180" y="2428070"/>
              <a:ext cx="959827" cy="338137"/>
            </a:xfrm>
            <a:prstGeom prst="rect">
              <a:avLst/>
            </a:prstGeom>
            <a:grpFill/>
            <a:ln w="9525">
              <a:solidFill>
                <a:srgbClr val="FFFFF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Effra" panose="02000506080000020004"/>
                  <a:ea typeface="+mn-ea"/>
                  <a:cs typeface="+mn-cs"/>
                </a:rPr>
                <a:t> jaar  3</a:t>
              </a:r>
            </a:p>
          </p:txBody>
        </p:sp>
        <p:sp>
          <p:nvSpPr>
            <p:cNvPr id="91" name="Rectangle 16">
              <a:extLst>
                <a:ext uri="{FF2B5EF4-FFF2-40B4-BE49-F238E27FC236}">
                  <a16:creationId xmlns:a16="http://schemas.microsoft.com/office/drawing/2014/main" id="{D22C47D2-4B04-C788-4E9B-34F61B2CB8D5}"/>
                </a:ext>
              </a:extLst>
            </p:cNvPr>
            <p:cNvSpPr>
              <a:spLocks noChangeArrowheads="1"/>
            </p:cNvSpPr>
            <p:nvPr/>
          </p:nvSpPr>
          <p:spPr bwMode="auto">
            <a:xfrm>
              <a:off x="1134426" y="2428070"/>
              <a:ext cx="959827" cy="338137"/>
            </a:xfrm>
            <a:prstGeom prst="rect">
              <a:avLst/>
            </a:prstGeom>
            <a:grpFill/>
            <a:ln w="9525">
              <a:solidFill>
                <a:srgbClr val="FFFFF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Effra" panose="02000506080000020004"/>
                  <a:ea typeface="+mn-ea"/>
                  <a:cs typeface="+mn-cs"/>
                </a:rPr>
                <a:t>  jaar 1</a:t>
              </a:r>
            </a:p>
          </p:txBody>
        </p:sp>
      </p:grpSp>
      <p:sp>
        <p:nvSpPr>
          <p:cNvPr id="77" name="Tekstvak 22">
            <a:extLst>
              <a:ext uri="{FF2B5EF4-FFF2-40B4-BE49-F238E27FC236}">
                <a16:creationId xmlns:a16="http://schemas.microsoft.com/office/drawing/2014/main" id="{E7A6E92C-BC11-8E4F-0D42-E25E731F7016}"/>
              </a:ext>
            </a:extLst>
          </p:cNvPr>
          <p:cNvSpPr txBox="1">
            <a:spLocks noChangeArrowheads="1"/>
          </p:cNvSpPr>
          <p:nvPr/>
        </p:nvSpPr>
        <p:spPr bwMode="auto">
          <a:xfrm>
            <a:off x="2352050" y="2352186"/>
            <a:ext cx="1075165"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nl-NL"/>
            </a:defPPr>
            <a:lvl1pPr marL="0" algn="l" defTabSz="457200" rtl="0" eaLnBrk="1" latinLnBrk="0" hangingPunct="1">
              <a:defRPr sz="2000" b="1" kern="1200">
                <a:solidFill>
                  <a:schemeClr val="tx1"/>
                </a:solidFill>
                <a:latin typeface="Arial" charset="0"/>
                <a:ea typeface="ＭＳ Ｐゴシック" charset="0"/>
                <a:cs typeface="ＭＳ Ｐゴシック" charset="0"/>
              </a:defRPr>
            </a:lvl1pPr>
            <a:lvl2pPr marL="742950" indent="-285750" algn="l" defTabSz="457200" rtl="0" eaLnBrk="1" latinLnBrk="0" hangingPunct="1">
              <a:defRPr sz="2000" b="1" kern="1200">
                <a:solidFill>
                  <a:schemeClr val="tx1"/>
                </a:solidFill>
                <a:latin typeface="Arial" charset="0"/>
                <a:ea typeface="ＭＳ Ｐゴシック" charset="0"/>
                <a:cs typeface="+mn-cs"/>
              </a:defRPr>
            </a:lvl2pPr>
            <a:lvl3pPr marL="1143000" indent="-228600" algn="l" defTabSz="457200" rtl="0" eaLnBrk="1" latinLnBrk="0" hangingPunct="1">
              <a:defRPr sz="2000" b="1" kern="1200">
                <a:solidFill>
                  <a:schemeClr val="tx1"/>
                </a:solidFill>
                <a:latin typeface="Arial" charset="0"/>
                <a:ea typeface="ＭＳ Ｐゴシック" charset="0"/>
                <a:cs typeface="+mn-cs"/>
              </a:defRPr>
            </a:lvl3pPr>
            <a:lvl4pPr marL="1600200" indent="-228600" algn="l" defTabSz="457200" rtl="0" eaLnBrk="1" latinLnBrk="0" hangingPunct="1">
              <a:defRPr sz="2000" b="1" kern="1200">
                <a:solidFill>
                  <a:schemeClr val="tx1"/>
                </a:solidFill>
                <a:latin typeface="Arial" charset="0"/>
                <a:ea typeface="ＭＳ Ｐゴシック" charset="0"/>
                <a:cs typeface="+mn-cs"/>
              </a:defRPr>
            </a:lvl4pPr>
            <a:lvl5pPr marL="2057400" indent="-228600" algn="l" defTabSz="457200" rtl="0" eaLnBrk="1" latinLnBrk="0" hangingPunct="1">
              <a:defRPr sz="2000"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€ 1.000</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2% interest</a:t>
            </a:r>
          </a:p>
        </p:txBody>
      </p:sp>
      <p:sp>
        <p:nvSpPr>
          <p:cNvPr id="78" name="Pijl omhoog 31">
            <a:extLst>
              <a:ext uri="{FF2B5EF4-FFF2-40B4-BE49-F238E27FC236}">
                <a16:creationId xmlns:a16="http://schemas.microsoft.com/office/drawing/2014/main" id="{40C4B067-92F1-6261-24DB-0B8E34D07302}"/>
              </a:ext>
            </a:extLst>
          </p:cNvPr>
          <p:cNvSpPr>
            <a:spLocks noChangeArrowheads="1"/>
          </p:cNvSpPr>
          <p:nvPr/>
        </p:nvSpPr>
        <p:spPr bwMode="auto">
          <a:xfrm rot="10800000" flipV="1">
            <a:off x="5383291" y="2327876"/>
            <a:ext cx="209675" cy="421815"/>
          </a:xfrm>
          <a:prstGeom prst="upArrow">
            <a:avLst>
              <a:gd name="adj1" fmla="val 50000"/>
              <a:gd name="adj2" fmla="val 49999"/>
            </a:avLst>
          </a:prstGeom>
          <a:solidFill>
            <a:srgbClr val="1B223F"/>
          </a:solidFill>
          <a:ln w="9525">
            <a:noFill/>
            <a:round/>
            <a:headEnd/>
            <a:tailEnd/>
          </a:ln>
        </p:spPr>
        <p:txBody>
          <a:bodyPr wrap="square" lIns="90000" tIns="46800" rIns="90000" bIns="4680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1B223F"/>
              </a:solidFill>
              <a:effectLst/>
              <a:uLnTx/>
              <a:uFillTx/>
              <a:latin typeface="Effra" panose="02000506080000020004"/>
              <a:ea typeface="+mn-ea"/>
              <a:cs typeface="+mn-cs"/>
            </a:endParaRPr>
          </a:p>
        </p:txBody>
      </p:sp>
      <p:sp>
        <p:nvSpPr>
          <p:cNvPr id="79" name="Tekstvak 22">
            <a:extLst>
              <a:ext uri="{FF2B5EF4-FFF2-40B4-BE49-F238E27FC236}">
                <a16:creationId xmlns:a16="http://schemas.microsoft.com/office/drawing/2014/main" id="{D8B5D769-B19D-097B-4783-E54439377D53}"/>
              </a:ext>
            </a:extLst>
          </p:cNvPr>
          <p:cNvSpPr txBox="1">
            <a:spLocks noChangeArrowheads="1"/>
          </p:cNvSpPr>
          <p:nvPr/>
        </p:nvSpPr>
        <p:spPr bwMode="auto">
          <a:xfrm>
            <a:off x="5060543" y="2686851"/>
            <a:ext cx="865798"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nl-NL"/>
            </a:defPPr>
            <a:lvl1pPr marL="0" algn="l" defTabSz="457200" rtl="0" eaLnBrk="1" latinLnBrk="0" hangingPunct="1">
              <a:defRPr sz="2000" b="1" kern="1200">
                <a:solidFill>
                  <a:schemeClr val="tx1"/>
                </a:solidFill>
                <a:latin typeface="Arial" charset="0"/>
                <a:ea typeface="ＭＳ Ｐゴシック" charset="0"/>
                <a:cs typeface="ＭＳ Ｐゴシック" charset="0"/>
              </a:defRPr>
            </a:lvl1pPr>
            <a:lvl2pPr marL="742950" indent="-285750" algn="l" defTabSz="457200" rtl="0" eaLnBrk="1" latinLnBrk="0" hangingPunct="1">
              <a:defRPr sz="2000" b="1" kern="1200">
                <a:solidFill>
                  <a:schemeClr val="tx1"/>
                </a:solidFill>
                <a:latin typeface="Arial" charset="0"/>
                <a:ea typeface="ＭＳ Ｐゴシック" charset="0"/>
                <a:cs typeface="+mn-cs"/>
              </a:defRPr>
            </a:lvl2pPr>
            <a:lvl3pPr marL="1143000" indent="-228600" algn="l" defTabSz="457200" rtl="0" eaLnBrk="1" latinLnBrk="0" hangingPunct="1">
              <a:defRPr sz="2000" b="1" kern="1200">
                <a:solidFill>
                  <a:schemeClr val="tx1"/>
                </a:solidFill>
                <a:latin typeface="Arial" charset="0"/>
                <a:ea typeface="ＭＳ Ｐゴシック" charset="0"/>
                <a:cs typeface="+mn-cs"/>
              </a:defRPr>
            </a:lvl3pPr>
            <a:lvl4pPr marL="1600200" indent="-228600" algn="l" defTabSz="457200" rtl="0" eaLnBrk="1" latinLnBrk="0" hangingPunct="1">
              <a:defRPr sz="2000" b="1" kern="1200">
                <a:solidFill>
                  <a:schemeClr val="tx1"/>
                </a:solidFill>
                <a:latin typeface="Arial" charset="0"/>
                <a:ea typeface="ＭＳ Ｐゴシック" charset="0"/>
                <a:cs typeface="+mn-cs"/>
              </a:defRPr>
            </a:lvl4pPr>
            <a:lvl5pPr marL="2057400" indent="-228600" algn="l" defTabSz="457200" rtl="0" eaLnBrk="1" latinLnBrk="0" hangingPunct="1">
              <a:defRPr sz="2000"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Eind-     waarde</a:t>
            </a:r>
          </a:p>
        </p:txBody>
      </p:sp>
      <p:grpSp>
        <p:nvGrpSpPr>
          <p:cNvPr id="80" name="Groeperen 21">
            <a:extLst>
              <a:ext uri="{FF2B5EF4-FFF2-40B4-BE49-F238E27FC236}">
                <a16:creationId xmlns:a16="http://schemas.microsoft.com/office/drawing/2014/main" id="{941D451D-11FD-AABA-EA6D-8C26EDD59E50}"/>
              </a:ext>
            </a:extLst>
          </p:cNvPr>
          <p:cNvGrpSpPr/>
          <p:nvPr/>
        </p:nvGrpSpPr>
        <p:grpSpPr>
          <a:xfrm>
            <a:off x="6728939" y="1966363"/>
            <a:ext cx="2799218" cy="338137"/>
            <a:chOff x="1134426" y="2428070"/>
            <a:chExt cx="2917581" cy="338137"/>
          </a:xfrm>
          <a:solidFill>
            <a:srgbClr val="945DE8"/>
          </a:solidFill>
        </p:grpSpPr>
        <p:sp>
          <p:nvSpPr>
            <p:cNvPr id="86" name="Rectangle 16">
              <a:extLst>
                <a:ext uri="{FF2B5EF4-FFF2-40B4-BE49-F238E27FC236}">
                  <a16:creationId xmlns:a16="http://schemas.microsoft.com/office/drawing/2014/main" id="{A6E562C2-6DA9-08B5-E287-027F4B1A17AB}"/>
                </a:ext>
              </a:extLst>
            </p:cNvPr>
            <p:cNvSpPr>
              <a:spLocks noChangeArrowheads="1"/>
            </p:cNvSpPr>
            <p:nvPr/>
          </p:nvSpPr>
          <p:spPr bwMode="auto">
            <a:xfrm>
              <a:off x="2107442" y="2428070"/>
              <a:ext cx="959827" cy="338137"/>
            </a:xfrm>
            <a:prstGeom prst="rect">
              <a:avLst/>
            </a:prstGeom>
            <a:grpFill/>
            <a:ln w="9525">
              <a:solidFill>
                <a:srgbClr val="FFFFF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Effra" panose="02000506080000020004"/>
                  <a:ea typeface="+mn-ea"/>
                  <a:cs typeface="+mn-cs"/>
                </a:rPr>
                <a:t>  jaar 2</a:t>
              </a:r>
            </a:p>
          </p:txBody>
        </p:sp>
        <p:sp>
          <p:nvSpPr>
            <p:cNvPr id="87" name="Rectangle 16">
              <a:extLst>
                <a:ext uri="{FF2B5EF4-FFF2-40B4-BE49-F238E27FC236}">
                  <a16:creationId xmlns:a16="http://schemas.microsoft.com/office/drawing/2014/main" id="{89E6EB91-C93F-28BD-B471-C72E92574DA4}"/>
                </a:ext>
              </a:extLst>
            </p:cNvPr>
            <p:cNvSpPr>
              <a:spLocks noChangeArrowheads="1"/>
            </p:cNvSpPr>
            <p:nvPr/>
          </p:nvSpPr>
          <p:spPr bwMode="auto">
            <a:xfrm>
              <a:off x="3092180" y="2428070"/>
              <a:ext cx="959827" cy="338137"/>
            </a:xfrm>
            <a:prstGeom prst="rect">
              <a:avLst/>
            </a:prstGeom>
            <a:grpFill/>
            <a:ln w="9525">
              <a:solidFill>
                <a:srgbClr val="FFFFF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Effra" panose="02000506080000020004"/>
                  <a:ea typeface="+mn-ea"/>
                  <a:cs typeface="+mn-cs"/>
                </a:rPr>
                <a:t> jaar  3</a:t>
              </a:r>
            </a:p>
          </p:txBody>
        </p:sp>
        <p:sp>
          <p:nvSpPr>
            <p:cNvPr id="88" name="Rectangle 16">
              <a:extLst>
                <a:ext uri="{FF2B5EF4-FFF2-40B4-BE49-F238E27FC236}">
                  <a16:creationId xmlns:a16="http://schemas.microsoft.com/office/drawing/2014/main" id="{094DBADE-2F0C-D006-ABC7-9CB71115A181}"/>
                </a:ext>
              </a:extLst>
            </p:cNvPr>
            <p:cNvSpPr>
              <a:spLocks noChangeArrowheads="1"/>
            </p:cNvSpPr>
            <p:nvPr/>
          </p:nvSpPr>
          <p:spPr bwMode="auto">
            <a:xfrm>
              <a:off x="1134426" y="2428070"/>
              <a:ext cx="959827" cy="338137"/>
            </a:xfrm>
            <a:prstGeom prst="rect">
              <a:avLst/>
            </a:prstGeom>
            <a:grpFill/>
            <a:ln w="9525">
              <a:solidFill>
                <a:srgbClr val="FFFFFF"/>
              </a:solidFill>
              <a:miter lim="800000"/>
              <a:headEnd/>
              <a:tailEnd/>
            </a:ln>
          </p:spPr>
          <p:txBody>
            <a:bodyPr wrap="none" lIns="90000" tIns="46800" rIns="90000" bIns="46800" anchor="ct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Effra" panose="02000506080000020004"/>
                  <a:ea typeface="+mn-ea"/>
                  <a:cs typeface="+mn-cs"/>
                </a:rPr>
                <a:t>  jaar 1</a:t>
              </a:r>
            </a:p>
          </p:txBody>
        </p:sp>
      </p:grpSp>
      <p:sp>
        <p:nvSpPr>
          <p:cNvPr id="81" name="Tekstvak 22">
            <a:extLst>
              <a:ext uri="{FF2B5EF4-FFF2-40B4-BE49-F238E27FC236}">
                <a16:creationId xmlns:a16="http://schemas.microsoft.com/office/drawing/2014/main" id="{53537176-CAC6-427A-69B9-38FCA779A7B8}"/>
              </a:ext>
            </a:extLst>
          </p:cNvPr>
          <p:cNvSpPr txBox="1">
            <a:spLocks noChangeArrowheads="1"/>
          </p:cNvSpPr>
          <p:nvPr/>
        </p:nvSpPr>
        <p:spPr bwMode="auto">
          <a:xfrm>
            <a:off x="8731209" y="2352186"/>
            <a:ext cx="1029769"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nl-NL"/>
            </a:defPPr>
            <a:lvl1pPr marL="0" algn="l" defTabSz="457200" rtl="0" eaLnBrk="1" latinLnBrk="0" hangingPunct="1">
              <a:defRPr sz="2000" b="1" kern="1200">
                <a:solidFill>
                  <a:schemeClr val="tx1"/>
                </a:solidFill>
                <a:latin typeface="Arial" charset="0"/>
                <a:ea typeface="ＭＳ Ｐゴシック" charset="0"/>
                <a:cs typeface="ＭＳ Ｐゴシック" charset="0"/>
              </a:defRPr>
            </a:lvl1pPr>
            <a:lvl2pPr marL="742950" indent="-285750" algn="l" defTabSz="457200" rtl="0" eaLnBrk="1" latinLnBrk="0" hangingPunct="1">
              <a:defRPr sz="2000" b="1" kern="1200">
                <a:solidFill>
                  <a:schemeClr val="tx1"/>
                </a:solidFill>
                <a:latin typeface="Arial" charset="0"/>
                <a:ea typeface="ＭＳ Ｐゴシック" charset="0"/>
                <a:cs typeface="+mn-cs"/>
              </a:defRPr>
            </a:lvl2pPr>
            <a:lvl3pPr marL="1143000" indent="-228600" algn="l" defTabSz="457200" rtl="0" eaLnBrk="1" latinLnBrk="0" hangingPunct="1">
              <a:defRPr sz="2000" b="1" kern="1200">
                <a:solidFill>
                  <a:schemeClr val="tx1"/>
                </a:solidFill>
                <a:latin typeface="Arial" charset="0"/>
                <a:ea typeface="ＭＳ Ｐゴシック" charset="0"/>
                <a:cs typeface="+mn-cs"/>
              </a:defRPr>
            </a:lvl3pPr>
            <a:lvl4pPr marL="1600200" indent="-228600" algn="l" defTabSz="457200" rtl="0" eaLnBrk="1" latinLnBrk="0" hangingPunct="1">
              <a:defRPr sz="2000" b="1" kern="1200">
                <a:solidFill>
                  <a:schemeClr val="tx1"/>
                </a:solidFill>
                <a:latin typeface="Arial" charset="0"/>
                <a:ea typeface="ＭＳ Ｐゴシック" charset="0"/>
                <a:cs typeface="+mn-cs"/>
              </a:defRPr>
            </a:lvl4pPr>
            <a:lvl5pPr marL="2057400" indent="-228600" algn="l" defTabSz="457200" rtl="0" eaLnBrk="1" latinLnBrk="0" hangingPunct="1">
              <a:defRPr sz="2000"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€ 1.000</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2% interest</a:t>
            </a:r>
          </a:p>
        </p:txBody>
      </p:sp>
      <p:sp>
        <p:nvSpPr>
          <p:cNvPr id="82" name="Pijl omhoog 31">
            <a:extLst>
              <a:ext uri="{FF2B5EF4-FFF2-40B4-BE49-F238E27FC236}">
                <a16:creationId xmlns:a16="http://schemas.microsoft.com/office/drawing/2014/main" id="{393271DD-5B3B-CC31-FF98-AF168977DF34}"/>
              </a:ext>
            </a:extLst>
          </p:cNvPr>
          <p:cNvSpPr>
            <a:spLocks noChangeArrowheads="1"/>
          </p:cNvSpPr>
          <p:nvPr/>
        </p:nvSpPr>
        <p:spPr bwMode="auto">
          <a:xfrm rot="10800000" flipV="1">
            <a:off x="6654784" y="2327876"/>
            <a:ext cx="209675" cy="421815"/>
          </a:xfrm>
          <a:prstGeom prst="upArrow">
            <a:avLst>
              <a:gd name="adj1" fmla="val 50000"/>
              <a:gd name="adj2" fmla="val 49999"/>
            </a:avLst>
          </a:prstGeom>
          <a:solidFill>
            <a:srgbClr val="1B223F"/>
          </a:solidFill>
          <a:ln w="9525">
            <a:noFill/>
            <a:round/>
            <a:headEnd/>
            <a:tailEnd/>
          </a:ln>
        </p:spPr>
        <p:txBody>
          <a:bodyPr wrap="square" lIns="90000" tIns="46800" rIns="90000" bIns="46800">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1B223F"/>
              </a:solidFill>
              <a:effectLst/>
              <a:uLnTx/>
              <a:uFillTx/>
              <a:latin typeface="Effra" panose="02000506080000020004"/>
              <a:ea typeface="+mn-ea"/>
              <a:cs typeface="+mn-cs"/>
            </a:endParaRPr>
          </a:p>
        </p:txBody>
      </p:sp>
      <p:sp>
        <p:nvSpPr>
          <p:cNvPr id="83" name="Tekstvak 22">
            <a:extLst>
              <a:ext uri="{FF2B5EF4-FFF2-40B4-BE49-F238E27FC236}">
                <a16:creationId xmlns:a16="http://schemas.microsoft.com/office/drawing/2014/main" id="{0C73739D-A8FD-E2EF-B388-7850C9C6E959}"/>
              </a:ext>
            </a:extLst>
          </p:cNvPr>
          <p:cNvSpPr txBox="1">
            <a:spLocks noChangeArrowheads="1"/>
          </p:cNvSpPr>
          <p:nvPr/>
        </p:nvSpPr>
        <p:spPr bwMode="auto">
          <a:xfrm>
            <a:off x="6332036" y="2686851"/>
            <a:ext cx="865798" cy="46166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nl-NL"/>
            </a:defPPr>
            <a:lvl1pPr marL="0" algn="l" defTabSz="457200" rtl="0" eaLnBrk="1" latinLnBrk="0" hangingPunct="1">
              <a:defRPr sz="2000" b="1" kern="1200">
                <a:solidFill>
                  <a:schemeClr val="tx1"/>
                </a:solidFill>
                <a:latin typeface="Arial" charset="0"/>
                <a:ea typeface="ＭＳ Ｐゴシック" charset="0"/>
                <a:cs typeface="ＭＳ Ｐゴシック" charset="0"/>
              </a:defRPr>
            </a:lvl1pPr>
            <a:lvl2pPr marL="742950" indent="-285750" algn="l" defTabSz="457200" rtl="0" eaLnBrk="1" latinLnBrk="0" hangingPunct="1">
              <a:defRPr sz="2000" b="1" kern="1200">
                <a:solidFill>
                  <a:schemeClr val="tx1"/>
                </a:solidFill>
                <a:latin typeface="Arial" charset="0"/>
                <a:ea typeface="ＭＳ Ｐゴシック" charset="0"/>
                <a:cs typeface="+mn-cs"/>
              </a:defRPr>
            </a:lvl2pPr>
            <a:lvl3pPr marL="1143000" indent="-228600" algn="l" defTabSz="457200" rtl="0" eaLnBrk="1" latinLnBrk="0" hangingPunct="1">
              <a:defRPr sz="2000" b="1" kern="1200">
                <a:solidFill>
                  <a:schemeClr val="tx1"/>
                </a:solidFill>
                <a:latin typeface="Arial" charset="0"/>
                <a:ea typeface="ＭＳ Ｐゴシック" charset="0"/>
                <a:cs typeface="+mn-cs"/>
              </a:defRPr>
            </a:lvl3pPr>
            <a:lvl4pPr marL="1600200" indent="-228600" algn="l" defTabSz="457200" rtl="0" eaLnBrk="1" latinLnBrk="0" hangingPunct="1">
              <a:defRPr sz="2000" b="1" kern="1200">
                <a:solidFill>
                  <a:schemeClr val="tx1"/>
                </a:solidFill>
                <a:latin typeface="Arial" charset="0"/>
                <a:ea typeface="ＭＳ Ｐゴシック" charset="0"/>
                <a:cs typeface="+mn-cs"/>
              </a:defRPr>
            </a:lvl4pPr>
            <a:lvl5pPr marL="2057400" indent="-228600" algn="l" defTabSz="457200" rtl="0" eaLnBrk="1" latinLnBrk="0" hangingPunct="1">
              <a:defRPr sz="2000" b="1" kern="1200">
                <a:solidFill>
                  <a:schemeClr val="tx1"/>
                </a:solidFill>
                <a:latin typeface="Arial" charset="0"/>
                <a:ea typeface="ＭＳ Ｐゴシック" charset="0"/>
                <a:cs typeface="+mn-cs"/>
              </a:defRPr>
            </a:lvl5pPr>
            <a:lvl6pPr marL="25146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6pPr>
            <a:lvl7pPr marL="29718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7pPr>
            <a:lvl8pPr marL="34290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8pPr>
            <a:lvl9pPr marL="3886200" indent="-228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Contante waarde</a:t>
            </a:r>
          </a:p>
        </p:txBody>
      </p:sp>
      <p:sp>
        <p:nvSpPr>
          <p:cNvPr id="84" name="Tekstvak 42">
            <a:extLst>
              <a:ext uri="{FF2B5EF4-FFF2-40B4-BE49-F238E27FC236}">
                <a16:creationId xmlns:a16="http://schemas.microsoft.com/office/drawing/2014/main" id="{8F89D505-CB0C-0E58-B948-0F33BA769226}"/>
              </a:ext>
            </a:extLst>
          </p:cNvPr>
          <p:cNvSpPr txBox="1">
            <a:spLocks noChangeArrowheads="1"/>
          </p:cNvSpPr>
          <p:nvPr/>
        </p:nvSpPr>
        <p:spPr bwMode="auto">
          <a:xfrm>
            <a:off x="2584301" y="3195540"/>
            <a:ext cx="3008665" cy="67710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nl-NL"/>
            </a:defPPr>
            <a:lvl1pPr marL="0" algn="l" defTabSz="457200" rtl="0" eaLnBrk="1" latinLnBrk="0" hangingPunct="1">
              <a:defRPr sz="2000" b="1" kern="1200">
                <a:solidFill>
                  <a:schemeClr val="tx1"/>
                </a:solidFill>
                <a:latin typeface="Arial" charset="0"/>
                <a:ea typeface="ＭＳ Ｐゴシック" charset="0"/>
                <a:cs typeface="ＭＳ Ｐゴシック" charset="0"/>
              </a:defRPr>
            </a:lvl1pPr>
            <a:lvl2pPr marL="37931725" indent="-37474525" algn="l" defTabSz="457200" rtl="0" eaLnBrk="1" latinLnBrk="0" hangingPunct="1">
              <a:defRPr sz="2000" b="1" kern="1200">
                <a:solidFill>
                  <a:schemeClr val="tx1"/>
                </a:solidFill>
                <a:latin typeface="Arial" charset="0"/>
                <a:ea typeface="ＭＳ Ｐゴシック" charset="0"/>
                <a:cs typeface="+mn-cs"/>
              </a:defRPr>
            </a:lvl2pPr>
            <a:lvl3pPr marL="914400" algn="l" defTabSz="457200" rtl="0" eaLnBrk="1" latinLnBrk="0" hangingPunct="1">
              <a:defRPr sz="2000" b="1" kern="1200">
                <a:solidFill>
                  <a:schemeClr val="tx1"/>
                </a:solidFill>
                <a:latin typeface="Arial" charset="0"/>
                <a:ea typeface="ＭＳ Ｐゴシック" charset="0"/>
                <a:cs typeface="+mn-cs"/>
              </a:defRPr>
            </a:lvl3pPr>
            <a:lvl4pPr marL="1371600" algn="l" defTabSz="457200" rtl="0" eaLnBrk="1" latinLnBrk="0" hangingPunct="1">
              <a:defRPr sz="2000" b="1" kern="1200">
                <a:solidFill>
                  <a:schemeClr val="tx1"/>
                </a:solidFill>
                <a:latin typeface="Arial" charset="0"/>
                <a:ea typeface="ＭＳ Ｐゴシック" charset="0"/>
                <a:cs typeface="+mn-cs"/>
              </a:defRPr>
            </a:lvl4pPr>
            <a:lvl5pPr marL="1828800" algn="l" defTabSz="457200" rtl="0" eaLnBrk="1" latinLnBrk="0" hangingPunct="1">
              <a:defRPr sz="2000" b="1" kern="1200">
                <a:solidFill>
                  <a:schemeClr val="tx1"/>
                </a:solidFill>
                <a:latin typeface="Arial" charset="0"/>
                <a:ea typeface="ＭＳ Ｐゴシック" charset="0"/>
                <a:cs typeface="+mn-cs"/>
              </a:defRPr>
            </a:lvl5pPr>
            <a:lvl6pPr marL="4572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6pPr>
            <a:lvl7pPr marL="9144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7pPr>
            <a:lvl8pPr marL="1371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8pPr>
            <a:lvl9pPr marL="18288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1B223F"/>
                </a:solidFill>
                <a:effectLst/>
                <a:uLnTx/>
                <a:uFillTx/>
                <a:latin typeface="Effra" panose="02000506080000020004"/>
                <a:ea typeface="ＭＳ Ｐゴシック" charset="0"/>
              </a:rPr>
              <a:t>E = K x (1 + i)</a:t>
            </a:r>
            <a:r>
              <a:rPr kumimoji="0" lang="nl-NL" sz="2000" b="1" i="0" u="none" strike="noStrike" kern="1200" cap="none" spc="0" normalizeH="0" baseline="30000" noProof="0" dirty="0">
                <a:ln>
                  <a:noFill/>
                </a:ln>
                <a:solidFill>
                  <a:srgbClr val="1B223F"/>
                </a:solidFill>
                <a:effectLst/>
                <a:uLnTx/>
                <a:uFillTx/>
                <a:latin typeface="Effra" panose="02000506080000020004"/>
                <a:ea typeface="ＭＳ Ｐゴシック" charset="0"/>
              </a:rPr>
              <a:t>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600" b="0" i="0" u="none" strike="noStrike" kern="1200" cap="none" spc="0" normalizeH="0" baseline="0" noProof="0" dirty="0">
              <a:ln>
                <a:noFill/>
              </a:ln>
              <a:solidFill>
                <a:srgbClr val="1B223F"/>
              </a:solidFill>
              <a:effectLst/>
              <a:uLnTx/>
              <a:uFillTx/>
              <a:latin typeface="Effra" panose="02000506080000020004"/>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(voorbeeld: 1.000 x 1,02</a:t>
            </a:r>
            <a:r>
              <a:rPr kumimoji="0" lang="nl-NL" sz="1200" b="0" i="0" u="none" strike="noStrike" kern="1200" cap="none" spc="0" normalizeH="0" baseline="30000" noProof="0" dirty="0">
                <a:ln>
                  <a:noFill/>
                </a:ln>
                <a:solidFill>
                  <a:srgbClr val="1B223F"/>
                </a:solidFill>
                <a:effectLst/>
                <a:uLnTx/>
                <a:uFillTx/>
                <a:latin typeface="Effra" panose="02000506080000020004"/>
                <a:ea typeface="ＭＳ Ｐゴシック" charset="0"/>
              </a:rPr>
              <a:t>3</a:t>
            </a: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 = 1.061,21) </a:t>
            </a:r>
            <a:endParaRPr kumimoji="0" lang="nl-NL" sz="1200" b="0" i="0" u="none" strike="noStrike" kern="1200" cap="none" spc="0" normalizeH="0" baseline="30000" noProof="0" dirty="0">
              <a:ln>
                <a:noFill/>
              </a:ln>
              <a:solidFill>
                <a:srgbClr val="1B223F"/>
              </a:solidFill>
              <a:effectLst/>
              <a:uLnTx/>
              <a:uFillTx/>
              <a:latin typeface="Effra" panose="02000506080000020004"/>
              <a:ea typeface="ＭＳ Ｐゴシック" charset="0"/>
            </a:endParaRPr>
          </a:p>
        </p:txBody>
      </p:sp>
      <p:sp>
        <p:nvSpPr>
          <p:cNvPr id="85" name="Tekstvak 42">
            <a:extLst>
              <a:ext uri="{FF2B5EF4-FFF2-40B4-BE49-F238E27FC236}">
                <a16:creationId xmlns:a16="http://schemas.microsoft.com/office/drawing/2014/main" id="{CA182A6F-9FC1-BA79-6288-ACFAB0B4E050}"/>
              </a:ext>
            </a:extLst>
          </p:cNvPr>
          <p:cNvSpPr txBox="1">
            <a:spLocks noChangeArrowheads="1"/>
          </p:cNvSpPr>
          <p:nvPr/>
        </p:nvSpPr>
        <p:spPr bwMode="auto">
          <a:xfrm>
            <a:off x="6630307" y="3195540"/>
            <a:ext cx="3008665" cy="67710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txBody>
          <a:bodyPr wrap="square">
            <a:spAutoFit/>
          </a:bodyPr>
          <a:lstStyle>
            <a:defPPr>
              <a:defRPr lang="nl-NL"/>
            </a:defPPr>
            <a:lvl1pPr marL="0" algn="l" defTabSz="457200" rtl="0" eaLnBrk="1" latinLnBrk="0" hangingPunct="1">
              <a:defRPr sz="2000" b="1" kern="1200">
                <a:solidFill>
                  <a:schemeClr val="tx1"/>
                </a:solidFill>
                <a:latin typeface="Arial" charset="0"/>
                <a:ea typeface="ＭＳ Ｐゴシック" charset="0"/>
                <a:cs typeface="ＭＳ Ｐゴシック" charset="0"/>
              </a:defRPr>
            </a:lvl1pPr>
            <a:lvl2pPr marL="37931725" indent="-37474525" algn="l" defTabSz="457200" rtl="0" eaLnBrk="1" latinLnBrk="0" hangingPunct="1">
              <a:defRPr sz="2000" b="1" kern="1200">
                <a:solidFill>
                  <a:schemeClr val="tx1"/>
                </a:solidFill>
                <a:latin typeface="Arial" charset="0"/>
                <a:ea typeface="ＭＳ Ｐゴシック" charset="0"/>
                <a:cs typeface="+mn-cs"/>
              </a:defRPr>
            </a:lvl2pPr>
            <a:lvl3pPr marL="914400" algn="l" defTabSz="457200" rtl="0" eaLnBrk="1" latinLnBrk="0" hangingPunct="1">
              <a:defRPr sz="2000" b="1" kern="1200">
                <a:solidFill>
                  <a:schemeClr val="tx1"/>
                </a:solidFill>
                <a:latin typeface="Arial" charset="0"/>
                <a:ea typeface="ＭＳ Ｐゴシック" charset="0"/>
                <a:cs typeface="+mn-cs"/>
              </a:defRPr>
            </a:lvl3pPr>
            <a:lvl4pPr marL="1371600" algn="l" defTabSz="457200" rtl="0" eaLnBrk="1" latinLnBrk="0" hangingPunct="1">
              <a:defRPr sz="2000" b="1" kern="1200">
                <a:solidFill>
                  <a:schemeClr val="tx1"/>
                </a:solidFill>
                <a:latin typeface="Arial" charset="0"/>
                <a:ea typeface="ＭＳ Ｐゴシック" charset="0"/>
                <a:cs typeface="+mn-cs"/>
              </a:defRPr>
            </a:lvl4pPr>
            <a:lvl5pPr marL="1828800" algn="l" defTabSz="457200" rtl="0" eaLnBrk="1" latinLnBrk="0" hangingPunct="1">
              <a:defRPr sz="2000" b="1" kern="1200">
                <a:solidFill>
                  <a:schemeClr val="tx1"/>
                </a:solidFill>
                <a:latin typeface="Arial" charset="0"/>
                <a:ea typeface="ＭＳ Ｐゴシック" charset="0"/>
                <a:cs typeface="+mn-cs"/>
              </a:defRPr>
            </a:lvl5pPr>
            <a:lvl6pPr marL="4572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6pPr>
            <a:lvl7pPr marL="9144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7pPr>
            <a:lvl8pPr marL="13716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8pPr>
            <a:lvl9pPr marL="1828800" algn="l" defTabSz="457200" rtl="0" eaLnBrk="0" fontAlgn="base" latinLnBrk="0" hangingPunct="0">
              <a:spcBef>
                <a:spcPct val="50000"/>
              </a:spcBef>
              <a:spcAft>
                <a:spcPct val="0"/>
              </a:spcAft>
              <a:defRPr sz="2000" b="1" kern="1200">
                <a:solidFill>
                  <a:schemeClr val="tx1"/>
                </a:solidFill>
                <a:latin typeface="Arial" charset="0"/>
                <a:ea typeface="ＭＳ Ｐゴシック" charset="0"/>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1B223F"/>
                </a:solidFill>
                <a:effectLst/>
                <a:uLnTx/>
                <a:uFillTx/>
                <a:latin typeface="Effra" panose="02000506080000020004"/>
                <a:ea typeface="ＭＳ Ｐゴシック" charset="0"/>
              </a:rPr>
              <a:t>C = K x (1 + i)</a:t>
            </a:r>
            <a:r>
              <a:rPr kumimoji="0" lang="mr-IN" sz="2000" b="1" i="0" u="none" strike="noStrike" kern="1200" cap="none" spc="0" normalizeH="0" baseline="30000" noProof="0" dirty="0">
                <a:ln>
                  <a:noFill/>
                </a:ln>
                <a:solidFill>
                  <a:srgbClr val="1B223F"/>
                </a:solidFill>
                <a:effectLst/>
                <a:uLnTx/>
                <a:uFillTx/>
                <a:latin typeface="Effra" panose="02000506080000020004"/>
                <a:ea typeface="ＭＳ Ｐゴシック" charset="0"/>
                <a:cs typeface="Arial"/>
              </a:rPr>
              <a:t>–</a:t>
            </a:r>
            <a:r>
              <a:rPr kumimoji="0" lang="nl-NL" sz="2000" b="1" i="0" u="none" strike="noStrike" kern="1200" cap="none" spc="0" normalizeH="0" baseline="30000" noProof="0" dirty="0">
                <a:ln>
                  <a:noFill/>
                </a:ln>
                <a:solidFill>
                  <a:srgbClr val="1B223F"/>
                </a:solidFill>
                <a:effectLst/>
                <a:uLnTx/>
                <a:uFillTx/>
                <a:latin typeface="Effra" panose="02000506080000020004"/>
                <a:ea typeface="ＭＳ Ｐゴシック" charset="0"/>
              </a:rPr>
              <a:t>n</a:t>
            </a:r>
            <a:endParaRPr kumimoji="0" lang="nl-NL" sz="2000" b="1" i="0" u="none" strike="noStrike" kern="1200" cap="none" spc="0" normalizeH="0" baseline="0" noProof="0" dirty="0">
              <a:ln>
                <a:noFill/>
              </a:ln>
              <a:solidFill>
                <a:srgbClr val="1B223F"/>
              </a:solidFill>
              <a:effectLst/>
              <a:uLnTx/>
              <a:uFillTx/>
              <a:latin typeface="Effra" panose="02000506080000020004"/>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600" b="0" i="0" u="none" strike="noStrike" kern="1200" cap="none" spc="0" normalizeH="0" baseline="0" noProof="0" dirty="0">
              <a:ln>
                <a:noFill/>
              </a:ln>
              <a:solidFill>
                <a:srgbClr val="1B223F"/>
              </a:solidFill>
              <a:effectLst/>
              <a:uLnTx/>
              <a:uFillTx/>
              <a:latin typeface="Effra" panose="02000506080000020004"/>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(voorbeeld: 1.000 x 1,02</a:t>
            </a:r>
            <a:r>
              <a:rPr kumimoji="0" lang="nl-NL" sz="1200" b="0" i="0" u="none" strike="noStrike" kern="1200" cap="none" spc="0" normalizeH="0" baseline="30000" noProof="0" dirty="0">
                <a:ln>
                  <a:noFill/>
                </a:ln>
                <a:solidFill>
                  <a:srgbClr val="1B223F"/>
                </a:solidFill>
                <a:effectLst/>
                <a:uLnTx/>
                <a:uFillTx/>
                <a:latin typeface="Effra" panose="02000506080000020004"/>
                <a:ea typeface="ＭＳ Ｐゴシック" charset="0"/>
              </a:rPr>
              <a:t>-3</a:t>
            </a:r>
            <a:r>
              <a:rPr kumimoji="0" lang="nl-NL" sz="1200" b="0" i="0" u="none" strike="noStrike" kern="1200" cap="none" spc="0" normalizeH="0" baseline="0" noProof="0" dirty="0">
                <a:ln>
                  <a:noFill/>
                </a:ln>
                <a:solidFill>
                  <a:srgbClr val="1B223F"/>
                </a:solidFill>
                <a:effectLst/>
                <a:uLnTx/>
                <a:uFillTx/>
                <a:latin typeface="Effra" panose="02000506080000020004"/>
                <a:ea typeface="ＭＳ Ｐゴシック" charset="0"/>
              </a:rPr>
              <a:t> = 942,32)  </a:t>
            </a:r>
            <a:endParaRPr kumimoji="0" lang="nl-NL" sz="1200" b="0" i="0" u="none" strike="noStrike" kern="1200" cap="none" spc="0" normalizeH="0" baseline="30000" noProof="0" dirty="0">
              <a:ln>
                <a:noFill/>
              </a:ln>
              <a:solidFill>
                <a:srgbClr val="1B223F"/>
              </a:solidFill>
              <a:effectLst/>
              <a:uLnTx/>
              <a:uFillTx/>
              <a:latin typeface="Effra" panose="02000506080000020004"/>
              <a:ea typeface="ＭＳ Ｐゴシック" charset="0"/>
            </a:endParaRPr>
          </a:p>
        </p:txBody>
      </p:sp>
      <p:sp>
        <p:nvSpPr>
          <p:cNvPr id="92" name="Tekstvak 91">
            <a:extLst>
              <a:ext uri="{FF2B5EF4-FFF2-40B4-BE49-F238E27FC236}">
                <a16:creationId xmlns:a16="http://schemas.microsoft.com/office/drawing/2014/main" id="{4E1EC2E9-3839-3A4D-49B7-8D483211089D}"/>
              </a:ext>
            </a:extLst>
          </p:cNvPr>
          <p:cNvSpPr txBox="1"/>
          <p:nvPr/>
        </p:nvSpPr>
        <p:spPr>
          <a:xfrm>
            <a:off x="9783097" y="6322142"/>
            <a:ext cx="20057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black"/>
                </a:solidFill>
                <a:effectLst/>
                <a:uLnTx/>
                <a:uFillTx/>
                <a:latin typeface="Calibri" panose="020F0502020204030204"/>
                <a:ea typeface="+mn-ea"/>
                <a:cs typeface="+mn-cs"/>
              </a:rPr>
              <a:t>Bron: cumulus.co</a:t>
            </a:r>
          </a:p>
        </p:txBody>
      </p:sp>
    </p:spTree>
    <p:extLst>
      <p:ext uri="{BB962C8B-B14F-4D97-AF65-F5344CB8AC3E}">
        <p14:creationId xmlns:p14="http://schemas.microsoft.com/office/powerpoint/2010/main" val="33023678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8547-B08E-DEA9-3D35-F0948F36E5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7912F9-C589-D514-3A3D-2BA97432D776}"/>
              </a:ext>
            </a:extLst>
          </p:cNvPr>
          <p:cNvSpPr>
            <a:spLocks noGrp="1"/>
          </p:cNvSpPr>
          <p:nvPr>
            <p:ph type="title"/>
          </p:nvPr>
        </p:nvSpPr>
        <p:spPr/>
        <p:txBody>
          <a:bodyPr/>
          <a:lstStyle/>
          <a:p>
            <a:r>
              <a:rPr lang="nl-NL" dirty="0"/>
              <a:t>Examenvoorbeeld (2025-I, opgave 5)</a:t>
            </a:r>
          </a:p>
        </p:txBody>
      </p:sp>
      <p:sp>
        <p:nvSpPr>
          <p:cNvPr id="10" name="Tijdelijke aanduiding voor inhoud 9">
            <a:extLst>
              <a:ext uri="{FF2B5EF4-FFF2-40B4-BE49-F238E27FC236}">
                <a16:creationId xmlns:a16="http://schemas.microsoft.com/office/drawing/2014/main" id="{A2EDCE23-CE8E-F5F9-299C-2687021D2266}"/>
              </a:ext>
            </a:extLst>
          </p:cNvPr>
          <p:cNvSpPr>
            <a:spLocks noGrp="1"/>
          </p:cNvSpPr>
          <p:nvPr>
            <p:ph sz="half" idx="2"/>
          </p:nvPr>
        </p:nvSpPr>
        <p:spPr>
          <a:xfrm>
            <a:off x="6191469" y="4621960"/>
            <a:ext cx="5181600" cy="1775522"/>
          </a:xfrm>
        </p:spPr>
        <p:txBody>
          <a:bodyPr>
            <a:normAutofit lnSpcReduction="10000"/>
          </a:bodyPr>
          <a:lstStyle/>
          <a:p>
            <a:pPr marL="0" indent="0">
              <a:buNone/>
            </a:pPr>
            <a:r>
              <a:rPr lang="nl-NL" dirty="0"/>
              <a:t>Antwoord:</a:t>
            </a:r>
          </a:p>
          <a:p>
            <a:pPr marL="0" indent="0">
              <a:buNone/>
            </a:pPr>
            <a:r>
              <a:rPr lang="nl-NL" dirty="0"/>
              <a:t>(6.500 x 1,014</a:t>
            </a:r>
            <a:r>
              <a:rPr lang="nl-NL" baseline="30000" dirty="0"/>
              <a:t>10</a:t>
            </a:r>
            <a:r>
              <a:rPr lang="nl-NL" dirty="0"/>
              <a:t> + 7.500) x 1,014</a:t>
            </a:r>
            <a:r>
              <a:rPr lang="nl-NL" baseline="30000" dirty="0"/>
              <a:t>8</a:t>
            </a:r>
            <a:r>
              <a:rPr lang="nl-NL" dirty="0"/>
              <a:t> x 1,0165</a:t>
            </a:r>
            <a:r>
              <a:rPr lang="nl-NL" baseline="30000" dirty="0"/>
              <a:t>5</a:t>
            </a:r>
            <a:r>
              <a:rPr lang="nl-NL" dirty="0"/>
              <a:t> = € 18.157,19 </a:t>
            </a:r>
          </a:p>
          <a:p>
            <a:pPr marL="0" indent="0">
              <a:buNone/>
            </a:pPr>
            <a:r>
              <a:rPr lang="nl-NL" dirty="0"/>
              <a:t>(en dat is dus meer dan € 15.000) </a:t>
            </a:r>
          </a:p>
        </p:txBody>
      </p:sp>
      <p:sp>
        <p:nvSpPr>
          <p:cNvPr id="11" name="Tekstvak 10">
            <a:extLst>
              <a:ext uri="{FF2B5EF4-FFF2-40B4-BE49-F238E27FC236}">
                <a16:creationId xmlns:a16="http://schemas.microsoft.com/office/drawing/2014/main" id="{1F183F71-69B7-FA68-9EB4-2E45111CB966}"/>
              </a:ext>
            </a:extLst>
          </p:cNvPr>
          <p:cNvSpPr txBox="1"/>
          <p:nvPr/>
        </p:nvSpPr>
        <p:spPr>
          <a:xfrm>
            <a:off x="353961" y="1455174"/>
            <a:ext cx="552572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Eva wil een appartement kopen als blijkt dat zij op 1 januari 2026 voldoende spaarsaldo heeft opgebouwd om de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kosten koper</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van het appartement en de </a:t>
            </a: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verbouwing</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te kunnen betalen.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 koopsom van haar appartement kan ze volledig financieren met een hypothecaire lening.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De kosten koper en verbouwingskosten zullen naar verwachting in totaal € 15.000 zijn</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Eva wil hiervoor het opgebouwde spaarsaldo gebruiken dat ze gedurende haar studietijd en daarna niet heeft gebruikt (zie informatiebron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Vraag 26 (2p):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prstClr val="black"/>
                </a:solidFill>
                <a:effectLst/>
                <a:uLnTx/>
                <a:uFillTx/>
                <a:latin typeface="Calibri" panose="020F0502020204030204"/>
                <a:ea typeface="+mn-ea"/>
                <a:cs typeface="+mn-cs"/>
              </a:rPr>
              <a:t>Toon aan dat het spaargeld per 1 januari 2026 genoeg is om de kosten koper en de verbouwingskosten te betalen.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oep 17">
            <a:extLst>
              <a:ext uri="{FF2B5EF4-FFF2-40B4-BE49-F238E27FC236}">
                <a16:creationId xmlns:a16="http://schemas.microsoft.com/office/drawing/2014/main" id="{466CA885-F91C-182A-FD79-FEB43556C292}"/>
              </a:ext>
            </a:extLst>
          </p:cNvPr>
          <p:cNvGrpSpPr/>
          <p:nvPr/>
        </p:nvGrpSpPr>
        <p:grpSpPr>
          <a:xfrm>
            <a:off x="6096000" y="167718"/>
            <a:ext cx="5958948" cy="4275894"/>
            <a:chOff x="6096000" y="318612"/>
            <a:chExt cx="5958948" cy="4275894"/>
          </a:xfrm>
        </p:grpSpPr>
        <p:pic>
          <p:nvPicPr>
            <p:cNvPr id="15" name="Afbeelding 14">
              <a:extLst>
                <a:ext uri="{FF2B5EF4-FFF2-40B4-BE49-F238E27FC236}">
                  <a16:creationId xmlns:a16="http://schemas.microsoft.com/office/drawing/2014/main" id="{B9EB212E-3127-E38A-E6C3-0D9F1F7C2C21}"/>
                </a:ext>
              </a:extLst>
            </p:cNvPr>
            <p:cNvPicPr>
              <a:picLocks noChangeAspect="1"/>
            </p:cNvPicPr>
            <p:nvPr/>
          </p:nvPicPr>
          <p:blipFill>
            <a:blip r:embed="rId2"/>
            <a:stretch>
              <a:fillRect/>
            </a:stretch>
          </p:blipFill>
          <p:spPr>
            <a:xfrm>
              <a:off x="6096000" y="318612"/>
              <a:ext cx="5839570" cy="4275894"/>
            </a:xfrm>
            <a:prstGeom prst="rect">
              <a:avLst/>
            </a:prstGeom>
          </p:spPr>
        </p:pic>
        <p:pic>
          <p:nvPicPr>
            <p:cNvPr id="17" name="Afbeelding 16">
              <a:extLst>
                <a:ext uri="{FF2B5EF4-FFF2-40B4-BE49-F238E27FC236}">
                  <a16:creationId xmlns:a16="http://schemas.microsoft.com/office/drawing/2014/main" id="{0E4069A2-81B5-3B32-642A-ACE2F4F1148B}"/>
                </a:ext>
              </a:extLst>
            </p:cNvPr>
            <p:cNvPicPr>
              <a:picLocks noChangeAspect="1"/>
            </p:cNvPicPr>
            <p:nvPr/>
          </p:nvPicPr>
          <p:blipFill>
            <a:blip r:embed="rId3"/>
            <a:stretch>
              <a:fillRect/>
            </a:stretch>
          </p:blipFill>
          <p:spPr>
            <a:xfrm>
              <a:off x="8298425" y="337671"/>
              <a:ext cx="3756523" cy="207141"/>
            </a:xfrm>
            <a:prstGeom prst="rect">
              <a:avLst/>
            </a:prstGeom>
          </p:spPr>
        </p:pic>
      </p:grpSp>
      <p:sp>
        <p:nvSpPr>
          <p:cNvPr id="19" name="Rechthoek 18">
            <a:extLst>
              <a:ext uri="{FF2B5EF4-FFF2-40B4-BE49-F238E27FC236}">
                <a16:creationId xmlns:a16="http://schemas.microsoft.com/office/drawing/2014/main" id="{05E84A71-DCE3-ED63-DD0B-283A1EF8BC1C}"/>
              </a:ext>
            </a:extLst>
          </p:cNvPr>
          <p:cNvSpPr/>
          <p:nvPr/>
        </p:nvSpPr>
        <p:spPr>
          <a:xfrm>
            <a:off x="8652387" y="5093110"/>
            <a:ext cx="1179871" cy="393290"/>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AF16443C-AFE3-0E95-E0AD-1F9201B1EB64}"/>
              </a:ext>
            </a:extLst>
          </p:cNvPr>
          <p:cNvSpPr/>
          <p:nvPr/>
        </p:nvSpPr>
        <p:spPr>
          <a:xfrm>
            <a:off x="9901084" y="5093110"/>
            <a:ext cx="1263445" cy="393290"/>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2781ED44-6107-E289-F308-97EB714F44C0}"/>
              </a:ext>
            </a:extLst>
          </p:cNvPr>
          <p:cNvSpPr/>
          <p:nvPr/>
        </p:nvSpPr>
        <p:spPr>
          <a:xfrm>
            <a:off x="6191469" y="5464216"/>
            <a:ext cx="1507189" cy="393290"/>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8DE2FA0B-0DFB-803B-0C6F-6DBBC2F9BB2C}"/>
              </a:ext>
            </a:extLst>
          </p:cNvPr>
          <p:cNvSpPr/>
          <p:nvPr/>
        </p:nvSpPr>
        <p:spPr>
          <a:xfrm>
            <a:off x="7902995" y="5509721"/>
            <a:ext cx="1793752" cy="393290"/>
          </a:xfrm>
          <a:prstGeom prst="rect">
            <a:avLst/>
          </a:prstGeom>
          <a:solidFill>
            <a:srgbClr val="945D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7424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9"/>
                                        </p:tgtEl>
                                        <p:attrNameLst>
                                          <p:attrName>ppt_x</p:attrName>
                                        </p:attrNameLst>
                                      </p:cBhvr>
                                      <p:tavLst>
                                        <p:tav tm="0">
                                          <p:val>
                                            <p:strVal val="ppt_x"/>
                                          </p:val>
                                        </p:tav>
                                        <p:tav tm="100000">
                                          <p:val>
                                            <p:strVal val="ppt_x"/>
                                          </p:val>
                                        </p:tav>
                                      </p:tavLst>
                                    </p:anim>
                                    <p:anim calcmode="lin" valueType="num">
                                      <p:cBhvr additive="base">
                                        <p:cTn id="20" dur="500"/>
                                        <p:tgtEl>
                                          <p:spTgt spid="19"/>
                                        </p:tgtEl>
                                        <p:attrNameLst>
                                          <p:attrName>ppt_y</p:attrName>
                                        </p:attrNameLst>
                                      </p:cBhvr>
                                      <p:tavLst>
                                        <p:tav tm="0">
                                          <p:val>
                                            <p:strVal val="ppt_y"/>
                                          </p:val>
                                        </p:tav>
                                        <p:tav tm="100000">
                                          <p:val>
                                            <p:strVal val="1+ppt_h/2"/>
                                          </p:val>
                                        </p:tav>
                                      </p:tavLst>
                                    </p:anim>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20"/>
                                        </p:tgtEl>
                                        <p:attrNameLst>
                                          <p:attrName>ppt_x</p:attrName>
                                        </p:attrNameLst>
                                      </p:cBhvr>
                                      <p:tavLst>
                                        <p:tav tm="0">
                                          <p:val>
                                            <p:strVal val="ppt_x"/>
                                          </p:val>
                                        </p:tav>
                                        <p:tav tm="100000">
                                          <p:val>
                                            <p:strVal val="ppt_x"/>
                                          </p:val>
                                        </p:tav>
                                      </p:tavLst>
                                    </p:anim>
                                    <p:anim calcmode="lin" valueType="num">
                                      <p:cBhvr additive="base">
                                        <p:cTn id="26" dur="500"/>
                                        <p:tgtEl>
                                          <p:spTgt spid="20"/>
                                        </p:tgtEl>
                                        <p:attrNameLst>
                                          <p:attrName>ppt_y</p:attrName>
                                        </p:attrNameLst>
                                      </p:cBhvr>
                                      <p:tavLst>
                                        <p:tav tm="0">
                                          <p:val>
                                            <p:strVal val="ppt_y"/>
                                          </p:val>
                                        </p:tav>
                                        <p:tav tm="100000">
                                          <p:val>
                                            <p:strVal val="1+ppt_h/2"/>
                                          </p:val>
                                        </p:tav>
                                      </p:tavLst>
                                    </p:anim>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21"/>
                                        </p:tgtEl>
                                        <p:attrNameLst>
                                          <p:attrName>ppt_x</p:attrName>
                                        </p:attrNameLst>
                                      </p:cBhvr>
                                      <p:tavLst>
                                        <p:tav tm="0">
                                          <p:val>
                                            <p:strVal val="ppt_x"/>
                                          </p:val>
                                        </p:tav>
                                        <p:tav tm="100000">
                                          <p:val>
                                            <p:strVal val="ppt_x"/>
                                          </p:val>
                                        </p:tav>
                                      </p:tavLst>
                                    </p:anim>
                                    <p:anim calcmode="lin" valueType="num">
                                      <p:cBhvr additive="base">
                                        <p:cTn id="32" dur="500"/>
                                        <p:tgtEl>
                                          <p:spTgt spid="21"/>
                                        </p:tgtEl>
                                        <p:attrNameLst>
                                          <p:attrName>ppt_y</p:attrName>
                                        </p:attrNameLst>
                                      </p:cBhvr>
                                      <p:tavLst>
                                        <p:tav tm="0">
                                          <p:val>
                                            <p:strVal val="ppt_y"/>
                                          </p:val>
                                        </p:tav>
                                        <p:tav tm="100000">
                                          <p:val>
                                            <p:strVal val="1+ppt_h/2"/>
                                          </p:val>
                                        </p:tav>
                                      </p:tavLst>
                                    </p:anim>
                                    <p:set>
                                      <p:cBhvr>
                                        <p:cTn id="33" dur="1" fill="hold">
                                          <p:stCondLst>
                                            <p:cond delay="499"/>
                                          </p:stCondLst>
                                        </p:cTn>
                                        <p:tgtEl>
                                          <p:spTgt spid="2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0" nodeType="clickEffect">
                                  <p:stCondLst>
                                    <p:cond delay="0"/>
                                  </p:stCondLst>
                                  <p:childTnLst>
                                    <p:anim calcmode="lin" valueType="num">
                                      <p:cBhvr additive="base">
                                        <p:cTn id="37" dur="500"/>
                                        <p:tgtEl>
                                          <p:spTgt spid="22"/>
                                        </p:tgtEl>
                                        <p:attrNameLst>
                                          <p:attrName>ppt_x</p:attrName>
                                        </p:attrNameLst>
                                      </p:cBhvr>
                                      <p:tavLst>
                                        <p:tav tm="0">
                                          <p:val>
                                            <p:strVal val="ppt_x"/>
                                          </p:val>
                                        </p:tav>
                                        <p:tav tm="100000">
                                          <p:val>
                                            <p:strVal val="ppt_x"/>
                                          </p:val>
                                        </p:tav>
                                      </p:tavLst>
                                    </p:anim>
                                    <p:anim calcmode="lin" valueType="num">
                                      <p:cBhvr additive="base">
                                        <p:cTn id="38" dur="500"/>
                                        <p:tgtEl>
                                          <p:spTgt spid="22"/>
                                        </p:tgtEl>
                                        <p:attrNameLst>
                                          <p:attrName>ppt_y</p:attrName>
                                        </p:attrNameLst>
                                      </p:cBhvr>
                                      <p:tavLst>
                                        <p:tav tm="0">
                                          <p:val>
                                            <p:strVal val="ppt_y"/>
                                          </p:val>
                                        </p:tav>
                                        <p:tav tm="100000">
                                          <p:val>
                                            <p:strVal val="1+ppt_h/2"/>
                                          </p:val>
                                        </p:tav>
                                      </p:tavLst>
                                    </p:anim>
                                    <p:set>
                                      <p:cBhvr>
                                        <p:cTn id="39" dur="1" fill="hold">
                                          <p:stCondLst>
                                            <p:cond delay="499"/>
                                          </p:stCondLst>
                                        </p:cTn>
                                        <p:tgtEl>
                                          <p:spTgt spid="22"/>
                                        </p:tgtEl>
                                        <p:attrNameLst>
                                          <p:attrName>style.visibility</p:attrName>
                                        </p:attrNameLst>
                                      </p:cBhvr>
                                      <p:to>
                                        <p:strVal val="hidden"/>
                                      </p:to>
                                    </p:set>
                                  </p:childTnLst>
                                </p:cTn>
                              </p:par>
                              <p:par>
                                <p:cTn id="40" presetID="2" presetClass="entr" presetSubtype="4" fill="hold" nodeType="with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 calcmode="lin" valueType="num">
                                      <p:cBhvr additive="base">
                                        <p:cTn id="4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734B3-4280-47E8-7C87-B742BF13274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6BA867-D1B0-4F0B-AEBB-DF28A1A0AE7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34CD2FC-E3FF-31A2-E8E2-B6D29CE3B17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821167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9386BB-FE31-400A-AE2A-6F90221131B3}"/>
              </a:ext>
            </a:extLst>
          </p:cNvPr>
          <p:cNvSpPr>
            <a:spLocks noGrp="1"/>
          </p:cNvSpPr>
          <p:nvPr>
            <p:ph type="title"/>
          </p:nvPr>
        </p:nvSpPr>
        <p:spPr/>
        <p:txBody>
          <a:bodyPr/>
          <a:lstStyle/>
          <a:p>
            <a:r>
              <a:rPr lang="nl-NL" dirty="0"/>
              <a:t>Afnemers- en leverancierskrediet</a:t>
            </a:r>
          </a:p>
        </p:txBody>
      </p:sp>
      <p:sp>
        <p:nvSpPr>
          <p:cNvPr id="5" name="Tijdelijke aanduiding voor tekst 4">
            <a:extLst>
              <a:ext uri="{FF2B5EF4-FFF2-40B4-BE49-F238E27FC236}">
                <a16:creationId xmlns:a16="http://schemas.microsoft.com/office/drawing/2014/main" id="{5226FEC1-78F4-4F37-8CBC-8E8255ADC7BC}"/>
              </a:ext>
            </a:extLst>
          </p:cNvPr>
          <p:cNvSpPr>
            <a:spLocks noGrp="1"/>
          </p:cNvSpPr>
          <p:nvPr>
            <p:ph type="body" idx="1"/>
          </p:nvPr>
        </p:nvSpPr>
        <p:spPr/>
        <p:txBody>
          <a:bodyPr/>
          <a:lstStyle/>
          <a:p>
            <a:r>
              <a:rPr lang="nl-NL" dirty="0"/>
              <a:t>Matthijs</a:t>
            </a:r>
          </a:p>
        </p:txBody>
      </p:sp>
    </p:spTree>
    <p:extLst>
      <p:ext uri="{BB962C8B-B14F-4D97-AF65-F5344CB8AC3E}">
        <p14:creationId xmlns:p14="http://schemas.microsoft.com/office/powerpoint/2010/main" val="2939757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B6FF-8885-A3EC-3B8E-2DF82E6FE64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2AD1DD4-03FE-DC90-C6C1-C2A8DD048D5E}"/>
              </a:ext>
            </a:extLst>
          </p:cNvPr>
          <p:cNvSpPr>
            <a:spLocks noGrp="1"/>
          </p:cNvSpPr>
          <p:nvPr>
            <p:ph type="title"/>
          </p:nvPr>
        </p:nvSpPr>
        <p:spPr/>
        <p:txBody>
          <a:bodyPr/>
          <a:lstStyle/>
          <a:p>
            <a:r>
              <a:rPr lang="nl-NL" dirty="0"/>
              <a:t>Leverancierskrediet</a:t>
            </a:r>
          </a:p>
        </p:txBody>
      </p:sp>
      <p:pic>
        <p:nvPicPr>
          <p:cNvPr id="5" name="Graphic 4" descr="Fabriek met effen opvulling">
            <a:extLst>
              <a:ext uri="{FF2B5EF4-FFF2-40B4-BE49-F238E27FC236}">
                <a16:creationId xmlns:a16="http://schemas.microsoft.com/office/drawing/2014/main" id="{A6D51E60-4DFF-2363-47B8-7F0D0E2C763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0684" y="2304729"/>
            <a:ext cx="2081515" cy="2081515"/>
          </a:xfrm>
          <a:prstGeom prst="rect">
            <a:avLst/>
          </a:prstGeom>
        </p:spPr>
      </p:pic>
      <p:pic>
        <p:nvPicPr>
          <p:cNvPr id="14" name="Graphic 13" descr="Winkelwagen met effen opvulling">
            <a:extLst>
              <a:ext uri="{FF2B5EF4-FFF2-40B4-BE49-F238E27FC236}">
                <a16:creationId xmlns:a16="http://schemas.microsoft.com/office/drawing/2014/main" id="{50B1C29B-D60D-135E-FB0C-2BD3F8190F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7990" y="2554550"/>
            <a:ext cx="1831694" cy="1831694"/>
          </a:xfrm>
          <a:prstGeom prst="rect">
            <a:avLst/>
          </a:prstGeom>
        </p:spPr>
      </p:pic>
      <p:sp>
        <p:nvSpPr>
          <p:cNvPr id="15" name="Tekstvak 14">
            <a:extLst>
              <a:ext uri="{FF2B5EF4-FFF2-40B4-BE49-F238E27FC236}">
                <a16:creationId xmlns:a16="http://schemas.microsoft.com/office/drawing/2014/main" id="{D3BB7F56-9C0D-9269-2732-CB34DF4B5DBA}"/>
              </a:ext>
            </a:extLst>
          </p:cNvPr>
          <p:cNvSpPr txBox="1"/>
          <p:nvPr/>
        </p:nvSpPr>
        <p:spPr>
          <a:xfrm>
            <a:off x="2430684" y="2219170"/>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Leverancier</a:t>
            </a:r>
          </a:p>
        </p:txBody>
      </p:sp>
      <p:sp>
        <p:nvSpPr>
          <p:cNvPr id="16" name="Tekstvak 15">
            <a:extLst>
              <a:ext uri="{FF2B5EF4-FFF2-40B4-BE49-F238E27FC236}">
                <a16:creationId xmlns:a16="http://schemas.microsoft.com/office/drawing/2014/main" id="{3B81D19C-F728-DC6F-3B74-F6C80C53BE78}"/>
              </a:ext>
            </a:extLst>
          </p:cNvPr>
          <p:cNvSpPr txBox="1"/>
          <p:nvPr/>
        </p:nvSpPr>
        <p:spPr>
          <a:xfrm>
            <a:off x="7683179" y="2236802"/>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Afnemer</a:t>
            </a:r>
          </a:p>
        </p:txBody>
      </p:sp>
      <p:sp>
        <p:nvSpPr>
          <p:cNvPr id="17" name="Pijl: rechts 16">
            <a:extLst>
              <a:ext uri="{FF2B5EF4-FFF2-40B4-BE49-F238E27FC236}">
                <a16:creationId xmlns:a16="http://schemas.microsoft.com/office/drawing/2014/main" id="{FBDACAF8-10DB-2C5A-B7E8-E74FF417F8C0}"/>
              </a:ext>
            </a:extLst>
          </p:cNvPr>
          <p:cNvSpPr/>
          <p:nvPr/>
        </p:nvSpPr>
        <p:spPr>
          <a:xfrm>
            <a:off x="4815069" y="2908665"/>
            <a:ext cx="2731625" cy="18519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Pijl: links 17">
            <a:extLst>
              <a:ext uri="{FF2B5EF4-FFF2-40B4-BE49-F238E27FC236}">
                <a16:creationId xmlns:a16="http://schemas.microsoft.com/office/drawing/2014/main" id="{CCF4189D-AC73-59DB-C7AC-5E348554CDEE}"/>
              </a:ext>
            </a:extLst>
          </p:cNvPr>
          <p:cNvSpPr/>
          <p:nvPr/>
        </p:nvSpPr>
        <p:spPr>
          <a:xfrm>
            <a:off x="4815069" y="4058755"/>
            <a:ext cx="2731625" cy="185195"/>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9" name="Graphic 18" descr="Euro met effen opvulling">
            <a:extLst>
              <a:ext uri="{FF2B5EF4-FFF2-40B4-BE49-F238E27FC236}">
                <a16:creationId xmlns:a16="http://schemas.microsoft.com/office/drawing/2014/main" id="{8E944915-7C8B-7618-994E-A6DEF255D28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759" y="3429000"/>
            <a:ext cx="612671" cy="612671"/>
          </a:xfrm>
          <a:prstGeom prst="rect">
            <a:avLst/>
          </a:prstGeom>
        </p:spPr>
      </p:pic>
      <p:pic>
        <p:nvPicPr>
          <p:cNvPr id="20" name="Graphic 19" descr="Auto met effen opvulling">
            <a:extLst>
              <a:ext uri="{FF2B5EF4-FFF2-40B4-BE49-F238E27FC236}">
                <a16:creationId xmlns:a16="http://schemas.microsoft.com/office/drawing/2014/main" id="{51DCD049-A532-3E5E-90EB-E5BAA49DCE2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8760" y="2179460"/>
            <a:ext cx="914400" cy="914400"/>
          </a:xfrm>
          <a:prstGeom prst="rect">
            <a:avLst/>
          </a:prstGeom>
        </p:spPr>
      </p:pic>
      <p:sp>
        <p:nvSpPr>
          <p:cNvPr id="21" name="Tekstvak 20">
            <a:extLst>
              <a:ext uri="{FF2B5EF4-FFF2-40B4-BE49-F238E27FC236}">
                <a16:creationId xmlns:a16="http://schemas.microsoft.com/office/drawing/2014/main" id="{2AFD926F-BD9C-8E56-8172-C8F67CC30F7E}"/>
              </a:ext>
            </a:extLst>
          </p:cNvPr>
          <p:cNvSpPr txBox="1"/>
          <p:nvPr/>
        </p:nvSpPr>
        <p:spPr>
          <a:xfrm>
            <a:off x="2095018" y="5203904"/>
            <a:ext cx="24769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Verstrekt leverancierskrediet = debiteuren</a:t>
            </a:r>
          </a:p>
        </p:txBody>
      </p:sp>
      <p:sp>
        <p:nvSpPr>
          <p:cNvPr id="22" name="Tekstvak 21">
            <a:extLst>
              <a:ext uri="{FF2B5EF4-FFF2-40B4-BE49-F238E27FC236}">
                <a16:creationId xmlns:a16="http://schemas.microsoft.com/office/drawing/2014/main" id="{F1EDC5DB-6B02-9478-BAB3-666907166767}"/>
              </a:ext>
            </a:extLst>
          </p:cNvPr>
          <p:cNvSpPr txBox="1"/>
          <p:nvPr/>
        </p:nvSpPr>
        <p:spPr>
          <a:xfrm>
            <a:off x="7546694" y="5132354"/>
            <a:ext cx="247698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Ontvangen leverancierskrediet = crediteuren</a:t>
            </a:r>
          </a:p>
        </p:txBody>
      </p:sp>
    </p:spTree>
    <p:extLst>
      <p:ext uri="{BB962C8B-B14F-4D97-AF65-F5344CB8AC3E}">
        <p14:creationId xmlns:p14="http://schemas.microsoft.com/office/powerpoint/2010/main" val="3739389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2B0C9-3E12-6D3C-FFDF-C04AC8A9DEE3}"/>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689CAE9-C397-9C10-C6A0-861F4F6532E4}"/>
              </a:ext>
            </a:extLst>
          </p:cNvPr>
          <p:cNvSpPr>
            <a:spLocks noGrp="1"/>
          </p:cNvSpPr>
          <p:nvPr>
            <p:ph type="title"/>
          </p:nvPr>
        </p:nvSpPr>
        <p:spPr/>
        <p:txBody>
          <a:bodyPr/>
          <a:lstStyle/>
          <a:p>
            <a:r>
              <a:rPr lang="nl-NL" dirty="0"/>
              <a:t>Afnemerskrediet</a:t>
            </a:r>
          </a:p>
        </p:txBody>
      </p:sp>
      <p:pic>
        <p:nvPicPr>
          <p:cNvPr id="2" name="Graphic 1" descr="Fabriek met effen opvulling">
            <a:extLst>
              <a:ext uri="{FF2B5EF4-FFF2-40B4-BE49-F238E27FC236}">
                <a16:creationId xmlns:a16="http://schemas.microsoft.com/office/drawing/2014/main" id="{AE8B4A3A-1113-6C5B-1270-79C9F7D09B3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0684" y="2304729"/>
            <a:ext cx="2081515" cy="2081515"/>
          </a:xfrm>
          <a:prstGeom prst="rect">
            <a:avLst/>
          </a:prstGeom>
        </p:spPr>
      </p:pic>
      <p:pic>
        <p:nvPicPr>
          <p:cNvPr id="3" name="Graphic 2" descr="Winkelwagen met effen opvulling">
            <a:extLst>
              <a:ext uri="{FF2B5EF4-FFF2-40B4-BE49-F238E27FC236}">
                <a16:creationId xmlns:a16="http://schemas.microsoft.com/office/drawing/2014/main" id="{491CFA24-5534-BFAF-B2BC-9CC3FEABA52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7990" y="2554550"/>
            <a:ext cx="1831694" cy="1831694"/>
          </a:xfrm>
          <a:prstGeom prst="rect">
            <a:avLst/>
          </a:prstGeom>
        </p:spPr>
      </p:pic>
      <p:sp>
        <p:nvSpPr>
          <p:cNvPr id="7" name="Tekstvak 6">
            <a:extLst>
              <a:ext uri="{FF2B5EF4-FFF2-40B4-BE49-F238E27FC236}">
                <a16:creationId xmlns:a16="http://schemas.microsoft.com/office/drawing/2014/main" id="{F1DF741D-528F-C734-A9DF-1F4E3AE60B46}"/>
              </a:ext>
            </a:extLst>
          </p:cNvPr>
          <p:cNvSpPr txBox="1"/>
          <p:nvPr/>
        </p:nvSpPr>
        <p:spPr>
          <a:xfrm>
            <a:off x="2430684" y="2219170"/>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Leverancier</a:t>
            </a:r>
          </a:p>
        </p:txBody>
      </p:sp>
      <p:sp>
        <p:nvSpPr>
          <p:cNvPr id="8" name="Tekstvak 7">
            <a:extLst>
              <a:ext uri="{FF2B5EF4-FFF2-40B4-BE49-F238E27FC236}">
                <a16:creationId xmlns:a16="http://schemas.microsoft.com/office/drawing/2014/main" id="{673138EA-23FB-3055-6F4D-B3864592B422}"/>
              </a:ext>
            </a:extLst>
          </p:cNvPr>
          <p:cNvSpPr txBox="1"/>
          <p:nvPr/>
        </p:nvSpPr>
        <p:spPr>
          <a:xfrm>
            <a:off x="7683179" y="2236802"/>
            <a:ext cx="21413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a:ln>
                  <a:noFill/>
                </a:ln>
                <a:solidFill>
                  <a:srgbClr val="7030A0"/>
                </a:solidFill>
                <a:effectLst/>
                <a:uLnTx/>
                <a:uFillTx/>
                <a:latin typeface="Franklin Gothic Book" panose="020B0503020102020204"/>
                <a:ea typeface="+mn-ea"/>
                <a:cs typeface="+mn-cs"/>
              </a:rPr>
              <a:t>Afnemer</a:t>
            </a:r>
          </a:p>
        </p:txBody>
      </p:sp>
      <p:sp>
        <p:nvSpPr>
          <p:cNvPr id="9" name="Pijl: rechts 8">
            <a:extLst>
              <a:ext uri="{FF2B5EF4-FFF2-40B4-BE49-F238E27FC236}">
                <a16:creationId xmlns:a16="http://schemas.microsoft.com/office/drawing/2014/main" id="{5C8DC2DF-C08C-4A12-9538-EA1E6F7D50EC}"/>
              </a:ext>
            </a:extLst>
          </p:cNvPr>
          <p:cNvSpPr/>
          <p:nvPr/>
        </p:nvSpPr>
        <p:spPr>
          <a:xfrm>
            <a:off x="4815069" y="2908665"/>
            <a:ext cx="2731625" cy="18519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Pijl: links 9">
            <a:extLst>
              <a:ext uri="{FF2B5EF4-FFF2-40B4-BE49-F238E27FC236}">
                <a16:creationId xmlns:a16="http://schemas.microsoft.com/office/drawing/2014/main" id="{A07E5421-6715-9269-020D-C61E6ED279EE}"/>
              </a:ext>
            </a:extLst>
          </p:cNvPr>
          <p:cNvSpPr/>
          <p:nvPr/>
        </p:nvSpPr>
        <p:spPr>
          <a:xfrm>
            <a:off x="4815069" y="4058755"/>
            <a:ext cx="2731625" cy="185195"/>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11" name="Graphic 10" descr="Euro met effen opvulling">
            <a:extLst>
              <a:ext uri="{FF2B5EF4-FFF2-40B4-BE49-F238E27FC236}">
                <a16:creationId xmlns:a16="http://schemas.microsoft.com/office/drawing/2014/main" id="{BE0C664E-BF8D-8AB3-6D53-FF701D6B8F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8759" y="3429000"/>
            <a:ext cx="612671" cy="612671"/>
          </a:xfrm>
          <a:prstGeom prst="rect">
            <a:avLst/>
          </a:prstGeom>
        </p:spPr>
      </p:pic>
      <p:pic>
        <p:nvPicPr>
          <p:cNvPr id="12" name="Graphic 11" descr="Auto met effen opvulling">
            <a:extLst>
              <a:ext uri="{FF2B5EF4-FFF2-40B4-BE49-F238E27FC236}">
                <a16:creationId xmlns:a16="http://schemas.microsoft.com/office/drawing/2014/main" id="{B3E12A27-0A9D-3C1B-3DB2-66E24F112C3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8760" y="2179460"/>
            <a:ext cx="914400" cy="914400"/>
          </a:xfrm>
          <a:prstGeom prst="rect">
            <a:avLst/>
          </a:prstGeom>
        </p:spPr>
      </p:pic>
      <p:sp>
        <p:nvSpPr>
          <p:cNvPr id="13" name="Tekstvak 12">
            <a:extLst>
              <a:ext uri="{FF2B5EF4-FFF2-40B4-BE49-F238E27FC236}">
                <a16:creationId xmlns:a16="http://schemas.microsoft.com/office/drawing/2014/main" id="{075DF73B-BC10-7440-8B40-2FCA3B5F8795}"/>
              </a:ext>
            </a:extLst>
          </p:cNvPr>
          <p:cNvSpPr txBox="1"/>
          <p:nvPr/>
        </p:nvSpPr>
        <p:spPr>
          <a:xfrm>
            <a:off x="2095018" y="5076582"/>
            <a:ext cx="24769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Ontvangen afnemerskrediet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 </a:t>
            </a:r>
            <a:r>
              <a:rPr kumimoji="0" lang="nl-NL" sz="2200" b="0" i="0" u="none" strike="noStrike" kern="1200" cap="none" spc="0" normalizeH="0" baseline="0" noProof="0" dirty="0" err="1">
                <a:ln>
                  <a:noFill/>
                </a:ln>
                <a:solidFill>
                  <a:srgbClr val="7030A0"/>
                </a:solidFill>
                <a:effectLst/>
                <a:uLnTx/>
                <a:uFillTx/>
                <a:latin typeface="Franklin Gothic Book" panose="020B0503020102020204"/>
                <a:ea typeface="+mn-ea"/>
                <a:cs typeface="+mn-cs"/>
              </a:rPr>
              <a:t>vooruitontvangen</a:t>
            </a: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 bedragen</a:t>
            </a:r>
          </a:p>
        </p:txBody>
      </p:sp>
      <p:sp>
        <p:nvSpPr>
          <p:cNvPr id="23" name="Tekstvak 22">
            <a:extLst>
              <a:ext uri="{FF2B5EF4-FFF2-40B4-BE49-F238E27FC236}">
                <a16:creationId xmlns:a16="http://schemas.microsoft.com/office/drawing/2014/main" id="{DC2B42D1-D7DD-A925-CA96-0E12BD9F5D5E}"/>
              </a:ext>
            </a:extLst>
          </p:cNvPr>
          <p:cNvSpPr txBox="1"/>
          <p:nvPr/>
        </p:nvSpPr>
        <p:spPr>
          <a:xfrm>
            <a:off x="7546694" y="5132354"/>
            <a:ext cx="24769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Verstrekt afnemerskrediet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srgbClr val="7030A0"/>
                </a:solidFill>
                <a:effectLst/>
                <a:uLnTx/>
                <a:uFillTx/>
                <a:latin typeface="Franklin Gothic Book" panose="020B0503020102020204"/>
                <a:ea typeface="+mn-ea"/>
                <a:cs typeface="+mn-cs"/>
              </a:rPr>
              <a:t>= vooruitbetaalde bedragen</a:t>
            </a:r>
          </a:p>
        </p:txBody>
      </p:sp>
    </p:spTree>
    <p:extLst>
      <p:ext uri="{BB962C8B-B14F-4D97-AF65-F5344CB8AC3E}">
        <p14:creationId xmlns:p14="http://schemas.microsoft.com/office/powerpoint/2010/main" val="2186599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9A487-FC5D-4C0A-AF5E-6FA257499FBD}"/>
              </a:ext>
            </a:extLst>
          </p:cNvPr>
          <p:cNvSpPr>
            <a:spLocks noGrp="1"/>
          </p:cNvSpPr>
          <p:nvPr>
            <p:ph type="title"/>
          </p:nvPr>
        </p:nvSpPr>
        <p:spPr/>
        <p:txBody>
          <a:bodyPr/>
          <a:lstStyle/>
          <a:p>
            <a:r>
              <a:rPr lang="nl-NL" dirty="0"/>
              <a:t>Examenvoorbeeld (voorbeeldexamen 2018)</a:t>
            </a:r>
          </a:p>
        </p:txBody>
      </p:sp>
      <p:sp>
        <p:nvSpPr>
          <p:cNvPr id="3" name="Tijdelijke aanduiding voor inhoud 2">
            <a:extLst>
              <a:ext uri="{FF2B5EF4-FFF2-40B4-BE49-F238E27FC236}">
                <a16:creationId xmlns:a16="http://schemas.microsoft.com/office/drawing/2014/main" id="{D2F24323-6C0F-4EA1-8E4B-2E75932BF73C}"/>
              </a:ext>
            </a:extLst>
          </p:cNvPr>
          <p:cNvSpPr>
            <a:spLocks noGrp="1"/>
          </p:cNvSpPr>
          <p:nvPr>
            <p:ph idx="1"/>
          </p:nvPr>
        </p:nvSpPr>
        <p:spPr/>
        <p:txBody>
          <a:bodyPr>
            <a:noAutofit/>
          </a:bodyPr>
          <a:lstStyle/>
          <a:p>
            <a:pPr marL="0" indent="0">
              <a:buNone/>
            </a:pPr>
            <a:r>
              <a:rPr lang="nl-NL" sz="2400" i="1" dirty="0"/>
              <a:t>Wilma investeert in voorraden, die geleverd worden in mei en betaald mogen worden in juni. Er is hier sprake van een:</a:t>
            </a:r>
          </a:p>
          <a:p>
            <a:pPr marL="457200" indent="-457200">
              <a:buFont typeface="+mj-lt"/>
              <a:buAutoNum type="alphaUcPeriod"/>
            </a:pPr>
            <a:r>
              <a:rPr lang="nl-NL" sz="2400" i="1" dirty="0"/>
              <a:t>Ontvangen leverancierskrediet</a:t>
            </a:r>
          </a:p>
          <a:p>
            <a:pPr marL="457200" indent="-457200">
              <a:buFont typeface="+mj-lt"/>
              <a:buAutoNum type="alphaUcPeriod"/>
            </a:pPr>
            <a:r>
              <a:rPr lang="nl-NL" sz="2400" i="1" dirty="0"/>
              <a:t>Verstrekt leverancierskrediet</a:t>
            </a:r>
          </a:p>
          <a:p>
            <a:pPr marL="457200" indent="-457200">
              <a:buFont typeface="+mj-lt"/>
              <a:buAutoNum type="alphaUcPeriod"/>
            </a:pPr>
            <a:r>
              <a:rPr lang="nl-NL" sz="2400" i="1" dirty="0"/>
              <a:t>Ontvangen afnemerskrediet</a:t>
            </a:r>
          </a:p>
          <a:p>
            <a:pPr marL="457200" indent="-457200">
              <a:buFont typeface="+mj-lt"/>
              <a:buAutoNum type="alphaUcPeriod"/>
            </a:pPr>
            <a:r>
              <a:rPr lang="nl-NL" sz="2400" i="1" dirty="0"/>
              <a:t>Verstrekt afnemerskrediet</a:t>
            </a:r>
          </a:p>
          <a:p>
            <a:pPr marL="0" indent="0">
              <a:buNone/>
            </a:pPr>
            <a:r>
              <a:rPr lang="nl-NL" sz="2400" i="1" dirty="0"/>
              <a:t>Motiveer je antwoord.</a:t>
            </a:r>
          </a:p>
          <a:p>
            <a:pPr marL="0" indent="0">
              <a:buNone/>
            </a:pPr>
            <a:endParaRPr lang="nl-NL" sz="2400" dirty="0"/>
          </a:p>
          <a:p>
            <a:pPr marL="0" indent="0">
              <a:buNone/>
            </a:pPr>
            <a:r>
              <a:rPr lang="nl-NL" sz="2400" b="1" dirty="0"/>
              <a:t>Ontvangen leverancierskrediet</a:t>
            </a:r>
            <a:r>
              <a:rPr lang="nl-NL" sz="2400" dirty="0"/>
              <a:t>, want:</a:t>
            </a:r>
          </a:p>
          <a:p>
            <a:pPr marL="0" indent="0">
              <a:buNone/>
            </a:pPr>
            <a:r>
              <a:rPr lang="nl-NL" sz="2400" dirty="0"/>
              <a:t>Wilma ontvangt de goederen eerst en mag deze later betalen. </a:t>
            </a:r>
            <a:r>
              <a:rPr lang="nl-NL" sz="2400" b="1" dirty="0"/>
              <a:t>(2)</a:t>
            </a:r>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17884208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2" ma:contentTypeDescription="Een nieuw document maken." ma:contentTypeScope="" ma:versionID="7800f48721e0895ad60ce256ee478aeb">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4244e9fb0ca6f2a4ec2cfad8ffb17673"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Props1.xml><?xml version="1.0" encoding="utf-8"?>
<ds:datastoreItem xmlns:ds="http://schemas.openxmlformats.org/officeDocument/2006/customXml" ds:itemID="{180800B8-DD61-4DD7-9B04-F84E47435F1C}"/>
</file>

<file path=customXml/itemProps2.xml><?xml version="1.0" encoding="utf-8"?>
<ds:datastoreItem xmlns:ds="http://schemas.openxmlformats.org/officeDocument/2006/customXml" ds:itemID="{F3283829-B2D7-4AA8-8794-008E9BF9B336}"/>
</file>

<file path=customXml/itemProps3.xml><?xml version="1.0" encoding="utf-8"?>
<ds:datastoreItem xmlns:ds="http://schemas.openxmlformats.org/officeDocument/2006/customXml" ds:itemID="{A0C45A75-4181-4C87-ACAF-F215ADA6227D}"/>
</file>

<file path=docProps/app.xml><?xml version="1.0" encoding="utf-8"?>
<Properties xmlns="http://schemas.openxmlformats.org/officeDocument/2006/extended-properties" xmlns:vt="http://schemas.openxmlformats.org/officeDocument/2006/docPropsVTypes">
  <TotalTime>15015</TotalTime>
  <Words>6647</Words>
  <Application>Microsoft Macintosh PowerPoint</Application>
  <PresentationFormat>Breedbeeld</PresentationFormat>
  <Paragraphs>963</Paragraphs>
  <Slides>124</Slides>
  <Notes>18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124</vt:i4>
      </vt:variant>
    </vt:vector>
  </HeadingPairs>
  <TitlesOfParts>
    <vt:vector size="135" baseType="lpstr">
      <vt:lpstr>Arial</vt:lpstr>
      <vt:lpstr>Calibri</vt:lpstr>
      <vt:lpstr>Calibri Light</vt:lpstr>
      <vt:lpstr>Cambria Math</vt:lpstr>
      <vt:lpstr>Effra</vt:lpstr>
      <vt:lpstr>Effra Heavy</vt:lpstr>
      <vt:lpstr>Effra Medium</vt:lpstr>
      <vt:lpstr>Franklin Gothic Book</vt:lpstr>
      <vt:lpstr>Segoe UI</vt:lpstr>
      <vt:lpstr>Wingdings</vt:lpstr>
      <vt:lpstr>1_Kantoorthema</vt:lpstr>
      <vt:lpstr>Bedrijfseconomie Havo</vt:lpstr>
      <vt:lpstr>Hoe ziet een CE Bedrijfseconomie eruit?</vt:lpstr>
      <vt:lpstr>Formules…</vt:lpstr>
      <vt:lpstr>PowerPoint-presentatie</vt:lpstr>
      <vt:lpstr>Het CE Bedrijfseconomie 2026-I</vt:lpstr>
      <vt:lpstr>PowerPoint-presentatie</vt:lpstr>
      <vt:lpstr>Wat moet je nou eigenlijk leren?</vt:lpstr>
      <vt:lpstr>PowerPoint-presentatie</vt:lpstr>
      <vt:lpstr>PowerPoint-presentatie</vt:lpstr>
      <vt:lpstr>Financiële feiten verwerken op de balans</vt:lpstr>
      <vt:lpstr>Balans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Mutaties op de balans</vt:lpstr>
      <vt:lpstr>Examenvoorbeeld (2025-II, opgave 4)</vt:lpstr>
      <vt:lpstr>Examenvoorbeeld (2025-II, opgave 4)</vt:lpstr>
      <vt:lpstr>Examenvoorbeeld (2025-II, opgave 4)</vt:lpstr>
      <vt:lpstr>PowerPoint-presentatie</vt:lpstr>
      <vt:lpstr>BTW</vt:lpstr>
      <vt:lpstr>BTW</vt:lpstr>
      <vt:lpstr>Wanneer nou wel BTW en wanneer niet?!</vt:lpstr>
      <vt:lpstr>PowerPoint-presentatie</vt:lpstr>
      <vt:lpstr>Examenvoorbeeld (2024-II, opgave 3)</vt:lpstr>
      <vt:lpstr>Examenvoorbeeld (2024-II, opgave 3)</vt:lpstr>
      <vt:lpstr>Examenvoorbeeld (2024-II, opgave 3)</vt:lpstr>
      <vt:lpstr>Examenvoorbeeld (2024-II, opgave 3)</vt:lpstr>
      <vt:lpstr>Examenvoorbeeld (2024-II, opgave 3)</vt:lpstr>
      <vt:lpstr>PowerPoint-presentatie</vt:lpstr>
      <vt:lpstr>Kengetallen: liquiditeit</vt:lpstr>
      <vt:lpstr>Kengetallen</vt:lpstr>
      <vt:lpstr>Soorten kengetallen</vt:lpstr>
      <vt:lpstr>PowerPoint-presentatie</vt:lpstr>
      <vt:lpstr>2 liquiditeitskengetallen</vt:lpstr>
      <vt:lpstr>Examenvoorbeeld (2024-II, opgave 5)</vt:lpstr>
      <vt:lpstr>Examenvoorbeeld (2024-II, opgave 5)</vt:lpstr>
      <vt:lpstr>PowerPoint-presentatie</vt:lpstr>
      <vt:lpstr>Kengetallen: rentabiliteit</vt:lpstr>
      <vt:lpstr>Kengetallen</vt:lpstr>
      <vt:lpstr>Soorten kengetallen</vt:lpstr>
      <vt:lpstr>Rentabiliteit</vt:lpstr>
      <vt:lpstr>3 rentabiliteitskengetallen</vt:lpstr>
      <vt:lpstr>Examenvoorbeeld (2025-I, opgave 3)</vt:lpstr>
      <vt:lpstr>PowerPoint-presentatie</vt:lpstr>
      <vt:lpstr>Faillissement en stakeholders</vt:lpstr>
      <vt:lpstr>Bedrijfsbeëindiging</vt:lpstr>
      <vt:lpstr>Faillissement</vt:lpstr>
      <vt:lpstr>Examenvoorbeeld (2025-II, opgave 1)</vt:lpstr>
      <vt:lpstr>Examenvoorbeeld (2025-II, opgave 1)</vt:lpstr>
      <vt:lpstr>Examenvoorbeeld (2025-II, opgave 1)</vt:lpstr>
      <vt:lpstr>Stakeholders</vt:lpstr>
      <vt:lpstr>Examenvoorbeeld (2025-II, opgave 1)</vt:lpstr>
      <vt:lpstr>PowerPoint-presentatie</vt:lpstr>
      <vt:lpstr>Personeelsbeleid</vt:lpstr>
      <vt:lpstr>Personeelsbeleid</vt:lpstr>
      <vt:lpstr>PowerPoint-presentatie</vt:lpstr>
      <vt:lpstr>Examenvoorbeeld (2025-I, opgave 1)</vt:lpstr>
      <vt:lpstr>Examenvoorbeeld (2025-I, opgave 1)</vt:lpstr>
      <vt:lpstr>Ontslagroutes</vt:lpstr>
      <vt:lpstr>Examenvoorbeeld (2025-I, opgave 1)</vt:lpstr>
      <vt:lpstr>Examenvoorbeeld (2025-I, opgave 1)</vt:lpstr>
      <vt:lpstr>Examenvoorbeeld (2025-I, opgave 1)</vt:lpstr>
      <vt:lpstr>PowerPoint-presentatie</vt:lpstr>
      <vt:lpstr>Break-evenanalyse en dekkingsbijdrage</vt:lpstr>
      <vt:lpstr>Break-even</vt:lpstr>
      <vt:lpstr>Berekenen van de break-evenafzet</vt:lpstr>
      <vt:lpstr>Constante en variabele kosten</vt:lpstr>
      <vt:lpstr>Constante en variabele kosten</vt:lpstr>
      <vt:lpstr>Constante en variabele kosten</vt:lpstr>
      <vt:lpstr>Examenvoorbeeld (2025-I, opgave 6)</vt:lpstr>
      <vt:lpstr>Examenvoorbeeld (2025-I, opgave 6)</vt:lpstr>
      <vt:lpstr>PowerPoint-presentatie</vt:lpstr>
      <vt:lpstr>Afschrijven</vt:lpstr>
      <vt:lpstr>Afschrijven</vt:lpstr>
      <vt:lpstr>Afschrijving en boekwaarde</vt:lpstr>
      <vt:lpstr>Afschrijven in de boekhouding</vt:lpstr>
      <vt:lpstr>Examenvoorbeeld (2025-II, opgave 2)</vt:lpstr>
      <vt:lpstr>PowerPoint-presentatie</vt:lpstr>
      <vt:lpstr>Hypotheken</vt:lpstr>
      <vt:lpstr>Vergeet de begrippen niet bij dit onderdeel!</vt:lpstr>
      <vt:lpstr>Examenvoorbeeld (2025-I, opgave 5)</vt:lpstr>
      <vt:lpstr>Lineaire hypotheek</vt:lpstr>
      <vt:lpstr>Annuïteitenhypotheek </vt:lpstr>
      <vt:lpstr>Examenvoorbeeld (2025-II, opgave 4)</vt:lpstr>
      <vt:lpstr>PowerPoint-presentatie</vt:lpstr>
      <vt:lpstr>Sparen / rekenen met interest</vt:lpstr>
      <vt:lpstr>Sparen en interest</vt:lpstr>
      <vt:lpstr>Eindwaarde en contante waarde</vt:lpstr>
      <vt:lpstr>Examenvoorbeeld (2025-I, opgave 5)</vt:lpstr>
      <vt:lpstr>PowerPoint-presentatie</vt:lpstr>
      <vt:lpstr>Afnemers- en leverancierskrediet</vt:lpstr>
      <vt:lpstr>Leverancierskrediet</vt:lpstr>
      <vt:lpstr>Afnemerskrediet</vt:lpstr>
      <vt:lpstr>Examenvoorbeeld (voorbeeldexamen 2018)</vt:lpstr>
      <vt:lpstr>PowerPoint-presentatie</vt:lpstr>
      <vt:lpstr>Overlopende (transitorische) posten</vt:lpstr>
      <vt:lpstr>Overlopende posten op de balans</vt:lpstr>
      <vt:lpstr>Examenvoorbeeld (2025-I, opgave 2)</vt:lpstr>
      <vt:lpstr>PowerPoint-presentatie</vt:lpstr>
      <vt:lpstr>Kosten, Uitgaven, Opbrengsten en Ontvangsten</vt:lpstr>
      <vt:lpstr>Alles in één overzicht</vt:lpstr>
      <vt:lpstr>Examenvoorbeeld (2022-III, opgave 1)</vt:lpstr>
      <vt:lpstr>PowerPoint-presentatie</vt:lpstr>
      <vt:lpstr>Marketing</vt:lpstr>
      <vt:lpstr>Marketingbeleid</vt:lpstr>
      <vt:lpstr>Examenvoorbeeld (2024-I, opgave 6)</vt:lpstr>
      <vt:lpstr>Examenvoorbeeld (2024-I, opgave 6)</vt:lpstr>
      <vt:lpstr>Examenvoorbeeld (2024-I, opgave 6)</vt:lpstr>
      <vt:lpstr>Examenvoorbeeld (2024-I, opgave 6)</vt:lpstr>
      <vt:lpstr>PowerPoint-presentatie</vt:lpstr>
      <vt:lpstr>Kengetallen: Solvabiliteit</vt:lpstr>
      <vt:lpstr>Soorten kengetallen  Solvabiliteit</vt:lpstr>
      <vt:lpstr>Solvabiliteit</vt:lpstr>
      <vt:lpstr>Examenvoorbeeld (2020-I, opgave 3)</vt:lpstr>
      <vt:lpstr>PowerPoint-presentatie</vt:lpstr>
      <vt:lpstr>Ultieme tips</vt:lpstr>
      <vt:lpstr>De uitwerkbijlage</vt:lpstr>
      <vt:lpstr>Conclusie geven</vt:lpstr>
      <vt:lpstr>Alles invullen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Bedrijfseconomie Havo</dc:title>
  <dc:creator>Quirine Vervloet</dc:creator>
  <cp:lastModifiedBy>Jasper Piersma</cp:lastModifiedBy>
  <cp:revision>48</cp:revision>
  <cp:lastPrinted>2025-05-16T12:41:56Z</cp:lastPrinted>
  <dcterms:created xsi:type="dcterms:W3CDTF">2025-05-05T08:10:46Z</dcterms:created>
  <dcterms:modified xsi:type="dcterms:W3CDTF">2026-05-21T11:32:27Z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ies>
</file>